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9"/>
    <p:restoredTop sz="94715"/>
  </p:normalViewPr>
  <p:slideViewPr>
    <p:cSldViewPr snapToGrid="0" snapToObjects="1">
      <p:cViewPr>
        <p:scale>
          <a:sx n="90" d="100"/>
          <a:sy n="90" d="100"/>
        </p:scale>
        <p:origin x="156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0B0B-254E-CA4F-9316-5AA9C1DE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1C3C1-DE39-AC4B-B09B-556426C09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DEA7C-09D2-8F4D-8BA4-395CB0EE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E7AB-FA38-4845-AE2B-86AC1A7256C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DAE75-EBF3-684B-BAB9-86E1BE2E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FA1D8-36DF-0F40-A684-8BD29E3A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257-FCEC-BB46-950B-835CDCEC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00B9-CA47-F045-9342-99FBCAB2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72B77-E63E-D944-86E8-A1129769D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D4E8-D568-2047-87D5-3CD597AE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E7AB-FA38-4845-AE2B-86AC1A7256C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AB35-B4A8-EB42-8DC6-FBADEA57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B00E7-55E5-8E4E-BACE-CA7C6304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257-FCEC-BB46-950B-835CDCEC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B774A-0436-8343-AC41-C342152A1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D8B72-341B-4A4D-BAA4-367765266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0190-FE36-954A-82C8-31CEB642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E7AB-FA38-4845-AE2B-86AC1A7256C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4B9A-8DC4-5E41-9C39-139E767F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CC347-5913-7440-B84F-58F6217E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257-FCEC-BB46-950B-835CDCEC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3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2482-0E4B-B446-899A-CC246CEB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ED68-F390-B740-AE1F-F40E9BE64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20EEA-B328-A640-940E-993C63D5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E7AB-FA38-4845-AE2B-86AC1A7256C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DD64C-029B-9D4F-B113-B2647A4A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4DD9D-1FD9-5B44-BB24-D89CC171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257-FCEC-BB46-950B-835CDCEC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3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E47E-2B96-D348-A2C6-5A6C7176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61E43-A02A-0C48-861E-0E113D2D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3F7EA-47E3-F547-BED6-C9BB286D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E7AB-FA38-4845-AE2B-86AC1A7256C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33A30-F7F0-0F44-BC3A-E9F413DD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4D483-5696-AC44-89B7-B6624F01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257-FCEC-BB46-950B-835CDCEC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7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A3B8-53AD-0C4B-BB9F-55BC0F2C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A4D8-8949-9345-AC4C-43624B6C1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10EFC-8E32-9B41-84D8-043B44778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504C-9674-794F-A0FD-9567FC8F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E7AB-FA38-4845-AE2B-86AC1A7256C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AD8C0-6066-E64A-B4AB-751A89CD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6BF48-2DF6-5049-B190-C951D781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257-FCEC-BB46-950B-835CDCEC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3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DECF-3768-9645-8CEA-CF91F7B5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06D78-6583-A64F-90CA-BEE07DDE9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04629-D367-E84F-97EB-2FEEFD047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81D76-CBB6-C24F-A09B-8BE0CA1B4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37BC9-13B3-FE4E-84D0-0E07962AB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23906-2610-1C4A-8565-78A99C26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E7AB-FA38-4845-AE2B-86AC1A7256C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42AE5-6DFC-7141-B53E-8CD8C4E3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49F2B-17E3-B648-B8D5-E086B6BE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257-FCEC-BB46-950B-835CDCEC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5823-215E-E84E-A38C-EBF9BE48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EE06A-F443-EF47-B055-F448615E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E7AB-FA38-4845-AE2B-86AC1A7256C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70913-66F1-8644-92E5-453D5DA4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A84C8-1C30-664D-BD8F-81B97341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257-FCEC-BB46-950B-835CDCEC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3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9A060-0AC6-5248-889F-B33DC1BB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E7AB-FA38-4845-AE2B-86AC1A7256C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094BF-4387-F74C-B2A8-DBD48DE7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4C919-CC3B-5347-82E5-309E52B9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257-FCEC-BB46-950B-835CDCEC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7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F412-EAD4-DD4E-A74F-D45ABB4D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4D6D-139A-D34B-85D4-9C6E3E49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DBA14-7EEF-FE43-B9E1-563C8E15A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EA500-CD00-BA43-A56B-D0E13506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E7AB-FA38-4845-AE2B-86AC1A7256C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CA0F6-1A28-4E46-9317-83D8C64B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38E04-9AFB-C248-BBD4-C179BEAC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257-FCEC-BB46-950B-835CDCEC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5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BE85-1EB2-274E-9359-C8ED9C74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537B5-E42C-E54B-9336-77AE4FBCF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F61EE-8B4D-BB45-9C9C-4A5B41386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6D833-0B9C-5443-B936-9569FAAD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E7AB-FA38-4845-AE2B-86AC1A7256C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CF90A-CA5B-9149-9F0B-C5E4DFEE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C3DA4-C5E0-BC45-A84C-B37BBB69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257-FCEC-BB46-950B-835CDCEC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900C7-5CF5-5F4C-9362-290205F1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F2570-F4A2-0644-B721-7830441BE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3E64-6C87-6146-B215-1CA05BFCF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3E7AB-FA38-4845-AE2B-86AC1A7256C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8BDDD-878B-354D-A9CE-0729D7D7D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90EA-D155-B241-AF70-F0AAA2BCD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42257-FCEC-BB46-950B-835CDCEC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C36D-6E7F-054F-93B4-AA25041A8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Forecasting 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15DBF-F044-F248-A2C4-4CA8BD266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Terrance West</a:t>
            </a:r>
          </a:p>
        </p:txBody>
      </p:sp>
    </p:spTree>
    <p:extLst>
      <p:ext uri="{BB962C8B-B14F-4D97-AF65-F5344CB8AC3E}">
        <p14:creationId xmlns:p14="http://schemas.microsoft.com/office/powerpoint/2010/main" val="228128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6608-DE50-EB46-9102-D579FF87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8F5A00-E599-504C-92A2-39B01E625479}"/>
                  </a:ext>
                </a:extLst>
              </p:cNvPr>
              <p:cNvSpPr txBox="1"/>
              <p:nvPr/>
            </p:nvSpPr>
            <p:spPr>
              <a:xfrm>
                <a:off x="838200" y="1576384"/>
                <a:ext cx="9234488" cy="4308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Problem Statement: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Efficient Market Hypothesis evolved in the 1960s from a Ph.D. dissertation. The argument goes: in an active market that includes many well-informed and intelligent investors, securities will be appropriately priced and reflect all available resources. This leaves little to no room for arbitrage or risk-free return.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Random Walk theory asserts that price movements will not follow any patterns or trends and that past price movements cannot be used to predict future price movements. </a:t>
                </a:r>
              </a:p>
              <a:p>
                <a:endParaRPr lang="en-US" dirty="0"/>
              </a:p>
              <a:p>
                <a:r>
                  <a:rPr lang="en-US" sz="2000" i="1" dirty="0"/>
                  <a:t>Key Takeaways: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Implemented a neural network on stock price data using Google’s TensorFlow open-source software on minutely stock price data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Trained the neural network on all price data up to the last minute of the data; the final minute was used as testing data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Neural network was highly successful at accurately predicting the test data with an Mean Squared Error (MSE)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0.0033, however with such a low MSE, there’s evidence of overfitting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8F5A00-E599-504C-92A2-39B01E625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6384"/>
                <a:ext cx="9234488" cy="4308872"/>
              </a:xfrm>
              <a:prstGeom prst="rect">
                <a:avLst/>
              </a:prstGeom>
              <a:blipFill>
                <a:blip r:embed="rId2"/>
                <a:stretch>
                  <a:fillRect l="-687" t="-588" r="-824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80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278B-BEF5-6E47-84BD-7BFC924A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 Financial Dataset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E4A69-D809-FD43-9645-46FAA272C3F8}"/>
              </a:ext>
            </a:extLst>
          </p:cNvPr>
          <p:cNvSpPr txBox="1"/>
          <p:nvPr/>
        </p:nvSpPr>
        <p:spPr>
          <a:xfrm>
            <a:off x="838200" y="1536486"/>
            <a:ext cx="8091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STATWORX put together a data set of minutely prices for each S&amp;P 500 constituent as well as the S&amp;P 500 index from the Google Finance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41,266 minutes of data for each S&amp;P 500 constituent as well as the index itself for a total of 20,715,532 total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ranges from April – July 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B7770-B42E-FA49-AA26-672A855A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4338"/>
            <a:ext cx="12192000" cy="236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0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604E-C263-774E-8D1C-4D2D7D06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 Parameters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0ED6D-FC95-8A4D-B72E-5D1EB869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5" y="2125725"/>
            <a:ext cx="11582549" cy="440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6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E9B9-7253-E04A-A27A-CCDD1E5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B11BA-A129-7F45-9355-C7F1E6DD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" y="2221893"/>
            <a:ext cx="11977687" cy="24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5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DEB4-3E72-824E-B34C-F4D485E9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2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250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Financial Forecasting With Neural Networks</vt:lpstr>
      <vt:lpstr>Executive Summary </vt:lpstr>
      <vt:lpstr>S&amp;P 500 Financial Dataset </vt:lpstr>
      <vt:lpstr>Model Architecture Parameters </vt:lpstr>
      <vt:lpstr>Hidden Layers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Forecasting With Neural Networks</dc:title>
  <dc:creator>Terrance Michael West</dc:creator>
  <cp:lastModifiedBy>Terrance Michael West</cp:lastModifiedBy>
  <cp:revision>9</cp:revision>
  <dcterms:created xsi:type="dcterms:W3CDTF">2018-06-25T14:23:16Z</dcterms:created>
  <dcterms:modified xsi:type="dcterms:W3CDTF">2018-06-25T20:09:27Z</dcterms:modified>
</cp:coreProperties>
</file>