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73" r:id="rId4"/>
    <p:sldId id="282" r:id="rId5"/>
    <p:sldId id="261" r:id="rId6"/>
    <p:sldId id="276" r:id="rId7"/>
    <p:sldId id="268" r:id="rId8"/>
    <p:sldId id="269" r:id="rId9"/>
    <p:sldId id="277" r:id="rId10"/>
    <p:sldId id="278" r:id="rId11"/>
    <p:sldId id="279" r:id="rId12"/>
    <p:sldId id="280" r:id="rId13"/>
    <p:sldId id="264" r:id="rId14"/>
    <p:sldId id="263" r:id="rId15"/>
    <p:sldId id="262" r:id="rId16"/>
    <p:sldId id="260" r:id="rId17"/>
    <p:sldId id="257" r:id="rId18"/>
    <p:sldId id="258" r:id="rId19"/>
    <p:sldId id="271" r:id="rId20"/>
    <p:sldId id="272" r:id="rId21"/>
    <p:sldId id="265" r:id="rId22"/>
    <p:sldId id="281" r:id="rId23"/>
    <p:sldId id="274" r:id="rId24"/>
    <p:sldId id="270" r:id="rId25"/>
    <p:sldId id="275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FF66"/>
    <a:srgbClr val="FFFF00"/>
    <a:srgbClr val="00FFFF"/>
    <a:srgbClr val="009999"/>
    <a:srgbClr val="33CCCC"/>
    <a:srgbClr val="FFDEBD"/>
    <a:srgbClr val="D60093"/>
    <a:srgbClr val="FF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ir\Documents\King's%20BRC%20DTP%20Work\Rotation%203\data\correlation%20analysis\Bruneck2000\SpecClusterMemb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ir\Documents\King's%20BRC%20DTP%20Work\Rotation%203\data\correlation%20analysis\WGCNA\GeneModules_Edg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Sheet1!$C$3:$C$14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12</c:v>
                </c:pt>
                <c:pt idx="9">
                  <c:v>15</c:v>
                </c:pt>
                <c:pt idx="10">
                  <c:v>18</c:v>
                </c:pt>
                <c:pt idx="11">
                  <c:v>20</c:v>
                </c:pt>
              </c:numCache>
            </c:numRef>
          </c:xVal>
          <c:yVal>
            <c:numRef>
              <c:f>Sheet1!$D$3:$D$14</c:f>
              <c:numCache>
                <c:formatCode>General</c:formatCode>
                <c:ptCount val="12"/>
                <c:pt idx="0">
                  <c:v>23.919070000000001</c:v>
                </c:pt>
                <c:pt idx="1">
                  <c:v>15.793480000000001</c:v>
                </c:pt>
                <c:pt idx="2">
                  <c:v>14.03795</c:v>
                </c:pt>
                <c:pt idx="3">
                  <c:v>25.769449999999999</c:v>
                </c:pt>
                <c:pt idx="4">
                  <c:v>29.51764</c:v>
                </c:pt>
                <c:pt idx="5">
                  <c:v>30.092359999999999</c:v>
                </c:pt>
                <c:pt idx="6">
                  <c:v>23.682320000000001</c:v>
                </c:pt>
                <c:pt idx="7">
                  <c:v>21.231750000000002</c:v>
                </c:pt>
                <c:pt idx="8">
                  <c:v>16.08277</c:v>
                </c:pt>
                <c:pt idx="9">
                  <c:v>12.681369999999999</c:v>
                </c:pt>
                <c:pt idx="10">
                  <c:v>10.894740000000001</c:v>
                </c:pt>
                <c:pt idx="11">
                  <c:v>9.9698460000000004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C9-4121-827C-7E23C20CD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219392"/>
        <c:axId val="519216440"/>
      </c:scatterChart>
      <c:valAx>
        <c:axId val="51921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16440"/>
        <c:crosses val="autoZero"/>
        <c:crossBetween val="midCat"/>
        <c:majorUnit val="1"/>
      </c:valAx>
      <c:valAx>
        <c:axId val="519216440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Calinski-Harabasz</a:t>
                </a:r>
                <a:r>
                  <a:rPr lang="en-GB" baseline="0"/>
                  <a:t> Index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19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'CH Index'!$C$2</c:f>
              <c:strCache>
                <c:ptCount val="1"/>
                <c:pt idx="0">
                  <c:v>Calinski-Harabasz Index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 Index'!$B$3:$B$11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12</c:v>
                </c:pt>
                <c:pt idx="6">
                  <c:v>15</c:v>
                </c:pt>
                <c:pt idx="7">
                  <c:v>18</c:v>
                </c:pt>
                <c:pt idx="8">
                  <c:v>20</c:v>
                </c:pt>
              </c:numCache>
            </c:numRef>
          </c:xVal>
          <c:yVal>
            <c:numRef>
              <c:f>'CH Index'!$C$3:$C$11</c:f>
              <c:numCache>
                <c:formatCode>General</c:formatCode>
                <c:ptCount val="9"/>
                <c:pt idx="0">
                  <c:v>43.152979999999999</c:v>
                </c:pt>
                <c:pt idx="1">
                  <c:v>47.822920000000003</c:v>
                </c:pt>
                <c:pt idx="2">
                  <c:v>32.192340000000002</c:v>
                </c:pt>
                <c:pt idx="3">
                  <c:v>19.6953</c:v>
                </c:pt>
                <c:pt idx="4">
                  <c:v>13.03711</c:v>
                </c:pt>
                <c:pt idx="5">
                  <c:v>13.421110000000001</c:v>
                </c:pt>
                <c:pt idx="6">
                  <c:v>5.5669599999999999</c:v>
                </c:pt>
                <c:pt idx="7">
                  <c:v>7.3944130000000001</c:v>
                </c:pt>
                <c:pt idx="8">
                  <c:v>8.1224740000000004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42-40AB-ABEE-78D07C969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434832"/>
        <c:axId val="529435816"/>
      </c:scatterChart>
      <c:valAx>
        <c:axId val="529434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435816"/>
        <c:crosses val="autoZero"/>
        <c:crossBetween val="midCat"/>
        <c:majorUnit val="1"/>
      </c:valAx>
      <c:valAx>
        <c:axId val="52943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Calinski-Harabasz</a:t>
                </a:r>
                <a:r>
                  <a:rPr lang="en-GB" baseline="0"/>
                  <a:t> Index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434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6C25-D1D3-483B-94A1-78674668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9CCE7-1B33-47B0-8C31-4E9BA38D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78C4-9167-4F59-A215-193B9813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D19E-EA4E-400C-97BF-AB45676E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EAF6-82CE-46D0-888F-722F9F74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996A-14C0-4FCD-A926-E21B58C9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D4CBF-86B5-481C-82C0-1DB5B61ED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DE3C-3DD8-47E4-9D8A-DA687E8C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C022-27D0-487A-B0DB-D1A4DE3B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F124-1F23-4B99-8ED5-A12D7EA4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69C11-AB20-42D3-9797-C44D59EC7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F0808-3072-487C-B9EA-C9138894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C116-73D1-4797-B767-94EFF7D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D0A7-71A0-4BD7-B71D-9AD692B7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5198E-7D85-4129-95BE-402B0F66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1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BC1-C386-46A7-B71A-25C4AB51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079C-8708-4979-B7E8-E0A38813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9436C-7ADE-47F8-99DE-751B4345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50FD-EC00-47F9-BBD4-D2F44E96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402B-9228-4402-B1D6-CF5A2C40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E738-D6F9-45B5-B1E3-5CE1D667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8812-F283-4275-90E1-FED84D47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1096-F1FA-4C9A-8B09-C7AD5741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1E12-ED93-4F8B-9E6C-F7676A24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33BE-AAE0-408D-B4C4-C8C05C5E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0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D8E2-4BFF-4EEF-8449-B76C06DF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B5AD-5A87-4204-BD57-77EC5FD5D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3250D-6E72-410C-9118-2EC4FBEAB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15A9-0B25-4F50-9824-EFE7A43F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A1CC-BD9D-4244-AB44-FF4C78F2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6EFB-46C5-4DBD-8D86-B80A186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6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E3F3-9762-4FC1-ACEB-72BE2AFD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6195-8B6F-4A19-80FF-299453EF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7D229-6334-4BD4-AAA3-509871460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40B0D-62EC-4E3F-9176-D9007E7CD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BAF64-126A-40C8-94E5-A285A5E5C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E245D-2D06-4239-AD8B-F803F4BE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F91CE-36B4-4017-B54D-22D9BCA1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4FE6C-90C6-4543-8E9A-4CF7EEFF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9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9E93-DCB9-4410-8A12-F1B06F70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5619E-1BBA-4909-A812-67E8C2DF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C3839-4C77-46BB-B2EE-386EA727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E8C13-FB19-4472-B32F-7196009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119F7-27C0-4B50-8E95-919C8826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0D866-1FAF-4D01-B1A7-C511F28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5DF3-3798-427D-9809-FC04C990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81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B030-9652-4D7C-B7D2-D2E72E65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224E-8B9B-4BF8-8719-39DC3BAC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010FA-9E9F-475C-954B-687A40CB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313D8-A0B3-4579-BC44-4E23B0E9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D002E-4BD5-41B9-A3BE-A99AAA4F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42BBE-E393-452B-9A9F-986A95B8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6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A76C-5AD2-4172-969C-588B3949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01CCD-B298-473A-801E-774F9F628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1FD43-E3EC-4024-827A-3D6584BC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8AF08-805D-4EA7-98AC-DC8BACD9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DB51-AD16-4928-BE8E-957941A2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691C-986D-4CA3-821C-E10E5CB5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0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C0E33-6FE3-4A2E-9D4F-35ADA0B6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D318-CA60-4602-89E5-85FAA5E3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EE33-0F02-433A-B71A-0706C9AF8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EF1E-5811-4EF1-9496-72E11715D3C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8C61-AD5A-4C8C-A040-C0634371E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C328-AA04-453D-9B22-5898C3977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BB26-44C4-4081-AE7F-6F04DA3A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5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31BB-031E-46B0-BDC4-F910B9CFA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Rotation 3 Figures /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51CAA-5757-4D87-90BD-E2416FD2F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Timir Weston</a:t>
            </a:r>
          </a:p>
        </p:txBody>
      </p:sp>
    </p:spTree>
    <p:extLst>
      <p:ext uri="{BB962C8B-B14F-4D97-AF65-F5344CB8AC3E}">
        <p14:creationId xmlns:p14="http://schemas.microsoft.com/office/powerpoint/2010/main" val="218106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BF2D-19EC-438A-B180-8AFF8313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2000 – miRNA targets</a:t>
            </a:r>
          </a:p>
        </p:txBody>
      </p:sp>
    </p:spTree>
    <p:extLst>
      <p:ext uri="{BB962C8B-B14F-4D97-AF65-F5344CB8AC3E}">
        <p14:creationId xmlns:p14="http://schemas.microsoft.com/office/powerpoint/2010/main" val="102785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4779-18C7-4198-B354-D6244C24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2015 – validated</a:t>
            </a:r>
          </a:p>
        </p:txBody>
      </p:sp>
    </p:spTree>
    <p:extLst>
      <p:ext uri="{BB962C8B-B14F-4D97-AF65-F5344CB8AC3E}">
        <p14:creationId xmlns:p14="http://schemas.microsoft.com/office/powerpoint/2010/main" val="143495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5B25-C681-4BEA-9A7B-2C0E49D1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negative </a:t>
            </a:r>
            <a:r>
              <a:rPr lang="en-GB" dirty="0" err="1"/>
              <a:t>corr</a:t>
            </a:r>
            <a:r>
              <a:rPr lang="en-GB" dirty="0"/>
              <a:t> w. miRNA - liver</a:t>
            </a:r>
          </a:p>
        </p:txBody>
      </p:sp>
    </p:spTree>
    <p:extLst>
      <p:ext uri="{BB962C8B-B14F-4D97-AF65-F5344CB8AC3E}">
        <p14:creationId xmlns:p14="http://schemas.microsoft.com/office/powerpoint/2010/main" val="5356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50A2-78DA-422F-A90C-A97F6D0A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Dendrogram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89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0B80B-1CA8-4434-9BC3-ECF6BC02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793699"/>
            <a:ext cx="4974336" cy="2984601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89164-246B-44C7-9A78-49555772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812353"/>
            <a:ext cx="4974336" cy="2947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CBD435-C949-4F57-899F-C51F4270755D}"/>
              </a:ext>
            </a:extLst>
          </p:cNvPr>
          <p:cNvSpPr txBox="1"/>
          <p:nvPr/>
        </p:nvSpPr>
        <p:spPr>
          <a:xfrm>
            <a:off x="321564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A0959-D82A-4B73-B3FB-775040DBC341}"/>
              </a:ext>
            </a:extLst>
          </p:cNvPr>
          <p:cNvSpPr txBox="1"/>
          <p:nvPr/>
        </p:nvSpPr>
        <p:spPr>
          <a:xfrm>
            <a:off x="6254749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40778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219-7FCD-4F79-A1A2-41AD08EC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Dendrogram - Clusters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25C41-8BC6-4D00-B83C-299AAA0C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794393"/>
            <a:ext cx="4974336" cy="2983214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9DC33-C1D2-4221-99CD-73C4E1546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810852"/>
            <a:ext cx="4974336" cy="29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EF7671-B0A2-4CAA-A775-70D0DE827E74}"/>
              </a:ext>
            </a:extLst>
          </p:cNvPr>
          <p:cNvSpPr txBox="1"/>
          <p:nvPr/>
        </p:nvSpPr>
        <p:spPr>
          <a:xfrm>
            <a:off x="321564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B4684-EE9E-4CFB-ABDE-9738D886CFAF}"/>
              </a:ext>
            </a:extLst>
          </p:cNvPr>
          <p:cNvSpPr txBox="1"/>
          <p:nvPr/>
        </p:nvSpPr>
        <p:spPr>
          <a:xfrm>
            <a:off x="6254749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81322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A6F2-FAF4-4E4B-A797-1CE311ED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/>
              <a:t>Dendrogram – Clusters, no unassigned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B6BD6-5262-4E8B-ACAA-943B1DB32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794393"/>
            <a:ext cx="4974336" cy="2983214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4A4D6-ECF2-40F5-86F9-6A61BF94A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810852"/>
            <a:ext cx="4974336" cy="2950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5B3A40-1B0A-4252-B844-A5EDD7958556}"/>
              </a:ext>
            </a:extLst>
          </p:cNvPr>
          <p:cNvSpPr txBox="1"/>
          <p:nvPr/>
        </p:nvSpPr>
        <p:spPr>
          <a:xfrm>
            <a:off x="321564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0C4FF-9C25-41FD-A822-0F789403FFED}"/>
              </a:ext>
            </a:extLst>
          </p:cNvPr>
          <p:cNvSpPr txBox="1"/>
          <p:nvPr/>
        </p:nvSpPr>
        <p:spPr>
          <a:xfrm>
            <a:off x="6254749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49B1F4-C959-4069-ABB3-257D5396A33C}"/>
              </a:ext>
            </a:extLst>
          </p:cNvPr>
          <p:cNvCxnSpPr>
            <a:cxnSpLocks/>
          </p:cNvCxnSpPr>
          <p:nvPr/>
        </p:nvCxnSpPr>
        <p:spPr>
          <a:xfrm flipV="1">
            <a:off x="11217897" y="3671667"/>
            <a:ext cx="0" cy="20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8B66E4-81FC-4F01-927A-E3F01C34215B}"/>
              </a:ext>
            </a:extLst>
          </p:cNvPr>
          <p:cNvCxnSpPr>
            <a:cxnSpLocks/>
          </p:cNvCxnSpPr>
          <p:nvPr/>
        </p:nvCxnSpPr>
        <p:spPr>
          <a:xfrm flipV="1">
            <a:off x="1651262" y="3671667"/>
            <a:ext cx="0" cy="20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85AAC0-B03C-4F9C-A6FC-3CBD8F8D9393}"/>
              </a:ext>
            </a:extLst>
          </p:cNvPr>
          <p:cNvSpPr txBox="1"/>
          <p:nvPr/>
        </p:nvSpPr>
        <p:spPr>
          <a:xfrm>
            <a:off x="1076227" y="3874416"/>
            <a:ext cx="115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miR-122, XPNPEP2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3E0A0-4407-4C0E-9350-A50BDBD5C974}"/>
              </a:ext>
            </a:extLst>
          </p:cNvPr>
          <p:cNvSpPr txBox="1"/>
          <p:nvPr/>
        </p:nvSpPr>
        <p:spPr>
          <a:xfrm>
            <a:off x="10784263" y="3872398"/>
            <a:ext cx="115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Liver miRNAs</a:t>
            </a:r>
          </a:p>
        </p:txBody>
      </p:sp>
    </p:spTree>
    <p:extLst>
      <p:ext uri="{BB962C8B-B14F-4D97-AF65-F5344CB8AC3E}">
        <p14:creationId xmlns:p14="http://schemas.microsoft.com/office/powerpoint/2010/main" val="97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7CDC-406D-4D42-A461-080DC1B8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TOMplot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8E828-1846-450A-9189-FF6B0A3F5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794393"/>
            <a:ext cx="4974336" cy="2983214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44441-9A43-4AEF-9DD3-813BE4D31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810852"/>
            <a:ext cx="4974336" cy="29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A82901-ABA0-4C8B-A937-D103B7D6D1AE}"/>
              </a:ext>
            </a:extLst>
          </p:cNvPr>
          <p:cNvSpPr txBox="1"/>
          <p:nvPr/>
        </p:nvSpPr>
        <p:spPr>
          <a:xfrm>
            <a:off x="321564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1421D-913A-417B-B773-5E4FFD6D240E}"/>
              </a:ext>
            </a:extLst>
          </p:cNvPr>
          <p:cNvSpPr txBox="1"/>
          <p:nvPr/>
        </p:nvSpPr>
        <p:spPr>
          <a:xfrm>
            <a:off x="6254749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56336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6545-57B6-484C-819B-1016BF05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Eigengene plot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20368-EDA1-4CF9-8F55-E6879B7FD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794393"/>
            <a:ext cx="4974336" cy="2983214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11E89-0624-4683-A372-4D6638B9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810852"/>
            <a:ext cx="4974336" cy="29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251F1C-51DF-41EC-9FAE-513250553B7E}"/>
              </a:ext>
            </a:extLst>
          </p:cNvPr>
          <p:cNvSpPr txBox="1"/>
          <p:nvPr/>
        </p:nvSpPr>
        <p:spPr>
          <a:xfrm>
            <a:off x="321564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E37E4-EFE6-4438-9DEA-F58D48935131}"/>
              </a:ext>
            </a:extLst>
          </p:cNvPr>
          <p:cNvSpPr txBox="1"/>
          <p:nvPr/>
        </p:nvSpPr>
        <p:spPr>
          <a:xfrm>
            <a:off x="6254749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81673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D28F-871C-4EB5-9ED5-EB969331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Eigengene plot - corrplot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3A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D5400-8017-49E4-B88E-809987D38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794393"/>
            <a:ext cx="4974336" cy="2983214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EA1BF-6EE4-48CC-90A2-F330A0E27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798542"/>
            <a:ext cx="4974336" cy="2974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72A87B-3858-4B9B-A77A-2E162D9ED284}"/>
              </a:ext>
            </a:extLst>
          </p:cNvPr>
          <p:cNvSpPr txBox="1"/>
          <p:nvPr/>
        </p:nvSpPr>
        <p:spPr>
          <a:xfrm>
            <a:off x="321564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4F444-B9A7-4D3B-B046-5094C8C99553}"/>
              </a:ext>
            </a:extLst>
          </p:cNvPr>
          <p:cNvSpPr txBox="1"/>
          <p:nvPr/>
        </p:nvSpPr>
        <p:spPr>
          <a:xfrm>
            <a:off x="6254749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417693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D28F-871C-4EB5-9ED5-EB969331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8854911" cy="1099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GB" dirty="0"/>
              <a:t>Spectral Plot – </a:t>
            </a:r>
            <a:r>
              <a:rPr lang="en-GB" dirty="0" err="1"/>
              <a:t>Calinski-Harabasz</a:t>
            </a:r>
            <a:r>
              <a:rPr lang="en-GB" dirty="0"/>
              <a:t> Index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2A87B-3858-4B9B-A77A-2E162D9ED284}"/>
              </a:ext>
            </a:extLst>
          </p:cNvPr>
          <p:cNvSpPr txBox="1"/>
          <p:nvPr/>
        </p:nvSpPr>
        <p:spPr>
          <a:xfrm>
            <a:off x="321564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4F444-B9A7-4D3B-B046-5094C8C99553}"/>
              </a:ext>
            </a:extLst>
          </p:cNvPr>
          <p:cNvSpPr txBox="1"/>
          <p:nvPr/>
        </p:nvSpPr>
        <p:spPr>
          <a:xfrm>
            <a:off x="6254749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699F28A-B7FB-46A9-A04B-ABF140D04D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763338"/>
              </p:ext>
            </p:extLst>
          </p:nvPr>
        </p:nvGraphicFramePr>
        <p:xfrm>
          <a:off x="321564" y="1115572"/>
          <a:ext cx="5005632" cy="300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5A45628-C36F-4CDA-95DA-FE18333D9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131411"/>
              </p:ext>
            </p:extLst>
          </p:nvPr>
        </p:nvGraphicFramePr>
        <p:xfrm>
          <a:off x="6254749" y="1115572"/>
          <a:ext cx="5005632" cy="300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100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BD5B-97D6-409B-B2F2-F304E5B2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2000 – Statistical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5C4759-D9E5-495E-946E-809EB5DA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53545"/>
              </p:ext>
            </p:extLst>
          </p:nvPr>
        </p:nvGraphicFramePr>
        <p:xfrm>
          <a:off x="3079750" y="2159794"/>
          <a:ext cx="6032499" cy="3683000"/>
        </p:xfrm>
        <a:graphic>
          <a:graphicData uri="http://schemas.openxmlformats.org/drawingml/2006/table">
            <a:tbl>
              <a:tblPr/>
              <a:tblGrid>
                <a:gridCol w="939192">
                  <a:extLst>
                    <a:ext uri="{9D8B030D-6E8A-4147-A177-3AD203B41FA5}">
                      <a16:colId xmlns:a16="http://schemas.microsoft.com/office/drawing/2014/main" val="3796514181"/>
                    </a:ext>
                  </a:extLst>
                </a:gridCol>
                <a:gridCol w="1697769">
                  <a:extLst>
                    <a:ext uri="{9D8B030D-6E8A-4147-A177-3AD203B41FA5}">
                      <a16:colId xmlns:a16="http://schemas.microsoft.com/office/drawing/2014/main" val="2423464911"/>
                    </a:ext>
                  </a:extLst>
                </a:gridCol>
                <a:gridCol w="1697769">
                  <a:extLst>
                    <a:ext uri="{9D8B030D-6E8A-4147-A177-3AD203B41FA5}">
                      <a16:colId xmlns:a16="http://schemas.microsoft.com/office/drawing/2014/main" val="2960118751"/>
                    </a:ext>
                  </a:extLst>
                </a:gridCol>
                <a:gridCol w="1697769">
                  <a:extLst>
                    <a:ext uri="{9D8B030D-6E8A-4147-A177-3AD203B41FA5}">
                      <a16:colId xmlns:a16="http://schemas.microsoft.com/office/drawing/2014/main" val="1078606039"/>
                    </a:ext>
                  </a:extLst>
                </a:gridCol>
              </a:tblGrid>
              <a:tr h="18415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value (significant for CVD event)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4332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Correction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Corrected for Age, Sex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Corrected for Age, Sex, Lipids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8312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miR-122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84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miR-126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40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miR-146a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64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miR-148a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9933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miR-150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815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miR-155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487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miR-191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536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miR-195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7409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miR-197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020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034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miR-223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085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975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miR-27b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557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miR-28-3p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3200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miR-320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635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miR-335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929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miR-378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502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miR-92a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4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27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188C7-0520-4176-8320-030BB59C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470"/>
            <a:ext cx="12192000" cy="4303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6B2D51-3C85-47CD-9C80-D99143BC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Spectral Plot 2000 – 8 Clusters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46752-11E7-4F18-B52F-334AEDCFAD74}"/>
              </a:ext>
            </a:extLst>
          </p:cNvPr>
          <p:cNvSpPr/>
          <p:nvPr/>
        </p:nvSpPr>
        <p:spPr>
          <a:xfrm>
            <a:off x="10614581" y="3422917"/>
            <a:ext cx="957988" cy="281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92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2D51-3C85-47CD-9C80-D99143BC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Spectral Plot 2015 – 4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E5A63-EAA8-4939-A2C3-5C7CD565F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470"/>
            <a:ext cx="12192000" cy="4303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46752-11E7-4F18-B52F-334AEDCFAD74}"/>
              </a:ext>
            </a:extLst>
          </p:cNvPr>
          <p:cNvSpPr/>
          <p:nvPr/>
        </p:nvSpPr>
        <p:spPr>
          <a:xfrm>
            <a:off x="9468465" y="2595716"/>
            <a:ext cx="2241754" cy="560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CA0F7-25CD-41FB-99A9-388A2BED0FE2}"/>
              </a:ext>
            </a:extLst>
          </p:cNvPr>
          <p:cNvSpPr txBox="1"/>
          <p:nvPr/>
        </p:nvSpPr>
        <p:spPr>
          <a:xfrm>
            <a:off x="9468465" y="5838608"/>
            <a:ext cx="2104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RNAs in </a:t>
            </a:r>
            <a:r>
              <a:rPr lang="en-GB" sz="1400" dirty="0">
                <a:solidFill>
                  <a:srgbClr val="FF0000"/>
                </a:solidFill>
              </a:rPr>
              <a:t>red</a:t>
            </a:r>
            <a:r>
              <a:rPr lang="en-GB" sz="1400" dirty="0"/>
              <a:t>: miR-28-5p</a:t>
            </a:r>
          </a:p>
          <a:p>
            <a:r>
              <a:rPr lang="en-GB" sz="1400" dirty="0"/>
              <a:t>	</a:t>
            </a:r>
            <a:r>
              <a:rPr lang="en-GB" sz="1400" dirty="0">
                <a:highlight>
                  <a:srgbClr val="FFFF00"/>
                </a:highlight>
              </a:rPr>
              <a:t>miR-122-5p</a:t>
            </a:r>
          </a:p>
          <a:p>
            <a:r>
              <a:rPr lang="en-GB" sz="1400" dirty="0"/>
              <a:t>	</a:t>
            </a:r>
            <a:r>
              <a:rPr lang="en-GB" sz="1400" dirty="0">
                <a:highlight>
                  <a:srgbClr val="FFFF00"/>
                </a:highlight>
              </a:rPr>
              <a:t>miR-885-5p</a:t>
            </a:r>
          </a:p>
          <a:p>
            <a:r>
              <a:rPr lang="en-GB" sz="1400" dirty="0"/>
              <a:t>	RNY5-5p</a:t>
            </a:r>
          </a:p>
        </p:txBody>
      </p:sp>
    </p:spTree>
    <p:extLst>
      <p:ext uri="{BB962C8B-B14F-4D97-AF65-F5344CB8AC3E}">
        <p14:creationId xmlns:p14="http://schemas.microsoft.com/office/powerpoint/2010/main" val="103134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F321-12AA-4ECE-8185-E3893929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Merged </a:t>
            </a:r>
            <a:r>
              <a:rPr lang="en-GB" dirty="0" err="1"/>
              <a:t>calinhara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08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4B2D-DB18-492C-A6A0-39ACF1D2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Network – Liver miRNAs + Targets (2000)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9E0F3C-FE99-42CE-AD0A-7AA502943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13712"/>
          <a:stretch/>
        </p:blipFill>
        <p:spPr>
          <a:xfrm>
            <a:off x="641180" y="1008600"/>
            <a:ext cx="4974336" cy="2554799"/>
          </a:xfrm>
          <a:prstGeom prst="rect">
            <a:avLst/>
          </a:prstGeom>
        </p:spPr>
      </p:pic>
      <p:sp>
        <p:nvSpPr>
          <p:cNvPr id="39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895AD8-765E-4C08-9427-8B957F8089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3" r="38610"/>
          <a:stretch/>
        </p:blipFill>
        <p:spPr>
          <a:xfrm>
            <a:off x="7062016" y="640080"/>
            <a:ext cx="399903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4B2D-DB18-492C-A6A0-39ACF1D2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67997"/>
            <a:ext cx="9144000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dirty="0"/>
              <a:t>Network – Liver miRNAs + Targets (2015)</a:t>
            </a:r>
            <a:br>
              <a:rPr lang="en-US" sz="4200" dirty="0"/>
            </a:br>
            <a:r>
              <a:rPr lang="en-US" sz="4200" dirty="0"/>
              <a:t>- targeted edges</a:t>
            </a:r>
            <a:br>
              <a:rPr lang="en-US" sz="4200" dirty="0"/>
            </a:br>
            <a:r>
              <a:rPr lang="en-US" sz="4200" dirty="0"/>
              <a:t>- 2000 + 2015 validation</a:t>
            </a:r>
            <a:br>
              <a:rPr lang="en-US" sz="4200" dirty="0"/>
            </a:br>
            <a:r>
              <a:rPr lang="en-US" sz="4200" dirty="0"/>
              <a:t>- remove dup edges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B1CE9B-B1B1-4680-8771-D2833DF92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23"/>
          <a:stretch/>
        </p:blipFill>
        <p:spPr>
          <a:xfrm>
            <a:off x="1154009" y="640080"/>
            <a:ext cx="3948678" cy="3291840"/>
          </a:xfrm>
          <a:prstGeom prst="rect">
            <a:avLst/>
          </a:prstGeom>
        </p:spPr>
      </p:pic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3F067C-B2C4-423B-AC81-100D4223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r="31921"/>
          <a:stretch/>
        </p:blipFill>
        <p:spPr>
          <a:xfrm>
            <a:off x="7053577" y="640080"/>
            <a:ext cx="401591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EBABD6-25EC-4FE3-B56E-D473D8ED0D68}"/>
              </a:ext>
            </a:extLst>
          </p:cNvPr>
          <p:cNvGrpSpPr/>
          <p:nvPr/>
        </p:nvGrpSpPr>
        <p:grpSpPr>
          <a:xfrm>
            <a:off x="1753190" y="1254158"/>
            <a:ext cx="9623676" cy="4349684"/>
            <a:chOff x="2724150" y="1905000"/>
            <a:chExt cx="6743700" cy="304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75E93A-66F5-4B17-B00D-CE3CE05D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150" y="1905000"/>
              <a:ext cx="6743700" cy="30480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E7DD34-AB80-40F1-99E8-5A4D18E801FB}"/>
                </a:ext>
              </a:extLst>
            </p:cNvPr>
            <p:cNvGrpSpPr/>
            <p:nvPr/>
          </p:nvGrpSpPr>
          <p:grpSpPr>
            <a:xfrm>
              <a:off x="3287623" y="2448525"/>
              <a:ext cx="3191733" cy="1186877"/>
              <a:chOff x="3287623" y="2448525"/>
              <a:chExt cx="3191733" cy="118687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B4144BA-9F73-4CF2-96B8-D03106B534DA}"/>
                  </a:ext>
                </a:extLst>
              </p:cNvPr>
              <p:cNvSpPr/>
              <p:nvPr/>
            </p:nvSpPr>
            <p:spPr>
              <a:xfrm>
                <a:off x="5141561" y="3017566"/>
                <a:ext cx="495668" cy="20640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6EACB84-FD7A-4AAB-B891-92A2F769F6E0}"/>
                  </a:ext>
                </a:extLst>
              </p:cNvPr>
              <p:cNvSpPr/>
              <p:nvPr/>
            </p:nvSpPr>
            <p:spPr>
              <a:xfrm>
                <a:off x="4756633" y="3389924"/>
                <a:ext cx="495668" cy="20640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D448037-F4FD-40CD-B4C9-BD1054B3F804}"/>
                  </a:ext>
                </a:extLst>
              </p:cNvPr>
              <p:cNvSpPr/>
              <p:nvPr/>
            </p:nvSpPr>
            <p:spPr>
              <a:xfrm>
                <a:off x="5983688" y="3429000"/>
                <a:ext cx="495668" cy="20640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1B12F15-0D8F-4839-883E-D5F45411AD45}"/>
                  </a:ext>
                </a:extLst>
              </p:cNvPr>
              <p:cNvSpPr/>
              <p:nvPr/>
            </p:nvSpPr>
            <p:spPr>
              <a:xfrm>
                <a:off x="3287623" y="2675059"/>
                <a:ext cx="495668" cy="206402"/>
              </a:xfrm>
              <a:prstGeom prst="round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37F3090-2395-4F7C-91ED-54C3F7D6DF93}"/>
                  </a:ext>
                </a:extLst>
              </p:cNvPr>
              <p:cNvSpPr/>
              <p:nvPr/>
            </p:nvSpPr>
            <p:spPr>
              <a:xfrm>
                <a:off x="3930217" y="2841107"/>
                <a:ext cx="495668" cy="206402"/>
              </a:xfrm>
              <a:prstGeom prst="round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2BDBC7D-6449-4D12-AF89-D464134D7ADE}"/>
                  </a:ext>
                </a:extLst>
              </p:cNvPr>
              <p:cNvSpPr/>
              <p:nvPr/>
            </p:nvSpPr>
            <p:spPr>
              <a:xfrm>
                <a:off x="3287623" y="3286724"/>
                <a:ext cx="495668" cy="206402"/>
              </a:xfrm>
              <a:prstGeom prst="round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05A7114-B3E5-42C9-ABE3-56C2E16E2D71}"/>
                  </a:ext>
                </a:extLst>
              </p:cNvPr>
              <p:cNvSpPr/>
              <p:nvPr/>
            </p:nvSpPr>
            <p:spPr>
              <a:xfrm>
                <a:off x="4019010" y="3287713"/>
                <a:ext cx="495668" cy="206402"/>
              </a:xfrm>
              <a:prstGeom prst="roundRect">
                <a:avLst/>
              </a:prstGeom>
              <a:noFill/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1388C09-8B35-4D9A-A14A-04C2FD599255}"/>
                  </a:ext>
                </a:extLst>
              </p:cNvPr>
              <p:cNvSpPr/>
              <p:nvPr/>
            </p:nvSpPr>
            <p:spPr>
              <a:xfrm>
                <a:off x="4346764" y="2448525"/>
                <a:ext cx="495669" cy="206403"/>
              </a:xfrm>
              <a:prstGeom prst="roundRect">
                <a:avLst/>
              </a:prstGeom>
              <a:noFill/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highlight>
                    <a:srgbClr val="00FF00"/>
                  </a:highlight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824764-8A1B-44C9-9569-5F2586DB91F1}"/>
              </a:ext>
            </a:extLst>
          </p:cNvPr>
          <p:cNvSpPr txBox="1"/>
          <p:nvPr/>
        </p:nvSpPr>
        <p:spPr>
          <a:xfrm>
            <a:off x="8719794" y="820132"/>
            <a:ext cx="2724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All miRNAs + highlight liver-related</a:t>
            </a:r>
          </a:p>
          <a:p>
            <a:pPr marL="342900" indent="-342900">
              <a:buAutoNum type="arabicPeriod"/>
            </a:pPr>
            <a:r>
              <a:rPr lang="en-GB" dirty="0"/>
              <a:t>All liver-related</a:t>
            </a:r>
          </a:p>
        </p:txBody>
      </p:sp>
    </p:spTree>
    <p:extLst>
      <p:ext uri="{BB962C8B-B14F-4D97-AF65-F5344CB8AC3E}">
        <p14:creationId xmlns:p14="http://schemas.microsoft.com/office/powerpoint/2010/main" val="428989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6D88B-5814-40EF-8686-846761E26641}"/>
              </a:ext>
            </a:extLst>
          </p:cNvPr>
          <p:cNvSpPr/>
          <p:nvPr/>
        </p:nvSpPr>
        <p:spPr>
          <a:xfrm>
            <a:off x="7592762" y="3123930"/>
            <a:ext cx="745503" cy="725863"/>
          </a:xfrm>
          <a:prstGeom prst="roundRect">
            <a:avLst/>
          </a:prstGeom>
          <a:solidFill>
            <a:srgbClr val="00FFFF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PAPPA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PTX3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ESM1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67FBF-2D29-478E-8D21-661FD4A213AE}"/>
              </a:ext>
            </a:extLst>
          </p:cNvPr>
          <p:cNvSpPr/>
          <p:nvPr/>
        </p:nvSpPr>
        <p:spPr>
          <a:xfrm>
            <a:off x="7646115" y="4568601"/>
            <a:ext cx="745503" cy="580535"/>
          </a:xfrm>
          <a:prstGeom prst="roundRect">
            <a:avLst/>
          </a:prstGeom>
          <a:solidFill>
            <a:srgbClr val="007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CD244</a:t>
            </a:r>
          </a:p>
          <a:p>
            <a:pPr algn="ctr"/>
            <a:r>
              <a:rPr lang="en-GB" sz="1400" dirty="0"/>
              <a:t>CD6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FF46C6-E0E1-4897-A57C-A4A766D3E2F8}"/>
              </a:ext>
            </a:extLst>
          </p:cNvPr>
          <p:cNvSpPr/>
          <p:nvPr/>
        </p:nvSpPr>
        <p:spPr>
          <a:xfrm>
            <a:off x="7547528" y="3906420"/>
            <a:ext cx="838197" cy="580534"/>
          </a:xfrm>
          <a:prstGeom prst="round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CHI3L1</a:t>
            </a:r>
          </a:p>
          <a:p>
            <a:pPr algn="ctr"/>
            <a:r>
              <a:rPr lang="en-GB" sz="1400"/>
              <a:t>CTSD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DFF9F-60AF-40A8-9BFA-B4058DD8F364}"/>
              </a:ext>
            </a:extLst>
          </p:cNvPr>
          <p:cNvSpPr/>
          <p:nvPr/>
        </p:nvSpPr>
        <p:spPr>
          <a:xfrm>
            <a:off x="7547528" y="2501762"/>
            <a:ext cx="838198" cy="580534"/>
          </a:xfrm>
          <a:prstGeom prst="roundRect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MPO</a:t>
            </a:r>
          </a:p>
          <a:p>
            <a:pPr algn="ctr"/>
            <a:r>
              <a:rPr lang="en-GB" sz="1400" b="1" dirty="0"/>
              <a:t>RNASE3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4F39F2-472D-4B38-BCF0-FD98492420B6}"/>
              </a:ext>
            </a:extLst>
          </p:cNvPr>
          <p:cNvSpPr/>
          <p:nvPr/>
        </p:nvSpPr>
        <p:spPr>
          <a:xfrm>
            <a:off x="6614763" y="3821386"/>
            <a:ext cx="838197" cy="932705"/>
          </a:xfrm>
          <a:prstGeom prst="roundRect">
            <a:avLst/>
          </a:prstGeom>
          <a:solidFill>
            <a:srgbClr val="CCFF33"/>
          </a:solidFill>
          <a:ln>
            <a:solidFill>
              <a:srgbClr val="99CC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400" dirty="0">
                <a:solidFill>
                  <a:sysClr val="windowText" lastClr="000000"/>
                </a:solidFill>
              </a:rPr>
              <a:t>IL1RN</a:t>
            </a:r>
          </a:p>
          <a:p>
            <a:pPr algn="ctr" fontAlgn="b"/>
            <a:r>
              <a:rPr lang="en-GB" sz="1400" b="1" dirty="0">
                <a:solidFill>
                  <a:sysClr val="windowText" lastClr="000000"/>
                </a:solidFill>
              </a:rPr>
              <a:t>PLAT</a:t>
            </a:r>
          </a:p>
          <a:p>
            <a:pPr algn="ctr" fontAlgn="b"/>
            <a:r>
              <a:rPr lang="en-GB" sz="1400" b="1" dirty="0">
                <a:solidFill>
                  <a:sysClr val="windowText" lastClr="000000"/>
                </a:solidFill>
              </a:rPr>
              <a:t>FABP4</a:t>
            </a:r>
          </a:p>
          <a:p>
            <a:pPr algn="ctr" fontAlgn="b"/>
            <a:r>
              <a:rPr lang="en-GB" sz="1400" dirty="0">
                <a:solidFill>
                  <a:sysClr val="windowText" lastClr="000000"/>
                </a:solidFill>
              </a:rPr>
              <a:t>LEP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A95CC5-5497-4292-A0FA-D31A0546CF0C}"/>
              </a:ext>
            </a:extLst>
          </p:cNvPr>
          <p:cNvSpPr/>
          <p:nvPr/>
        </p:nvSpPr>
        <p:spPr>
          <a:xfrm>
            <a:off x="7547528" y="5190060"/>
            <a:ext cx="942678" cy="54301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400" b="1" dirty="0">
                <a:solidFill>
                  <a:schemeClr val="tx1"/>
                </a:solidFill>
              </a:rPr>
              <a:t>CCL7</a:t>
            </a:r>
          </a:p>
          <a:p>
            <a:pPr algn="ctr" fontAlgn="b"/>
            <a:r>
              <a:rPr lang="en-GB" sz="1400" dirty="0">
                <a:solidFill>
                  <a:schemeClr val="tx1"/>
                </a:solidFill>
              </a:rPr>
              <a:t>S100A12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4FD2E1-D611-44BA-9690-FF9AAD491F4B}"/>
              </a:ext>
            </a:extLst>
          </p:cNvPr>
          <p:cNvSpPr/>
          <p:nvPr/>
        </p:nvSpPr>
        <p:spPr>
          <a:xfrm>
            <a:off x="6588485" y="3186953"/>
            <a:ext cx="884544" cy="56922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400" dirty="0">
                <a:solidFill>
                  <a:schemeClr val="tx1"/>
                </a:solidFill>
              </a:rPr>
              <a:t>TNFSF14</a:t>
            </a:r>
          </a:p>
          <a:p>
            <a:pPr algn="ctr" fontAlgn="b"/>
            <a:r>
              <a:rPr lang="en-GB" sz="1400" dirty="0">
                <a:solidFill>
                  <a:schemeClr val="tx1"/>
                </a:solidFill>
              </a:rPr>
              <a:t>IL18R1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131EB4C-81F0-47CF-9E40-FDDD78EE2B19}"/>
              </a:ext>
            </a:extLst>
          </p:cNvPr>
          <p:cNvSpPr/>
          <p:nvPr/>
        </p:nvSpPr>
        <p:spPr>
          <a:xfrm>
            <a:off x="5422586" y="3918249"/>
            <a:ext cx="1143392" cy="835842"/>
          </a:xfrm>
          <a:prstGeom prst="roundRect">
            <a:avLst/>
          </a:prstGeom>
          <a:solidFill>
            <a:srgbClr val="B3FFFF"/>
          </a:solidFill>
          <a:ln>
            <a:solidFill>
              <a:srgbClr val="00999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400" dirty="0">
                <a:solidFill>
                  <a:sysClr val="windowText" lastClr="000000"/>
                </a:solidFill>
              </a:rPr>
              <a:t>IL27</a:t>
            </a:r>
          </a:p>
          <a:p>
            <a:pPr algn="ctr" fontAlgn="b"/>
            <a:r>
              <a:rPr lang="en-GB" sz="1400" dirty="0">
                <a:solidFill>
                  <a:sysClr val="windowText" lastClr="000000"/>
                </a:solidFill>
              </a:rPr>
              <a:t>NPPB</a:t>
            </a:r>
          </a:p>
          <a:p>
            <a:pPr algn="ctr" fontAlgn="b"/>
            <a:r>
              <a:rPr lang="en-GB" sz="1400" dirty="0">
                <a:solidFill>
                  <a:sysClr val="windowText" lastClr="000000"/>
                </a:solidFill>
              </a:rPr>
              <a:t>NT-pro-BNP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45789F-170E-4682-87D8-2027D2FECC46}"/>
              </a:ext>
            </a:extLst>
          </p:cNvPr>
          <p:cNvSpPr/>
          <p:nvPr/>
        </p:nvSpPr>
        <p:spPr>
          <a:xfrm>
            <a:off x="5008743" y="2187602"/>
            <a:ext cx="1189546" cy="1103651"/>
          </a:xfrm>
          <a:prstGeom prst="roundRect">
            <a:avLst/>
          </a:prstGeom>
          <a:solidFill>
            <a:srgbClr val="FF99FF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400" dirty="0">
                <a:solidFill>
                  <a:sysClr val="windowText" lastClr="000000"/>
                </a:solidFill>
              </a:rPr>
              <a:t>miR-122-5p</a:t>
            </a:r>
          </a:p>
          <a:p>
            <a:pPr algn="ctr" fontAlgn="b"/>
            <a:r>
              <a:rPr lang="en-GB" sz="1400" dirty="0">
                <a:solidFill>
                  <a:sysClr val="windowText" lastClr="000000"/>
                </a:solidFill>
              </a:rPr>
              <a:t>miR-192-5p</a:t>
            </a:r>
          </a:p>
          <a:p>
            <a:pPr algn="ctr" fontAlgn="b"/>
            <a:r>
              <a:rPr lang="en-GB" sz="1400" dirty="0">
                <a:solidFill>
                  <a:sysClr val="windowText" lastClr="000000"/>
                </a:solidFill>
              </a:rPr>
              <a:t>miR-885-5p</a:t>
            </a:r>
          </a:p>
          <a:p>
            <a:pPr algn="ctr" fontAlgn="b"/>
            <a:r>
              <a:rPr lang="en-GB" sz="1400" dirty="0">
                <a:solidFill>
                  <a:sysClr val="windowText" lastClr="000000"/>
                </a:solidFill>
              </a:rPr>
              <a:t>RNY5-5p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66C7B0-5283-41C4-9987-E02CB5ABD252}"/>
              </a:ext>
            </a:extLst>
          </p:cNvPr>
          <p:cNvSpPr/>
          <p:nvPr/>
        </p:nvSpPr>
        <p:spPr>
          <a:xfrm>
            <a:off x="7547528" y="5774704"/>
            <a:ext cx="943663" cy="1083296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400" dirty="0"/>
              <a:t>PLAU</a:t>
            </a:r>
          </a:p>
          <a:p>
            <a:pPr algn="ctr" fontAlgn="b"/>
            <a:r>
              <a:rPr lang="en-GB" sz="1400" dirty="0"/>
              <a:t>DNER</a:t>
            </a:r>
          </a:p>
          <a:p>
            <a:pPr algn="ctr" fontAlgn="b"/>
            <a:r>
              <a:rPr lang="en-GB" sz="1400" dirty="0"/>
              <a:t>TNFSF12</a:t>
            </a:r>
          </a:p>
          <a:p>
            <a:pPr algn="ctr" fontAlgn="b"/>
            <a:r>
              <a:rPr lang="en-GB" sz="1400" dirty="0"/>
              <a:t>ADA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88E6A6-9529-46E9-8010-5C5D77B396DE}"/>
              </a:ext>
            </a:extLst>
          </p:cNvPr>
          <p:cNvSpPr/>
          <p:nvPr/>
        </p:nvSpPr>
        <p:spPr>
          <a:xfrm>
            <a:off x="4423625" y="3986289"/>
            <a:ext cx="965657" cy="758384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400" dirty="0"/>
              <a:t>SELE</a:t>
            </a:r>
          </a:p>
          <a:p>
            <a:pPr algn="ctr" fontAlgn="b"/>
            <a:r>
              <a:rPr lang="en-GB" sz="1400" dirty="0"/>
              <a:t>TEK</a:t>
            </a:r>
          </a:p>
          <a:p>
            <a:pPr algn="ctr" fontAlgn="b"/>
            <a:r>
              <a:rPr lang="en-GB" sz="1400" dirty="0"/>
              <a:t>PECAM1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740620-8269-4B1C-A298-BE11E55B5426}"/>
              </a:ext>
            </a:extLst>
          </p:cNvPr>
          <p:cNvSpPr/>
          <p:nvPr/>
        </p:nvSpPr>
        <p:spPr>
          <a:xfrm>
            <a:off x="4396262" y="4819300"/>
            <a:ext cx="3076767" cy="2034955"/>
          </a:xfrm>
          <a:prstGeom prst="roundRect">
            <a:avLst/>
          </a:prstGeom>
          <a:solidFill>
            <a:srgbClr val="33CCCC"/>
          </a:solidFill>
          <a:ln>
            <a:solidFill>
              <a:srgbClr val="00999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ADM	GDF15	PGF</a:t>
            </a:r>
          </a:p>
          <a:p>
            <a:pPr algn="ctr"/>
            <a:r>
              <a:rPr lang="en-GB" sz="1400" b="1" dirty="0"/>
              <a:t>CSTB</a:t>
            </a:r>
            <a:r>
              <a:rPr lang="en-GB" sz="1400" dirty="0"/>
              <a:t>	KLK6	LGALS3</a:t>
            </a:r>
          </a:p>
          <a:p>
            <a:pPr algn="ctr"/>
            <a:r>
              <a:rPr lang="en-GB" sz="1400" dirty="0"/>
              <a:t>F2R	KLK11	</a:t>
            </a:r>
            <a:r>
              <a:rPr lang="en-GB" sz="1400" b="1" dirty="0"/>
              <a:t>F3</a:t>
            </a:r>
          </a:p>
          <a:p>
            <a:pPr algn="ctr"/>
            <a:r>
              <a:rPr lang="en-GB" sz="1400" b="1" dirty="0"/>
              <a:t>TNFRSF1A</a:t>
            </a:r>
            <a:r>
              <a:rPr lang="en-GB" sz="1400" dirty="0"/>
              <a:t>	OLR1	TNFRSF10B</a:t>
            </a:r>
          </a:p>
          <a:p>
            <a:pPr algn="ctr"/>
            <a:r>
              <a:rPr lang="en-GB" sz="1400" b="1" dirty="0"/>
              <a:t>TNFRSF1B</a:t>
            </a:r>
            <a:r>
              <a:rPr lang="en-GB" sz="1400" dirty="0"/>
              <a:t>	RETN	FAS</a:t>
            </a:r>
          </a:p>
          <a:p>
            <a:pPr algn="ctr"/>
            <a:r>
              <a:rPr lang="en-GB" sz="1400" dirty="0"/>
              <a:t>HAVCR1	MB	THBD</a:t>
            </a:r>
          </a:p>
          <a:p>
            <a:pPr algn="ctr"/>
            <a:r>
              <a:rPr lang="en-GB" sz="1400" dirty="0"/>
              <a:t>IL16	PLAUR	MMP7</a:t>
            </a:r>
          </a:p>
          <a:p>
            <a:pPr algn="ctr"/>
            <a:r>
              <a:rPr lang="en-GB" sz="1400" dirty="0"/>
              <a:t>CXCL16	HBEGF	SPON1</a:t>
            </a:r>
          </a:p>
          <a:p>
            <a:pPr algn="ctr"/>
            <a:r>
              <a:rPr lang="en-GB" sz="1400" dirty="0"/>
              <a:t>CTSL	FST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46EA55-D27E-4A4C-B7BE-93559BE34FD3}"/>
              </a:ext>
            </a:extLst>
          </p:cNvPr>
          <p:cNvGrpSpPr/>
          <p:nvPr/>
        </p:nvGrpSpPr>
        <p:grpSpPr>
          <a:xfrm>
            <a:off x="8553166" y="3805414"/>
            <a:ext cx="3661521" cy="3052586"/>
            <a:chOff x="8540529" y="3805414"/>
            <a:chExt cx="3661521" cy="30525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82BBD6F-B0B4-4807-B556-B4C21F6DF3B1}"/>
                </a:ext>
              </a:extLst>
            </p:cNvPr>
            <p:cNvSpPr/>
            <p:nvPr/>
          </p:nvSpPr>
          <p:spPr>
            <a:xfrm>
              <a:off x="11340778" y="4511072"/>
              <a:ext cx="838198" cy="58037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GB" sz="1400"/>
                <a:t>MMP3</a:t>
              </a:r>
            </a:p>
            <a:p>
              <a:pPr algn="ctr" fontAlgn="b"/>
              <a:r>
                <a:rPr lang="en-GB" sz="1400"/>
                <a:t>IL1RL1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37B4BC-A7CB-4AF4-B5E7-658245C9CBAB}"/>
                </a:ext>
              </a:extLst>
            </p:cNvPr>
            <p:cNvSpPr/>
            <p:nvPr/>
          </p:nvSpPr>
          <p:spPr>
            <a:xfrm>
              <a:off x="8540529" y="5890182"/>
              <a:ext cx="1880253" cy="96781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CDCP1	CXCL11</a:t>
              </a:r>
            </a:p>
            <a:p>
              <a:pPr algn="ctr"/>
              <a:r>
                <a:rPr lang="en-GB" sz="1400" dirty="0"/>
                <a:t>CXCL9	CST5</a:t>
              </a:r>
            </a:p>
            <a:p>
              <a:pPr algn="ctr"/>
              <a:r>
                <a:rPr lang="en-GB" sz="1400" b="1" dirty="0"/>
                <a:t>CCL4</a:t>
              </a:r>
              <a:r>
                <a:rPr lang="en-GB" sz="1400" dirty="0"/>
                <a:t>	</a:t>
              </a:r>
              <a:r>
                <a:rPr lang="en-GB" sz="1400" b="1" dirty="0"/>
                <a:t>CCL3</a:t>
              </a:r>
            </a:p>
            <a:p>
              <a:pPr algn="ctr"/>
              <a:r>
                <a:rPr lang="en-GB" sz="1400" dirty="0"/>
                <a:t>CXCL10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34B9AFB-9783-4526-8D70-782A553093E1}"/>
                </a:ext>
              </a:extLst>
            </p:cNvPr>
            <p:cNvSpPr/>
            <p:nvPr/>
          </p:nvSpPr>
          <p:spPr>
            <a:xfrm>
              <a:off x="10454569" y="4015565"/>
              <a:ext cx="886113" cy="1072298"/>
            </a:xfrm>
            <a:prstGeom prst="roundRect">
              <a:avLst/>
            </a:prstGeom>
            <a:solidFill>
              <a:srgbClr val="FF00FF"/>
            </a:solidFill>
            <a:ln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GB" sz="1400" dirty="0"/>
                <a:t>MMP12</a:t>
              </a:r>
            </a:p>
            <a:p>
              <a:pPr algn="ctr" fontAlgn="b"/>
              <a:r>
                <a:rPr lang="en-GB" sz="1400" dirty="0"/>
                <a:t>CXCL8</a:t>
              </a:r>
            </a:p>
            <a:p>
              <a:pPr algn="ctr" fontAlgn="b"/>
              <a:r>
                <a:rPr lang="en-GB" sz="1400" dirty="0"/>
                <a:t>IL17C</a:t>
              </a:r>
            </a:p>
            <a:p>
              <a:pPr algn="ctr" fontAlgn="b"/>
              <a:r>
                <a:rPr lang="en-GB" sz="1400" dirty="0"/>
                <a:t>CCL20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9593E74-5418-4F57-80D3-4CD5FE9A586B}"/>
                </a:ext>
              </a:extLst>
            </p:cNvPr>
            <p:cNvSpPr/>
            <p:nvPr/>
          </p:nvSpPr>
          <p:spPr>
            <a:xfrm>
              <a:off x="11374082" y="3805414"/>
              <a:ext cx="759645" cy="701913"/>
            </a:xfrm>
            <a:prstGeom prst="roundRect">
              <a:avLst/>
            </a:prstGeom>
            <a:solidFill>
              <a:srgbClr val="0033CC"/>
            </a:solidFill>
            <a:ln>
              <a:solidFill>
                <a:srgbClr val="00339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GB" sz="1400" dirty="0"/>
                <a:t>CCL11</a:t>
              </a:r>
            </a:p>
            <a:p>
              <a:pPr algn="ctr" fontAlgn="b"/>
              <a:r>
                <a:rPr lang="en-GB" sz="1400" dirty="0"/>
                <a:t>CCL28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77471D1-4D47-4A36-9A0F-CB0D86F19219}"/>
                </a:ext>
              </a:extLst>
            </p:cNvPr>
            <p:cNvSpPr/>
            <p:nvPr/>
          </p:nvSpPr>
          <p:spPr>
            <a:xfrm>
              <a:off x="8639204" y="4744673"/>
              <a:ext cx="1766352" cy="1143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GB" sz="1400" dirty="0"/>
                <a:t>VEGFA	TGFA</a:t>
              </a:r>
            </a:p>
            <a:p>
              <a:pPr algn="ctr" fontAlgn="b"/>
              <a:r>
                <a:rPr lang="en-GB" sz="1400" dirty="0"/>
                <a:t>IL10RB	CD5</a:t>
              </a:r>
            </a:p>
            <a:p>
              <a:pPr algn="ctr" fontAlgn="b"/>
              <a:r>
                <a:rPr lang="en-GB" sz="1400" b="1" dirty="0"/>
                <a:t>CD40</a:t>
              </a:r>
              <a:r>
                <a:rPr lang="en-GB" sz="1400" dirty="0"/>
                <a:t>	CX3CL1</a:t>
              </a:r>
            </a:p>
            <a:p>
              <a:pPr algn="ctr" fontAlgn="b"/>
              <a:r>
                <a:rPr lang="en-GB" sz="1400" dirty="0"/>
                <a:t>TNFRSF9	CSF1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C9579D4-8C1D-41C4-9E37-EEADBB104056}"/>
                </a:ext>
              </a:extLst>
            </p:cNvPr>
            <p:cNvSpPr/>
            <p:nvPr/>
          </p:nvSpPr>
          <p:spPr>
            <a:xfrm>
              <a:off x="10421169" y="5091443"/>
              <a:ext cx="1780881" cy="17628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TNFRSF11B	TGFB1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CCL2	CCL13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FGF23	LIFR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IL15RA	</a:t>
              </a:r>
              <a:r>
                <a:rPr lang="en-GB" sz="1400" b="1" dirty="0">
                  <a:solidFill>
                    <a:schemeClr val="tx1"/>
                  </a:solidFill>
                </a:rPr>
                <a:t>CD274</a:t>
              </a:r>
            </a:p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HGF</a:t>
              </a:r>
              <a:r>
                <a:rPr lang="en-GB" sz="1400" dirty="0">
                  <a:solidFill>
                    <a:schemeClr val="tx1"/>
                  </a:solidFill>
                </a:rPr>
                <a:t>	</a:t>
              </a:r>
              <a:r>
                <a:rPr lang="en-GB" sz="1400" b="1" dirty="0">
                  <a:solidFill>
                    <a:schemeClr val="tx1"/>
                  </a:solidFill>
                </a:rPr>
                <a:t>CCL23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EIF4EBP1	CCL25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0ABBD5-4577-41A1-877A-5A2C64084DA3}"/>
              </a:ext>
            </a:extLst>
          </p:cNvPr>
          <p:cNvGrpSpPr/>
          <p:nvPr/>
        </p:nvGrpSpPr>
        <p:grpSpPr>
          <a:xfrm>
            <a:off x="21060" y="27798"/>
            <a:ext cx="4438187" cy="3401431"/>
            <a:chOff x="21060" y="27798"/>
            <a:chExt cx="4438187" cy="340143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53E8F-7B75-4266-A0A3-96CB4FE557C4}"/>
                </a:ext>
              </a:extLst>
            </p:cNvPr>
            <p:cNvSpPr/>
            <p:nvPr/>
          </p:nvSpPr>
          <p:spPr>
            <a:xfrm>
              <a:off x="327876" y="324594"/>
              <a:ext cx="1762813" cy="132556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GB" sz="1400" dirty="0"/>
                <a:t>CD40LG	EGF</a:t>
              </a:r>
            </a:p>
            <a:p>
              <a:pPr algn="ctr" fontAlgn="b"/>
              <a:r>
                <a:rPr lang="en-GB" sz="1400" dirty="0"/>
                <a:t>SRC	PDGFB</a:t>
              </a:r>
            </a:p>
            <a:p>
              <a:pPr algn="ctr" fontAlgn="b"/>
              <a:r>
                <a:rPr lang="en-GB" sz="1400" dirty="0"/>
                <a:t>HSPB1	SIRT2</a:t>
              </a:r>
            </a:p>
            <a:p>
              <a:pPr algn="ctr" fontAlgn="b"/>
              <a:r>
                <a:rPr lang="en-GB" sz="1400" dirty="0"/>
                <a:t>IKBKG	AXIN1</a:t>
              </a:r>
            </a:p>
            <a:p>
              <a:pPr algn="ctr" fontAlgn="b"/>
              <a:r>
                <a:rPr lang="en-GB" sz="1400" dirty="0"/>
                <a:t>STAMBP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B797FF-8B44-42D1-BA46-80C596A8606B}"/>
                </a:ext>
              </a:extLst>
            </p:cNvPr>
            <p:cNvSpPr/>
            <p:nvPr/>
          </p:nvSpPr>
          <p:spPr>
            <a:xfrm>
              <a:off x="2090689" y="27798"/>
              <a:ext cx="2360432" cy="1622359"/>
            </a:xfrm>
            <a:prstGeom prst="roundRect">
              <a:avLst/>
            </a:prstGeom>
            <a:solidFill>
              <a:srgbClr val="996600"/>
            </a:solidFill>
            <a:ln>
              <a:solidFill>
                <a:srgbClr val="6633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miR-16-5p	miR-19b-3p</a:t>
              </a:r>
            </a:p>
            <a:p>
              <a:pPr algn="ctr"/>
              <a:r>
                <a:rPr lang="en-GB" sz="1400" dirty="0"/>
                <a:t>miR-20b-5p	miR-26a-5p</a:t>
              </a:r>
            </a:p>
            <a:p>
              <a:pPr algn="ctr"/>
              <a:r>
                <a:rPr lang="en-GB" sz="1400" dirty="0"/>
                <a:t>miR-30b-5p	miR-99b-5p</a:t>
              </a:r>
            </a:p>
            <a:p>
              <a:pPr algn="ctr"/>
              <a:r>
                <a:rPr lang="en-GB" sz="1400" dirty="0"/>
                <a:t>miR-130a-3p miR-140-5p</a:t>
              </a:r>
            </a:p>
            <a:p>
              <a:pPr algn="ctr"/>
              <a:r>
                <a:rPr lang="en-GB" sz="1400" dirty="0"/>
                <a:t>miR-145-5p	miR-150-5p</a:t>
              </a:r>
            </a:p>
            <a:p>
              <a:pPr algn="ctr"/>
              <a:r>
                <a:rPr lang="en-GB" sz="1400" dirty="0"/>
                <a:t>miR-221-3p	miR-222-3p</a:t>
              </a:r>
            </a:p>
            <a:p>
              <a:pPr algn="ctr"/>
              <a:r>
                <a:rPr lang="en-GB" sz="1400" dirty="0"/>
                <a:t>let-7b-5p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1AA03A8-1805-4A6D-9FBB-DAEC2E59236F}"/>
                </a:ext>
              </a:extLst>
            </p:cNvPr>
            <p:cNvSpPr/>
            <p:nvPr/>
          </p:nvSpPr>
          <p:spPr>
            <a:xfrm>
              <a:off x="21060" y="1650157"/>
              <a:ext cx="3256766" cy="1521406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CXCL1</a:t>
              </a:r>
              <a:r>
                <a:rPr lang="en-GB" sz="1400" dirty="0"/>
                <a:t>	CXCL5	CASP8</a:t>
              </a:r>
            </a:p>
            <a:p>
              <a:pPr algn="ctr"/>
              <a:r>
                <a:rPr lang="en-GB" sz="1400" dirty="0"/>
                <a:t>SULT1A1	miR-21-5p	miR-24-3p</a:t>
              </a:r>
            </a:p>
            <a:p>
              <a:pPr algn="ctr"/>
              <a:r>
                <a:rPr lang="en-GB" sz="1400" dirty="0"/>
                <a:t>miR-27b-3p	miR-126-3p	miR-126-5p</a:t>
              </a:r>
            </a:p>
            <a:p>
              <a:pPr algn="ctr"/>
              <a:r>
                <a:rPr lang="en-GB" sz="1400" dirty="0"/>
                <a:t>miR-191-5p	miR-197-3p	miR-223-3p</a:t>
              </a:r>
            </a:p>
            <a:p>
              <a:pPr algn="ctr"/>
              <a:r>
                <a:rPr lang="en-GB" sz="1400" dirty="0"/>
                <a:t>miR-223-5p	miR-324-5p	let-7d-5p</a:t>
              </a:r>
            </a:p>
            <a:p>
              <a:pPr algn="ctr"/>
              <a:r>
                <a:rPr lang="en-GB" sz="1400" dirty="0"/>
                <a:t>RNY4-3p	RNY4-5p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71BFD55-EA2F-4A66-8565-E647E3501C9F}"/>
                </a:ext>
              </a:extLst>
            </p:cNvPr>
            <p:cNvSpPr/>
            <p:nvPr/>
          </p:nvSpPr>
          <p:spPr>
            <a:xfrm>
              <a:off x="3269700" y="1650157"/>
              <a:ext cx="1189547" cy="889536"/>
            </a:xfrm>
            <a:prstGeom prst="roundRect">
              <a:avLst/>
            </a:prstGeom>
            <a:solidFill>
              <a:srgbClr val="FF6699"/>
            </a:solidFill>
            <a:ln>
              <a:solidFill>
                <a:srgbClr val="D6009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GB" sz="1400" dirty="0"/>
                <a:t>miR-92a-3p</a:t>
              </a:r>
            </a:p>
            <a:p>
              <a:pPr algn="ctr" fontAlgn="b"/>
              <a:r>
                <a:rPr lang="en-GB" sz="1400" dirty="0"/>
                <a:t>miR-93-5p</a:t>
              </a:r>
            </a:p>
            <a:p>
              <a:pPr algn="ctr" fontAlgn="b"/>
              <a:r>
                <a:rPr lang="en-GB" sz="1400" dirty="0"/>
                <a:t>miR-486-5p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4A05598-919C-4BC4-AFA4-3D5B0CA29E67}"/>
                </a:ext>
              </a:extLst>
            </p:cNvPr>
            <p:cNvSpPr/>
            <p:nvPr/>
          </p:nvSpPr>
          <p:spPr>
            <a:xfrm>
              <a:off x="3269699" y="2539693"/>
              <a:ext cx="1189547" cy="889536"/>
            </a:xfrm>
            <a:prstGeom prst="roundRect">
              <a:avLst/>
            </a:prstGeom>
            <a:solidFill>
              <a:srgbClr val="FFDEBD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GB" sz="1400" dirty="0">
                  <a:solidFill>
                    <a:schemeClr val="tx1"/>
                  </a:solidFill>
                </a:rPr>
                <a:t>miR-29a-3p</a:t>
              </a:r>
            </a:p>
            <a:p>
              <a:pPr algn="ctr" fontAlgn="b"/>
              <a:r>
                <a:rPr lang="en-GB" sz="1400" dirty="0">
                  <a:solidFill>
                    <a:schemeClr val="tx1"/>
                  </a:solidFill>
                </a:rPr>
                <a:t>miR-143-3p</a:t>
              </a:r>
            </a:p>
            <a:p>
              <a:pPr algn="ctr" fontAlgn="b"/>
              <a:r>
                <a:rPr lang="en-GB" sz="1400" dirty="0">
                  <a:solidFill>
                    <a:schemeClr val="tx1"/>
                  </a:solidFill>
                </a:rPr>
                <a:t>miR-574-3p</a:t>
              </a: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29B3D45-4906-4E9B-B222-65EF1371F460}"/>
              </a:ext>
            </a:extLst>
          </p:cNvPr>
          <p:cNvSpPr/>
          <p:nvPr/>
        </p:nvSpPr>
        <p:spPr>
          <a:xfrm>
            <a:off x="7710712" y="4625162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F3D014B-61CB-47F7-AD2B-CEA6AF1BB2B2}"/>
              </a:ext>
            </a:extLst>
          </p:cNvPr>
          <p:cNvSpPr/>
          <p:nvPr/>
        </p:nvSpPr>
        <p:spPr>
          <a:xfrm>
            <a:off x="8708119" y="6373306"/>
            <a:ext cx="613283" cy="225457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61CA191-5F50-4995-B9B7-AB2B8CB1EDEB}"/>
              </a:ext>
            </a:extLst>
          </p:cNvPr>
          <p:cNvSpPr/>
          <p:nvPr/>
        </p:nvSpPr>
        <p:spPr>
          <a:xfrm>
            <a:off x="9638839" y="6373305"/>
            <a:ext cx="613283" cy="225457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B3B16CA-B360-4C92-B339-450184444792}"/>
              </a:ext>
            </a:extLst>
          </p:cNvPr>
          <p:cNvSpPr/>
          <p:nvPr/>
        </p:nvSpPr>
        <p:spPr>
          <a:xfrm>
            <a:off x="11452764" y="6183149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BB98C4-B3D0-471E-B8D0-A5FEC8CAFBB0}"/>
              </a:ext>
            </a:extLst>
          </p:cNvPr>
          <p:cNvSpPr/>
          <p:nvPr/>
        </p:nvSpPr>
        <p:spPr>
          <a:xfrm>
            <a:off x="10475231" y="6183149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191F36F-C373-4B7D-A144-5925443E5367}"/>
              </a:ext>
            </a:extLst>
          </p:cNvPr>
          <p:cNvSpPr/>
          <p:nvPr/>
        </p:nvSpPr>
        <p:spPr>
          <a:xfrm>
            <a:off x="7626013" y="2784475"/>
            <a:ext cx="674546" cy="257808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7F4C4C9-412C-4055-96AE-FCC3BF98E05F}"/>
              </a:ext>
            </a:extLst>
          </p:cNvPr>
          <p:cNvSpPr/>
          <p:nvPr/>
        </p:nvSpPr>
        <p:spPr>
          <a:xfrm>
            <a:off x="416396" y="1770200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445A5F-3710-45DA-801A-EB2F2D2CB1F0}"/>
              </a:ext>
            </a:extLst>
          </p:cNvPr>
          <p:cNvSpPr/>
          <p:nvPr/>
        </p:nvSpPr>
        <p:spPr>
          <a:xfrm>
            <a:off x="8677137" y="5276260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6877391-171F-4A65-9B51-A1CC2E21A744}"/>
              </a:ext>
            </a:extLst>
          </p:cNvPr>
          <p:cNvSpPr/>
          <p:nvPr/>
        </p:nvSpPr>
        <p:spPr>
          <a:xfrm>
            <a:off x="7702704" y="5205697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F3C385F-13AE-4FC4-B1BA-D95872C89742}"/>
              </a:ext>
            </a:extLst>
          </p:cNvPr>
          <p:cNvSpPr/>
          <p:nvPr/>
        </p:nvSpPr>
        <p:spPr>
          <a:xfrm>
            <a:off x="6716884" y="4277674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5243FD0-2BA0-4850-9D5D-D3201CF5FD8A}"/>
              </a:ext>
            </a:extLst>
          </p:cNvPr>
          <p:cNvSpPr/>
          <p:nvPr/>
        </p:nvSpPr>
        <p:spPr>
          <a:xfrm>
            <a:off x="6716980" y="4032250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747FBFF-0186-4155-943E-D737BD30CE05}"/>
              </a:ext>
            </a:extLst>
          </p:cNvPr>
          <p:cNvSpPr/>
          <p:nvPr/>
        </p:nvSpPr>
        <p:spPr>
          <a:xfrm>
            <a:off x="4463104" y="5484830"/>
            <a:ext cx="959481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D32F742-12E9-43A6-B802-36DC3FCF47AA}"/>
              </a:ext>
            </a:extLst>
          </p:cNvPr>
          <p:cNvSpPr/>
          <p:nvPr/>
        </p:nvSpPr>
        <p:spPr>
          <a:xfrm>
            <a:off x="4626673" y="5053041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32AB180-23B8-4933-A616-877C56CEFFF1}"/>
              </a:ext>
            </a:extLst>
          </p:cNvPr>
          <p:cNvSpPr/>
          <p:nvPr/>
        </p:nvSpPr>
        <p:spPr>
          <a:xfrm>
            <a:off x="6539311" y="5256967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EF5779F-2799-46FA-B252-27FECFEFF119}"/>
              </a:ext>
            </a:extLst>
          </p:cNvPr>
          <p:cNvSpPr/>
          <p:nvPr/>
        </p:nvSpPr>
        <p:spPr>
          <a:xfrm>
            <a:off x="4774486" y="5712657"/>
            <a:ext cx="959481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C19CD7B-39E3-415B-B27D-BEBF2F4D4CF7}"/>
              </a:ext>
            </a:extLst>
          </p:cNvPr>
          <p:cNvSpPr/>
          <p:nvPr/>
        </p:nvSpPr>
        <p:spPr>
          <a:xfrm>
            <a:off x="11452764" y="5931164"/>
            <a:ext cx="627554" cy="24824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9504142-64EE-4BA9-AABC-63C52BD5C6F0}"/>
              </a:ext>
            </a:extLst>
          </p:cNvPr>
          <p:cNvSpPr/>
          <p:nvPr/>
        </p:nvSpPr>
        <p:spPr>
          <a:xfrm>
            <a:off x="3359384" y="1734392"/>
            <a:ext cx="1036877" cy="28404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139EFD5-9C74-4706-B8D9-A78275E45CC9}"/>
              </a:ext>
            </a:extLst>
          </p:cNvPr>
          <p:cNvSpPr/>
          <p:nvPr/>
        </p:nvSpPr>
        <p:spPr>
          <a:xfrm>
            <a:off x="3225948" y="933016"/>
            <a:ext cx="1016114" cy="21660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03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FCC4-3589-425C-BDB8-85B954EA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Cox Regression: Hazard Ratio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CFCBC-5D93-4E0E-A844-E4E15CC0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59" y="640080"/>
            <a:ext cx="2468880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B2A1D-B8E4-4692-A4C4-217C22D5D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127" y="640080"/>
            <a:ext cx="2468880" cy="3291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3488D-B914-4469-A448-D96A242A9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640080"/>
            <a:ext cx="246888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6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9BA-175B-42A0-A0C0-677F69B1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Hazard Ratio for proteins linked to miRNAs</a:t>
            </a:r>
          </a:p>
        </p:txBody>
      </p:sp>
    </p:spTree>
    <p:extLst>
      <p:ext uri="{BB962C8B-B14F-4D97-AF65-F5344CB8AC3E}">
        <p14:creationId xmlns:p14="http://schemas.microsoft.com/office/powerpoint/2010/main" val="106555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142C-52B9-4859-8A54-0DE64127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Scale-Free Topology Graph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BB5ED-3628-4839-AC86-5C1FAC34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794393"/>
            <a:ext cx="4974336" cy="2983214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CD595-C998-478A-86AA-8BD763BC0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810852"/>
            <a:ext cx="4974336" cy="2950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A9D17-719B-4161-88D7-B089449C9CE5}"/>
              </a:ext>
            </a:extLst>
          </p:cNvPr>
          <p:cNvSpPr txBox="1"/>
          <p:nvPr/>
        </p:nvSpPr>
        <p:spPr>
          <a:xfrm>
            <a:off x="321564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FDECD-88CF-4E51-9649-A7F8E3A16380}"/>
              </a:ext>
            </a:extLst>
          </p:cNvPr>
          <p:cNvSpPr txBox="1"/>
          <p:nvPr/>
        </p:nvSpPr>
        <p:spPr>
          <a:xfrm>
            <a:off x="6254749" y="32084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1560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3A75-EF9D-474E-8478-866905D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Placeholder - pipeline</a:t>
            </a:r>
          </a:p>
        </p:txBody>
      </p:sp>
    </p:spTree>
    <p:extLst>
      <p:ext uri="{BB962C8B-B14F-4D97-AF65-F5344CB8AC3E}">
        <p14:creationId xmlns:p14="http://schemas.microsoft.com/office/powerpoint/2010/main" val="40659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FF9F-F538-48A7-B523-3E231068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Spearman Correlation Matrix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E0369-EAD9-4111-AEAB-6D7B269ED3F0}"/>
              </a:ext>
            </a:extLst>
          </p:cNvPr>
          <p:cNvSpPr txBox="1"/>
          <p:nvPr/>
        </p:nvSpPr>
        <p:spPr>
          <a:xfrm>
            <a:off x="1640264" y="1470581"/>
            <a:ext cx="77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 Unweighted				2015 Weighted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BCA62-CDF3-4304-8B9A-2C58BF09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91" y="1941618"/>
            <a:ext cx="3356729" cy="2007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6C1D0-5576-4A48-8DD8-5B3FD0D98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93" y="1941619"/>
            <a:ext cx="3356728" cy="200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A6478-FCEB-4861-B60E-61AE1667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92" y="4420156"/>
            <a:ext cx="3356728" cy="201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738FA0-B1EF-4FEF-804F-D378FEF7E57E}"/>
              </a:ext>
            </a:extLst>
          </p:cNvPr>
          <p:cNvSpPr txBox="1"/>
          <p:nvPr/>
        </p:nvSpPr>
        <p:spPr>
          <a:xfrm>
            <a:off x="1640263" y="4050824"/>
            <a:ext cx="77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 Unweighted				2000 Weighted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824D3-B647-4E90-90A0-4A7170739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63" y="4420157"/>
            <a:ext cx="2366129" cy="2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2C6B-76B1-471E-A221-92534FD6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Adjacency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F349D-7220-431E-AF0A-CF540DD2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6" y="1841629"/>
            <a:ext cx="3356728" cy="20075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742F78-2EA4-481B-AB67-D946BA39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13" y="1841629"/>
            <a:ext cx="3356729" cy="2007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A56A3-F3BE-439D-B78F-453CC4D86DBA}"/>
              </a:ext>
            </a:extLst>
          </p:cNvPr>
          <p:cNvSpPr txBox="1"/>
          <p:nvPr/>
        </p:nvSpPr>
        <p:spPr>
          <a:xfrm>
            <a:off x="1640264" y="1470581"/>
            <a:ext cx="77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 Unweighted				2015 Weighted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C9149-7ED2-4CE9-8916-FFA2D045D90A}"/>
              </a:ext>
            </a:extLst>
          </p:cNvPr>
          <p:cNvSpPr txBox="1"/>
          <p:nvPr/>
        </p:nvSpPr>
        <p:spPr>
          <a:xfrm>
            <a:off x="1640264" y="3849130"/>
            <a:ext cx="77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 Unweighted				2000 Weighted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92B8C-AA8C-42DA-BA05-39585453D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63" y="4218462"/>
            <a:ext cx="2469823" cy="2274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1D489-9F68-427C-B65F-00E594327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18462"/>
            <a:ext cx="2469823" cy="23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2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4C13-F122-46E8-B3B3-377F4841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miRNAs – Proteins table</a:t>
            </a:r>
          </a:p>
        </p:txBody>
      </p:sp>
    </p:spTree>
    <p:extLst>
      <p:ext uri="{BB962C8B-B14F-4D97-AF65-F5344CB8AC3E}">
        <p14:creationId xmlns:p14="http://schemas.microsoft.com/office/powerpoint/2010/main" val="409467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301</Words>
  <Application>Microsoft Office PowerPoint</Application>
  <PresentationFormat>Widescreen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Rotation 3 Figures / Tables</vt:lpstr>
      <vt:lpstr>2000 – Statistical Comparison</vt:lpstr>
      <vt:lpstr>Cox Regression: Hazard Ratio</vt:lpstr>
      <vt:lpstr>Hazard Ratio for proteins linked to miRNAs</vt:lpstr>
      <vt:lpstr>Scale-Free Topology Graph</vt:lpstr>
      <vt:lpstr>Placeholder - pipeline</vt:lpstr>
      <vt:lpstr>Spearman Correlation Matrix</vt:lpstr>
      <vt:lpstr>Adjacency Matrix</vt:lpstr>
      <vt:lpstr>miRNAs – Proteins table</vt:lpstr>
      <vt:lpstr>2000 – miRNA targets</vt:lpstr>
      <vt:lpstr>2015 – validated</vt:lpstr>
      <vt:lpstr>Strong negative corr w. miRNA - liver</vt:lpstr>
      <vt:lpstr>Dendrogram</vt:lpstr>
      <vt:lpstr>Dendrogram - Clusters</vt:lpstr>
      <vt:lpstr>Dendrogram – Clusters, no unassigned</vt:lpstr>
      <vt:lpstr>TOMplot</vt:lpstr>
      <vt:lpstr>Eigengene plot</vt:lpstr>
      <vt:lpstr>Eigengene plot - corrplot</vt:lpstr>
      <vt:lpstr>Spectral Plot – Calinski-Harabasz Index</vt:lpstr>
      <vt:lpstr>Spectral Plot 2000 – 8 Clusters</vt:lpstr>
      <vt:lpstr>Spectral Plot 2015 – 4 Clusters</vt:lpstr>
      <vt:lpstr>Merged calinhara</vt:lpstr>
      <vt:lpstr>Network – Liver miRNAs + Targets (2000)</vt:lpstr>
      <vt:lpstr>Network – Liver miRNAs + Targets (2015) - targeted edges - 2000 + 2015 validation - remove dup edges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 3 Figures / Tables</dc:title>
  <dc:creator>Timir Weston</dc:creator>
  <cp:lastModifiedBy>Weston, Timir</cp:lastModifiedBy>
  <cp:revision>5</cp:revision>
  <dcterms:created xsi:type="dcterms:W3CDTF">2019-06-20T13:56:02Z</dcterms:created>
  <dcterms:modified xsi:type="dcterms:W3CDTF">2019-06-21T15:02:00Z</dcterms:modified>
</cp:coreProperties>
</file>