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7991"/>
    <p:restoredTop sz="94660"/>
  </p:normalViewPr>
  <p:slideViewPr>
    <p:cSldViewPr snapToGrid="0">
      <p:cViewPr varScale="1">
        <p:scale>
          <a:sx d="100" n="93"/>
          <a:sy d="100" n="93"/>
        </p:scale>
        <p:origin x="72" y="279"/>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 Id="rId2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91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7275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24535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8D42D4-F364-5D87-2888-80F50F8AF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45073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86D51-9EDE-76EC-B685-959E5799D55B}"/>
              </a:ext>
            </a:extLst>
          </p:cNvPr>
          <p:cNvSpPr>
            <a:spLocks noGrp="1"/>
          </p:cNvSpPr>
          <p:nvPr>
            <p:ph idx="1"/>
          </p:nvPr>
        </p:nvSpPr>
        <p:spPr/>
        <p:txBody>
          <a:bodyPr/>
          <a:lstStyle>
            <a:lvl1pPr>
              <a:defRPr sz="2000"/>
            </a:lvl1pPr>
            <a:lvl2pPr>
              <a:defRPr sz="1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665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C9133A-3D12-5BA4-B9F5-3E7153C5E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Title 6">
            <a:extLst>
              <a:ext uri="{FF2B5EF4-FFF2-40B4-BE49-F238E27FC236}">
                <a16:creationId xmlns:a16="http://schemas.microsoft.com/office/drawing/2014/main" id="{86FC4F1A-C04B-26D4-99FF-4842FC770D5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728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210550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9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79758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7639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2824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9/16/2022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0486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9/16/2022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5501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80392628"/>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theme/theme1.xml" Type="http://schemas.openxmlformats.org/officeDocument/2006/relationships/them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1097280" y="6459785"/>
            <a:ext cx="2472271" cy="365125"/>
          </a:xfrm>
          <a:prstGeom prst="rect">
            <a:avLst/>
          </a:prstGeom>
        </p:spPr>
        <p:txBody>
          <a:bodyPr anchor="ctr" bIns="45720" lIns="91440" rIns="91440" rtlCol="0" tIns="45720" vert="horz"/>
          <a:lstStyle>
            <a:lvl1pPr algn="l">
              <a:defRPr sz="900">
                <a:solidFill>
                  <a:srgbClr val="FFFFFF"/>
                </a:solidFill>
              </a:defRPr>
            </a:lvl1pPr>
          </a:lstStyle>
          <a:p>
            <a:fld id="{98624D31-43A5-475A-80CF-332C9F6DCF35}" type="datetimeFigureOut">
              <a:rPr dirty="0" lang="en-US"/>
              <a:t>9/16/2022</a:t>
            </a:fld>
            <a:endParaRPr dirty="0" lang="en-US"/>
          </a:p>
        </p:txBody>
      </p:sp>
      <p:sp>
        <p:nvSpPr>
          <p:cNvPr id="5" name="Footer Placeholder 4"/>
          <p:cNvSpPr>
            <a:spLocks noGrp="1"/>
          </p:cNvSpPr>
          <p:nvPr>
            <p:ph idx="3" sz="quarter" type="ftr"/>
          </p:nvPr>
        </p:nvSpPr>
        <p:spPr>
          <a:xfrm>
            <a:off x="3686185" y="6459785"/>
            <a:ext cx="4822804" cy="365125"/>
          </a:xfrm>
          <a:prstGeom prst="rect">
            <a:avLst/>
          </a:prstGeom>
        </p:spPr>
        <p:txBody>
          <a:bodyPr anchor="ctr" bIns="45720" lIns="91440" rIns="91440" rtlCol="0" tIns="45720" vert="horz"/>
          <a:lstStyle>
            <a:lvl1pPr algn="ctr">
              <a:defRPr baseline="0" cap="all" sz="900">
                <a:solidFill>
                  <a:srgbClr val="FFFFFF"/>
                </a:solidFill>
              </a:defRPr>
            </a:lvl1pPr>
          </a:lstStyle>
          <a:p>
            <a:endParaRPr dirty="0" lang="en-US"/>
          </a:p>
        </p:txBody>
      </p:sp>
      <p:sp>
        <p:nvSpPr>
          <p:cNvPr id="6" name="Slide Number Placeholder 5"/>
          <p:cNvSpPr>
            <a:spLocks noGrp="1"/>
          </p:cNvSpPr>
          <p:nvPr>
            <p:ph idx="4" sz="quarter" type="sldNum"/>
          </p:nvPr>
        </p:nvSpPr>
        <p:spPr>
          <a:xfrm>
            <a:off x="9900458" y="6459785"/>
            <a:ext cx="1312025" cy="365125"/>
          </a:xfrm>
          <a:prstGeom prst="rect">
            <a:avLst/>
          </a:prstGeom>
        </p:spPr>
        <p:txBody>
          <a:bodyPr anchor="ctr" bIns="45720" lIns="91440" rIns="91440" rtlCol="0" tIns="45720" vert="horz"/>
          <a:lstStyle>
            <a:lvl1pPr algn="r">
              <a:defRPr sz="1050">
                <a:solidFill>
                  <a:srgbClr val="FFFFFF"/>
                </a:solidFill>
              </a:defRPr>
            </a:lvl1pPr>
          </a:lstStyle>
          <a:p>
            <a:fld id="{4FAB73BC-B049-4115-A692-8D63A059BFB8}" type="slidenum">
              <a:rPr dirty="0" lang="en-US"/>
              <a:pPr/>
              <a:t>‹#›</a:t>
            </a:fld>
            <a:endParaRPr dirty="0"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47059"/>
      </p:ext>
    </p:extLst>
  </p:cSld>
  <p:clrMap accent1="accent1" accent2="accent2" accent3="accent3" accent4="accent4" accent5="accent5" accent6="accent6" bg1="lt1" bg2="lt2" folHlink="folHlink" hlink="hlink" tx1="dk1" tx2="dk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50" r:id="rId13"/>
    <p:sldLayoutId id="2147483651" r:id="rId14"/>
  </p:sldLayoutIdLst>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doc/contrib/Short-refcard.pdf" TargetMode="External" /><Relationship Id="rId3" Type="http://schemas.openxmlformats.org/officeDocument/2006/relationships/hyperlink" Target="https://rstudio.com/resources/cheatsheets/%3E" TargetMode="External" /><Relationship Id="rId4" Type="http://schemas.openxmlformats.org/officeDocument/2006/relationships/hyperlink" Target="https://www.statmethods.net/"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Chapter 1: Presentation File for Instructors</a:t>
            </a:r>
          </a:p>
        </p:txBody>
      </p:sp>
      <p:sp>
        <p:nvSpPr>
          <p:cNvPr id="3" name="Subtitle 2"/>
          <p:cNvSpPr>
            <a:spLocks noGrp="1"/>
          </p:cNvSpPr>
          <p:nvPr>
            <p:ph idx="1" type="subTitle"/>
          </p:nvPr>
        </p:nvSpPr>
        <p:spPr>
          <a:xfrm>
            <a:off x="1100051" y="4455620"/>
            <a:ext cx="10058400" cy="1143000"/>
          </a:xfrm>
        </p:spPr>
        <p:txBody>
          <a:bodyPr/>
          <a:lstStyle/>
          <a:p>
            <a:pPr lvl="0" indent="0" marL="0">
              <a:buNone/>
            </a:pPr>
            <a:br/>
            <a:br/>
            <a:r>
              <a:rPr/>
              <a:t>Ram Gopal, Dan Philps, and Tillman Weyde</a:t>
            </a:r>
          </a:p>
        </p:txBody>
      </p:sp>
      <p:sp>
        <p:nvSpPr>
          <p:cNvPr id="4" name="Date Placeholder 3"/>
          <p:cNvSpPr>
            <a:spLocks noGrp="1"/>
          </p:cNvSpPr>
          <p:nvPr>
            <p:ph idx="10" sz="half" type="dt"/>
          </p:nvPr>
        </p:nvSpPr>
        <p:spPr/>
        <p:txBody>
          <a:bodyPr/>
          <a:lstStyle/>
          <a:p>
            <a:pPr lvl="0" indent="0" marL="0">
              <a:buNone/>
            </a:pPr>
            <a:r>
              <a:rPr/>
              <a:t>Summer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ghw</a:t>
            </a:r>
            <a:r>
              <a:rPr>
                <a:solidFill>
                  <a:srgbClr val="4070A0"/>
                </a:solidFill>
                <a:latin typeface="Courier"/>
              </a:rPr>
              <a:t>$</a:t>
            </a:r>
            <a:r>
              <a:rPr>
                <a:latin typeface="Courier"/>
              </a:rPr>
              <a:t>bmi </a:t>
            </a:r>
            <a:r>
              <a:rPr>
                <a:solidFill>
                  <a:srgbClr val="007020"/>
                </a:solidFill>
                <a:latin typeface="Courier"/>
              </a:rPr>
              <a:t>=</a:t>
            </a:r>
            <a:r>
              <a:rPr>
                <a:latin typeface="Courier"/>
              </a:rPr>
              <a:t> ghw</a:t>
            </a:r>
            <a:r>
              <a:rPr>
                <a:solidFill>
                  <a:srgbClr val="4070A0"/>
                </a:solidFill>
                <a:latin typeface="Courier"/>
              </a:rPr>
              <a:t>$</a:t>
            </a:r>
            <a:r>
              <a:rPr>
                <a:latin typeface="Courier"/>
              </a:rPr>
              <a:t>weight</a:t>
            </a:r>
            <a:r>
              <a:rPr>
                <a:solidFill>
                  <a:srgbClr val="4070A0"/>
                </a:solidFill>
                <a:latin typeface="Courier"/>
              </a:rPr>
              <a:t>/</a:t>
            </a:r>
            <a:r>
              <a:rPr>
                <a:latin typeface="Courier"/>
              </a:rPr>
              <a:t>ghw</a:t>
            </a:r>
            <a:r>
              <a:rPr>
                <a:solidFill>
                  <a:srgbClr val="4070A0"/>
                </a:solidFill>
                <a:latin typeface="Courier"/>
              </a:rPr>
              <a:t>$</a:t>
            </a:r>
            <a:r>
              <a:rPr>
                <a:latin typeface="Courier"/>
              </a:rPr>
              <a:t>height</a:t>
            </a:r>
            <a:r>
              <a:rPr>
                <a:solidFill>
                  <a:srgbClr val="4070A0"/>
                </a:solidFill>
                <a:latin typeface="Courier"/>
              </a:rPr>
              <a:t>^</a:t>
            </a:r>
            <a:r>
              <a:rPr>
                <a:solidFill>
                  <a:srgbClr val="40A070"/>
                </a:solidFill>
                <a:latin typeface="Courier"/>
              </a:rPr>
              <a:t>2</a:t>
            </a:r>
            <a:br/>
            <a:r>
              <a:rPr>
                <a:latin typeface="Courier"/>
              </a:rPr>
              <a:t>knitr</a:t>
            </a:r>
            <a:r>
              <a:rPr>
                <a:solidFill>
                  <a:srgbClr val="4070A0"/>
                </a:solidFill>
                <a:latin typeface="Courier"/>
              </a:rPr>
              <a:t>::</a:t>
            </a:r>
            <a:r>
              <a:rPr>
                <a:solidFill>
                  <a:srgbClr val="06287E"/>
                </a:solidFill>
                <a:latin typeface="Courier"/>
              </a:rPr>
              <a:t>kable</a:t>
            </a:r>
            <a:r>
              <a:rPr>
                <a:latin typeface="Courier"/>
              </a:rPr>
              <a:t>(ghw)</a:t>
            </a:r>
          </a:p>
        </p:txBody>
      </p:sp>
      <p:graphicFrame>
        <p:nvGraphicFramePr>
          <p:cNvPr id="6" name="Content Placeholder 5"/>
          <p:cNvGraphicFramePr>
            <a:graphicFrameLocks noGrp="1"/>
          </p:cNvGraphicFramePr>
          <p:nvPr>
            <p:ph idx="1"/>
          </p:nvPr>
        </p:nvGraphicFramePr>
        <p:xfrm>
          <a:off x="4800600" y="723900"/>
          <a:ext cx="6489700" cy="5257800"/>
        </p:xfrm>
        <a:graphic>
          <a:graphicData uri="http://schemas.openxmlformats.org/drawingml/2006/table">
            <a:tbl>
              <a:tblPr firstRow="1" bandRow="1">
                <a:tableStyleId>{5C22544A-7EE6-4342-B048-85BDC9FD1C3A}</a:tableStyleId>
              </a:tblPr>
              <a:tblGrid>
                <a:gridCol w="1612900"/>
                <a:gridCol w="1612900"/>
                <a:gridCol w="1612900"/>
                <a:gridCol w="1612900"/>
              </a:tblGrid>
              <a:tr h="0">
                <a:tc>
                  <a:txBody>
                    <a:bodyPr/>
                    <a:lstStyle/>
                    <a:p>
                      <a:pPr lvl="0" indent="0" marL="0" algn="l">
                        <a:buNone/>
                      </a:pPr>
                      <a:r>
                        <a:rPr/>
                        <a:t>gender</a:t>
                      </a:r>
                    </a:p>
                  </a:txBody>
                  <a:tcPr/>
                </a:tc>
                <a:tc>
                  <a:txBody>
                    <a:bodyPr/>
                    <a:lstStyle/>
                    <a:p>
                      <a:pPr lvl="0" indent="0" marL="0" algn="r">
                        <a:buNone/>
                      </a:pPr>
                      <a:r>
                        <a:rPr/>
                        <a:t>height</a:t>
                      </a:r>
                    </a:p>
                  </a:txBody>
                  <a:tcPr/>
                </a:tc>
                <a:tc>
                  <a:txBody>
                    <a:bodyPr/>
                    <a:lstStyle/>
                    <a:p>
                      <a:pPr lvl="0" indent="0" marL="0" algn="r">
                        <a:buNone/>
                      </a:pPr>
                      <a:r>
                        <a:rPr/>
                        <a:t>weight</a:t>
                      </a:r>
                    </a:p>
                  </a:txBody>
                  <a:tcPr/>
                </a:tc>
                <a:tc>
                  <a:txBody>
                    <a:bodyPr/>
                    <a:lstStyle/>
                    <a:p>
                      <a:pPr lvl="0" indent="0" marL="0" algn="r">
                        <a:buNone/>
                      </a:pPr>
                      <a:r>
                        <a:rPr/>
                        <a:t>bmi</a:t>
                      </a:r>
                    </a:p>
                  </a:txBody>
                  <a:tcPr/>
                </a:tc>
              </a:tr>
              <a:tr h="0">
                <a:tc>
                  <a:txBody>
                    <a:bodyPr/>
                    <a:lstStyle/>
                    <a:p>
                      <a:pPr lvl="0" indent="0" marL="0" algn="l">
                        <a:buNone/>
                      </a:pPr>
                      <a:r>
                        <a:rPr/>
                        <a:t>m</a:t>
                      </a:r>
                    </a:p>
                  </a:txBody>
                </a:tc>
                <a:tc>
                  <a:txBody>
                    <a:bodyPr/>
                    <a:lstStyle/>
                    <a:p>
                      <a:pPr lvl="0" indent="0" marL="0" algn="r">
                        <a:buNone/>
                      </a:pPr>
                      <a:r>
                        <a:rPr/>
                        <a:t>1.75</a:t>
                      </a:r>
                    </a:p>
                  </a:txBody>
                </a:tc>
                <a:tc>
                  <a:txBody>
                    <a:bodyPr/>
                    <a:lstStyle/>
                    <a:p>
                      <a:pPr lvl="0" indent="0" marL="0" algn="r">
                        <a:buNone/>
                      </a:pPr>
                      <a:r>
                        <a:rPr/>
                        <a:t>60</a:t>
                      </a:r>
                    </a:p>
                  </a:txBody>
                </a:tc>
                <a:tc>
                  <a:txBody>
                    <a:bodyPr/>
                    <a:lstStyle/>
                    <a:p>
                      <a:pPr lvl="0" indent="0" marL="0" algn="r">
                        <a:buNone/>
                      </a:pPr>
                      <a:r>
                        <a:rPr/>
                        <a:t>19.59</a:t>
                      </a:r>
                    </a:p>
                  </a:txBody>
                </a:tc>
              </a:tr>
              <a:tr h="0">
                <a:tc>
                  <a:txBody>
                    <a:bodyPr/>
                    <a:lstStyle/>
                    <a:p>
                      <a:pPr lvl="0" indent="0" marL="0" algn="l">
                        <a:buNone/>
                      </a:pPr>
                      <a:r>
                        <a:rPr/>
                        <a:t>f</a:t>
                      </a:r>
                    </a:p>
                  </a:txBody>
                </a:tc>
                <a:tc>
                  <a:txBody>
                    <a:bodyPr/>
                    <a:lstStyle/>
                    <a:p>
                      <a:pPr lvl="0" indent="0" marL="0" algn="r">
                        <a:buNone/>
                      </a:pPr>
                      <a:r>
                        <a:rPr/>
                        <a:t>1.80</a:t>
                      </a:r>
                    </a:p>
                  </a:txBody>
                </a:tc>
                <a:tc>
                  <a:txBody>
                    <a:bodyPr/>
                    <a:lstStyle/>
                    <a:p>
                      <a:pPr lvl="0" indent="0" marL="0" algn="r">
                        <a:buNone/>
                      </a:pPr>
                      <a:r>
                        <a:rPr/>
                        <a:t>72</a:t>
                      </a:r>
                    </a:p>
                  </a:txBody>
                </a:tc>
                <a:tc>
                  <a:txBody>
                    <a:bodyPr/>
                    <a:lstStyle/>
                    <a:p>
                      <a:pPr lvl="0" indent="0" marL="0" algn="r">
                        <a:buNone/>
                      </a:pPr>
                      <a:r>
                        <a:rPr/>
                        <a:t>22.22</a:t>
                      </a:r>
                    </a:p>
                  </a:txBody>
                </a:tc>
              </a:tr>
              <a:tr h="0">
                <a:tc>
                  <a:txBody>
                    <a:bodyPr/>
                    <a:lstStyle/>
                    <a:p>
                      <a:pPr lvl="0" indent="0" marL="0" algn="l">
                        <a:buNone/>
                      </a:pPr>
                      <a:r>
                        <a:rPr/>
                        <a:t>m</a:t>
                      </a:r>
                    </a:p>
                  </a:txBody>
                </a:tc>
                <a:tc>
                  <a:txBody>
                    <a:bodyPr/>
                    <a:lstStyle/>
                    <a:p>
                      <a:pPr lvl="0" indent="0" marL="0" algn="r">
                        <a:buNone/>
                      </a:pPr>
                      <a:r>
                        <a:rPr/>
                        <a:t>1.65</a:t>
                      </a:r>
                    </a:p>
                  </a:txBody>
                </a:tc>
                <a:tc>
                  <a:txBody>
                    <a:bodyPr/>
                    <a:lstStyle/>
                    <a:p>
                      <a:pPr lvl="0" indent="0" marL="0" algn="r">
                        <a:buNone/>
                      </a:pPr>
                      <a:r>
                        <a:rPr/>
                        <a:t>57</a:t>
                      </a:r>
                    </a:p>
                  </a:txBody>
                </a:tc>
                <a:tc>
                  <a:txBody>
                    <a:bodyPr/>
                    <a:lstStyle/>
                    <a:p>
                      <a:pPr lvl="0" indent="0" marL="0" algn="r">
                        <a:buNone/>
                      </a:pPr>
                      <a:r>
                        <a:rPr/>
                        <a:t>20.94</a:t>
                      </a:r>
                    </a:p>
                  </a:txBody>
                </a:tc>
              </a:tr>
              <a:tr h="0">
                <a:tc>
                  <a:txBody>
                    <a:bodyPr/>
                    <a:lstStyle/>
                    <a:p>
                      <a:pPr lvl="0" indent="0" marL="0" algn="l">
                        <a:buNone/>
                      </a:pPr>
                      <a:r>
                        <a:rPr/>
                        <a:t>f</a:t>
                      </a:r>
                    </a:p>
                  </a:txBody>
                </a:tc>
                <a:tc>
                  <a:txBody>
                    <a:bodyPr/>
                    <a:lstStyle/>
                    <a:p>
                      <a:pPr lvl="0" indent="0" marL="0" algn="r">
                        <a:buNone/>
                      </a:pPr>
                      <a:r>
                        <a:rPr/>
                        <a:t>1.90</a:t>
                      </a:r>
                    </a:p>
                  </a:txBody>
                </a:tc>
                <a:tc>
                  <a:txBody>
                    <a:bodyPr/>
                    <a:lstStyle/>
                    <a:p>
                      <a:pPr lvl="0" indent="0" marL="0" algn="r">
                        <a:buNone/>
                      </a:pPr>
                      <a:r>
                        <a:rPr/>
                        <a:t>90</a:t>
                      </a:r>
                    </a:p>
                  </a:txBody>
                </a:tc>
                <a:tc>
                  <a:txBody>
                    <a:bodyPr/>
                    <a:lstStyle/>
                    <a:p>
                      <a:pPr lvl="0" indent="0" marL="0" algn="r">
                        <a:buNone/>
                      </a:pPr>
                      <a:r>
                        <a:rPr/>
                        <a:t>24.93</a:t>
                      </a:r>
                    </a:p>
                  </a:txBody>
                </a:tc>
              </a:tr>
              <a:tr h="0">
                <a:tc>
                  <a:txBody>
                    <a:bodyPr/>
                    <a:lstStyle/>
                    <a:p>
                      <a:pPr lvl="0" indent="0" marL="0" algn="l">
                        <a:buNone/>
                      </a:pPr>
                      <a:r>
                        <a:rPr/>
                        <a:t>f</a:t>
                      </a:r>
                    </a:p>
                  </a:txBody>
                </a:tc>
                <a:tc>
                  <a:txBody>
                    <a:bodyPr/>
                    <a:lstStyle/>
                    <a:p>
                      <a:pPr lvl="0" indent="0" marL="0" algn="r">
                        <a:buNone/>
                      </a:pPr>
                      <a:r>
                        <a:rPr/>
                        <a:t>1.74</a:t>
                      </a:r>
                    </a:p>
                  </a:txBody>
                </a:tc>
                <a:tc>
                  <a:txBody>
                    <a:bodyPr/>
                    <a:lstStyle/>
                    <a:p>
                      <a:pPr lvl="0" indent="0" marL="0" algn="r">
                        <a:buNone/>
                      </a:pPr>
                      <a:r>
                        <a:rPr/>
                        <a:t>95</a:t>
                      </a:r>
                    </a:p>
                  </a:txBody>
                </a:tc>
                <a:tc>
                  <a:txBody>
                    <a:bodyPr/>
                    <a:lstStyle/>
                    <a:p>
                      <a:pPr lvl="0" indent="0" marL="0" algn="r">
                        <a:buNone/>
                      </a:pPr>
                      <a:r>
                        <a:rPr/>
                        <a:t>31.38</a:t>
                      </a:r>
                    </a:p>
                  </a:txBody>
                </a:tc>
              </a:tr>
              <a:tr h="0">
                <a:tc>
                  <a:txBody>
                    <a:bodyPr/>
                    <a:lstStyle/>
                    <a:p>
                      <a:pPr lvl="0" indent="0" marL="0" algn="l">
                        <a:buNone/>
                      </a:pPr>
                      <a:r>
                        <a:rPr/>
                        <a:t>m</a:t>
                      </a:r>
                    </a:p>
                  </a:txBody>
                </a:tc>
                <a:tc>
                  <a:txBody>
                    <a:bodyPr/>
                    <a:lstStyle/>
                    <a:p>
                      <a:pPr lvl="0" indent="0" marL="0" algn="r">
                        <a:buNone/>
                      </a:pPr>
                      <a:r>
                        <a:rPr/>
                        <a:t>1.91</a:t>
                      </a:r>
                    </a:p>
                  </a:txBody>
                </a:tc>
                <a:tc>
                  <a:txBody>
                    <a:bodyPr/>
                    <a:lstStyle/>
                    <a:p>
                      <a:pPr lvl="0" indent="0" marL="0" algn="r">
                        <a:buNone/>
                      </a:pPr>
                      <a:r>
                        <a:rPr/>
                        <a:t>72</a:t>
                      </a:r>
                    </a:p>
                  </a:txBody>
                </a:tc>
                <a:tc>
                  <a:txBody>
                    <a:bodyPr/>
                    <a:lstStyle/>
                    <a:p>
                      <a:pPr lvl="0" indent="0" marL="0" algn="r">
                        <a:buNone/>
                      </a:pPr>
                      <a:r>
                        <a:rPr/>
                        <a:t>19.74</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Statistics – A First Look</a:t>
            </a:r>
          </a:p>
        </p:txBody>
      </p:sp>
      <p:sp>
        <p:nvSpPr>
          <p:cNvPr id="3" name="Content Placeholder 2"/>
          <p:cNvSpPr>
            <a:spLocks noGrp="1"/>
          </p:cNvSpPr>
          <p:nvPr>
            <p:ph idx="1"/>
          </p:nvPr>
        </p:nvSpPr>
        <p:spPr/>
        <p:txBody>
          <a:bodyPr/>
          <a:lstStyle/>
          <a:p>
            <a:pPr lvl="0" indent="0" marL="0">
              <a:buNone/>
            </a:pPr>
            <a:r>
              <a:rPr/>
              <a:t>Let’s begin by computing the arithmetic mean of two groups of data.</a:t>
            </a:r>
          </a:p>
          <a:p>
            <a:pPr lvl="0" indent="0">
              <a:buNone/>
            </a:pPr>
            <a:r>
              <a:rPr>
                <a:latin typeface="Courier"/>
              </a:rPr>
              <a:t>g1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34</a:t>
            </a:r>
            <a:r>
              <a:rPr>
                <a:latin typeface="Courier"/>
              </a:rPr>
              <a:t>, </a:t>
            </a:r>
            <a:r>
              <a:rPr>
                <a:solidFill>
                  <a:srgbClr val="40A070"/>
                </a:solidFill>
                <a:latin typeface="Courier"/>
              </a:rPr>
              <a:t>49</a:t>
            </a:r>
            <a:r>
              <a:rPr>
                <a:latin typeface="Courier"/>
              </a:rPr>
              <a:t>, </a:t>
            </a:r>
            <a:r>
              <a:rPr>
                <a:solidFill>
                  <a:srgbClr val="40A070"/>
                </a:solidFill>
                <a:latin typeface="Courier"/>
              </a:rPr>
              <a:t>64</a:t>
            </a:r>
            <a:r>
              <a:rPr>
                <a:latin typeface="Courier"/>
              </a:rPr>
              <a:t>, </a:t>
            </a:r>
            <a:r>
              <a:rPr>
                <a:solidFill>
                  <a:srgbClr val="40A070"/>
                </a:solidFill>
                <a:latin typeface="Courier"/>
              </a:rPr>
              <a:t>38</a:t>
            </a:r>
            <a:r>
              <a:rPr>
                <a:latin typeface="Courier"/>
              </a:rPr>
              <a:t>, </a:t>
            </a:r>
            <a:r>
              <a:rPr>
                <a:solidFill>
                  <a:srgbClr val="40A070"/>
                </a:solidFill>
                <a:latin typeface="Courier"/>
              </a:rPr>
              <a:t>60</a:t>
            </a:r>
            <a:r>
              <a:rPr>
                <a:latin typeface="Courier"/>
              </a:rPr>
              <a:t>, </a:t>
            </a:r>
            <a:r>
              <a:rPr>
                <a:solidFill>
                  <a:srgbClr val="40A070"/>
                </a:solidFill>
                <a:latin typeface="Courier"/>
              </a:rPr>
              <a:t>78</a:t>
            </a:r>
            <a:r>
              <a:rPr>
                <a:latin typeface="Courier"/>
              </a:rPr>
              <a:t>, </a:t>
            </a:r>
            <a:r>
              <a:rPr>
                <a:solidFill>
                  <a:srgbClr val="40A070"/>
                </a:solidFill>
                <a:latin typeface="Courier"/>
              </a:rPr>
              <a:t>67</a:t>
            </a:r>
            <a:r>
              <a:rPr>
                <a:latin typeface="Courier"/>
              </a:rPr>
              <a:t>, </a:t>
            </a:r>
            <a:r>
              <a:rPr>
                <a:solidFill>
                  <a:srgbClr val="40A070"/>
                </a:solidFill>
                <a:latin typeface="Courier"/>
              </a:rPr>
              <a:t>36</a:t>
            </a:r>
            <a:r>
              <a:rPr>
                <a:latin typeface="Courier"/>
              </a:rPr>
              <a:t>, </a:t>
            </a:r>
            <a:r>
              <a:rPr>
                <a:solidFill>
                  <a:srgbClr val="40A070"/>
                </a:solidFill>
                <a:latin typeface="Courier"/>
              </a:rPr>
              <a:t>19</a:t>
            </a:r>
            <a:r>
              <a:rPr>
                <a:latin typeface="Courier"/>
              </a:rPr>
              <a:t>, </a:t>
            </a:r>
            <a:r>
              <a:rPr>
                <a:solidFill>
                  <a:srgbClr val="40A070"/>
                </a:solidFill>
                <a:latin typeface="Courier"/>
              </a:rPr>
              <a:t>37</a:t>
            </a:r>
            <a:r>
              <a:rPr>
                <a:latin typeface="Courier"/>
              </a:rPr>
              <a:t>) </a:t>
            </a:r>
            <a:br/>
            <a:r>
              <a:rPr>
                <a:latin typeface="Courier"/>
              </a:rPr>
              <a:t>g2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77</a:t>
            </a:r>
            <a:r>
              <a:rPr>
                <a:latin typeface="Courier"/>
              </a:rPr>
              <a:t>, </a:t>
            </a:r>
            <a:r>
              <a:rPr>
                <a:solidFill>
                  <a:srgbClr val="40A070"/>
                </a:solidFill>
                <a:latin typeface="Courier"/>
              </a:rPr>
              <a:t>75</a:t>
            </a:r>
            <a:r>
              <a:rPr>
                <a:latin typeface="Courier"/>
              </a:rPr>
              <a:t>, </a:t>
            </a:r>
            <a:r>
              <a:rPr>
                <a:solidFill>
                  <a:srgbClr val="40A070"/>
                </a:solidFill>
                <a:latin typeface="Courier"/>
              </a:rPr>
              <a:t>78</a:t>
            </a:r>
            <a:r>
              <a:rPr>
                <a:latin typeface="Courier"/>
              </a:rPr>
              <a:t>, </a:t>
            </a:r>
            <a:r>
              <a:rPr>
                <a:solidFill>
                  <a:srgbClr val="40A070"/>
                </a:solidFill>
                <a:latin typeface="Courier"/>
              </a:rPr>
              <a:t>41</a:t>
            </a:r>
            <a:r>
              <a:rPr>
                <a:latin typeface="Courier"/>
              </a:rPr>
              <a:t>, </a:t>
            </a:r>
            <a:r>
              <a:rPr>
                <a:solidFill>
                  <a:srgbClr val="40A070"/>
                </a:solidFill>
                <a:latin typeface="Courier"/>
              </a:rPr>
              <a:t>51</a:t>
            </a:r>
            <a:r>
              <a:rPr>
                <a:latin typeface="Courier"/>
              </a:rPr>
              <a:t>, </a:t>
            </a:r>
            <a:r>
              <a:rPr>
                <a:solidFill>
                  <a:srgbClr val="40A070"/>
                </a:solidFill>
                <a:latin typeface="Courier"/>
              </a:rPr>
              <a:t>20</a:t>
            </a:r>
            <a:r>
              <a:rPr>
                <a:latin typeface="Courier"/>
              </a:rPr>
              <a:t>, </a:t>
            </a:r>
            <a:r>
              <a:rPr>
                <a:solidFill>
                  <a:srgbClr val="40A070"/>
                </a:solidFill>
                <a:latin typeface="Courier"/>
              </a:rPr>
              <a:t>61</a:t>
            </a:r>
            <a:r>
              <a:rPr>
                <a:latin typeface="Courier"/>
              </a:rPr>
              <a:t>, </a:t>
            </a:r>
            <a:r>
              <a:rPr>
                <a:solidFill>
                  <a:srgbClr val="40A070"/>
                </a:solidFill>
                <a:latin typeface="Courier"/>
              </a:rPr>
              <a:t>73</a:t>
            </a:r>
            <a:r>
              <a:rPr>
                <a:latin typeface="Courier"/>
              </a:rPr>
              <a:t>, </a:t>
            </a:r>
            <a:r>
              <a:rPr>
                <a:solidFill>
                  <a:srgbClr val="40A070"/>
                </a:solidFill>
                <a:latin typeface="Courier"/>
              </a:rPr>
              <a:t>76</a:t>
            </a:r>
            <a:r>
              <a:rPr>
                <a:latin typeface="Courier"/>
              </a:rPr>
              <a:t>, </a:t>
            </a:r>
            <a:r>
              <a:rPr>
                <a:solidFill>
                  <a:srgbClr val="40A070"/>
                </a:solidFill>
                <a:latin typeface="Courier"/>
              </a:rPr>
              <a:t>38</a:t>
            </a:r>
            <a:r>
              <a:rPr>
                <a:latin typeface="Courier"/>
              </a:rPr>
              <a:t>) </a:t>
            </a:r>
            <a:br/>
            <a:r>
              <a:rPr>
                <a:solidFill>
                  <a:srgbClr val="06287E"/>
                </a:solidFill>
                <a:latin typeface="Courier"/>
              </a:rPr>
              <a:t>mean</a:t>
            </a:r>
            <a:r>
              <a:rPr>
                <a:latin typeface="Courier"/>
              </a:rPr>
              <a:t>(g1) </a:t>
            </a:r>
          </a:p>
          <a:p>
            <a:pPr lvl="0" indent="0">
              <a:buNone/>
            </a:pPr>
            <a:r>
              <a:rPr>
                <a:latin typeface="Courier"/>
              </a:rPr>
              <a:t>## [1] 48.2</a:t>
            </a:r>
          </a:p>
          <a:p>
            <a:pPr lvl="0" indent="0">
              <a:buNone/>
            </a:pPr>
            <a:r>
              <a:rPr>
                <a:solidFill>
                  <a:srgbClr val="06287E"/>
                </a:solidFill>
                <a:latin typeface="Courier"/>
              </a:rPr>
              <a:t>mean</a:t>
            </a:r>
            <a:r>
              <a:rPr>
                <a:latin typeface="Courier"/>
              </a:rPr>
              <a:t>(g2)</a:t>
            </a:r>
          </a:p>
          <a:p>
            <a:pPr lvl="0" indent="0">
              <a:buNone/>
            </a:pPr>
            <a:r>
              <a:rPr>
                <a:latin typeface="Courier"/>
              </a:rPr>
              <a:t>## [1] 59</a:t>
            </a:r>
          </a:p>
          <a:p>
            <a:pPr lvl="0" indent="0" marL="0">
              <a:buNone/>
            </a:pPr>
            <a:r>
              <a:rPr/>
              <a:t>We can conclude that the average age of individuals in the second group is higher than in the first group. A first glimpse of insights on our data! The mean as a measure of central tendency, however, is susceptible to extreme values, also termed outliers.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Statistics – A First Look</a:t>
            </a:r>
          </a:p>
        </p:txBody>
      </p:sp>
      <p:sp>
        <p:nvSpPr>
          <p:cNvPr id="3" name="Content Placeholder 2"/>
          <p:cNvSpPr>
            <a:spLocks noGrp="1"/>
          </p:cNvSpPr>
          <p:nvPr>
            <p:ph idx="1"/>
          </p:nvPr>
        </p:nvSpPr>
        <p:spPr/>
        <p:txBody>
          <a:bodyPr/>
          <a:lstStyle/>
          <a:p>
            <a:pPr lvl="0" indent="0" marL="0">
              <a:buNone/>
            </a:pPr>
            <a:r>
              <a:rPr/>
              <a:t>Let us see an example of this. Consider the following two groups of data:</a:t>
            </a:r>
          </a:p>
          <a:p>
            <a:pPr lvl="0" indent="0">
              <a:buNone/>
            </a:pPr>
            <a:r>
              <a:rPr>
                <a:latin typeface="Courier"/>
              </a:rPr>
              <a:t>g1a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34</a:t>
            </a:r>
            <a:r>
              <a:rPr>
                <a:latin typeface="Courier"/>
              </a:rPr>
              <a:t>, </a:t>
            </a:r>
            <a:r>
              <a:rPr>
                <a:solidFill>
                  <a:srgbClr val="40A070"/>
                </a:solidFill>
                <a:latin typeface="Courier"/>
              </a:rPr>
              <a:t>49</a:t>
            </a:r>
            <a:r>
              <a:rPr>
                <a:latin typeface="Courier"/>
              </a:rPr>
              <a:t>, </a:t>
            </a:r>
            <a:r>
              <a:rPr>
                <a:solidFill>
                  <a:srgbClr val="40A070"/>
                </a:solidFill>
                <a:latin typeface="Courier"/>
              </a:rPr>
              <a:t>64</a:t>
            </a:r>
            <a:r>
              <a:rPr>
                <a:latin typeface="Courier"/>
              </a:rPr>
              <a:t>, </a:t>
            </a:r>
            <a:r>
              <a:rPr>
                <a:solidFill>
                  <a:srgbClr val="40A070"/>
                </a:solidFill>
                <a:latin typeface="Courier"/>
              </a:rPr>
              <a:t>38</a:t>
            </a:r>
            <a:r>
              <a:rPr>
                <a:latin typeface="Courier"/>
              </a:rPr>
              <a:t>, </a:t>
            </a:r>
            <a:r>
              <a:rPr>
                <a:solidFill>
                  <a:srgbClr val="40A070"/>
                </a:solidFill>
                <a:latin typeface="Courier"/>
              </a:rPr>
              <a:t>60</a:t>
            </a:r>
            <a:r>
              <a:rPr>
                <a:latin typeface="Courier"/>
              </a:rPr>
              <a:t>, </a:t>
            </a:r>
            <a:r>
              <a:rPr>
                <a:solidFill>
                  <a:srgbClr val="40A070"/>
                </a:solidFill>
                <a:latin typeface="Courier"/>
              </a:rPr>
              <a:t>78</a:t>
            </a:r>
            <a:r>
              <a:rPr>
                <a:latin typeface="Courier"/>
              </a:rPr>
              <a:t>, </a:t>
            </a:r>
            <a:r>
              <a:rPr>
                <a:solidFill>
                  <a:srgbClr val="40A070"/>
                </a:solidFill>
                <a:latin typeface="Courier"/>
              </a:rPr>
              <a:t>67</a:t>
            </a:r>
            <a:r>
              <a:rPr>
                <a:latin typeface="Courier"/>
              </a:rPr>
              <a:t>, </a:t>
            </a:r>
            <a:r>
              <a:rPr>
                <a:solidFill>
                  <a:srgbClr val="40A070"/>
                </a:solidFill>
                <a:latin typeface="Courier"/>
              </a:rPr>
              <a:t>36</a:t>
            </a:r>
            <a:r>
              <a:rPr>
                <a:latin typeface="Courier"/>
              </a:rPr>
              <a:t>, </a:t>
            </a:r>
            <a:r>
              <a:rPr>
                <a:solidFill>
                  <a:srgbClr val="40A070"/>
                </a:solidFill>
                <a:latin typeface="Courier"/>
              </a:rPr>
              <a:t>19</a:t>
            </a:r>
            <a:r>
              <a:rPr>
                <a:latin typeface="Courier"/>
              </a:rPr>
              <a:t>, </a:t>
            </a:r>
            <a:r>
              <a:rPr>
                <a:solidFill>
                  <a:srgbClr val="40A070"/>
                </a:solidFill>
                <a:latin typeface="Courier"/>
              </a:rPr>
              <a:t>37</a:t>
            </a:r>
            <a:r>
              <a:rPr>
                <a:latin typeface="Courier"/>
              </a:rPr>
              <a:t>) </a:t>
            </a:r>
            <a:br/>
            <a:r>
              <a:rPr>
                <a:latin typeface="Courier"/>
              </a:rPr>
              <a:t>g2a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34</a:t>
            </a:r>
            <a:r>
              <a:rPr>
                <a:latin typeface="Courier"/>
              </a:rPr>
              <a:t>, </a:t>
            </a:r>
            <a:r>
              <a:rPr>
                <a:solidFill>
                  <a:srgbClr val="40A070"/>
                </a:solidFill>
                <a:latin typeface="Courier"/>
              </a:rPr>
              <a:t>49</a:t>
            </a:r>
            <a:r>
              <a:rPr>
                <a:latin typeface="Courier"/>
              </a:rPr>
              <a:t>, </a:t>
            </a:r>
            <a:r>
              <a:rPr>
                <a:solidFill>
                  <a:srgbClr val="40A070"/>
                </a:solidFill>
                <a:latin typeface="Courier"/>
              </a:rPr>
              <a:t>64</a:t>
            </a:r>
            <a:r>
              <a:rPr>
                <a:latin typeface="Courier"/>
              </a:rPr>
              <a:t>, </a:t>
            </a:r>
            <a:r>
              <a:rPr>
                <a:solidFill>
                  <a:srgbClr val="40A070"/>
                </a:solidFill>
                <a:latin typeface="Courier"/>
              </a:rPr>
              <a:t>38</a:t>
            </a:r>
            <a:r>
              <a:rPr>
                <a:latin typeface="Courier"/>
              </a:rPr>
              <a:t>, </a:t>
            </a:r>
            <a:r>
              <a:rPr>
                <a:solidFill>
                  <a:srgbClr val="40A070"/>
                </a:solidFill>
                <a:latin typeface="Courier"/>
              </a:rPr>
              <a:t>60</a:t>
            </a:r>
            <a:r>
              <a:rPr>
                <a:latin typeface="Courier"/>
              </a:rPr>
              <a:t>, </a:t>
            </a:r>
            <a:r>
              <a:rPr>
                <a:solidFill>
                  <a:srgbClr val="40A070"/>
                </a:solidFill>
                <a:latin typeface="Courier"/>
              </a:rPr>
              <a:t>400</a:t>
            </a:r>
            <a:r>
              <a:rPr>
                <a:latin typeface="Courier"/>
              </a:rPr>
              <a:t>, </a:t>
            </a:r>
            <a:r>
              <a:rPr>
                <a:solidFill>
                  <a:srgbClr val="40A070"/>
                </a:solidFill>
                <a:latin typeface="Courier"/>
              </a:rPr>
              <a:t>67</a:t>
            </a:r>
            <a:r>
              <a:rPr>
                <a:latin typeface="Courier"/>
              </a:rPr>
              <a:t>, </a:t>
            </a:r>
            <a:r>
              <a:rPr>
                <a:solidFill>
                  <a:srgbClr val="40A070"/>
                </a:solidFill>
                <a:latin typeface="Courier"/>
              </a:rPr>
              <a:t>36</a:t>
            </a:r>
            <a:r>
              <a:rPr>
                <a:latin typeface="Courier"/>
              </a:rPr>
              <a:t>, </a:t>
            </a:r>
            <a:r>
              <a:rPr>
                <a:solidFill>
                  <a:srgbClr val="40A070"/>
                </a:solidFill>
                <a:latin typeface="Courier"/>
              </a:rPr>
              <a:t>19</a:t>
            </a:r>
            <a:r>
              <a:rPr>
                <a:latin typeface="Courier"/>
              </a:rPr>
              <a:t>, </a:t>
            </a:r>
            <a:r>
              <a:rPr>
                <a:solidFill>
                  <a:srgbClr val="40A070"/>
                </a:solidFill>
                <a:latin typeface="Courier"/>
              </a:rPr>
              <a:t>37</a:t>
            </a:r>
            <a:r>
              <a:rPr>
                <a:latin typeface="Courier"/>
              </a:rPr>
              <a:t>) </a:t>
            </a:r>
            <a:br/>
            <a:r>
              <a:rPr>
                <a:solidFill>
                  <a:srgbClr val="06287E"/>
                </a:solidFill>
                <a:latin typeface="Courier"/>
              </a:rPr>
              <a:t>mean</a:t>
            </a:r>
            <a:r>
              <a:rPr>
                <a:latin typeface="Courier"/>
              </a:rPr>
              <a:t>(g1a) </a:t>
            </a:r>
          </a:p>
          <a:p>
            <a:pPr lvl="0" indent="0">
              <a:buNone/>
            </a:pPr>
            <a:r>
              <a:rPr>
                <a:latin typeface="Courier"/>
              </a:rPr>
              <a:t>## [1] 48.2</a:t>
            </a:r>
          </a:p>
          <a:p>
            <a:pPr lvl="0" indent="0">
              <a:buNone/>
            </a:pPr>
            <a:r>
              <a:rPr>
                <a:solidFill>
                  <a:srgbClr val="06287E"/>
                </a:solidFill>
                <a:latin typeface="Courier"/>
              </a:rPr>
              <a:t>mean</a:t>
            </a:r>
            <a:r>
              <a:rPr>
                <a:latin typeface="Courier"/>
              </a:rPr>
              <a:t>(g2a)</a:t>
            </a:r>
          </a:p>
          <a:p>
            <a:pPr lvl="0" indent="0">
              <a:buNone/>
            </a:pPr>
            <a:r>
              <a:rPr>
                <a:latin typeface="Courier"/>
              </a:rPr>
              <a:t>## [1] 80.4</a:t>
            </a:r>
          </a:p>
          <a:p>
            <a:pPr lvl="0" indent="0" marL="0">
              <a:buNone/>
            </a:pPr>
            <a:r>
              <a:rPr/>
              <a:t>A single outlier value in our data nearly doubles the value of the mean, which highlights the great impact of outliers on it.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Median</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median</a:t>
            </a:r>
            <a:r>
              <a:rPr>
                <a:latin typeface="Courier"/>
              </a:rPr>
              <a:t>(g1a)</a:t>
            </a:r>
          </a:p>
          <a:p>
            <a:pPr lvl="0" indent="0">
              <a:buNone/>
            </a:pPr>
            <a:r>
              <a:rPr>
                <a:latin typeface="Courier"/>
              </a:rPr>
              <a:t>## [1] 43.5</a:t>
            </a:r>
          </a:p>
          <a:p>
            <a:pPr lvl="0" indent="0">
              <a:buNone/>
            </a:pPr>
            <a:r>
              <a:rPr>
                <a:solidFill>
                  <a:srgbClr val="06287E"/>
                </a:solidFill>
                <a:latin typeface="Courier"/>
              </a:rPr>
              <a:t>median</a:t>
            </a:r>
            <a:r>
              <a:rPr>
                <a:latin typeface="Courier"/>
              </a:rPr>
              <a:t>(g2a)</a:t>
            </a:r>
          </a:p>
          <a:p>
            <a:pPr lvl="0" indent="0">
              <a:buNone/>
            </a:pPr>
            <a:r>
              <a:rPr>
                <a:latin typeface="Courier"/>
              </a:rPr>
              <a:t>## [1] 43.5</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Variance and Standard Deviation</a:t>
            </a:r>
          </a:p>
        </p:txBody>
      </p:sp>
      <p:sp>
        <p:nvSpPr>
          <p:cNvPr id="3" name="Content Placeholder 2"/>
          <p:cNvSpPr>
            <a:spLocks noGrp="1"/>
          </p:cNvSpPr>
          <p:nvPr>
            <p:ph idx="1"/>
          </p:nvPr>
        </p:nvSpPr>
        <p:spPr/>
        <p:txBody>
          <a:bodyPr/>
          <a:lstStyle/>
          <a:p>
            <a:pPr lvl="0" indent="0" marL="0">
              <a:buNone/>
            </a:pPr>
            <a:r>
              <a:rPr/>
              <a:t>Let us compute the values of the variance for the groups g1 and g2.</a:t>
            </a:r>
          </a:p>
          <a:p>
            <a:pPr lvl="0" indent="0">
              <a:buNone/>
            </a:pPr>
            <a:r>
              <a:rPr>
                <a:solidFill>
                  <a:srgbClr val="06287E"/>
                </a:solidFill>
                <a:latin typeface="Courier"/>
              </a:rPr>
              <a:t>var</a:t>
            </a:r>
            <a:r>
              <a:rPr>
                <a:latin typeface="Courier"/>
              </a:rPr>
              <a:t>(g1)</a:t>
            </a:r>
          </a:p>
          <a:p>
            <a:pPr lvl="0" indent="0">
              <a:buNone/>
            </a:pPr>
            <a:r>
              <a:rPr>
                <a:latin typeface="Courier"/>
              </a:rPr>
              <a:t>## [1] 340.4</a:t>
            </a:r>
          </a:p>
          <a:p>
            <a:pPr lvl="0" indent="0">
              <a:buNone/>
            </a:pPr>
            <a:r>
              <a:rPr>
                <a:solidFill>
                  <a:srgbClr val="06287E"/>
                </a:solidFill>
                <a:latin typeface="Courier"/>
              </a:rPr>
              <a:t>var</a:t>
            </a:r>
            <a:r>
              <a:rPr>
                <a:latin typeface="Courier"/>
              </a:rPr>
              <a:t>(g2)</a:t>
            </a:r>
          </a:p>
          <a:p>
            <a:pPr lvl="0" indent="0">
              <a:buNone/>
            </a:pPr>
            <a:r>
              <a:rPr>
                <a:latin typeface="Courier"/>
              </a:rPr>
              <a:t>## [1] 420</a:t>
            </a:r>
          </a:p>
          <a:p>
            <a:pPr lvl="0" indent="0">
              <a:buNone/>
            </a:pPr>
            <a:r>
              <a:rPr>
                <a:solidFill>
                  <a:srgbClr val="06287E"/>
                </a:solidFill>
                <a:latin typeface="Courier"/>
              </a:rPr>
              <a:t>sd</a:t>
            </a:r>
            <a:r>
              <a:rPr>
                <a:latin typeface="Courier"/>
              </a:rPr>
              <a:t>(g1)</a:t>
            </a:r>
          </a:p>
          <a:p>
            <a:pPr lvl="0" indent="0">
              <a:buNone/>
            </a:pPr>
            <a:r>
              <a:rPr>
                <a:latin typeface="Courier"/>
              </a:rPr>
              <a:t>## [1] 18.45</a:t>
            </a:r>
          </a:p>
          <a:p>
            <a:pPr lvl="0" indent="0">
              <a:buNone/>
            </a:pPr>
            <a:r>
              <a:rPr>
                <a:solidFill>
                  <a:srgbClr val="06287E"/>
                </a:solidFill>
                <a:latin typeface="Courier"/>
              </a:rPr>
              <a:t>sd</a:t>
            </a:r>
            <a:r>
              <a:rPr>
                <a:latin typeface="Courier"/>
              </a:rPr>
              <a:t>(g2)</a:t>
            </a:r>
          </a:p>
          <a:p>
            <a:pPr lvl="0" indent="0">
              <a:buNone/>
            </a:pPr>
            <a:r>
              <a:rPr>
                <a:latin typeface="Courier"/>
              </a:rPr>
              <a:t>## [1] 20.49</a:t>
            </a:r>
          </a:p>
          <a:p>
            <a:pPr lvl="0" indent="0" marL="0">
              <a:buNone/>
            </a:pPr>
            <a:r>
              <a:rPr/>
              <a:t>In addition to a larger mean, group 2 has a higher variance than g1 indicating that the values in the second group are more spread out than in the first group.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Coefficient of variation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sd</a:t>
            </a:r>
            <a:r>
              <a:rPr>
                <a:latin typeface="Courier"/>
              </a:rPr>
              <a:t>(g1)</a:t>
            </a:r>
            <a:r>
              <a:rPr>
                <a:solidFill>
                  <a:srgbClr val="4070A0"/>
                </a:solidFill>
                <a:latin typeface="Courier"/>
              </a:rPr>
              <a:t>*</a:t>
            </a:r>
            <a:r>
              <a:rPr>
                <a:solidFill>
                  <a:srgbClr val="40A070"/>
                </a:solidFill>
                <a:latin typeface="Courier"/>
              </a:rPr>
              <a:t>100</a:t>
            </a:r>
            <a:r>
              <a:rPr>
                <a:solidFill>
                  <a:srgbClr val="4070A0"/>
                </a:solidFill>
                <a:latin typeface="Courier"/>
              </a:rPr>
              <a:t>/</a:t>
            </a:r>
            <a:r>
              <a:rPr>
                <a:solidFill>
                  <a:srgbClr val="06287E"/>
                </a:solidFill>
                <a:latin typeface="Courier"/>
              </a:rPr>
              <a:t>mean</a:t>
            </a:r>
            <a:r>
              <a:rPr>
                <a:latin typeface="Courier"/>
              </a:rPr>
              <a:t>(g1) </a:t>
            </a:r>
          </a:p>
          <a:p>
            <a:pPr lvl="0" indent="0">
              <a:buNone/>
            </a:pPr>
            <a:r>
              <a:rPr>
                <a:latin typeface="Courier"/>
              </a:rPr>
              <a:t>## [1] 38.28</a:t>
            </a:r>
          </a:p>
          <a:p>
            <a:pPr lvl="0" indent="0">
              <a:buNone/>
            </a:pPr>
            <a:r>
              <a:rPr>
                <a:solidFill>
                  <a:srgbClr val="06287E"/>
                </a:solidFill>
                <a:latin typeface="Courier"/>
              </a:rPr>
              <a:t>sd</a:t>
            </a:r>
            <a:r>
              <a:rPr>
                <a:latin typeface="Courier"/>
              </a:rPr>
              <a:t>(g2)</a:t>
            </a:r>
            <a:r>
              <a:rPr>
                <a:solidFill>
                  <a:srgbClr val="4070A0"/>
                </a:solidFill>
                <a:latin typeface="Courier"/>
              </a:rPr>
              <a:t>*</a:t>
            </a:r>
            <a:r>
              <a:rPr>
                <a:solidFill>
                  <a:srgbClr val="40A070"/>
                </a:solidFill>
                <a:latin typeface="Courier"/>
              </a:rPr>
              <a:t>100</a:t>
            </a:r>
            <a:r>
              <a:rPr>
                <a:solidFill>
                  <a:srgbClr val="4070A0"/>
                </a:solidFill>
                <a:latin typeface="Courier"/>
              </a:rPr>
              <a:t>/</a:t>
            </a:r>
            <a:r>
              <a:rPr>
                <a:solidFill>
                  <a:srgbClr val="06287E"/>
                </a:solidFill>
                <a:latin typeface="Courier"/>
              </a:rPr>
              <a:t>mean</a:t>
            </a:r>
            <a:r>
              <a:rPr>
                <a:latin typeface="Courier"/>
              </a:rPr>
              <a:t>(g2) </a:t>
            </a:r>
          </a:p>
          <a:p>
            <a:pPr lvl="0" indent="0">
              <a:buNone/>
            </a:pPr>
            <a:r>
              <a:rPr>
                <a:latin typeface="Courier"/>
              </a:rPr>
              <a:t>## [1] 34.74</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z-score</a:t>
            </a:r>
          </a:p>
        </p:txBody>
      </p:sp>
      <p:sp>
        <p:nvSpPr>
          <p:cNvPr id="3" name="Content Placeholder 2"/>
          <p:cNvSpPr>
            <a:spLocks noGrp="1"/>
          </p:cNvSpPr>
          <p:nvPr>
            <p:ph idx="1"/>
          </p:nvPr>
        </p:nvSpPr>
        <p:spPr/>
        <p:txBody>
          <a:bodyPr/>
          <a:lstStyle/>
          <a:p>
            <a:pPr lvl="0" indent="0" marL="0">
              <a:buNone/>
            </a:pPr>
            <a:r>
              <a:rPr/>
              <a:t>The z-score indicates how many standard deviations a data point is away from the mean. It is a key business analytic that can be used for anything from identifying mis-sized widgets on a factory line to determining historic extremes in valuations of credit spreads.</a:t>
            </a:r>
          </a:p>
          <a:p>
            <a:pPr lvl="0" indent="0">
              <a:buNone/>
            </a:pPr>
            <a:r>
              <a:rPr>
                <a:latin typeface="Courier"/>
              </a:rPr>
              <a:t>(g1</a:t>
            </a:r>
            <a:r>
              <a:rPr>
                <a:solidFill>
                  <a:srgbClr val="4070A0"/>
                </a:solidFill>
                <a:latin typeface="Courier"/>
              </a:rPr>
              <a:t>-</a:t>
            </a:r>
            <a:r>
              <a:rPr>
                <a:solidFill>
                  <a:srgbClr val="06287E"/>
                </a:solidFill>
                <a:latin typeface="Courier"/>
              </a:rPr>
              <a:t>mean</a:t>
            </a:r>
            <a:r>
              <a:rPr>
                <a:latin typeface="Courier"/>
              </a:rPr>
              <a:t>(g1))</a:t>
            </a:r>
            <a:r>
              <a:rPr>
                <a:solidFill>
                  <a:srgbClr val="4070A0"/>
                </a:solidFill>
                <a:latin typeface="Courier"/>
              </a:rPr>
              <a:t>/</a:t>
            </a:r>
            <a:r>
              <a:rPr>
                <a:solidFill>
                  <a:srgbClr val="06287E"/>
                </a:solidFill>
                <a:latin typeface="Courier"/>
              </a:rPr>
              <a:t>sd</a:t>
            </a:r>
            <a:r>
              <a:rPr>
                <a:latin typeface="Courier"/>
              </a:rPr>
              <a:t>(g1) </a:t>
            </a:r>
          </a:p>
          <a:p>
            <a:pPr lvl="0" indent="0">
              <a:buNone/>
            </a:pPr>
            <a:r>
              <a:rPr>
                <a:latin typeface="Courier"/>
              </a:rPr>
              <a:t>##  [1] -0.76965  0.04336  0.85637 -0.55285  0.63957  1.61518  1.01897 -0.66125
##  [9] -1.58266 -0.60705</a:t>
            </a:r>
          </a:p>
          <a:p>
            <a:pPr lvl="0" indent="0">
              <a:buNone/>
            </a:pPr>
            <a:r>
              <a:rPr>
                <a:solidFill>
                  <a:srgbClr val="06287E"/>
                </a:solidFill>
                <a:latin typeface="Courier"/>
              </a:rPr>
              <a:t>scale</a:t>
            </a:r>
            <a:r>
              <a:rPr>
                <a:latin typeface="Courier"/>
              </a:rPr>
              <a:t>(g1)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Outliers</a:t>
            </a:r>
          </a:p>
        </p:txBody>
      </p:sp>
      <p:sp>
        <p:nvSpPr>
          <p:cNvPr id="3" name="Content Placeholder 2"/>
          <p:cNvSpPr>
            <a:spLocks noGrp="1"/>
          </p:cNvSpPr>
          <p:nvPr>
            <p:ph idx="1"/>
          </p:nvPr>
        </p:nvSpPr>
        <p:spPr/>
        <p:txBody>
          <a:bodyPr/>
          <a:lstStyle/>
          <a:p>
            <a:pPr lvl="0" indent="0">
              <a:buNone/>
            </a:pPr>
            <a:r>
              <a:rPr>
                <a:latin typeface="Courier"/>
              </a:rPr>
              <a:t>g1a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34</a:t>
            </a:r>
            <a:r>
              <a:rPr>
                <a:latin typeface="Courier"/>
              </a:rPr>
              <a:t>, </a:t>
            </a:r>
            <a:r>
              <a:rPr>
                <a:solidFill>
                  <a:srgbClr val="40A070"/>
                </a:solidFill>
                <a:latin typeface="Courier"/>
              </a:rPr>
              <a:t>49</a:t>
            </a:r>
            <a:r>
              <a:rPr>
                <a:latin typeface="Courier"/>
              </a:rPr>
              <a:t>, </a:t>
            </a:r>
            <a:r>
              <a:rPr>
                <a:solidFill>
                  <a:srgbClr val="40A070"/>
                </a:solidFill>
                <a:latin typeface="Courier"/>
              </a:rPr>
              <a:t>64</a:t>
            </a:r>
            <a:r>
              <a:rPr>
                <a:latin typeface="Courier"/>
              </a:rPr>
              <a:t>, </a:t>
            </a:r>
            <a:r>
              <a:rPr>
                <a:solidFill>
                  <a:srgbClr val="40A070"/>
                </a:solidFill>
                <a:latin typeface="Courier"/>
              </a:rPr>
              <a:t>38</a:t>
            </a:r>
            <a:r>
              <a:rPr>
                <a:latin typeface="Courier"/>
              </a:rPr>
              <a:t>, </a:t>
            </a:r>
            <a:r>
              <a:rPr>
                <a:solidFill>
                  <a:srgbClr val="40A070"/>
                </a:solidFill>
                <a:latin typeface="Courier"/>
              </a:rPr>
              <a:t>60</a:t>
            </a:r>
            <a:r>
              <a:rPr>
                <a:latin typeface="Courier"/>
              </a:rPr>
              <a:t>, </a:t>
            </a:r>
            <a:r>
              <a:rPr>
                <a:solidFill>
                  <a:srgbClr val="40A070"/>
                </a:solidFill>
                <a:latin typeface="Courier"/>
              </a:rPr>
              <a:t>78</a:t>
            </a:r>
            <a:r>
              <a:rPr>
                <a:latin typeface="Courier"/>
              </a:rPr>
              <a:t>, </a:t>
            </a:r>
            <a:r>
              <a:rPr>
                <a:solidFill>
                  <a:srgbClr val="40A070"/>
                </a:solidFill>
                <a:latin typeface="Courier"/>
              </a:rPr>
              <a:t>67</a:t>
            </a:r>
            <a:r>
              <a:rPr>
                <a:latin typeface="Courier"/>
              </a:rPr>
              <a:t>, </a:t>
            </a:r>
            <a:r>
              <a:rPr>
                <a:solidFill>
                  <a:srgbClr val="40A070"/>
                </a:solidFill>
                <a:latin typeface="Courier"/>
              </a:rPr>
              <a:t>36</a:t>
            </a:r>
            <a:r>
              <a:rPr>
                <a:latin typeface="Courier"/>
              </a:rPr>
              <a:t>, </a:t>
            </a:r>
            <a:r>
              <a:rPr>
                <a:solidFill>
                  <a:srgbClr val="40A070"/>
                </a:solidFill>
                <a:latin typeface="Courier"/>
              </a:rPr>
              <a:t>19</a:t>
            </a:r>
            <a:r>
              <a:rPr>
                <a:latin typeface="Courier"/>
              </a:rPr>
              <a:t>, </a:t>
            </a:r>
            <a:r>
              <a:rPr>
                <a:solidFill>
                  <a:srgbClr val="40A070"/>
                </a:solidFill>
                <a:latin typeface="Courier"/>
              </a:rPr>
              <a:t>37</a:t>
            </a:r>
            <a:r>
              <a:rPr>
                <a:latin typeface="Courier"/>
              </a:rPr>
              <a:t>) </a:t>
            </a:r>
            <a:br/>
            <a:r>
              <a:rPr>
                <a:latin typeface="Courier"/>
              </a:rPr>
              <a:t>g2a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34</a:t>
            </a:r>
            <a:r>
              <a:rPr>
                <a:latin typeface="Courier"/>
              </a:rPr>
              <a:t>, </a:t>
            </a:r>
            <a:r>
              <a:rPr>
                <a:solidFill>
                  <a:srgbClr val="40A070"/>
                </a:solidFill>
                <a:latin typeface="Courier"/>
              </a:rPr>
              <a:t>49</a:t>
            </a:r>
            <a:r>
              <a:rPr>
                <a:latin typeface="Courier"/>
              </a:rPr>
              <a:t>, </a:t>
            </a:r>
            <a:r>
              <a:rPr>
                <a:solidFill>
                  <a:srgbClr val="40A070"/>
                </a:solidFill>
                <a:latin typeface="Courier"/>
              </a:rPr>
              <a:t>64</a:t>
            </a:r>
            <a:r>
              <a:rPr>
                <a:latin typeface="Courier"/>
              </a:rPr>
              <a:t>, </a:t>
            </a:r>
            <a:r>
              <a:rPr>
                <a:solidFill>
                  <a:srgbClr val="40A070"/>
                </a:solidFill>
                <a:latin typeface="Courier"/>
              </a:rPr>
              <a:t>38</a:t>
            </a:r>
            <a:r>
              <a:rPr>
                <a:latin typeface="Courier"/>
              </a:rPr>
              <a:t>, </a:t>
            </a:r>
            <a:r>
              <a:rPr>
                <a:solidFill>
                  <a:srgbClr val="40A070"/>
                </a:solidFill>
                <a:latin typeface="Courier"/>
              </a:rPr>
              <a:t>60</a:t>
            </a:r>
            <a:r>
              <a:rPr>
                <a:latin typeface="Courier"/>
              </a:rPr>
              <a:t>, </a:t>
            </a:r>
            <a:r>
              <a:rPr>
                <a:solidFill>
                  <a:srgbClr val="40A070"/>
                </a:solidFill>
                <a:latin typeface="Courier"/>
              </a:rPr>
              <a:t>400</a:t>
            </a:r>
            <a:r>
              <a:rPr>
                <a:latin typeface="Courier"/>
              </a:rPr>
              <a:t>, </a:t>
            </a:r>
            <a:r>
              <a:rPr>
                <a:solidFill>
                  <a:srgbClr val="40A070"/>
                </a:solidFill>
                <a:latin typeface="Courier"/>
              </a:rPr>
              <a:t>67</a:t>
            </a:r>
            <a:r>
              <a:rPr>
                <a:latin typeface="Courier"/>
              </a:rPr>
              <a:t>, </a:t>
            </a:r>
            <a:r>
              <a:rPr>
                <a:solidFill>
                  <a:srgbClr val="40A070"/>
                </a:solidFill>
                <a:latin typeface="Courier"/>
              </a:rPr>
              <a:t>36</a:t>
            </a:r>
            <a:r>
              <a:rPr>
                <a:latin typeface="Courier"/>
              </a:rPr>
              <a:t>, </a:t>
            </a:r>
            <a:r>
              <a:rPr>
                <a:solidFill>
                  <a:srgbClr val="40A070"/>
                </a:solidFill>
                <a:latin typeface="Courier"/>
              </a:rPr>
              <a:t>19</a:t>
            </a:r>
            <a:r>
              <a:rPr>
                <a:latin typeface="Courier"/>
              </a:rPr>
              <a:t>, </a:t>
            </a:r>
            <a:r>
              <a:rPr>
                <a:solidFill>
                  <a:srgbClr val="40A070"/>
                </a:solidFill>
                <a:latin typeface="Courier"/>
              </a:rPr>
              <a:t>37</a:t>
            </a:r>
            <a:r>
              <a:rPr>
                <a:latin typeface="Courier"/>
              </a:rPr>
              <a:t>) </a:t>
            </a:r>
            <a:br/>
            <a:r>
              <a:rPr>
                <a:solidFill>
                  <a:srgbClr val="06287E"/>
                </a:solidFill>
                <a:latin typeface="Courier"/>
              </a:rPr>
              <a:t>scale</a:t>
            </a:r>
            <a:r>
              <a:rPr>
                <a:latin typeface="Courier"/>
              </a:rPr>
              <a:t>(g1a)[,</a:t>
            </a:r>
            <a:r>
              <a:rPr>
                <a:solidFill>
                  <a:srgbClr val="40A070"/>
                </a:solidFill>
                <a:latin typeface="Courier"/>
              </a:rPr>
              <a:t>1</a:t>
            </a:r>
            <a:r>
              <a:rPr>
                <a:latin typeface="Courier"/>
              </a:rPr>
              <a:t>]</a:t>
            </a:r>
          </a:p>
          <a:p>
            <a:pPr lvl="0" indent="0">
              <a:buNone/>
            </a:pPr>
            <a:r>
              <a:rPr>
                <a:latin typeface="Courier"/>
              </a:rPr>
              <a:t>##  [1] -0.76965  0.04336  0.85637 -0.55285  0.63957  1.61518  1.01897 -0.66125
##  [9] -1.58266 -0.60705</a:t>
            </a:r>
          </a:p>
          <a:p>
            <a:pPr lvl="0" indent="0">
              <a:buNone/>
            </a:pPr>
            <a:r>
              <a:rPr>
                <a:solidFill>
                  <a:srgbClr val="06287E"/>
                </a:solidFill>
                <a:latin typeface="Courier"/>
              </a:rPr>
              <a:t>scale</a:t>
            </a:r>
            <a:r>
              <a:rPr>
                <a:latin typeface="Courier"/>
              </a:rPr>
              <a:t>(g2a)[,</a:t>
            </a:r>
            <a:r>
              <a:rPr>
                <a:solidFill>
                  <a:srgbClr val="40A070"/>
                </a:solidFill>
                <a:latin typeface="Courier"/>
              </a:rPr>
              <a:t>1</a:t>
            </a:r>
            <a:r>
              <a:rPr>
                <a:latin typeface="Courier"/>
              </a:rPr>
              <a:t>]</a:t>
            </a:r>
          </a:p>
          <a:p>
            <a:pPr lvl="0" indent="0">
              <a:buNone/>
            </a:pPr>
            <a:r>
              <a:rPr>
                <a:latin typeface="Courier"/>
              </a:rPr>
              <a:t>##  [1] -0.4095 -0.2771 -0.1447 -0.3742 -0.1800  2.8204 -0.1183 -0.3918 -0.5418
## [10] -0.3830</a:t>
            </a:r>
          </a:p>
          <a:p>
            <a:pPr lvl="0" indent="0" marL="0">
              <a:buNone/>
            </a:pPr>
            <a:r>
              <a:rPr/>
              <a:t>The sixth observation in g2a has a z-score of 2.82 suggesting a possible outlier. Z-scores are a simple, easy tool to detect possible outliers in our data.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2286000"/>
          </a:xfrm>
        </p:spPr>
        <p:txBody>
          <a:bodyPr/>
          <a:lstStyle/>
          <a:p>
            <a:pPr lvl="0" indent="0" marL="0">
              <a:buNone/>
            </a:pPr>
            <a:r>
              <a:rPr/>
              <a:t>Quartile</a:t>
            </a:r>
          </a:p>
        </p:txBody>
      </p:sp>
      <p:sp>
        <p:nvSpPr>
          <p:cNvPr id="4" name="Text Placeholder 3"/>
          <p:cNvSpPr>
            <a:spLocks noGrp="1"/>
          </p:cNvSpPr>
          <p:nvPr>
            <p:ph idx="2" sz="half" type="body"/>
          </p:nvPr>
        </p:nvSpPr>
        <p:spPr/>
        <p:txBody>
          <a:bodyPr/>
          <a:lstStyle/>
          <a:p>
            <a:pPr lvl="0" indent="0" marL="0">
              <a:buNone/>
            </a:pPr>
            <a:r>
              <a:rPr/>
              <a:t>An extension of the median is the measure quartile, and it illustrates how the data values are distributed.</a:t>
            </a:r>
          </a:p>
          <a:p>
            <a:pPr lvl="0" indent="0">
              <a:buNone/>
            </a:pPr>
            <a:r>
              <a:rPr>
                <a:solidFill>
                  <a:srgbClr val="06287E"/>
                </a:solidFill>
                <a:latin typeface="Courier"/>
              </a:rPr>
              <a:t>boxplot</a:t>
            </a:r>
            <a:r>
              <a:rPr>
                <a:latin typeface="Courier"/>
              </a:rPr>
              <a:t>(g1)</a:t>
            </a:r>
          </a:p>
        </p:txBody>
      </p:sp>
      <p:pic>
        <p:nvPicPr>
          <p:cNvPr descr="Chapter-1-Interactive-Notebook-for-Instructors---pp_files/figure-pptx/unnamed-chunk-18-1.png" id="0" name="Picture 1"/>
          <p:cNvPicPr>
            <a:picLocks noGrp="1" noChangeAspect="1"/>
          </p:cNvPicPr>
          <p:nvPr/>
        </p:nvPicPr>
        <p:blipFill>
          <a:blip r:embed="rId2"/>
          <a:stretch>
            <a:fillRect/>
          </a:stretch>
        </p:blipFill>
        <p:spPr bwMode="auto">
          <a:xfrm>
            <a:off x="4800600" y="762000"/>
            <a:ext cx="6489700" cy="5194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solidFill>
                  <a:srgbClr val="06287E"/>
                </a:solidFill>
                <a:latin typeface="Courier"/>
              </a:rPr>
              <a:t>quantile</a:t>
            </a:r>
            <a:r>
              <a:rPr>
                <a:latin typeface="Courier"/>
              </a:rPr>
              <a:t>(g1) </a:t>
            </a:r>
          </a:p>
          <a:p>
            <a:pPr lvl="0" indent="0">
              <a:buNone/>
            </a:pPr>
            <a:r>
              <a:rPr>
                <a:latin typeface="Courier"/>
              </a:rPr>
              <a:t>##    0%   25%   50%   75%  100% 
## 19.00 36.25 43.50 63.00 78.00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 to the instructor</a:t>
            </a:r>
          </a:p>
        </p:txBody>
      </p:sp>
      <p:sp>
        <p:nvSpPr>
          <p:cNvPr id="3" name="Content Placeholder 2"/>
          <p:cNvSpPr>
            <a:spLocks noGrp="1"/>
          </p:cNvSpPr>
          <p:nvPr>
            <p:ph idx="1"/>
          </p:nvPr>
        </p:nvSpPr>
        <p:spPr/>
        <p:txBody>
          <a:bodyPr/>
          <a:lstStyle/>
          <a:p>
            <a:pPr lvl="0" indent="0" marL="0">
              <a:buNone/>
            </a:pPr>
            <a:r>
              <a:rPr/>
              <a:t>The interactive notebooks provided with the book can easily be converted into presentation files in various formats. The approach is to simply add the following in the header section. Please note that </a:t>
            </a:r>
            <a:r>
              <a:rPr b="1"/>
              <a:t>PPstyle.pptx</a:t>
            </a:r>
            <a:r>
              <a:rPr/>
              <a:t> is a style file that you can easily adapt to change the formatting on the slides.</a:t>
            </a:r>
          </a:p>
          <a:p>
            <a:pPr lvl="0" indent="0" marL="0">
              <a:buNone/>
            </a:pPr>
            <a:r>
              <a:rPr/>
              <a:t>slidy_presentation: default</a:t>
            </a:r>
          </a:p>
          <a:p>
            <a:pPr lvl="0" indent="0" marL="0">
              <a:buNone/>
            </a:pPr>
            <a:r>
              <a:rPr/>
              <a:t>beamer_presentation: default</a:t>
            </a:r>
          </a:p>
          <a:p>
            <a:pPr lvl="0" indent="0" marL="0">
              <a:buNone/>
            </a:pPr>
            <a:r>
              <a:rPr/>
              <a:t>ioslides_presentation: default</a:t>
            </a:r>
          </a:p>
          <a:p>
            <a:pPr lvl="0" indent="0" marL="0">
              <a:buNone/>
            </a:pPr>
            <a:r>
              <a:rPr/>
              <a:t>powerpoint_presentation:</a:t>
            </a:r>
          </a:p>
          <a:p>
            <a:pPr lvl="0" indent="0">
              <a:buNone/>
            </a:pPr>
            <a:r>
              <a:rPr>
                <a:latin typeface="Courier"/>
              </a:rPr>
              <a:t>reference_doc: PPstyle.pptx</a:t>
            </a:r>
          </a:p>
          <a:p>
            <a:pPr lvl="0" indent="0" marL="0">
              <a:buNone/>
            </a:pPr>
            <a:r>
              <a:rPr/>
              <a:t>To insert a new slide, use three hyphens </a:t>
            </a:r>
            <a:r>
              <a:rPr>
                <a:latin typeface="Courie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Covariance and correlation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cov</a:t>
            </a:r>
            <a:r>
              <a:rPr>
                <a:latin typeface="Courier"/>
              </a:rPr>
              <a:t>(ghw</a:t>
            </a:r>
            <a:r>
              <a:rPr>
                <a:solidFill>
                  <a:srgbClr val="4070A0"/>
                </a:solidFill>
                <a:latin typeface="Courier"/>
              </a:rPr>
              <a:t>$</a:t>
            </a:r>
            <a:r>
              <a:rPr>
                <a:latin typeface="Courier"/>
              </a:rPr>
              <a:t>weight,ghw</a:t>
            </a:r>
            <a:r>
              <a:rPr>
                <a:solidFill>
                  <a:srgbClr val="4070A0"/>
                </a:solidFill>
                <a:latin typeface="Courier"/>
              </a:rPr>
              <a:t>$</a:t>
            </a:r>
            <a:r>
              <a:rPr>
                <a:latin typeface="Courier"/>
              </a:rPr>
              <a:t>height)</a:t>
            </a:r>
          </a:p>
          <a:p>
            <a:pPr lvl="0" indent="0">
              <a:buNone/>
            </a:pPr>
            <a:r>
              <a:rPr>
                <a:latin typeface="Courier"/>
              </a:rPr>
              <a:t>## [1] 0.6773</a:t>
            </a:r>
          </a:p>
          <a:p>
            <a:pPr lvl="0" indent="0">
              <a:buNone/>
            </a:pPr>
            <a:r>
              <a:rPr>
                <a:solidFill>
                  <a:srgbClr val="06287E"/>
                </a:solidFill>
                <a:latin typeface="Courier"/>
              </a:rPr>
              <a:t>cor</a:t>
            </a:r>
            <a:r>
              <a:rPr>
                <a:latin typeface="Courier"/>
              </a:rPr>
              <a:t>(ghw</a:t>
            </a:r>
            <a:r>
              <a:rPr>
                <a:solidFill>
                  <a:srgbClr val="4070A0"/>
                </a:solidFill>
                <a:latin typeface="Courier"/>
              </a:rPr>
              <a:t>$</a:t>
            </a:r>
            <a:r>
              <a:rPr>
                <a:latin typeface="Courier"/>
              </a:rPr>
              <a:t>weight,ghw</a:t>
            </a:r>
            <a:r>
              <a:rPr>
                <a:solidFill>
                  <a:srgbClr val="4070A0"/>
                </a:solidFill>
                <a:latin typeface="Courier"/>
              </a:rPr>
              <a:t>$</a:t>
            </a:r>
            <a:r>
              <a:rPr>
                <a:latin typeface="Courier"/>
              </a:rPr>
              <a:t>height)</a:t>
            </a:r>
          </a:p>
          <a:p>
            <a:pPr lvl="0" indent="0">
              <a:buNone/>
            </a:pPr>
            <a:r>
              <a:rPr>
                <a:latin typeface="Courier"/>
              </a:rPr>
              <a:t>## [1] 0.4379</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Useful Resources</a:t>
            </a:r>
          </a:p>
        </p:txBody>
      </p:sp>
      <p:sp>
        <p:nvSpPr>
          <p:cNvPr id="3" name="Content Placeholder 2"/>
          <p:cNvSpPr>
            <a:spLocks noGrp="1"/>
          </p:cNvSpPr>
          <p:nvPr>
            <p:ph idx="1"/>
          </p:nvPr>
        </p:nvSpPr>
        <p:spPr/>
        <p:txBody>
          <a:bodyPr/>
          <a:lstStyle/>
          <a:p>
            <a:pPr lvl="0" indent="-457200" marL="457200">
              <a:buAutoNum type="arabicPeriod"/>
            </a:pPr>
            <a:r>
              <a:rPr/>
              <a:t>The R reference card is very useful if you want to look up the basic syntax. You are strongly recommended to download and keep it handy as you work to get comfortable with coding in R. </a:t>
            </a:r>
            <a:r>
              <a:rPr>
                <a:hlinkClick r:id="rId2"/>
              </a:rPr>
              <a:t>R Reference Card</a:t>
            </a:r>
          </a:p>
          <a:p>
            <a:pPr lvl="0" indent="-457200" marL="457200">
              <a:buAutoNum type="arabicPeriod"/>
            </a:pPr>
            <a:r>
              <a:rPr/>
              <a:t>There are a number of other cheatsheets for specific packages and functionalities. You can find a list of them at </a:t>
            </a:r>
            <a:r>
              <a:rPr>
                <a:hlinkClick r:id="rId3"/>
              </a:rPr>
              <a:t>Cheatsheets</a:t>
            </a:r>
            <a:br/>
          </a:p>
          <a:p>
            <a:pPr lvl="0" indent="-457200" marL="457200">
              <a:buAutoNum type="arabicPeriod"/>
            </a:pPr>
            <a:r>
              <a:rPr>
                <a:hlinkClick r:id="rId4"/>
              </a:rPr>
              <a:t>Quick-R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Simple Computations</a:t>
            </a:r>
          </a:p>
        </p:txBody>
      </p:sp>
      <p:sp>
        <p:nvSpPr>
          <p:cNvPr id="3" name="Content Placeholder 2"/>
          <p:cNvSpPr>
            <a:spLocks noGrp="1"/>
          </p:cNvSpPr>
          <p:nvPr>
            <p:ph idx="1"/>
          </p:nvPr>
        </p:nvSpPr>
        <p:spPr/>
        <p:txBody>
          <a:bodyPr/>
          <a:lstStyle/>
          <a:p>
            <a:pPr lvl="0" indent="0" marL="0">
              <a:buNone/>
            </a:pPr>
            <a:r>
              <a:rPr/>
              <a:t>Create a new script file. Let us begin with simple computations in R using </a:t>
            </a:r>
            <a:r>
              <a:rPr>
                <a:latin typeface="Courier"/>
              </a:rPr>
              <a:t>*</a:t>
            </a:r>
            <a:r>
              <a:rPr/>
              <a:t>,</a:t>
            </a:r>
            <a:r>
              <a:rPr>
                <a:latin typeface="Courier"/>
              </a:rPr>
              <a:t>/</a:t>
            </a:r>
            <a:r>
              <a:rPr/>
              <a:t>,</a:t>
            </a:r>
            <a:r>
              <a:rPr>
                <a:latin typeface="Courier"/>
              </a:rPr>
              <a:t>sqrt()</a:t>
            </a:r>
            <a:r>
              <a:rPr/>
              <a:t>,</a:t>
            </a:r>
            <a:r>
              <a:rPr>
                <a:latin typeface="Courier"/>
              </a:rPr>
              <a:t>exp()</a:t>
            </a:r>
            <a:r>
              <a:rPr/>
              <a:t>, and </a:t>
            </a:r>
            <a:r>
              <a:rPr>
                <a:latin typeface="Courier"/>
              </a:rPr>
              <a:t>log()</a:t>
            </a:r>
            <a:r>
              <a:rPr/>
              <a:t> operators and functions.</a:t>
            </a:r>
          </a:p>
          <a:p>
            <a:pPr lvl="0" indent="0">
              <a:buNone/>
            </a:pPr>
            <a:r>
              <a:rPr>
                <a:solidFill>
                  <a:srgbClr val="40A070"/>
                </a:solidFill>
                <a:latin typeface="Courier"/>
              </a:rPr>
              <a:t>25</a:t>
            </a:r>
            <a:r>
              <a:rPr>
                <a:solidFill>
                  <a:srgbClr val="4070A0"/>
                </a:solidFill>
                <a:latin typeface="Courier"/>
              </a:rPr>
              <a:t>*</a:t>
            </a:r>
            <a:r>
              <a:rPr>
                <a:solidFill>
                  <a:srgbClr val="40A070"/>
                </a:solidFill>
                <a:latin typeface="Courier"/>
              </a:rPr>
              <a:t>77</a:t>
            </a:r>
            <a:r>
              <a:rPr>
                <a:latin typeface="Courier"/>
              </a:rPr>
              <a:t>  </a:t>
            </a:r>
            <a:br/>
            <a:r>
              <a:rPr>
                <a:solidFill>
                  <a:srgbClr val="40A070"/>
                </a:solidFill>
                <a:latin typeface="Courier"/>
              </a:rPr>
              <a:t>25</a:t>
            </a:r>
            <a:r>
              <a:rPr>
                <a:solidFill>
                  <a:srgbClr val="4070A0"/>
                </a:solidFill>
                <a:latin typeface="Courier"/>
              </a:rPr>
              <a:t>/</a:t>
            </a:r>
            <a:r>
              <a:rPr>
                <a:solidFill>
                  <a:srgbClr val="40A070"/>
                </a:solidFill>
                <a:latin typeface="Courier"/>
              </a:rPr>
              <a:t>5</a:t>
            </a:r>
            <a:r>
              <a:rPr>
                <a:latin typeface="Courier"/>
              </a:rPr>
              <a:t>  </a:t>
            </a:r>
            <a:br/>
            <a:r>
              <a:rPr>
                <a:solidFill>
                  <a:srgbClr val="06287E"/>
                </a:solidFill>
                <a:latin typeface="Courier"/>
              </a:rPr>
              <a:t>sqrt</a:t>
            </a:r>
            <a:r>
              <a:rPr>
                <a:latin typeface="Courier"/>
              </a:rPr>
              <a:t>(</a:t>
            </a:r>
            <a:r>
              <a:rPr>
                <a:solidFill>
                  <a:srgbClr val="40A070"/>
                </a:solidFill>
                <a:latin typeface="Courier"/>
              </a:rPr>
              <a:t>77</a:t>
            </a:r>
            <a:r>
              <a:rPr>
                <a:latin typeface="Courier"/>
              </a:rPr>
              <a:t>)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Vectors</a:t>
            </a:r>
          </a:p>
        </p:txBody>
      </p:sp>
      <p:sp>
        <p:nvSpPr>
          <p:cNvPr id="3" name="Content Placeholder 2"/>
          <p:cNvSpPr>
            <a:spLocks noGrp="1"/>
          </p:cNvSpPr>
          <p:nvPr>
            <p:ph idx="1"/>
          </p:nvPr>
        </p:nvSpPr>
        <p:spPr/>
        <p:txBody>
          <a:bodyPr/>
          <a:lstStyle/>
          <a:p>
            <a:pPr lvl="0" indent="0" marL="0">
              <a:buNone/>
            </a:pPr>
            <a:r>
              <a:rPr/>
              <a:t>To create a vector, the appropriate syntax is </a:t>
            </a:r>
            <a:r>
              <a:rPr>
                <a:latin typeface="Courier"/>
              </a:rPr>
              <a:t>v = c()</a:t>
            </a:r>
            <a:r>
              <a:rPr/>
              <a:t>. An example is:</a:t>
            </a:r>
          </a:p>
          <a:p>
            <a:pPr lvl="0" indent="0">
              <a:buNone/>
            </a:pPr>
            <a:r>
              <a:rPr>
                <a:latin typeface="Courier"/>
              </a:rPr>
              <a:t>v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4</a:t>
            </a:r>
            <a:r>
              <a:rPr>
                <a:latin typeface="Courier"/>
              </a:rPr>
              <a:t>,</a:t>
            </a:r>
            <a:r>
              <a:rPr>
                <a:solidFill>
                  <a:srgbClr val="40A070"/>
                </a:solidFill>
                <a:latin typeface="Courier"/>
              </a:rPr>
              <a:t>63</a:t>
            </a:r>
            <a:r>
              <a:rPr>
                <a:latin typeface="Courier"/>
              </a:rPr>
              <a:t>,</a:t>
            </a:r>
            <a:r>
              <a:rPr>
                <a:solidFill>
                  <a:srgbClr val="40A070"/>
                </a:solidFill>
                <a:latin typeface="Courier"/>
              </a:rPr>
              <a:t>7</a:t>
            </a:r>
            <a:r>
              <a:rPr>
                <a:latin typeface="Courier"/>
              </a:rPr>
              <a:t>,</a:t>
            </a:r>
            <a:r>
              <a:rPr>
                <a:solidFill>
                  <a:srgbClr val="40A070"/>
                </a:solidFill>
                <a:latin typeface="Courier"/>
              </a:rPr>
              <a:t>5</a:t>
            </a:r>
            <a:r>
              <a:rPr>
                <a:latin typeface="Courier"/>
              </a:rPr>
              <a:t>)</a:t>
            </a:r>
          </a:p>
          <a:p>
            <a:pPr lvl="0" indent="0" marL="0">
              <a:buNone/>
            </a:pPr>
            <a:r>
              <a:rPr/>
              <a:t>To create a vector of a sequence, we use </a:t>
            </a:r>
            <a:r>
              <a:rPr>
                <a:latin typeface="Courier"/>
              </a:rPr>
              <a:t>seq()</a:t>
            </a:r>
            <a:r>
              <a:rPr/>
              <a:t>.</a:t>
            </a:r>
          </a:p>
          <a:p>
            <a:pPr lvl="0" indent="0">
              <a:buNone/>
            </a:pPr>
            <a:r>
              <a:rPr>
                <a:latin typeface="Courier"/>
              </a:rPr>
              <a:t>vec2 </a:t>
            </a:r>
            <a:r>
              <a:rPr>
                <a:solidFill>
                  <a:srgbClr val="007020"/>
                </a:solidFill>
                <a:latin typeface="Courier"/>
              </a:rPr>
              <a:t>=</a:t>
            </a:r>
            <a:r>
              <a:rPr>
                <a:latin typeface="Courier"/>
              </a:rPr>
              <a:t> </a:t>
            </a:r>
            <a:r>
              <a:rPr>
                <a:solidFill>
                  <a:srgbClr val="06287E"/>
                </a:solidFill>
                <a:latin typeface="Courier"/>
              </a:rPr>
              <a:t>seq</a:t>
            </a:r>
            <a:r>
              <a:rPr>
                <a:latin typeface="Courier"/>
              </a:rPr>
              <a:t>(</a:t>
            </a:r>
            <a:r>
              <a:rPr>
                <a:solidFill>
                  <a:srgbClr val="40A070"/>
                </a:solidFill>
                <a:latin typeface="Courier"/>
              </a:rPr>
              <a:t>2</a:t>
            </a:r>
            <a:r>
              <a:rPr>
                <a:latin typeface="Courier"/>
              </a:rPr>
              <a:t>,</a:t>
            </a:r>
            <a:r>
              <a:rPr>
                <a:solidFill>
                  <a:srgbClr val="40A070"/>
                </a:solidFill>
                <a:latin typeface="Courier"/>
              </a:rPr>
              <a:t>55</a:t>
            </a:r>
            <a:r>
              <a:rPr>
                <a:latin typeface="Courier"/>
              </a:rPr>
              <a:t>,</a:t>
            </a:r>
            <a:r>
              <a:rPr>
                <a:solidFill>
                  <a:srgbClr val="7D9029"/>
                </a:solidFill>
                <a:latin typeface="Courier"/>
              </a:rPr>
              <a:t>by =</a:t>
            </a:r>
            <a:r>
              <a:rPr>
                <a:latin typeface="Courier"/>
              </a:rPr>
              <a:t> </a:t>
            </a:r>
            <a:r>
              <a:rPr>
                <a:solidFill>
                  <a:srgbClr val="40A070"/>
                </a:solidFill>
                <a:latin typeface="Courier"/>
              </a:rPr>
              <a:t>3</a:t>
            </a:r>
            <a:r>
              <a:rPr>
                <a:latin typeface="Courier"/>
              </a:rPr>
              <a:t>)</a:t>
            </a:r>
          </a:p>
          <a:p>
            <a:pPr lvl="0" indent="0" marL="0">
              <a:buNone/>
            </a:pPr>
            <a:r>
              <a:rPr/>
              <a:t>To create a vector that repeats a number, character, or a vector of numbers or characters, we use </a:t>
            </a:r>
            <a:r>
              <a:rPr>
                <a:latin typeface="Courier"/>
              </a:rPr>
              <a:t>rep()</a:t>
            </a:r>
            <a:r>
              <a:rPr/>
              <a:t>. Characters must be in quotations.</a:t>
            </a:r>
          </a:p>
          <a:p>
            <a:pPr lvl="0" indent="0">
              <a:buNone/>
            </a:pPr>
            <a:r>
              <a:rPr>
                <a:latin typeface="Courier"/>
              </a:rPr>
              <a:t>vec1 </a:t>
            </a:r>
            <a:r>
              <a:rPr>
                <a:solidFill>
                  <a:srgbClr val="007020"/>
                </a:solidFill>
                <a:latin typeface="Courier"/>
              </a:rPr>
              <a:t>=</a:t>
            </a:r>
            <a:r>
              <a:rPr>
                <a:latin typeface="Courier"/>
              </a:rPr>
              <a:t> </a:t>
            </a:r>
            <a:r>
              <a:rPr>
                <a:solidFill>
                  <a:srgbClr val="06287E"/>
                </a:solidFill>
                <a:latin typeface="Courier"/>
              </a:rPr>
              <a:t>rep</a:t>
            </a:r>
            <a:r>
              <a:rPr>
                <a:latin typeface="Courier"/>
              </a:rPr>
              <a:t>(</a:t>
            </a:r>
            <a:r>
              <a:rPr>
                <a:solidFill>
                  <a:srgbClr val="40A070"/>
                </a:solidFill>
                <a:latin typeface="Courier"/>
              </a:rPr>
              <a:t>1</a:t>
            </a:r>
            <a:r>
              <a:rPr>
                <a:latin typeface="Courier"/>
              </a:rPr>
              <a:t>,</a:t>
            </a:r>
            <a:r>
              <a:rPr>
                <a:solidFill>
                  <a:srgbClr val="40A070"/>
                </a:solidFill>
                <a:latin typeface="Courier"/>
              </a:rPr>
              <a:t>10</a:t>
            </a:r>
            <a:r>
              <a:rPr>
                <a:latin typeface="Courier"/>
              </a:rPr>
              <a:t>)</a:t>
            </a:r>
            <a:br/>
            <a:r>
              <a:rPr>
                <a:latin typeface="Courier"/>
              </a:rPr>
              <a:t>vec3 </a:t>
            </a:r>
            <a:r>
              <a:rPr>
                <a:solidFill>
                  <a:srgbClr val="007020"/>
                </a:solidFill>
                <a:latin typeface="Courier"/>
              </a:rPr>
              <a:t>=</a:t>
            </a:r>
            <a:r>
              <a:rPr>
                <a:latin typeface="Courier"/>
              </a:rPr>
              <a:t> </a:t>
            </a:r>
            <a:r>
              <a:rPr>
                <a:solidFill>
                  <a:srgbClr val="06287E"/>
                </a:solidFill>
                <a:latin typeface="Courier"/>
              </a:rPr>
              <a:t>rep</a:t>
            </a:r>
            <a:r>
              <a:rPr>
                <a:latin typeface="Courier"/>
              </a:rPr>
              <a:t>(</a:t>
            </a:r>
            <a:r>
              <a:rPr>
                <a:solidFill>
                  <a:srgbClr val="4070A0"/>
                </a:solidFill>
                <a:latin typeface="Courier"/>
              </a:rPr>
              <a:t>"c"</a:t>
            </a:r>
            <a:r>
              <a:rPr>
                <a:latin typeface="Courier"/>
              </a:rPr>
              <a:t>,</a:t>
            </a:r>
            <a:r>
              <a:rPr>
                <a:solidFill>
                  <a:srgbClr val="40A070"/>
                </a:solidFill>
                <a:latin typeface="Courier"/>
              </a:rPr>
              <a:t>5</a:t>
            </a:r>
            <a:r>
              <a:rPr>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vector based functions in R</a:t>
            </a:r>
          </a:p>
        </p:txBody>
      </p:sp>
      <p:sp>
        <p:nvSpPr>
          <p:cNvPr id="3" name="Content Placeholder 2"/>
          <p:cNvSpPr>
            <a:spLocks noGrp="1"/>
          </p:cNvSpPr>
          <p:nvPr>
            <p:ph idx="1"/>
          </p:nvPr>
        </p:nvSpPr>
        <p:spPr/>
        <p:txBody>
          <a:bodyPr/>
          <a:lstStyle/>
          <a:p>
            <a:pPr lvl="0" indent="0" marL="0">
              <a:buNone/>
            </a:pPr>
            <a:r>
              <a:rPr>
                <a:latin typeface="Courier"/>
              </a:rPr>
              <a:t>msum(x)</a:t>
            </a:r>
            <a:r>
              <a:rPr/>
              <a:t> - sum of the values in vector x</a:t>
            </a:r>
            <a:br/>
            <a:r>
              <a:rPr>
                <a:latin typeface="Courier"/>
              </a:rPr>
              <a:t>min(x)</a:t>
            </a:r>
            <a:r>
              <a:rPr/>
              <a:t> - minimum value of vector x</a:t>
            </a:r>
            <a:br/>
            <a:r>
              <a:rPr>
                <a:latin typeface="Courier"/>
              </a:rPr>
              <a:t>max(x)</a:t>
            </a:r>
            <a:r>
              <a:rPr/>
              <a:t> - maximum value of vector x</a:t>
            </a:r>
            <a:br/>
            <a:r>
              <a:rPr>
                <a:latin typeface="Courier"/>
              </a:rPr>
              <a:t>mean(x)</a:t>
            </a:r>
            <a:r>
              <a:rPr/>
              <a:t> - mean value of vector x</a:t>
            </a:r>
            <a:br/>
            <a:r>
              <a:rPr>
                <a:latin typeface="Courier"/>
              </a:rPr>
              <a:t>median(x)</a:t>
            </a:r>
            <a:r>
              <a:rPr/>
              <a:t> - median value of vector x</a:t>
            </a:r>
            <a:br/>
            <a:r>
              <a:rPr>
                <a:latin typeface="Courier"/>
              </a:rPr>
              <a:t>quantile(x, p)</a:t>
            </a:r>
            <a:r>
              <a:rPr/>
              <a:t> - pth quantile of vector x</a:t>
            </a:r>
            <a:br/>
            <a:r>
              <a:rPr>
                <a:latin typeface="Courier"/>
              </a:rPr>
              <a:t>sd(x)</a:t>
            </a:r>
            <a:r>
              <a:rPr/>
              <a:t> - standard deviation of vector x</a:t>
            </a:r>
            <a:br/>
            <a:r>
              <a:rPr>
                <a:latin typeface="Courier"/>
              </a:rPr>
              <a:t>var(x)</a:t>
            </a:r>
            <a:r>
              <a:rPr/>
              <a:t> - variance of vector x</a:t>
            </a:r>
            <a:br/>
            <a:r>
              <a:rPr>
                <a:latin typeface="Courier"/>
              </a:rPr>
              <a:t>IQR(x)</a:t>
            </a:r>
            <a:r>
              <a:rPr/>
              <a:t> - Inter Quartile Range (IQR) of vector x</a:t>
            </a:r>
            <a:br/>
            <a:r>
              <a:rPr>
                <a:latin typeface="Courier"/>
              </a:rPr>
              <a:t>diff(range(x))</a:t>
            </a:r>
            <a:r>
              <a:rPr/>
              <a:t> - total range of vector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Data Frames</a:t>
            </a:r>
          </a:p>
        </p:txBody>
      </p:sp>
      <p:sp>
        <p:nvSpPr>
          <p:cNvPr id="3" name="Content Placeholder 2"/>
          <p:cNvSpPr>
            <a:spLocks noGrp="1"/>
          </p:cNvSpPr>
          <p:nvPr>
            <p:ph idx="1"/>
          </p:nvPr>
        </p:nvSpPr>
        <p:spPr/>
        <p:txBody>
          <a:bodyPr/>
          <a:lstStyle/>
          <a:p>
            <a:pPr lvl="0" indent="0" marL="0">
              <a:buNone/>
            </a:pPr>
            <a:r>
              <a:rPr/>
              <a:t>Let us create three vectors to store information about weight, height, and gender. since gender is not numeric data, we use quotation marks when creating the vector.</a:t>
            </a:r>
          </a:p>
          <a:p>
            <a:pPr lvl="0" indent="0">
              <a:buNone/>
            </a:pPr>
            <a:r>
              <a:rPr>
                <a:latin typeface="Courier"/>
              </a:rPr>
              <a:t>weight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60</a:t>
            </a:r>
            <a:r>
              <a:rPr>
                <a:latin typeface="Courier"/>
              </a:rPr>
              <a:t>,</a:t>
            </a:r>
            <a:r>
              <a:rPr>
                <a:solidFill>
                  <a:srgbClr val="40A070"/>
                </a:solidFill>
                <a:latin typeface="Courier"/>
              </a:rPr>
              <a:t>72</a:t>
            </a:r>
            <a:r>
              <a:rPr>
                <a:latin typeface="Courier"/>
              </a:rPr>
              <a:t>,</a:t>
            </a:r>
            <a:r>
              <a:rPr>
                <a:solidFill>
                  <a:srgbClr val="40A070"/>
                </a:solidFill>
                <a:latin typeface="Courier"/>
              </a:rPr>
              <a:t>57</a:t>
            </a:r>
            <a:r>
              <a:rPr>
                <a:latin typeface="Courier"/>
              </a:rPr>
              <a:t>,</a:t>
            </a:r>
            <a:r>
              <a:rPr>
                <a:solidFill>
                  <a:srgbClr val="40A070"/>
                </a:solidFill>
                <a:latin typeface="Courier"/>
              </a:rPr>
              <a:t>90</a:t>
            </a:r>
            <a:r>
              <a:rPr>
                <a:latin typeface="Courier"/>
              </a:rPr>
              <a:t>,</a:t>
            </a:r>
            <a:r>
              <a:rPr>
                <a:solidFill>
                  <a:srgbClr val="40A070"/>
                </a:solidFill>
                <a:latin typeface="Courier"/>
              </a:rPr>
              <a:t>95</a:t>
            </a:r>
            <a:r>
              <a:rPr>
                <a:latin typeface="Courier"/>
              </a:rPr>
              <a:t>,</a:t>
            </a:r>
            <a:r>
              <a:rPr>
                <a:solidFill>
                  <a:srgbClr val="40A070"/>
                </a:solidFill>
                <a:latin typeface="Courier"/>
              </a:rPr>
              <a:t>72</a:t>
            </a:r>
            <a:r>
              <a:rPr>
                <a:latin typeface="Courier"/>
              </a:rPr>
              <a:t>)</a:t>
            </a:r>
            <a:br/>
            <a:r>
              <a:rPr>
                <a:latin typeface="Courier"/>
              </a:rPr>
              <a:t>height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1.75</a:t>
            </a:r>
            <a:r>
              <a:rPr>
                <a:latin typeface="Courier"/>
              </a:rPr>
              <a:t>,</a:t>
            </a:r>
            <a:r>
              <a:rPr>
                <a:solidFill>
                  <a:srgbClr val="40A070"/>
                </a:solidFill>
                <a:latin typeface="Courier"/>
              </a:rPr>
              <a:t>1.8</a:t>
            </a:r>
            <a:r>
              <a:rPr>
                <a:latin typeface="Courier"/>
              </a:rPr>
              <a:t>,</a:t>
            </a:r>
            <a:r>
              <a:rPr>
                <a:solidFill>
                  <a:srgbClr val="40A070"/>
                </a:solidFill>
                <a:latin typeface="Courier"/>
              </a:rPr>
              <a:t>1.65</a:t>
            </a:r>
            <a:r>
              <a:rPr>
                <a:latin typeface="Courier"/>
              </a:rPr>
              <a:t>,</a:t>
            </a:r>
            <a:r>
              <a:rPr>
                <a:solidFill>
                  <a:srgbClr val="40A070"/>
                </a:solidFill>
                <a:latin typeface="Courier"/>
              </a:rPr>
              <a:t>1.9</a:t>
            </a:r>
            <a:r>
              <a:rPr>
                <a:latin typeface="Courier"/>
              </a:rPr>
              <a:t>,</a:t>
            </a:r>
            <a:r>
              <a:rPr>
                <a:solidFill>
                  <a:srgbClr val="40A070"/>
                </a:solidFill>
                <a:latin typeface="Courier"/>
              </a:rPr>
              <a:t>1.74</a:t>
            </a:r>
            <a:r>
              <a:rPr>
                <a:latin typeface="Courier"/>
              </a:rPr>
              <a:t>,</a:t>
            </a:r>
            <a:r>
              <a:rPr>
                <a:solidFill>
                  <a:srgbClr val="40A070"/>
                </a:solidFill>
                <a:latin typeface="Courier"/>
              </a:rPr>
              <a:t>1.91</a:t>
            </a:r>
            <a:r>
              <a:rPr>
                <a:latin typeface="Courier"/>
              </a:rPr>
              <a:t>)</a:t>
            </a:r>
            <a:br/>
            <a:r>
              <a:rPr>
                <a:latin typeface="Courier"/>
              </a:rPr>
              <a:t>gender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70A0"/>
                </a:solidFill>
                <a:latin typeface="Courier"/>
              </a:rPr>
              <a:t>"m"</a:t>
            </a:r>
            <a:r>
              <a:rPr>
                <a:latin typeface="Courier"/>
              </a:rPr>
              <a:t>,</a:t>
            </a:r>
            <a:r>
              <a:rPr>
                <a:solidFill>
                  <a:srgbClr val="4070A0"/>
                </a:solidFill>
                <a:latin typeface="Courier"/>
              </a:rPr>
              <a:t>"f"</a:t>
            </a:r>
            <a:r>
              <a:rPr>
                <a:latin typeface="Courier"/>
              </a:rPr>
              <a:t>,</a:t>
            </a:r>
            <a:r>
              <a:rPr>
                <a:solidFill>
                  <a:srgbClr val="4070A0"/>
                </a:solidFill>
                <a:latin typeface="Courier"/>
              </a:rPr>
              <a:t>"m"</a:t>
            </a:r>
            <a:r>
              <a:rPr>
                <a:latin typeface="Courier"/>
              </a:rPr>
              <a:t>,</a:t>
            </a:r>
            <a:r>
              <a:rPr>
                <a:solidFill>
                  <a:srgbClr val="4070A0"/>
                </a:solidFill>
                <a:latin typeface="Courier"/>
              </a:rPr>
              <a:t>"f"</a:t>
            </a:r>
            <a:r>
              <a:rPr>
                <a:latin typeface="Courier"/>
              </a:rPr>
              <a:t>,</a:t>
            </a:r>
            <a:r>
              <a:rPr>
                <a:solidFill>
                  <a:srgbClr val="4070A0"/>
                </a:solidFill>
                <a:latin typeface="Courier"/>
              </a:rPr>
              <a:t>"f"</a:t>
            </a:r>
            <a:r>
              <a:rPr>
                <a:latin typeface="Courier"/>
              </a:rPr>
              <a:t>,</a:t>
            </a:r>
            <a:r>
              <a:rPr>
                <a:solidFill>
                  <a:srgbClr val="4070A0"/>
                </a:solidFill>
                <a:latin typeface="Courier"/>
              </a:rPr>
              <a:t>"m"</a:t>
            </a:r>
            <a:r>
              <a:rPr>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Data Frames</a:t>
            </a:r>
          </a:p>
        </p:txBody>
      </p:sp>
      <p:sp>
        <p:nvSpPr>
          <p:cNvPr id="3" name="Content Placeholder 2"/>
          <p:cNvSpPr>
            <a:spLocks noGrp="1"/>
          </p:cNvSpPr>
          <p:nvPr>
            <p:ph idx="1"/>
          </p:nvPr>
        </p:nvSpPr>
        <p:spPr/>
        <p:txBody>
          <a:bodyPr/>
          <a:lstStyle/>
          <a:p>
            <a:pPr lvl="0" indent="0" marL="0">
              <a:buNone/>
            </a:pPr>
            <a:r>
              <a:rPr/>
              <a:t>A data frame is a two dimensional variable. To create a data frame called </a:t>
            </a:r>
            <a:r>
              <a:rPr b="1"/>
              <a:t>ghw</a:t>
            </a:r>
            <a:r>
              <a:rPr/>
              <a:t> using these three vectors, we use the command </a:t>
            </a:r>
            <a:r>
              <a:rPr>
                <a:latin typeface="Courier"/>
              </a:rPr>
              <a:t>data.frame()</a:t>
            </a:r>
            <a:r>
              <a:rPr/>
              <a:t>. </a:t>
            </a:r>
            <a:r>
              <a:rPr>
                <a:latin typeface="Courier"/>
              </a:rPr>
              <a:t>View()</a:t>
            </a:r>
            <a:r>
              <a:rPr/>
              <a:t> is a key command that allows you to see the data frame as a table in a separate tab.</a:t>
            </a:r>
          </a:p>
          <a:p>
            <a:pPr lvl="0" indent="0">
              <a:buNone/>
            </a:pPr>
            <a:r>
              <a:rPr>
                <a:latin typeface="Courier"/>
              </a:rPr>
              <a:t>ghw</a:t>
            </a:r>
            <a:r>
              <a:rPr>
                <a:solidFill>
                  <a:srgbClr val="007020"/>
                </a:solidFill>
                <a:latin typeface="Courier"/>
              </a:rPr>
              <a:t>=</a:t>
            </a:r>
            <a:r>
              <a:rPr>
                <a:solidFill>
                  <a:srgbClr val="06287E"/>
                </a:solidFill>
                <a:latin typeface="Courier"/>
              </a:rPr>
              <a:t>data.frame</a:t>
            </a:r>
            <a:r>
              <a:rPr>
                <a:latin typeface="Courier"/>
              </a:rPr>
              <a:t>(gender,height,weight)</a:t>
            </a:r>
            <a:br/>
            <a:r>
              <a:rPr>
                <a:latin typeface="Courier"/>
              </a:rPr>
              <a:t>ghw</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Information about Data Frames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(ghw)</a:t>
            </a:r>
            <a:br/>
            <a:r>
              <a:rPr>
                <a:solidFill>
                  <a:srgbClr val="06287E"/>
                </a:solidFill>
                <a:latin typeface="Courier"/>
              </a:rPr>
              <a:t>dim</a:t>
            </a:r>
            <a:r>
              <a:rPr>
                <a:latin typeface="Courier"/>
              </a:rPr>
              <a:t>(ghw)</a:t>
            </a:r>
            <a:br/>
            <a:r>
              <a:rPr>
                <a:solidFill>
                  <a:srgbClr val="06287E"/>
                </a:solidFill>
                <a:latin typeface="Courier"/>
              </a:rPr>
              <a:t>str</a:t>
            </a:r>
            <a:r>
              <a:rPr>
                <a:latin typeface="Courier"/>
              </a:rPr>
              <a:t>(ghw)</a:t>
            </a:r>
            <a:br/>
            <a:r>
              <a:rPr>
                <a:solidFill>
                  <a:srgbClr val="06287E"/>
                </a:solidFill>
                <a:latin typeface="Courier"/>
              </a:rPr>
              <a:t>head</a:t>
            </a:r>
            <a:r>
              <a:rPr>
                <a:latin typeface="Courier"/>
              </a:rPr>
              <a:t>(ghw)</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Adding Columns</a:t>
            </a:r>
          </a:p>
        </p:txBody>
      </p:sp>
      <p:sp>
        <p:nvSpPr>
          <p:cNvPr id="3" name="Content Placeholder 2"/>
          <p:cNvSpPr>
            <a:spLocks noGrp="1"/>
          </p:cNvSpPr>
          <p:nvPr>
            <p:ph idx="1"/>
          </p:nvPr>
        </p:nvSpPr>
        <p:spPr/>
        <p:txBody>
          <a:bodyPr/>
          <a:lstStyle/>
          <a:p>
            <a:pPr lvl="0" indent="0" marL="0">
              <a:buNone/>
            </a:pPr>
            <a:r>
              <a:rPr/>
              <a:t>You can add columns to a data frame based on the data from existing columns. Let’s calculate the Body Mass Index</a:t>
            </a:r>
          </a:p>
        </p:txBody>
      </p:sp>
    </p:spTree>
  </p:cSld>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Calibri</vt:lpstr>
      <vt:lpstr>Retrospect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Presentation File for Instructors</dc:title>
  <dc:creator>Ram Gopal, Dan Philps, and Tillman Weyde</dc:creator>
  <cp:keywords/>
  <dcterms:created xsi:type="dcterms:W3CDTF">2022-09-17T10:39:45Z</dcterms:created>
  <dcterms:modified xsi:type="dcterms:W3CDTF">2022-09-17T10:39:45Z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Summer 2022</vt:lpwstr>
  </property>
  <property fmtid="{D5CDD505-2E9C-101B-9397-08002B2CF9AE}" pid="3" name="output">
    <vt:lpwstr/>
  </property>
</Properties>
</file>