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3" r:id="rId16"/>
    <p:sldId id="278" r:id="rId17"/>
    <p:sldId id="274" r:id="rId18"/>
    <p:sldId id="275" r:id="rId19"/>
    <p:sldId id="276" r:id="rId20"/>
    <p:sldId id="277" r:id="rId21"/>
  </p:sldIdLst>
  <p:sldSz cx="12192000" cy="6858000"/>
  <p:notesSz cx="6858000" cy="9144000"/>
  <p:embeddedFontLst>
    <p:embeddedFont>
      <p:font typeface="Book Antiqua" panose="02040602050305030304" pitchFamily="18" charset="0"/>
      <p:regular r:id="rId23"/>
      <p:bold r:id="rId24"/>
      <p:italic r:id="rId25"/>
      <p:boldItalic r:id="rId26"/>
    </p:embeddedFont>
    <p:embeddedFont>
      <p:font typeface="Malgun Gothic" panose="020B0503020000020004" pitchFamily="50" charset="-127"/>
      <p:regular r:id="rId27"/>
      <p:bold r:id="rId28"/>
    </p:embeddedFont>
    <p:embeddedFont>
      <p:font typeface="나눔명조" panose="02020603020101020101" pitchFamily="18" charset="-127"/>
      <p:regular r:id="rId29"/>
      <p:bold r:id="rId30"/>
    </p:embeddedFont>
    <p:embeddedFont>
      <p:font typeface="Malgun Gothic" panose="020B0503020000020004" pitchFamily="50" charset="-127"/>
      <p:regular r:id="rId27"/>
      <p:bold r:id="rId28"/>
    </p:embeddedFont>
    <p:embeddedFont>
      <p:font typeface="Helvetica Neue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gjAX+ODFk+A238ikUDwfsaDJM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C638F"/>
    <a:srgbClr val="E4AF3D"/>
    <a:srgbClr val="93B96F"/>
    <a:srgbClr val="833C0B"/>
    <a:srgbClr val="B85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1" autoAdjust="0"/>
    <p:restoredTop sz="87302" autoAdjust="0"/>
  </p:normalViewPr>
  <p:slideViewPr>
    <p:cSldViewPr snapToGrid="0">
      <p:cViewPr varScale="1">
        <p:scale>
          <a:sx n="80" d="100"/>
          <a:sy n="80" d="100"/>
        </p:scale>
        <p:origin x="12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559401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7048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1552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7913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3710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유아 – </a:t>
            </a:r>
            <a:r>
              <a:rPr lang="ko-KR" dirty="0" smtClean="0"/>
              <a:t>[</a:t>
            </a:r>
            <a:r>
              <a:rPr lang="en-US" altLang="ko-KR" dirty="0" smtClean="0"/>
              <a:t>3</a:t>
            </a:r>
            <a:r>
              <a:rPr lang="ko-KR" dirty="0" smtClean="0"/>
              <a:t>:6</a:t>
            </a:r>
            <a:r>
              <a:rPr lang="ko-KR" dirty="0"/>
              <a:t>],  어린이 - [</a:t>
            </a:r>
            <a:r>
              <a:rPr lang="ko-KR" dirty="0" smtClean="0"/>
              <a:t>7:1</a:t>
            </a:r>
            <a:r>
              <a:rPr lang="en-US" altLang="ko-KR" dirty="0" smtClean="0"/>
              <a:t>3</a:t>
            </a:r>
            <a:r>
              <a:rPr lang="ko-KR" dirty="0" smtClean="0"/>
              <a:t>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2012년 유아 최저, 2015년 어린이 최저    &gt;    2009-2010년에 출산율 최저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2013년 유아 오름 / 2014년 피크, 2016년 어린이 오름 / 2018년 피크    &gt;    2010-2011년부터 오름</a:t>
            </a:r>
            <a:endParaRPr dirty="0"/>
          </a:p>
        </p:txBody>
      </p:sp>
      <p:sp>
        <p:nvSpPr>
          <p:cNvPr id="207" name="Google Shape;20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4940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789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7952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baseline="0" dirty="0" smtClean="0">
              <a:solidFill>
                <a:schemeClr val="dk1"/>
              </a:solidFill>
              <a:effectLst/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237" name="Google Shape;2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8196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0965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9842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066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5306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831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sz="2800"/>
              <a:t>STORYBOOK 팀은 프로젝트로 YES24데이터를 분석함으로써 사람들의 독서 선호도가 어떻게 사회환경에 의해 반영되는지 알아보고자 했습니다.</a:t>
            </a:r>
            <a:endParaRPr sz="28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0655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499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2768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774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1585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019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t="1407" b="4218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529590" y="276543"/>
            <a:ext cx="67056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"/>
              <a:buNone/>
            </a:pPr>
            <a:r>
              <a:rPr lang="ko-KR" b="1" dirty="0">
                <a:solidFill>
                  <a:schemeClr val="lt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Helvetica Neue"/>
                <a:sym typeface="Helvetica Neue"/>
              </a:rPr>
              <a:t>베스트셀러로 보는 우리 사회</a:t>
            </a:r>
            <a:endParaRPr b="1" dirty="0">
              <a:solidFill>
                <a:schemeClr val="lt1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Helvetica Neue"/>
              <a:sym typeface="Helvetica Neue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2438400" y="2904808"/>
            <a:ext cx="2305050" cy="867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rPr lang="ko-KR" dirty="0">
                <a:solidFill>
                  <a:srgbClr val="D8D8D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STORYBOOK팀: 손지현, 한수연</a:t>
            </a:r>
            <a:endParaRPr dirty="0">
              <a:solidFill>
                <a:srgbClr val="D8D8D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227570" y="367810"/>
            <a:ext cx="7057768" cy="111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8852"/>
              </a:buClr>
              <a:buSzPts val="4400"/>
              <a:buFont typeface="Malgun Gothic"/>
              <a:buNone/>
            </a:pPr>
            <a:r>
              <a:rPr lang="ko-KR" dirty="0">
                <a:solidFill>
                  <a:srgbClr val="BE8852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‘</a:t>
            </a:r>
            <a:r>
              <a:rPr lang="ko-KR" dirty="0" err="1">
                <a:solidFill>
                  <a:srgbClr val="BE8852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초이노믹스</a:t>
            </a:r>
            <a:r>
              <a:rPr lang="ko-KR" dirty="0">
                <a:solidFill>
                  <a:srgbClr val="BE8852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’, 들어보셨나요?</a:t>
            </a:r>
            <a:endParaRPr dirty="0">
              <a:solidFill>
                <a:srgbClr val="BE8852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79" name="Google Shape;179;p11" descr="Image result for 초이노믹스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271" y="2156122"/>
            <a:ext cx="11683457" cy="3715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1"/>
          <p:cNvSpPr/>
          <p:nvPr/>
        </p:nvSpPr>
        <p:spPr>
          <a:xfrm rot="10800000" flipH="1">
            <a:off x="0" y="1302477"/>
            <a:ext cx="7512908" cy="45719"/>
          </a:xfrm>
          <a:prstGeom prst="rect">
            <a:avLst/>
          </a:prstGeom>
          <a:solidFill>
            <a:srgbClr val="833C0B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46946" y="2417477"/>
            <a:ext cx="314024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부동산 규제 완화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7·24 </a:t>
            </a:r>
            <a:r>
              <a:rPr lang="ko-KR" altLang="en-US" dirty="0"/>
              <a:t>경제활성화 </a:t>
            </a:r>
            <a:r>
              <a:rPr lang="ko-KR" altLang="en-US" dirty="0" smtClean="0"/>
              <a:t>대책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저금리 정책</a:t>
            </a:r>
            <a:endParaRPr lang="en-US" altLang="ko-KR" dirty="0" smtClean="0"/>
          </a:p>
        </p:txBody>
      </p:sp>
      <p:sp>
        <p:nvSpPr>
          <p:cNvPr id="3" name="Rectangle 2"/>
          <p:cNvSpPr/>
          <p:nvPr/>
        </p:nvSpPr>
        <p:spPr>
          <a:xfrm>
            <a:off x="2237874" y="3759223"/>
            <a:ext cx="1937084" cy="18167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4612504" y="1446838"/>
            <a:ext cx="7423485" cy="5134557"/>
            <a:chOff x="4885870" y="1913021"/>
            <a:chExt cx="6101983" cy="4347758"/>
          </a:xfrm>
        </p:grpSpPr>
        <p:pic>
          <p:nvPicPr>
            <p:cNvPr id="7" name="Google Shape;185;p12" descr="https://post-phinf.pstatic.net/MjAxODExMzBfMTU3/MDAxNTQzNTQyMTA0MTM2.mHv1ny4mRFXrxVuED3Mq5GWEIsr3e9GSCeRsbfNQY98g.w9ntAgiRtmUQ6mUWXCxFhNscqY-AxKlt8ZJjVv4JReQg.PNG/20181130_104123.png?type=w1200"/>
            <p:cNvPicPr preferRelativeResize="0"/>
            <p:nvPr/>
          </p:nvPicPr>
          <p:blipFill rotWithShape="1">
            <a:blip r:embed="rId4">
              <a:alphaModFix/>
            </a:blip>
            <a:srcRect l="6677" t="6919" r="3763" b="10918"/>
            <a:stretch/>
          </p:blipFill>
          <p:spPr>
            <a:xfrm>
              <a:off x="4885870" y="1913021"/>
              <a:ext cx="6101983" cy="43477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186;p1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450631" y="2680034"/>
              <a:ext cx="4554870" cy="33725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5000">
                <a:srgbClr val="F6F9FC">
                  <a:alpha val="9803"/>
                </a:srgbClr>
              </a:gs>
              <a:gs pos="74000">
                <a:srgbClr val="222A35">
                  <a:alpha val="54901"/>
                </a:srgbClr>
              </a:gs>
              <a:gs pos="83000">
                <a:srgbClr val="222A35">
                  <a:alpha val="40000"/>
                </a:srgbClr>
              </a:gs>
              <a:gs pos="100000">
                <a:srgbClr val="222A35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"/>
              <a:buNone/>
            </a:pPr>
            <a:r>
              <a:rPr lang="ko-KR" b="1" dirty="0">
                <a:solidFill>
                  <a:schemeClr val="lt1"/>
                </a:solidFill>
                <a:latin typeface="Book Antiqua" panose="02040602050305030304" pitchFamily="18" charset="0"/>
                <a:ea typeface="Helvetica Neue"/>
                <a:cs typeface="Helvetica Neue"/>
                <a:sym typeface="Helvetica Neue"/>
              </a:rPr>
              <a:t>COMPARATIVE ANALYSIS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195" name="Google Shape;19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rPr lang="ko-KR" dirty="0">
                <a:solidFill>
                  <a:srgbClr val="D8D8D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베스트셀러와 공공데이터 비교분석 해보기:</a:t>
            </a:r>
            <a:endParaRPr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rPr lang="ko-KR" dirty="0">
                <a:solidFill>
                  <a:srgbClr val="D8D8D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 1. 베스트셀러로 알아본 </a:t>
            </a:r>
            <a:r>
              <a:rPr lang="ko-KR" dirty="0" smtClean="0">
                <a:solidFill>
                  <a:srgbClr val="D8D8D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출산율</a:t>
            </a:r>
            <a:r>
              <a:rPr lang="en-US" altLang="ko-KR" dirty="0" smtClean="0">
                <a:solidFill>
                  <a:srgbClr val="D8D8D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D8D8D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현황</a:t>
            </a:r>
            <a:endParaRPr dirty="0">
              <a:solidFill>
                <a:srgbClr val="D8D8D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rPr lang="ko-KR" dirty="0">
                <a:solidFill>
                  <a:srgbClr val="D8D8D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 2. 실업률과 인기도서 카테고리 변화</a:t>
            </a:r>
            <a:endParaRPr dirty="0">
              <a:solidFill>
                <a:srgbClr val="D8D8D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dirty="0">
              <a:solidFill>
                <a:srgbClr val="D8D8D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/>
          <p:nvPr/>
        </p:nvSpPr>
        <p:spPr>
          <a:xfrm rot="10800000" flipH="1">
            <a:off x="0" y="1302477"/>
            <a:ext cx="7512908" cy="45719"/>
          </a:xfrm>
          <a:prstGeom prst="rect">
            <a:avLst/>
          </a:prstGeom>
          <a:solidFill>
            <a:srgbClr val="833C0B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4"/>
          <p:cNvSpPr txBox="1">
            <a:spLocks noGrp="1"/>
          </p:cNvSpPr>
          <p:nvPr>
            <p:ph type="title"/>
          </p:nvPr>
        </p:nvSpPr>
        <p:spPr>
          <a:xfrm>
            <a:off x="227570" y="367810"/>
            <a:ext cx="7057768" cy="111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8852"/>
              </a:buClr>
              <a:buSzPts val="4400"/>
              <a:buFont typeface="Malgun Gothic"/>
              <a:buNone/>
            </a:pPr>
            <a:r>
              <a:rPr lang="ko-KR" dirty="0">
                <a:solidFill>
                  <a:srgbClr val="BE8852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다가오는 인구절벽의 예측</a:t>
            </a:r>
            <a:endParaRPr dirty="0">
              <a:solidFill>
                <a:srgbClr val="BE8852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734198" y="2856131"/>
            <a:ext cx="452978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0" i="1" u="none" strike="noStrike" cap="none" dirty="0">
                <a:solidFill>
                  <a:srgbClr val="1E4E79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  <a:sym typeface="Malgun Gothic"/>
              </a:rPr>
              <a:t>“줄어드는 출산율을</a:t>
            </a:r>
            <a:endParaRPr sz="2800" b="0" i="1" u="none" strike="noStrike" cap="none" dirty="0">
              <a:solidFill>
                <a:srgbClr val="1E4E79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0" i="1" u="none" strike="noStrike" cap="none" dirty="0">
                <a:solidFill>
                  <a:srgbClr val="1E4E79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  <a:sym typeface="Malgun Gothic"/>
              </a:rPr>
              <a:t>유아/어린이 도서 선호도 변화에서도 볼 수 있을까</a:t>
            </a:r>
            <a:r>
              <a:rPr lang="ko-KR" sz="2800" b="0" i="1" u="none" strike="noStrike" cap="none" dirty="0" smtClean="0">
                <a:solidFill>
                  <a:srgbClr val="1E4E79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  <a:sym typeface="Malgun Gothic"/>
              </a:rPr>
              <a:t>?</a:t>
            </a:r>
            <a:r>
              <a:rPr lang="en-US" altLang="ko-KR" sz="2800" b="0" i="1" u="none" strike="noStrike" cap="none" dirty="0" smtClean="0">
                <a:solidFill>
                  <a:srgbClr val="1E4E79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  <a:sym typeface="Malgun Gothic"/>
              </a:rPr>
              <a:t>”</a:t>
            </a:r>
            <a:endParaRPr sz="2800" b="0" i="1" u="none" strike="noStrike" cap="none" dirty="0">
              <a:solidFill>
                <a:srgbClr val="1E4E79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  <a:sym typeface="Malgun Gothic"/>
            </a:endParaRPr>
          </a:p>
        </p:txBody>
      </p:sp>
      <p:pic>
        <p:nvPicPr>
          <p:cNvPr id="203" name="Google Shape;203;p14" descr="Image result for birth rate decrease&quot;"/>
          <p:cNvPicPr preferRelativeResize="0"/>
          <p:nvPr/>
        </p:nvPicPr>
        <p:blipFill rotWithShape="1">
          <a:blip r:embed="rId3">
            <a:alphaModFix/>
          </a:blip>
          <a:srcRect b="8472"/>
          <a:stretch/>
        </p:blipFill>
        <p:spPr>
          <a:xfrm>
            <a:off x="5876752" y="2322692"/>
            <a:ext cx="4923053" cy="3235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5"/>
          <p:cNvPicPr preferRelativeResize="0"/>
          <p:nvPr/>
        </p:nvPicPr>
        <p:blipFill rotWithShape="1">
          <a:blip r:embed="rId3">
            <a:alphaModFix/>
          </a:blip>
          <a:srcRect r="1055" b="1297"/>
          <a:stretch/>
        </p:blipFill>
        <p:spPr>
          <a:xfrm>
            <a:off x="1403021" y="650782"/>
            <a:ext cx="9409141" cy="5638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6"/>
          <p:cNvGrpSpPr/>
          <p:nvPr/>
        </p:nvGrpSpPr>
        <p:grpSpPr>
          <a:xfrm>
            <a:off x="1119361" y="841016"/>
            <a:ext cx="9729873" cy="5860143"/>
            <a:chOff x="729049" y="969174"/>
            <a:chExt cx="10021329" cy="5888826"/>
          </a:xfrm>
        </p:grpSpPr>
        <p:pic>
          <p:nvPicPr>
            <p:cNvPr id="216" name="Google Shape;216;p16"/>
            <p:cNvPicPr preferRelativeResize="0"/>
            <p:nvPr/>
          </p:nvPicPr>
          <p:blipFill rotWithShape="1">
            <a:blip r:embed="rId3">
              <a:alphaModFix/>
            </a:blip>
            <a:srcRect l="819" r="607"/>
            <a:stretch/>
          </p:blipFill>
          <p:spPr>
            <a:xfrm>
              <a:off x="729049" y="969174"/>
              <a:ext cx="10021329" cy="588882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7" name="Google Shape;217;p16"/>
            <p:cNvCxnSpPr/>
            <p:nvPr/>
          </p:nvCxnSpPr>
          <p:spPr>
            <a:xfrm>
              <a:off x="5183186" y="1439563"/>
              <a:ext cx="0" cy="4528751"/>
            </a:xfrm>
            <a:prstGeom prst="straightConnector1">
              <a:avLst/>
            </a:prstGeom>
            <a:noFill/>
            <a:ln w="9525" cap="flat" cmpd="sng">
              <a:solidFill>
                <a:srgbClr val="C9C9C9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18" name="Google Shape;218;p16"/>
          <p:cNvCxnSpPr/>
          <p:nvPr/>
        </p:nvCxnSpPr>
        <p:spPr>
          <a:xfrm flipH="1">
            <a:off x="2840799" y="2557849"/>
            <a:ext cx="13612" cy="3257958"/>
          </a:xfrm>
          <a:prstGeom prst="straightConnector1">
            <a:avLst/>
          </a:prstGeom>
          <a:noFill/>
          <a:ln w="9525" cap="flat" cmpd="sng">
            <a:solidFill>
              <a:srgbClr val="C9C9C9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19" name="Google Shape;219;p16"/>
          <p:cNvCxnSpPr/>
          <p:nvPr/>
        </p:nvCxnSpPr>
        <p:spPr>
          <a:xfrm rot="10800000" flipH="1">
            <a:off x="3855308" y="3326244"/>
            <a:ext cx="1458097" cy="4448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" name="Google Shape;218;p16"/>
          <p:cNvCxnSpPr/>
          <p:nvPr/>
        </p:nvCxnSpPr>
        <p:spPr>
          <a:xfrm>
            <a:off x="3703405" y="1853190"/>
            <a:ext cx="21352" cy="3974649"/>
          </a:xfrm>
          <a:prstGeom prst="straightConnector1">
            <a:avLst/>
          </a:prstGeom>
          <a:noFill/>
          <a:ln w="9525" cap="flat" cmpd="sng">
            <a:solidFill>
              <a:srgbClr val="C9C9C9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/>
          <p:nvPr/>
        </p:nvSpPr>
        <p:spPr>
          <a:xfrm rot="10800000" flipH="1">
            <a:off x="0" y="1313522"/>
            <a:ext cx="4930346" cy="45719"/>
          </a:xfrm>
          <a:prstGeom prst="rect">
            <a:avLst/>
          </a:prstGeom>
          <a:solidFill>
            <a:srgbClr val="833C0B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27570" y="367810"/>
            <a:ext cx="7057768" cy="111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8852"/>
              </a:buClr>
              <a:buSzPts val="4400"/>
              <a:buFont typeface="Malgun Gothic"/>
              <a:buNone/>
            </a:pPr>
            <a:r>
              <a:rPr lang="ko-KR" dirty="0">
                <a:solidFill>
                  <a:srgbClr val="BE8852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경제와 베스트셀러</a:t>
            </a:r>
            <a:endParaRPr dirty="0">
              <a:solidFill>
                <a:srgbClr val="BE8852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233" name="Google Shape;2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1534" y="925310"/>
            <a:ext cx="5036794" cy="504893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8"/>
          <p:cNvSpPr txBox="1"/>
          <p:nvPr/>
        </p:nvSpPr>
        <p:spPr>
          <a:xfrm>
            <a:off x="734198" y="2856131"/>
            <a:ext cx="4023154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0" i="1" u="none" strike="noStrike" cap="none" dirty="0">
                <a:solidFill>
                  <a:srgbClr val="1E4E79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  <a:sym typeface="Malgun Gothic"/>
              </a:rPr>
              <a:t>“경제 상황에 따라 </a:t>
            </a:r>
            <a:endParaRPr sz="2800" b="0" i="1" u="none" strike="noStrike" cap="none" dirty="0">
              <a:solidFill>
                <a:srgbClr val="1E4E79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0" i="1" u="none" strike="noStrike" cap="none" dirty="0">
                <a:solidFill>
                  <a:srgbClr val="1E4E79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  <a:sym typeface="Malgun Gothic"/>
              </a:rPr>
              <a:t>사람들의 장르 선호도는 어떻게 변할까?”</a:t>
            </a:r>
            <a:endParaRPr sz="2800" b="0" i="1" u="none" strike="noStrike" cap="none" dirty="0">
              <a:solidFill>
                <a:srgbClr val="1E4E79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7" name="Google Shape;255;p21"/>
          <p:cNvSpPr/>
          <p:nvPr/>
        </p:nvSpPr>
        <p:spPr>
          <a:xfrm>
            <a:off x="6337816" y="1010653"/>
            <a:ext cx="3840900" cy="46217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??</a:t>
            </a:r>
            <a:endParaRPr sz="20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8230" t="22632" r="30527" b="13508"/>
          <a:stretch/>
        </p:blipFill>
        <p:spPr>
          <a:xfrm>
            <a:off x="1143000" y="784981"/>
            <a:ext cx="10086719" cy="591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9362" y="841017"/>
            <a:ext cx="9729872" cy="58601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roup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92453" y="208747"/>
              <a:ext cx="4399547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b="1" dirty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2018 </a:t>
              </a:r>
              <a:r>
                <a:rPr lang="ko-KR" altLang="en-US" b="1" dirty="0" smtClean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에세이</a:t>
              </a:r>
              <a:endParaRPr lang="en-US" altLang="ko-KR" b="1" dirty="0" smtClean="0">
                <a:solidFill>
                  <a:srgbClr val="93B96F"/>
                </a:solidFill>
                <a:latin typeface="Malgun Gothic"/>
                <a:ea typeface="Malgun Gothic"/>
                <a:sym typeface="Malgun Gothic"/>
              </a:endParaRPr>
            </a:p>
            <a:p>
              <a:pPr lvl="0" algn="ctr"/>
              <a:r>
                <a:rPr lang="en-US" altLang="ko-KR" b="1" dirty="0" smtClean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“</a:t>
              </a:r>
              <a:r>
                <a:rPr lang="ko-KR" altLang="en-US" b="1" dirty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언어의 온도“</a:t>
              </a:r>
              <a:r>
                <a:rPr lang="en-US" altLang="ko-KR" b="1" dirty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, </a:t>
              </a:r>
              <a:endParaRPr lang="en-US" altLang="ko-KR" b="1" dirty="0" smtClean="0">
                <a:solidFill>
                  <a:srgbClr val="93B96F"/>
                </a:solidFill>
                <a:latin typeface="Malgun Gothic"/>
                <a:ea typeface="Malgun Gothic"/>
                <a:sym typeface="Malgun Gothic"/>
              </a:endParaRPr>
            </a:p>
            <a:p>
              <a:pPr lvl="0" algn="ctr"/>
              <a:r>
                <a:rPr lang="en-US" altLang="ko-KR" b="1" dirty="0" smtClean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“</a:t>
              </a:r>
              <a:r>
                <a:rPr lang="ko-KR" altLang="en-US" b="1" dirty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운다고 달라지는 일은 아무것도 없지만“</a:t>
              </a:r>
              <a:r>
                <a:rPr lang="en-US" altLang="ko-KR" b="1" dirty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, </a:t>
              </a:r>
              <a:endParaRPr lang="en-US" altLang="ko-KR" b="1" dirty="0" smtClean="0">
                <a:solidFill>
                  <a:srgbClr val="93B96F"/>
                </a:solidFill>
                <a:latin typeface="Malgun Gothic"/>
                <a:ea typeface="Malgun Gothic"/>
                <a:sym typeface="Malgun Gothic"/>
              </a:endParaRPr>
            </a:p>
            <a:p>
              <a:pPr lvl="0" algn="ctr"/>
              <a:r>
                <a:rPr lang="en-US" altLang="ko-KR" b="1" dirty="0" smtClean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“</a:t>
              </a:r>
              <a:r>
                <a:rPr lang="ko-KR" altLang="en-US" b="1" dirty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나는 나로 살기로 했다“</a:t>
              </a:r>
              <a:r>
                <a:rPr lang="en-US" altLang="ko-KR" b="1" dirty="0" smtClean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,</a:t>
              </a:r>
            </a:p>
            <a:p>
              <a:pPr lvl="0" algn="ctr"/>
              <a:r>
                <a:rPr lang="en-US" altLang="ko-KR" b="1" dirty="0" smtClean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”</a:t>
              </a:r>
              <a:r>
                <a:rPr lang="ko-KR" altLang="en-US" b="1" dirty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혜민 </a:t>
              </a:r>
              <a:r>
                <a:rPr lang="ko-KR" altLang="en-US" b="1" dirty="0" err="1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쓰님의</a:t>
              </a:r>
              <a:r>
                <a:rPr lang="ko-KR" altLang="en-US" b="1" dirty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 따뜻한 응원“</a:t>
              </a:r>
              <a:r>
                <a:rPr lang="en-US" altLang="ko-KR" b="1" dirty="0" smtClean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,</a:t>
              </a:r>
            </a:p>
            <a:p>
              <a:pPr lvl="0" algn="ctr"/>
              <a:r>
                <a:rPr lang="en-US" altLang="ko-KR" b="1" dirty="0" smtClean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“</a:t>
              </a:r>
              <a:r>
                <a:rPr lang="ko-KR" altLang="en-US" b="1" dirty="0" err="1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보노보노처럼</a:t>
              </a:r>
              <a:r>
                <a:rPr lang="ko-KR" altLang="en-US" b="1" dirty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 살다니 다행이야“</a:t>
              </a:r>
              <a:r>
                <a:rPr lang="en-US" altLang="ko-KR" b="1" dirty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, </a:t>
              </a:r>
              <a:endParaRPr lang="en-US" altLang="ko-KR" b="1" dirty="0" smtClean="0">
                <a:solidFill>
                  <a:srgbClr val="93B96F"/>
                </a:solidFill>
                <a:latin typeface="Malgun Gothic"/>
                <a:ea typeface="Malgun Gothic"/>
                <a:sym typeface="Malgun Gothic"/>
              </a:endParaRPr>
            </a:p>
            <a:p>
              <a:pPr lvl="0" algn="ctr"/>
              <a:r>
                <a:rPr lang="en-US" altLang="ko-KR" b="1" dirty="0" smtClean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“</a:t>
              </a:r>
              <a:r>
                <a:rPr lang="ko-KR" altLang="en-US" b="1" dirty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나</a:t>
              </a:r>
              <a:r>
                <a:rPr lang="en-US" altLang="ko-KR" b="1" dirty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, </a:t>
              </a:r>
              <a:r>
                <a:rPr lang="ko-KR" altLang="en-US" b="1" dirty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있는 그대로 참 좋다”</a:t>
              </a:r>
              <a:r>
                <a:rPr lang="en-US" altLang="ko-KR" b="1" dirty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, </a:t>
              </a:r>
              <a:endParaRPr lang="en-US" altLang="ko-KR" b="1" dirty="0" smtClean="0">
                <a:solidFill>
                  <a:srgbClr val="93B96F"/>
                </a:solidFill>
                <a:latin typeface="Malgun Gothic"/>
                <a:ea typeface="Malgun Gothic"/>
                <a:sym typeface="Malgun Gothic"/>
              </a:endParaRPr>
            </a:p>
            <a:p>
              <a:pPr lvl="0" algn="ctr"/>
              <a:r>
                <a:rPr lang="en-US" altLang="ko-KR" b="1" dirty="0" smtClean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“</a:t>
              </a:r>
              <a:r>
                <a:rPr lang="ko-KR" altLang="en-US" b="1" dirty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빨강머리 </a:t>
              </a:r>
              <a:r>
                <a:rPr lang="ko-KR" altLang="en-US" b="1" dirty="0" err="1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앤이</a:t>
              </a:r>
              <a:r>
                <a:rPr lang="ko-KR" altLang="en-US" b="1" dirty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 하는 말“</a:t>
              </a:r>
              <a:r>
                <a:rPr lang="en-US" altLang="ko-KR" b="1" dirty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, </a:t>
              </a:r>
              <a:endParaRPr lang="en-US" altLang="ko-KR" b="1" dirty="0" smtClean="0">
                <a:solidFill>
                  <a:srgbClr val="93B96F"/>
                </a:solidFill>
                <a:latin typeface="Malgun Gothic"/>
                <a:ea typeface="Malgun Gothic"/>
                <a:sym typeface="Malgun Gothic"/>
              </a:endParaRPr>
            </a:p>
            <a:p>
              <a:pPr lvl="0" algn="ctr"/>
              <a:r>
                <a:rPr lang="en-US" altLang="ko-KR" b="1" dirty="0" smtClean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“</a:t>
              </a:r>
              <a:r>
                <a:rPr lang="ko-KR" altLang="en-US" b="1" dirty="0" smtClean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인생에서 </a:t>
              </a:r>
              <a:r>
                <a:rPr lang="ko-KR" altLang="en-US" b="1" dirty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너무 늦은 때란 없습니다“</a:t>
              </a:r>
              <a:r>
                <a:rPr lang="en-US" altLang="ko-KR" b="1" dirty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, </a:t>
              </a:r>
              <a:endParaRPr lang="en-US" altLang="ko-KR" b="1" dirty="0" smtClean="0">
                <a:solidFill>
                  <a:srgbClr val="93B96F"/>
                </a:solidFill>
                <a:latin typeface="Malgun Gothic"/>
                <a:ea typeface="Malgun Gothic"/>
                <a:sym typeface="Malgun Gothic"/>
              </a:endParaRPr>
            </a:p>
            <a:p>
              <a:pPr lvl="0" algn="ctr"/>
              <a:r>
                <a:rPr lang="en-US" altLang="ko-KR" b="1" dirty="0" smtClean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“</a:t>
              </a:r>
              <a:r>
                <a:rPr lang="ko-KR" altLang="en-US" b="1" dirty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무례한 사람에게 웃으며 </a:t>
              </a:r>
              <a:r>
                <a:rPr lang="ko-KR" altLang="en-US" b="1" dirty="0" err="1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대처하는법</a:t>
              </a:r>
              <a:r>
                <a:rPr lang="ko-KR" altLang="en-US" b="1" dirty="0">
                  <a:solidFill>
                    <a:srgbClr val="93B96F"/>
                  </a:solidFill>
                  <a:latin typeface="Malgun Gothic"/>
                  <a:ea typeface="Malgun Gothic"/>
                  <a:sym typeface="Malgun Gothic"/>
                </a:rPr>
                <a:t>＂</a:t>
              </a:r>
              <a:endParaRPr lang="ko-KR" altLang="en-US" b="1" dirty="0">
                <a:solidFill>
                  <a:srgbClr val="93B96F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37948" y="4166573"/>
              <a:ext cx="4375484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b="1" dirty="0">
                  <a:solidFill>
                    <a:srgbClr val="E4AF3D"/>
                  </a:solidFill>
                  <a:latin typeface="Malgun Gothic"/>
                  <a:ea typeface="Malgun Gothic"/>
                  <a:sym typeface="Malgun Gothic"/>
                </a:rPr>
                <a:t>2016 </a:t>
              </a:r>
              <a:r>
                <a:rPr lang="ko-KR" altLang="en-US" b="1" dirty="0" smtClean="0">
                  <a:solidFill>
                    <a:srgbClr val="E4AF3D"/>
                  </a:solidFill>
                  <a:latin typeface="Malgun Gothic"/>
                  <a:ea typeface="Malgun Gothic"/>
                  <a:sym typeface="Malgun Gothic"/>
                </a:rPr>
                <a:t>인문</a:t>
              </a:r>
              <a:endParaRPr lang="en-US" altLang="ko-KR" b="1" dirty="0" smtClean="0">
                <a:solidFill>
                  <a:srgbClr val="E4AF3D"/>
                </a:solidFill>
                <a:latin typeface="Malgun Gothic"/>
                <a:ea typeface="Malgun Gothic"/>
                <a:sym typeface="Malgun Gothic"/>
              </a:endParaRPr>
            </a:p>
            <a:p>
              <a:pPr lvl="0" algn="ctr"/>
              <a:r>
                <a:rPr lang="en-US" altLang="ko-KR" b="1" dirty="0" smtClean="0">
                  <a:solidFill>
                    <a:srgbClr val="E4AF3D"/>
                  </a:solidFill>
                  <a:latin typeface="Malgun Gothic"/>
                  <a:ea typeface="Malgun Gothic"/>
                  <a:sym typeface="Malgun Gothic"/>
                </a:rPr>
                <a:t>“</a:t>
              </a:r>
              <a:r>
                <a:rPr lang="ko-KR" altLang="en-US" b="1" dirty="0" err="1">
                  <a:solidFill>
                    <a:srgbClr val="E4AF3D"/>
                  </a:solidFill>
                  <a:latin typeface="Malgun Gothic"/>
                  <a:ea typeface="Malgun Gothic"/>
                  <a:sym typeface="Malgun Gothic"/>
                </a:rPr>
                <a:t>미움받을</a:t>
              </a:r>
              <a:r>
                <a:rPr lang="ko-KR" altLang="en-US" b="1" dirty="0">
                  <a:solidFill>
                    <a:srgbClr val="E4AF3D"/>
                  </a:solidFill>
                  <a:latin typeface="Malgun Gothic"/>
                  <a:ea typeface="Malgun Gothic"/>
                  <a:sym typeface="Malgun Gothic"/>
                </a:rPr>
                <a:t> 용기</a:t>
              </a:r>
              <a:r>
                <a:rPr lang="en-US" altLang="ko-KR" b="1" dirty="0">
                  <a:solidFill>
                    <a:srgbClr val="E4AF3D"/>
                  </a:solidFill>
                  <a:latin typeface="Malgun Gothic"/>
                  <a:ea typeface="Malgun Gothic"/>
                  <a:sym typeface="Malgun Gothic"/>
                </a:rPr>
                <a:t>“, “</a:t>
              </a:r>
              <a:r>
                <a:rPr lang="ko-KR" altLang="en-US" b="1" dirty="0">
                  <a:solidFill>
                    <a:srgbClr val="E4AF3D"/>
                  </a:solidFill>
                  <a:latin typeface="Malgun Gothic"/>
                  <a:ea typeface="Malgun Gothic"/>
                  <a:sym typeface="Malgun Gothic"/>
                </a:rPr>
                <a:t>내 안에서 나를 만드는 것들</a:t>
              </a:r>
              <a:r>
                <a:rPr lang="en-US" altLang="ko-KR" b="1" dirty="0">
                  <a:solidFill>
                    <a:srgbClr val="E4AF3D"/>
                  </a:solidFill>
                  <a:latin typeface="Malgun Gothic"/>
                  <a:ea typeface="Malgun Gothic"/>
                  <a:sym typeface="Malgun Gothic"/>
                </a:rPr>
                <a:t>“, </a:t>
              </a:r>
              <a:endParaRPr lang="en-US" altLang="ko-KR" b="1" dirty="0" smtClean="0">
                <a:solidFill>
                  <a:srgbClr val="E4AF3D"/>
                </a:solidFill>
                <a:latin typeface="Malgun Gothic"/>
                <a:ea typeface="Malgun Gothic"/>
                <a:sym typeface="Malgun Gothic"/>
              </a:endParaRPr>
            </a:p>
            <a:p>
              <a:pPr lvl="0" algn="ctr"/>
              <a:r>
                <a:rPr lang="en-US" altLang="ko-KR" b="1" dirty="0" smtClean="0">
                  <a:solidFill>
                    <a:srgbClr val="E4AF3D"/>
                  </a:solidFill>
                  <a:latin typeface="Malgun Gothic"/>
                  <a:ea typeface="Malgun Gothic"/>
                  <a:sym typeface="Malgun Gothic"/>
                </a:rPr>
                <a:t>“</a:t>
              </a:r>
              <a:r>
                <a:rPr lang="ko-KR" altLang="en-US" b="1" dirty="0">
                  <a:solidFill>
                    <a:srgbClr val="E4AF3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지적 대화를 위한 넓고 얕은 지식</a:t>
              </a:r>
              <a:r>
                <a:rPr lang="en-US" altLang="ko-KR" b="1" dirty="0">
                  <a:solidFill>
                    <a:srgbClr val="E4AF3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”, “</a:t>
              </a:r>
              <a:r>
                <a:rPr lang="ko-KR" altLang="en-US" b="1" dirty="0">
                  <a:solidFill>
                    <a:srgbClr val="E4AF3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사피엔스</a:t>
              </a:r>
              <a:r>
                <a:rPr lang="en-US" altLang="ko-KR" b="1" dirty="0">
                  <a:solidFill>
                    <a:srgbClr val="E4AF3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”, </a:t>
              </a:r>
              <a:endParaRPr lang="en-US" altLang="ko-KR" b="1" dirty="0" smtClean="0">
                <a:solidFill>
                  <a:srgbClr val="E4AF3D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/>
              <a:r>
                <a:rPr lang="en-US" altLang="ko-KR" b="1" dirty="0" smtClean="0">
                  <a:solidFill>
                    <a:srgbClr val="E4AF3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“</a:t>
              </a:r>
              <a:r>
                <a:rPr lang="ko-KR" altLang="en-US" b="1" dirty="0">
                  <a:solidFill>
                    <a:srgbClr val="E4AF3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시민의 교양</a:t>
              </a:r>
              <a:r>
                <a:rPr lang="en-US" altLang="ko-KR" b="1" dirty="0">
                  <a:solidFill>
                    <a:srgbClr val="E4AF3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”, “</a:t>
              </a:r>
              <a:r>
                <a:rPr lang="ko-KR" altLang="en-US" b="1" dirty="0">
                  <a:solidFill>
                    <a:srgbClr val="E4AF3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인문학 습관</a:t>
              </a:r>
              <a:r>
                <a:rPr lang="en-US" altLang="ko-KR" b="1" dirty="0">
                  <a:solidFill>
                    <a:srgbClr val="E4AF3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”, “</a:t>
              </a:r>
              <a:r>
                <a:rPr lang="ko-KR" altLang="en-US" b="1" dirty="0">
                  <a:solidFill>
                    <a:srgbClr val="E4AF3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신의 위대한 질문</a:t>
              </a:r>
              <a:r>
                <a:rPr lang="en-US" altLang="ko-KR" b="1" dirty="0">
                  <a:solidFill>
                    <a:srgbClr val="E4AF3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“, </a:t>
              </a:r>
              <a:endParaRPr lang="en-US" altLang="ko-KR" b="1" dirty="0" smtClean="0">
                <a:solidFill>
                  <a:srgbClr val="E4AF3D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/>
              <a:r>
                <a:rPr lang="en-US" altLang="ko-KR" b="1" dirty="0" smtClean="0">
                  <a:solidFill>
                    <a:srgbClr val="E4AF3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“</a:t>
              </a:r>
              <a:r>
                <a:rPr lang="ko-KR" altLang="en-US" b="1" dirty="0">
                  <a:solidFill>
                    <a:srgbClr val="E4AF3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유시민의 글쓰기 특강</a:t>
              </a:r>
              <a:r>
                <a:rPr lang="en-US" altLang="ko-KR" b="1" dirty="0">
                  <a:solidFill>
                    <a:srgbClr val="E4AF3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“, “</a:t>
              </a:r>
              <a:r>
                <a:rPr lang="ko-KR" altLang="en-US" b="1" dirty="0">
                  <a:solidFill>
                    <a:srgbClr val="E4AF3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담론</a:t>
              </a:r>
              <a:r>
                <a:rPr lang="en-US" altLang="ko-KR" b="1" dirty="0">
                  <a:solidFill>
                    <a:srgbClr val="E4AF3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“, “</a:t>
              </a:r>
              <a:r>
                <a:rPr lang="ko-KR" altLang="en-US" b="1" dirty="0">
                  <a:solidFill>
                    <a:srgbClr val="E4AF3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인간의 품격</a:t>
              </a:r>
              <a:r>
                <a:rPr lang="en-US" altLang="ko-KR" b="1" dirty="0">
                  <a:solidFill>
                    <a:srgbClr val="E4AF3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“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76617" y="1847431"/>
              <a:ext cx="6096000" cy="9541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 algn="ctr"/>
              <a:r>
                <a:rPr lang="en-US" altLang="ko-KR" b="1" dirty="0">
                  <a:solidFill>
                    <a:srgbClr val="2C638F"/>
                  </a:solidFill>
                </a:rPr>
                <a:t>2012 </a:t>
              </a:r>
              <a:r>
                <a:rPr lang="ko-KR" altLang="en-US" b="1" dirty="0">
                  <a:solidFill>
                    <a:srgbClr val="2C638F"/>
                  </a:solidFill>
                </a:rPr>
                <a:t>자기계발 </a:t>
              </a:r>
              <a:endParaRPr lang="en-US" altLang="ko-KR" b="1" dirty="0">
                <a:solidFill>
                  <a:srgbClr val="2C638F"/>
                </a:solidFill>
              </a:endParaRPr>
            </a:p>
            <a:p>
              <a:pPr lvl="0" algn="ctr"/>
              <a:r>
                <a:rPr lang="en-US" altLang="ko-KR" b="1" dirty="0" smtClean="0">
                  <a:solidFill>
                    <a:srgbClr val="2C638F"/>
                  </a:solidFill>
                </a:rPr>
                <a:t>“</a:t>
              </a:r>
              <a:r>
                <a:rPr lang="ko-KR" altLang="en-US" b="1" dirty="0">
                  <a:solidFill>
                    <a:srgbClr val="2C638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시골의사 박경철의 자기혁명</a:t>
              </a:r>
              <a:r>
                <a:rPr lang="en-US" altLang="ko-KR" b="1" dirty="0">
                  <a:solidFill>
                    <a:srgbClr val="2C638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”, “</a:t>
              </a:r>
              <a:r>
                <a:rPr lang="ko-KR" altLang="en-US" b="1" dirty="0" err="1">
                  <a:solidFill>
                    <a:srgbClr val="2C638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리딩으로</a:t>
              </a:r>
              <a:r>
                <a:rPr lang="ko-KR" altLang="en-US" b="1" dirty="0">
                  <a:solidFill>
                    <a:srgbClr val="2C638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리드하라</a:t>
              </a:r>
              <a:r>
                <a:rPr lang="en-US" altLang="ko-KR" b="1" dirty="0">
                  <a:solidFill>
                    <a:srgbClr val="2C638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’, </a:t>
              </a:r>
              <a:endParaRPr lang="en-US" altLang="ko-KR" b="1" dirty="0" smtClean="0">
                <a:solidFill>
                  <a:srgbClr val="2C638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lvl="0" algn="ctr"/>
              <a:r>
                <a:rPr lang="en-US" altLang="ko-KR" b="1" dirty="0" smtClean="0">
                  <a:solidFill>
                    <a:srgbClr val="2C638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“</a:t>
              </a:r>
              <a:r>
                <a:rPr lang="ko-KR" altLang="en-US" b="1" dirty="0">
                  <a:solidFill>
                    <a:srgbClr val="2C638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어떻게 원하는 것을 얻는가 </a:t>
              </a:r>
              <a:r>
                <a:rPr lang="ko-KR" altLang="en-US" b="1" dirty="0" err="1">
                  <a:solidFill>
                    <a:srgbClr val="2C638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밀리언</a:t>
              </a:r>
              <a:r>
                <a:rPr lang="ko-KR" altLang="en-US" b="1" dirty="0">
                  <a:solidFill>
                    <a:srgbClr val="2C638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altLang="en-US" b="1" dirty="0" err="1">
                  <a:solidFill>
                    <a:srgbClr val="2C638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특별판</a:t>
              </a:r>
              <a:r>
                <a:rPr lang="en-US" altLang="ko-KR" b="1" dirty="0">
                  <a:solidFill>
                    <a:srgbClr val="2C638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”, “</a:t>
              </a:r>
              <a:r>
                <a:rPr lang="ko-KR" altLang="en-US" b="1" dirty="0">
                  <a:solidFill>
                    <a:srgbClr val="2C638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독서 천재가 된 홍대리</a:t>
              </a:r>
              <a:r>
                <a:rPr lang="en-US" altLang="ko-KR" b="1" dirty="0">
                  <a:solidFill>
                    <a:srgbClr val="2C638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”, </a:t>
              </a:r>
              <a:r>
                <a:rPr lang="en-US" altLang="ko-KR" b="1" dirty="0" smtClean="0">
                  <a:solidFill>
                    <a:srgbClr val="2C638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“</a:t>
              </a:r>
              <a:r>
                <a:rPr lang="ko-KR" altLang="en-US" b="1" dirty="0">
                  <a:solidFill>
                    <a:srgbClr val="2C638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마흔</a:t>
              </a:r>
              <a:r>
                <a:rPr lang="en-US" altLang="ko-KR" b="1" dirty="0">
                  <a:solidFill>
                    <a:srgbClr val="2C638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b="1" dirty="0">
                  <a:solidFill>
                    <a:srgbClr val="2C638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논어를 읽어야 할 시간</a:t>
              </a:r>
              <a:r>
                <a:rPr lang="en-US" altLang="ko-KR" b="1" dirty="0">
                  <a:solidFill>
                    <a:srgbClr val="2C638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”, “</a:t>
              </a:r>
              <a:r>
                <a:rPr lang="ko-KR" altLang="en-US" b="1" dirty="0">
                  <a:solidFill>
                    <a:srgbClr val="2C638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노는 만큼 성공한다</a:t>
              </a:r>
              <a:r>
                <a:rPr lang="en-US" altLang="ko-KR" b="1" dirty="0">
                  <a:solidFill>
                    <a:srgbClr val="2C638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”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5000">
                <a:srgbClr val="F6F9FC">
                  <a:alpha val="9803"/>
                </a:srgbClr>
              </a:gs>
              <a:gs pos="74000">
                <a:srgbClr val="222A35">
                  <a:alpha val="54901"/>
                </a:srgbClr>
              </a:gs>
              <a:gs pos="83000">
                <a:srgbClr val="222A35">
                  <a:alpha val="40000"/>
                </a:srgbClr>
              </a:gs>
              <a:gs pos="100000">
                <a:srgbClr val="222A35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"/>
              <a:buNone/>
            </a:pPr>
            <a:r>
              <a:rPr lang="ko-KR" b="1" dirty="0">
                <a:solidFill>
                  <a:schemeClr val="lt1"/>
                </a:solidFill>
                <a:latin typeface="Book Antiqua" panose="02040602050305030304" pitchFamily="18" charset="0"/>
                <a:ea typeface="Helvetica Neue"/>
                <a:cs typeface="Helvetica Neue"/>
                <a:sym typeface="Helvetica Neue"/>
              </a:rPr>
              <a:t>FUN FACTS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46" name="Google Shape;246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rPr lang="ko-KR" dirty="0">
                <a:solidFill>
                  <a:srgbClr val="D8D8D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추가 잡다하지만 신기한 사실들</a:t>
            </a:r>
            <a:endParaRPr dirty="0">
              <a:solidFill>
                <a:srgbClr val="D8D8D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587331" y="1825625"/>
            <a:ext cx="4351338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1"/>
          <p:cNvSpPr/>
          <p:nvPr/>
        </p:nvSpPr>
        <p:spPr>
          <a:xfrm>
            <a:off x="8365524" y="3855308"/>
            <a:ext cx="1371600" cy="518984"/>
          </a:xfrm>
          <a:prstGeom prst="ellipse">
            <a:avLst/>
          </a:prstGeom>
          <a:noFill/>
          <a:ln w="539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21"/>
          <p:cNvSpPr/>
          <p:nvPr/>
        </p:nvSpPr>
        <p:spPr>
          <a:xfrm>
            <a:off x="6202792" y="1556951"/>
            <a:ext cx="5103341" cy="49056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???</a:t>
            </a:r>
            <a:endParaRPr sz="20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1445741" y="3274541"/>
            <a:ext cx="378116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0" i="0" u="none" strike="noStrike" cap="none" dirty="0">
                <a:solidFill>
                  <a:schemeClr val="accent1"/>
                </a:solidFill>
                <a:latin typeface="Book Antiqua" panose="02040602050305030304" pitchFamily="18" charset="0"/>
                <a:ea typeface="나눔명조" panose="02020603020101020101" pitchFamily="18" charset="-127"/>
                <a:cs typeface="Malgun Gothic"/>
                <a:sym typeface="Malgun Gothic"/>
              </a:rPr>
              <a:t>“David </a:t>
            </a:r>
            <a:r>
              <a:rPr lang="ko-KR" sz="4000" b="0" i="0" u="none" strike="noStrike" cap="none" dirty="0" smtClean="0">
                <a:solidFill>
                  <a:schemeClr val="accent1"/>
                </a:solidFill>
                <a:latin typeface="Book Antiqua" panose="02040602050305030304" pitchFamily="18" charset="0"/>
                <a:ea typeface="나눔명조" panose="02020603020101020101" pitchFamily="18" charset="-127"/>
                <a:cs typeface="Malgun Gothic"/>
                <a:sym typeface="Malgun Gothic"/>
              </a:rPr>
              <a:t>Cho”</a:t>
            </a:r>
            <a:endParaRPr dirty="0">
              <a:latin typeface="Book Antiqua" panose="02040602050305030304" pitchFamily="18" charset="0"/>
              <a:ea typeface="나눔명조" panose="02020603020101020101" pitchFamily="18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0" i="0" u="none" strike="noStrike" cap="none" dirty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  <a:sym typeface="Malgun Gothic"/>
              </a:rPr>
              <a:t>“</a:t>
            </a:r>
            <a:r>
              <a:rPr lang="ko-KR" sz="4000" b="0" i="0" u="none" strike="noStrike" cap="none" dirty="0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  <a:sym typeface="Malgun Gothic"/>
              </a:rPr>
              <a:t>데이비드</a:t>
            </a:r>
            <a:r>
              <a:rPr lang="en-US" altLang="ko-KR" sz="4000" b="0" i="0" u="none" strike="noStrike" cap="none" dirty="0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  <a:sym typeface="Malgun Gothic"/>
              </a:rPr>
              <a:t> </a:t>
            </a:r>
            <a:r>
              <a:rPr lang="ko-KR" altLang="en-US" sz="4000" b="0" i="0" u="none" strike="noStrike" cap="none" dirty="0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  <a:sym typeface="Malgun Gothic"/>
              </a:rPr>
              <a:t>조</a:t>
            </a:r>
            <a:r>
              <a:rPr lang="en-US" altLang="ko-KR" sz="4000" b="0" i="0" u="none" strike="noStrike" cap="none" dirty="0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  <a:sym typeface="Malgun Gothic"/>
              </a:rPr>
              <a:t>”</a:t>
            </a:r>
            <a:endParaRPr sz="4000" b="0" i="0" u="none" strike="noStrike" cap="none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255" name="Google Shape;255;p21"/>
          <p:cNvSpPr/>
          <p:nvPr/>
        </p:nvSpPr>
        <p:spPr>
          <a:xfrm>
            <a:off x="611509" y="1556950"/>
            <a:ext cx="5103341" cy="49056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???</a:t>
            </a:r>
            <a:endParaRPr sz="20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21"/>
          <p:cNvSpPr/>
          <p:nvPr/>
        </p:nvSpPr>
        <p:spPr>
          <a:xfrm rot="10800000" flipH="1">
            <a:off x="0" y="1302477"/>
            <a:ext cx="7512908" cy="45719"/>
          </a:xfrm>
          <a:prstGeom prst="rect">
            <a:avLst/>
          </a:prstGeom>
          <a:solidFill>
            <a:srgbClr val="833C0B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21"/>
          <p:cNvSpPr txBox="1">
            <a:spLocks noGrp="1"/>
          </p:cNvSpPr>
          <p:nvPr>
            <p:ph type="title"/>
          </p:nvPr>
        </p:nvSpPr>
        <p:spPr>
          <a:xfrm>
            <a:off x="227570" y="367810"/>
            <a:ext cx="7057768" cy="111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8852"/>
              </a:buClr>
              <a:buSzPts val="3959"/>
              <a:buFont typeface="Malgun Gothic"/>
              <a:buNone/>
            </a:pPr>
            <a:r>
              <a:rPr lang="ko-KR" sz="3959" dirty="0">
                <a:solidFill>
                  <a:srgbClr val="BE8852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10년간, 최고의 인기 저자는?</a:t>
            </a:r>
            <a:endParaRPr sz="3959" dirty="0">
              <a:solidFill>
                <a:srgbClr val="BE8852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885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828389" y="1078804"/>
            <a:ext cx="269176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4D4"/>
              </a:buClr>
              <a:buSzPts val="4400"/>
              <a:buFont typeface="Malgun Gothic"/>
              <a:buNone/>
            </a:pPr>
            <a:r>
              <a:rPr lang="en-US" altLang="ko-KR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Contents</a:t>
            </a:r>
            <a:endParaRPr b="1" dirty="0">
              <a:solidFill>
                <a:schemeClr val="accent2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3858826" y="2585595"/>
            <a:ext cx="4630889" cy="300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BE4D4"/>
              </a:buClr>
              <a:buSzPts val="2800"/>
              <a:buNone/>
            </a:pPr>
            <a:r>
              <a:rPr lang="ko-KR" dirty="0">
                <a:solidFill>
                  <a:srgbClr val="FBE4D4"/>
                </a:solidFill>
                <a:latin typeface="Book Antiqua" panose="02040602050305030304" pitchFamily="18" charset="0"/>
              </a:rPr>
              <a:t>INTRODUCTION</a:t>
            </a:r>
            <a:endParaRPr dirty="0">
              <a:latin typeface="Book Antiqua" panose="02040602050305030304" pitchFamily="18" charset="0"/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BE4D4"/>
              </a:buClr>
              <a:buSzPts val="2800"/>
              <a:buNone/>
            </a:pPr>
            <a:r>
              <a:rPr lang="ko-KR" dirty="0">
                <a:solidFill>
                  <a:srgbClr val="FBE4D4"/>
                </a:solidFill>
                <a:latin typeface="Book Antiqua" panose="02040602050305030304" pitchFamily="18" charset="0"/>
              </a:rPr>
              <a:t>GENRE </a:t>
            </a:r>
            <a:r>
              <a:rPr lang="ko-KR" dirty="0" smtClean="0">
                <a:solidFill>
                  <a:srgbClr val="FBE4D4"/>
                </a:solidFill>
                <a:latin typeface="Book Antiqua" panose="02040602050305030304" pitchFamily="18" charset="0"/>
              </a:rPr>
              <a:t>TRENDS</a:t>
            </a:r>
            <a:endParaRPr lang="en-US" altLang="ko-KR" dirty="0" smtClean="0">
              <a:solidFill>
                <a:srgbClr val="FBE4D4"/>
              </a:solidFill>
              <a:latin typeface="Book Antiqua" panose="02040602050305030304" pitchFamily="18" charset="0"/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BE4D4"/>
              </a:buClr>
              <a:buSzPts val="2800"/>
              <a:buNone/>
            </a:pPr>
            <a:r>
              <a:rPr lang="en-US" dirty="0" smtClean="0">
                <a:solidFill>
                  <a:srgbClr val="FBE4D4"/>
                </a:solidFill>
                <a:latin typeface="Book Antiqua" panose="02040602050305030304" pitchFamily="18" charset="0"/>
              </a:rPr>
              <a:t>COMPARATIVE ANALYSIS</a:t>
            </a:r>
            <a:endParaRPr dirty="0">
              <a:latin typeface="Book Antiqua" panose="02040602050305030304" pitchFamily="18" charset="0"/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BE4D4"/>
              </a:buClr>
              <a:buSzPts val="2800"/>
              <a:buNone/>
            </a:pPr>
            <a:r>
              <a:rPr lang="ko-KR" dirty="0">
                <a:solidFill>
                  <a:srgbClr val="FBE4D4"/>
                </a:solidFill>
                <a:latin typeface="Book Antiqua" panose="02040602050305030304" pitchFamily="18" charset="0"/>
              </a:rPr>
              <a:t>FUN </a:t>
            </a:r>
            <a:r>
              <a:rPr lang="ko-KR" dirty="0" smtClean="0">
                <a:solidFill>
                  <a:srgbClr val="FBE4D4"/>
                </a:solidFill>
                <a:latin typeface="Book Antiqua" panose="02040602050305030304" pitchFamily="18" charset="0"/>
              </a:rPr>
              <a:t>FACTS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98" name="Google Shape;98;p2"/>
          <p:cNvSpPr/>
          <p:nvPr/>
        </p:nvSpPr>
        <p:spPr>
          <a:xfrm rot="10800000" flipH="1">
            <a:off x="2417817" y="2080951"/>
            <a:ext cx="7512908" cy="45719"/>
          </a:xfrm>
          <a:prstGeom prst="rect">
            <a:avLst/>
          </a:prstGeom>
          <a:solidFill>
            <a:srgbClr val="833C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/>
          <p:nvPr/>
        </p:nvSpPr>
        <p:spPr>
          <a:xfrm rot="10800000" flipH="1">
            <a:off x="0" y="1302477"/>
            <a:ext cx="7512908" cy="45719"/>
          </a:xfrm>
          <a:prstGeom prst="rect">
            <a:avLst/>
          </a:prstGeom>
          <a:solidFill>
            <a:srgbClr val="833C0B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22"/>
          <p:cNvSpPr txBox="1">
            <a:spLocks noGrp="1"/>
          </p:cNvSpPr>
          <p:nvPr>
            <p:ph type="title"/>
          </p:nvPr>
        </p:nvSpPr>
        <p:spPr>
          <a:xfrm>
            <a:off x="227570" y="367810"/>
            <a:ext cx="7057768" cy="111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8852"/>
              </a:buClr>
              <a:buSzPts val="4400"/>
              <a:buFont typeface="Malgun Gothic"/>
              <a:buNone/>
            </a:pPr>
            <a:r>
              <a:rPr lang="ko-KR" dirty="0">
                <a:solidFill>
                  <a:srgbClr val="BE8852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베스트셀러로 보는 </a:t>
            </a:r>
            <a:r>
              <a:rPr lang="ko-KR" dirty="0">
                <a:solidFill>
                  <a:srgbClr val="BE8852"/>
                </a:solidFill>
                <a:latin typeface="Book Antiqua" panose="02040602050305030304" pitchFamily="18" charset="0"/>
                <a:ea typeface="나눔명조" panose="02020603020101020101" pitchFamily="18" charset="-127"/>
              </a:rPr>
              <a:t>2019</a:t>
            </a:r>
            <a:r>
              <a:rPr lang="ko-KR" dirty="0">
                <a:solidFill>
                  <a:srgbClr val="BE8852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년</a:t>
            </a:r>
            <a:endParaRPr dirty="0">
              <a:solidFill>
                <a:srgbClr val="BE8852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264" name="Google Shape;264;p22"/>
          <p:cNvPicPr preferRelativeResize="0"/>
          <p:nvPr/>
        </p:nvPicPr>
        <p:blipFill rotWithShape="1">
          <a:blip r:embed="rId3">
            <a:alphaModFix/>
          </a:blip>
          <a:srcRect l="18759" t="5830" b="1796"/>
          <a:stretch/>
        </p:blipFill>
        <p:spPr>
          <a:xfrm>
            <a:off x="5869459" y="1771745"/>
            <a:ext cx="5461688" cy="444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9766" y="1771745"/>
            <a:ext cx="4762500" cy="4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2"/>
          <p:cNvPicPr preferRelativeResize="0"/>
          <p:nvPr/>
        </p:nvPicPr>
        <p:blipFill rotWithShape="1">
          <a:blip r:embed="rId3">
            <a:alphaModFix/>
          </a:blip>
          <a:srcRect t="1" r="41785" b="94867"/>
          <a:stretch/>
        </p:blipFill>
        <p:spPr>
          <a:xfrm>
            <a:off x="4227940" y="6232533"/>
            <a:ext cx="3913756" cy="247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5000">
                <a:srgbClr val="F6F9FC">
                  <a:alpha val="9803"/>
                </a:srgbClr>
              </a:gs>
              <a:gs pos="74000">
                <a:srgbClr val="222A35">
                  <a:alpha val="54901"/>
                </a:srgbClr>
              </a:gs>
              <a:gs pos="83000">
                <a:srgbClr val="222A35">
                  <a:alpha val="40000"/>
                </a:srgbClr>
              </a:gs>
              <a:gs pos="100000">
                <a:srgbClr val="222A35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"/>
              <a:buNone/>
            </a:pPr>
            <a:r>
              <a:rPr lang="ko-KR" b="1" dirty="0">
                <a:solidFill>
                  <a:schemeClr val="lt1"/>
                </a:solidFill>
                <a:latin typeface="Book Antiqua" panose="02040602050305030304" pitchFamily="18" charset="0"/>
                <a:ea typeface="Helvetica Neue"/>
                <a:cs typeface="Helvetica Neue"/>
                <a:sym typeface="Helvetica Neue"/>
              </a:rPr>
              <a:t>INTRODUCTION</a:t>
            </a:r>
            <a:endParaRPr b="1" dirty="0">
              <a:solidFill>
                <a:schemeClr val="lt1"/>
              </a:solidFill>
              <a:latin typeface="Book Antiqua" panose="02040602050305030304" pitchFamily="18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Clr>
                <a:srgbClr val="D8D8D8"/>
              </a:buClr>
            </a:pPr>
            <a:r>
              <a:rPr lang="en-US" altLang="ko-KR" dirty="0" smtClean="0">
                <a:solidFill>
                  <a:srgbClr val="D8D8D8"/>
                </a:solidFill>
                <a:latin typeface="Book Antiqua" panose="02040602050305030304" pitchFamily="18" charset="0"/>
                <a:ea typeface="나눔명조" panose="02020603020101020101" pitchFamily="18" charset="-127"/>
              </a:rPr>
              <a:t>&lt;STORYBOOK&gt;</a:t>
            </a:r>
            <a:r>
              <a:rPr lang="ko-KR" altLang="en-US" dirty="0" smtClean="0">
                <a:solidFill>
                  <a:srgbClr val="D8D8D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의 프로젝트 소개</a:t>
            </a:r>
            <a:endParaRPr lang="ko-KR" altLang="en-US" dirty="0">
              <a:solidFill>
                <a:srgbClr val="D8D8D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 rot="10800000" flipH="1">
            <a:off x="0" y="1302477"/>
            <a:ext cx="7512908" cy="45719"/>
          </a:xfrm>
          <a:prstGeom prst="rect">
            <a:avLst/>
          </a:prstGeom>
          <a:solidFill>
            <a:srgbClr val="833C0B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227570" y="367810"/>
            <a:ext cx="7057768" cy="111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8852"/>
              </a:buClr>
              <a:buSzPts val="4400"/>
              <a:buFont typeface="Malgun Gothic"/>
              <a:buNone/>
            </a:pPr>
            <a:r>
              <a:rPr lang="ko-KR" dirty="0">
                <a:solidFill>
                  <a:srgbClr val="BE8852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&lt;STORYBOOK&gt;팀 소개</a:t>
            </a:r>
            <a:endParaRPr dirty="0">
              <a:solidFill>
                <a:srgbClr val="BE8852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120" name="Google Shape;120;p5"/>
          <p:cNvGrpSpPr/>
          <p:nvPr/>
        </p:nvGrpSpPr>
        <p:grpSpPr>
          <a:xfrm>
            <a:off x="3581767" y="2104084"/>
            <a:ext cx="5246165" cy="3140346"/>
            <a:chOff x="3583950" y="2009675"/>
            <a:chExt cx="5024100" cy="3403800"/>
          </a:xfrm>
        </p:grpSpPr>
        <p:sp>
          <p:nvSpPr>
            <p:cNvPr id="121" name="Google Shape;121;p5"/>
            <p:cNvSpPr/>
            <p:nvPr/>
          </p:nvSpPr>
          <p:spPr>
            <a:xfrm>
              <a:off x="3583950" y="2009675"/>
              <a:ext cx="5024100" cy="34038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Google Shape;122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96088" y="2301950"/>
              <a:ext cx="4599825" cy="2819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5"/>
          <p:cNvSpPr txBox="1"/>
          <p:nvPr/>
        </p:nvSpPr>
        <p:spPr>
          <a:xfrm>
            <a:off x="2587450" y="5777800"/>
            <a:ext cx="7234800" cy="8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dirty="0">
                <a:latin typeface="나눔명조" panose="02020603020101020101" pitchFamily="18" charset="-127"/>
                <a:ea typeface="나눔명조" panose="02020603020101020101" pitchFamily="18" charset="-127"/>
                <a:cs typeface="Malgun Gothic"/>
                <a:sym typeface="Malgun Gothic"/>
              </a:rPr>
              <a:t>Bestseller &amp; Society</a:t>
            </a:r>
            <a:endParaRPr sz="3000" b="1" dirty="0">
              <a:latin typeface="나눔명조" panose="02020603020101020101" pitchFamily="18" charset="-127"/>
              <a:ea typeface="나눔명조" panose="02020603020101020101" pitchFamily="18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 rot="10800000" flipH="1">
            <a:off x="0" y="1297458"/>
            <a:ext cx="2965622" cy="50737"/>
          </a:xfrm>
          <a:prstGeom prst="rect">
            <a:avLst/>
          </a:prstGeom>
          <a:solidFill>
            <a:srgbClr val="833C0B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227570" y="367810"/>
            <a:ext cx="3009900" cy="111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8852"/>
              </a:buClr>
              <a:buSzPts val="4400"/>
              <a:buFont typeface="Malgun Gothic"/>
              <a:buNone/>
            </a:pPr>
            <a:r>
              <a:rPr lang="ko-KR" dirty="0">
                <a:solidFill>
                  <a:srgbClr val="BE8852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분석 방법</a:t>
            </a:r>
            <a:endParaRPr dirty="0">
              <a:solidFill>
                <a:srgbClr val="BE8852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dirty="0">
                <a:latin typeface="Book Antiqua" panose="02040602050305030304" pitchFamily="18" charset="0"/>
                <a:ea typeface="나눔명조" panose="02020603020101020101" pitchFamily="18" charset="-127"/>
              </a:rPr>
              <a:t>YES24</a:t>
            </a:r>
            <a:r>
              <a:rPr 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 월별 베스트셀러 </a:t>
            </a:r>
            <a:r>
              <a:rPr 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데이터</a:t>
            </a:r>
            <a:endParaRPr lang="en-US" altLang="ko-KR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altLang="ko-KR" dirty="0" smtClean="0">
                <a:latin typeface="Book Antiqua" panose="02040602050305030304" pitchFamily="18" charset="0"/>
                <a:ea typeface="나눔명조" panose="02020603020101020101" pitchFamily="18" charset="-127"/>
              </a:rPr>
              <a:t>2008-2018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altLang="ko-KR" dirty="0" smtClean="0">
                <a:latin typeface="Book Antiqua" panose="02040602050305030304" pitchFamily="18" charset="0"/>
                <a:ea typeface="나눔명조" panose="02020603020101020101" pitchFamily="18" charset="-127"/>
              </a:rPr>
              <a:t>80</a:t>
            </a:r>
            <a:r>
              <a:rPr lang="ko-KR" altLang="en-US" dirty="0" smtClean="0">
                <a:latin typeface="Book Antiqua" panose="02040602050305030304" pitchFamily="18" charset="0"/>
                <a:ea typeface="나눔명조" panose="02020603020101020101" pitchFamily="18" charset="-127"/>
              </a:rPr>
              <a:t>권씩</a:t>
            </a:r>
            <a:endParaRPr lang="en-US" altLang="ko-KR" dirty="0" smtClean="0">
              <a:latin typeface="Book Antiqua" panose="02040602050305030304" pitchFamily="18" charset="0"/>
              <a:ea typeface="나눔명조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ko-KR" altLang="en-US" dirty="0" err="1" smtClean="0">
                <a:latin typeface="Book Antiqua" panose="02040602050305030304" pitchFamily="18" charset="0"/>
                <a:ea typeface="나눔명조" panose="02020603020101020101" pitchFamily="18" charset="-127"/>
              </a:rPr>
              <a:t>판다스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장르</a:t>
            </a:r>
            <a:r>
              <a:rPr 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별로 </a:t>
            </a:r>
            <a:r>
              <a:rPr 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각 베스트셀러의 </a:t>
            </a:r>
            <a:r>
              <a:rPr lang="ko-KR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트렌드</a:t>
            </a:r>
            <a:endParaRPr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5000">
                <a:srgbClr val="F6F9FC">
                  <a:alpha val="9803"/>
                </a:srgbClr>
              </a:gs>
              <a:gs pos="74000">
                <a:srgbClr val="222A35">
                  <a:alpha val="54901"/>
                </a:srgbClr>
              </a:gs>
              <a:gs pos="83000">
                <a:srgbClr val="222A35">
                  <a:alpha val="40000"/>
                </a:srgbClr>
              </a:gs>
              <a:gs pos="100000">
                <a:srgbClr val="222A35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"/>
              <a:buNone/>
            </a:pPr>
            <a:r>
              <a:rPr lang="ko-KR" b="1" dirty="0">
                <a:solidFill>
                  <a:schemeClr val="lt1"/>
                </a:solidFill>
                <a:latin typeface="Book Antiqua" panose="02040602050305030304" pitchFamily="18" charset="0"/>
                <a:ea typeface="Helvetica Neue"/>
                <a:cs typeface="Helvetica Neue"/>
                <a:sym typeface="Helvetica Neue"/>
              </a:rPr>
              <a:t>GENRE TRENDS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137" name="Google Shape;137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rPr lang="ko-KR" dirty="0">
                <a:solidFill>
                  <a:srgbClr val="D8D8D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베스트셀러를 시각화 했을 때 발견한 </a:t>
            </a:r>
            <a:r>
              <a:rPr lang="ko-KR" dirty="0" err="1">
                <a:solidFill>
                  <a:srgbClr val="D8D8D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트렌드</a:t>
            </a:r>
            <a:r>
              <a:rPr lang="ko-KR" dirty="0">
                <a:solidFill>
                  <a:srgbClr val="D8D8D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:</a:t>
            </a:r>
            <a:endParaRPr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rPr lang="ko-KR" dirty="0">
                <a:solidFill>
                  <a:srgbClr val="D8D8D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 1. 사회 정치 베스트셀러</a:t>
            </a:r>
            <a:endParaRPr dirty="0">
              <a:solidFill>
                <a:srgbClr val="D8D8D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rPr lang="ko-KR" dirty="0">
                <a:solidFill>
                  <a:srgbClr val="D8D8D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 2. 경제 경영 베스트셀러</a:t>
            </a:r>
            <a:endParaRPr dirty="0">
              <a:solidFill>
                <a:srgbClr val="D8D8D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9361" y="841017"/>
            <a:ext cx="9729873" cy="58601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8"/>
          <p:cNvGrpSpPr/>
          <p:nvPr/>
        </p:nvGrpSpPr>
        <p:grpSpPr>
          <a:xfrm>
            <a:off x="5428732" y="1393553"/>
            <a:ext cx="4382533" cy="4438834"/>
            <a:chOff x="5325762" y="1640690"/>
            <a:chExt cx="5058031" cy="4532650"/>
          </a:xfrm>
        </p:grpSpPr>
        <p:cxnSp>
          <p:nvCxnSpPr>
            <p:cNvPr id="144" name="Google Shape;144;p8"/>
            <p:cNvCxnSpPr/>
            <p:nvPr/>
          </p:nvCxnSpPr>
          <p:spPr>
            <a:xfrm flipH="1">
              <a:off x="5325762" y="1640690"/>
              <a:ext cx="12357" cy="4507936"/>
            </a:xfrm>
            <a:prstGeom prst="straightConnector1">
              <a:avLst/>
            </a:prstGeom>
            <a:noFill/>
            <a:ln w="9525" cap="flat" cmpd="sng">
              <a:solidFill>
                <a:srgbClr val="C9C9C9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" name="Google Shape;145;p8"/>
            <p:cNvCxnSpPr/>
            <p:nvPr/>
          </p:nvCxnSpPr>
          <p:spPr>
            <a:xfrm flipH="1">
              <a:off x="7356391" y="3756454"/>
              <a:ext cx="8236" cy="2416886"/>
            </a:xfrm>
            <a:prstGeom prst="straightConnector1">
              <a:avLst/>
            </a:prstGeom>
            <a:noFill/>
            <a:ln w="9525" cap="flat" cmpd="sng">
              <a:solidFill>
                <a:srgbClr val="C9C9C9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6" name="Google Shape;146;p8"/>
            <p:cNvCxnSpPr/>
            <p:nvPr/>
          </p:nvCxnSpPr>
          <p:spPr>
            <a:xfrm flipH="1">
              <a:off x="10375557" y="3731740"/>
              <a:ext cx="8236" cy="2416886"/>
            </a:xfrm>
            <a:prstGeom prst="straightConnector1">
              <a:avLst/>
            </a:prstGeom>
            <a:noFill/>
            <a:ln w="9525" cap="flat" cmpd="sng">
              <a:solidFill>
                <a:srgbClr val="C9C9C9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7" name="Google Shape;147;p8"/>
          <p:cNvSpPr/>
          <p:nvPr/>
        </p:nvSpPr>
        <p:spPr>
          <a:xfrm>
            <a:off x="7415285" y="151698"/>
            <a:ext cx="1458102" cy="2730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20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9"/>
          <p:cNvPicPr preferRelativeResize="0"/>
          <p:nvPr/>
        </p:nvPicPr>
        <p:blipFill rotWithShape="1">
          <a:blip r:embed="rId3">
            <a:alphaModFix/>
          </a:blip>
          <a:srcRect l="9763" r="10315"/>
          <a:stretch/>
        </p:blipFill>
        <p:spPr>
          <a:xfrm>
            <a:off x="3593757" y="3719384"/>
            <a:ext cx="4936308" cy="2767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9" descr="Image result for 박근혜 문재인&quot;"/>
          <p:cNvPicPr preferRelativeResize="0"/>
          <p:nvPr/>
        </p:nvPicPr>
        <p:blipFill rotWithShape="1">
          <a:blip r:embed="rId4">
            <a:alphaModFix/>
          </a:blip>
          <a:srcRect l="1410" t="613" r="51096" b="2414"/>
          <a:stretch/>
        </p:blipFill>
        <p:spPr>
          <a:xfrm>
            <a:off x="0" y="-20694"/>
            <a:ext cx="2669060" cy="4609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 descr="Image result for 박근혜 문재인&quot;"/>
          <p:cNvPicPr preferRelativeResize="0"/>
          <p:nvPr/>
        </p:nvPicPr>
        <p:blipFill rotWithShape="1">
          <a:blip r:embed="rId4">
            <a:alphaModFix/>
          </a:blip>
          <a:srcRect l="51249" t="1028" r="1476" b="1999"/>
          <a:stretch/>
        </p:blipFill>
        <p:spPr>
          <a:xfrm>
            <a:off x="9535298" y="0"/>
            <a:ext cx="2656702" cy="46090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9"/>
          <p:cNvGrpSpPr/>
          <p:nvPr/>
        </p:nvGrpSpPr>
        <p:grpSpPr>
          <a:xfrm>
            <a:off x="843334" y="2396261"/>
            <a:ext cx="10505331" cy="2369801"/>
            <a:chOff x="5134" y="990768"/>
            <a:chExt cx="10505331" cy="2369801"/>
          </a:xfrm>
        </p:grpSpPr>
        <p:sp>
          <p:nvSpPr>
            <p:cNvPr id="157" name="Google Shape;157;p9"/>
            <p:cNvSpPr/>
            <p:nvPr/>
          </p:nvSpPr>
          <p:spPr>
            <a:xfrm>
              <a:off x="682897" y="990768"/>
              <a:ext cx="2711053" cy="2369801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CFDEEF">
                <a:alpha val="89803"/>
              </a:srgbClr>
            </a:solidFill>
            <a:ln w="12700" cap="flat" cmpd="sng">
              <a:solidFill>
                <a:srgbClr val="CFDEEF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 txBox="1"/>
            <p:nvPr/>
          </p:nvSpPr>
          <p:spPr>
            <a:xfrm>
              <a:off x="1360661" y="1346238"/>
              <a:ext cx="1321638" cy="16588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025" tIns="16500" rIns="33000" bIns="1650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Malgun Gothic"/>
                <a:buChar char="•"/>
              </a:pPr>
              <a:r>
                <a:rPr lang="ko-KR" sz="26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대선</a:t>
              </a:r>
              <a:endParaRPr sz="2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134" y="1497905"/>
              <a:ext cx="1355526" cy="1355526"/>
            </a:xfrm>
            <a:prstGeom prst="ellipse">
              <a:avLst/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 txBox="1"/>
            <p:nvPr/>
          </p:nvSpPr>
          <p:spPr>
            <a:xfrm>
              <a:off x="203646" y="1696417"/>
              <a:ext cx="958502" cy="9585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2012</a:t>
              </a:r>
              <a:endParaRPr sz="3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4241155" y="990768"/>
              <a:ext cx="2711053" cy="2369801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CFDEEF">
                <a:alpha val="89803"/>
              </a:srgbClr>
            </a:solidFill>
            <a:ln w="12700" cap="flat" cmpd="sng">
              <a:solidFill>
                <a:srgbClr val="CFDEEF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 txBox="1"/>
            <p:nvPr/>
          </p:nvSpPr>
          <p:spPr>
            <a:xfrm>
              <a:off x="4918918" y="1346238"/>
              <a:ext cx="1321638" cy="16588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025" tIns="16500" rIns="33000" bIns="1650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Malgun Gothic"/>
                <a:buChar char="•"/>
              </a:pPr>
              <a:r>
                <a:rPr lang="ko-KR" sz="2600" b="0" i="0" u="none" strike="noStrike" cap="none" dirty="0" err="1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세월호</a:t>
              </a:r>
              <a:endParaRPr sz="2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563391" y="1497905"/>
              <a:ext cx="1355526" cy="1355526"/>
            </a:xfrm>
            <a:prstGeom prst="ellipse">
              <a:avLst/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 txBox="1"/>
            <p:nvPr/>
          </p:nvSpPr>
          <p:spPr>
            <a:xfrm>
              <a:off x="3761903" y="1696417"/>
              <a:ext cx="958502" cy="9585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2014</a:t>
              </a:r>
              <a:endParaRPr sz="32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7799412" y="990768"/>
              <a:ext cx="2711053" cy="2369801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CFDEEF">
                <a:alpha val="89803"/>
              </a:srgbClr>
            </a:solidFill>
            <a:ln w="12700" cap="flat" cmpd="sng">
              <a:solidFill>
                <a:srgbClr val="CFDEEF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 txBox="1"/>
            <p:nvPr/>
          </p:nvSpPr>
          <p:spPr>
            <a:xfrm>
              <a:off x="8477175" y="1346238"/>
              <a:ext cx="1321638" cy="16588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6025" tIns="16500" rIns="33000" bIns="1650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Malgun Gothic"/>
                <a:buChar char="•"/>
              </a:pPr>
              <a:r>
                <a:rPr lang="ko-KR" sz="2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탄핵</a:t>
              </a:r>
              <a:endParaRPr sz="2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Malgun Gothic"/>
                <a:buChar char="•"/>
              </a:pPr>
              <a:r>
                <a:rPr lang="ko-KR" sz="2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대선</a:t>
              </a:r>
              <a:endParaRPr sz="2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7121649" y="1497905"/>
              <a:ext cx="1355526" cy="1355526"/>
            </a:xfrm>
            <a:prstGeom prst="ellipse">
              <a:avLst/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 txBox="1"/>
            <p:nvPr/>
          </p:nvSpPr>
          <p:spPr>
            <a:xfrm>
              <a:off x="7320161" y="1696417"/>
              <a:ext cx="958502" cy="9585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2017</a:t>
              </a:r>
              <a:endParaRPr sz="3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9670906" y="4766062"/>
            <a:ext cx="193221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smtClean="0"/>
              <a:t>2017</a:t>
            </a:r>
            <a:r>
              <a:rPr lang="en-US" altLang="ko-KR" dirty="0" smtClean="0"/>
              <a:t> </a:t>
            </a:r>
          </a:p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지금 </a:t>
            </a:r>
            <a:r>
              <a:rPr lang="ko-KR" altLang="en-US" dirty="0"/>
              <a:t>다시 </a:t>
            </a:r>
            <a:r>
              <a:rPr lang="ko-KR" altLang="en-US" dirty="0" smtClean="0"/>
              <a:t>헌법</a:t>
            </a:r>
            <a:r>
              <a:rPr lang="en-US" altLang="ko-KR" dirty="0" smtClean="0"/>
              <a:t>”, </a:t>
            </a:r>
          </a:p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대한민국이 묻는다</a:t>
            </a:r>
            <a:r>
              <a:rPr lang="en-US" altLang="ko-KR" dirty="0" smtClean="0"/>
              <a:t>”, </a:t>
            </a:r>
          </a:p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탄핵을 탄핵하다</a:t>
            </a:r>
            <a:r>
              <a:rPr lang="en-US" altLang="ko-KR" dirty="0" smtClean="0"/>
              <a:t>”,</a:t>
            </a:r>
            <a:endParaRPr lang="en-US" altLang="ko-KR" dirty="0"/>
          </a:p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전두환 회고록</a:t>
            </a:r>
            <a:r>
              <a:rPr lang="en-US" altLang="ko-KR" dirty="0" smtClean="0"/>
              <a:t>”, </a:t>
            </a:r>
          </a:p>
          <a:p>
            <a:pPr algn="ctr"/>
            <a:r>
              <a:rPr lang="en-US" altLang="ko-KR" dirty="0" smtClean="0"/>
              <a:t>“</a:t>
            </a:r>
            <a:r>
              <a:rPr lang="ko-KR" altLang="en-US" dirty="0"/>
              <a:t>국가란 무엇인가</a:t>
            </a:r>
            <a:r>
              <a:rPr lang="en-US" altLang="ko-KR" dirty="0"/>
              <a:t>”,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문재인의 운명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664405" y="466301"/>
            <a:ext cx="279501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800" dirty="0" smtClean="0"/>
              <a:t>2014</a:t>
            </a:r>
          </a:p>
          <a:p>
            <a:pPr lvl="0" algn="ctr"/>
            <a:r>
              <a:rPr lang="en-US" altLang="ko-KR" dirty="0" smtClean="0"/>
              <a:t>“1219 </a:t>
            </a:r>
            <a:r>
              <a:rPr lang="ko-KR" altLang="en-US" dirty="0" smtClean="0"/>
              <a:t>끝이 시작이다</a:t>
            </a:r>
            <a:r>
              <a:rPr lang="en-US" altLang="ko-KR" dirty="0" smtClean="0"/>
              <a:t>”, </a:t>
            </a:r>
          </a:p>
          <a:p>
            <a:pPr lvl="0" algn="ctr"/>
            <a:r>
              <a:rPr lang="en-US" altLang="ko-KR" dirty="0" smtClean="0"/>
              <a:t>“</a:t>
            </a:r>
            <a:r>
              <a:rPr lang="ko-KR" altLang="en-US" dirty="0" smtClean="0"/>
              <a:t>운명이다</a:t>
            </a:r>
            <a:r>
              <a:rPr lang="en-US" altLang="ko-KR" dirty="0" smtClean="0"/>
              <a:t>”, </a:t>
            </a:r>
          </a:p>
          <a:p>
            <a:pPr lvl="0" algn="ctr"/>
            <a:r>
              <a:rPr lang="en-US" altLang="ko-KR" dirty="0"/>
              <a:t>“</a:t>
            </a:r>
            <a:r>
              <a:rPr lang="ko-KR" altLang="en-US" dirty="0"/>
              <a:t>기록</a:t>
            </a:r>
            <a:r>
              <a:rPr lang="en-US" altLang="ko-KR" dirty="0"/>
              <a:t>”, </a:t>
            </a:r>
          </a:p>
          <a:p>
            <a:pPr lvl="0" algn="ctr"/>
            <a:r>
              <a:rPr lang="en-US" altLang="ko-KR" dirty="0"/>
              <a:t>“</a:t>
            </a:r>
            <a:r>
              <a:rPr lang="ko-KR" altLang="en-US" dirty="0"/>
              <a:t>그가 그립다</a:t>
            </a:r>
            <a:r>
              <a:rPr lang="en-US" altLang="ko-KR" dirty="0" smtClean="0"/>
              <a:t>”,</a:t>
            </a:r>
          </a:p>
          <a:p>
            <a:pPr algn="ctr"/>
            <a:r>
              <a:rPr lang="en-US" altLang="ko-KR" dirty="0" smtClean="0"/>
              <a:t>“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돈으로 살 수 없는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것들</a:t>
            </a:r>
            <a:r>
              <a:rPr lang="en-US" altLang="ko-KR" dirty="0" smtClean="0">
                <a:ea typeface="Malgun Gothic"/>
              </a:rPr>
              <a:t>”,</a:t>
            </a:r>
            <a:endParaRPr lang="en-US" altLang="ko-KR" dirty="0" smtClean="0"/>
          </a:p>
          <a:p>
            <a:pPr lvl="0" algn="ctr"/>
            <a:r>
              <a:rPr lang="en-US" altLang="ko-KR" dirty="0" smtClean="0"/>
              <a:t>“</a:t>
            </a:r>
            <a:r>
              <a:rPr lang="ko-KR" altLang="en-US" dirty="0" smtClean="0"/>
              <a:t>시골빵집에서 </a:t>
            </a:r>
            <a:r>
              <a:rPr lang="ko-KR" altLang="en-US" dirty="0"/>
              <a:t>자본론을 </a:t>
            </a:r>
            <a:r>
              <a:rPr lang="ko-KR" altLang="en-US" dirty="0" smtClean="0"/>
              <a:t>굽다</a:t>
            </a:r>
            <a:r>
              <a:rPr lang="en-US" altLang="ko-KR" dirty="0" smtClean="0"/>
              <a:t>”, </a:t>
            </a:r>
          </a:p>
          <a:p>
            <a:pPr lvl="0" algn="ctr"/>
            <a:r>
              <a:rPr lang="en-US" altLang="ko-KR" dirty="0" smtClean="0"/>
              <a:t>“21</a:t>
            </a:r>
            <a:r>
              <a:rPr lang="ko-KR" altLang="en-US" dirty="0"/>
              <a:t>세기 </a:t>
            </a:r>
            <a:r>
              <a:rPr lang="ko-KR" altLang="en-US" dirty="0" smtClean="0"/>
              <a:t>자본</a:t>
            </a:r>
            <a:r>
              <a:rPr lang="en-US" altLang="ko-KR" dirty="0" smtClean="0"/>
              <a:t>”</a:t>
            </a:r>
            <a:endParaRPr lang="en-US" altLang="ko-KR" dirty="0"/>
          </a:p>
        </p:txBody>
      </p:sp>
      <p:sp>
        <p:nvSpPr>
          <p:cNvPr id="3" name="Rectangle 2"/>
          <p:cNvSpPr/>
          <p:nvPr/>
        </p:nvSpPr>
        <p:spPr>
          <a:xfrm>
            <a:off x="326491" y="4740043"/>
            <a:ext cx="238921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800" dirty="0" smtClean="0"/>
              <a:t>2012</a:t>
            </a:r>
            <a:endParaRPr lang="en-US" altLang="ko-KR" sz="1800" dirty="0"/>
          </a:p>
          <a:p>
            <a:pPr lvl="0" algn="ctr"/>
            <a:r>
              <a:rPr lang="en-US" altLang="ko-KR" dirty="0" smtClean="0"/>
              <a:t>“</a:t>
            </a:r>
            <a:r>
              <a:rPr lang="ko-KR" altLang="en-US" dirty="0" smtClean="0"/>
              <a:t>닥치고 정치</a:t>
            </a:r>
            <a:r>
              <a:rPr lang="en-US" altLang="ko-KR" dirty="0" smtClean="0"/>
              <a:t>”, </a:t>
            </a:r>
          </a:p>
          <a:p>
            <a:pPr lvl="0" algn="ctr"/>
            <a:r>
              <a:rPr lang="en-US" altLang="ko-KR" dirty="0" smtClean="0"/>
              <a:t>“</a:t>
            </a:r>
            <a:r>
              <a:rPr lang="ko-KR" altLang="en-US" dirty="0" smtClean="0"/>
              <a:t>달려라 정봉주</a:t>
            </a:r>
            <a:r>
              <a:rPr lang="en-US" altLang="ko-KR" dirty="0" smtClean="0"/>
              <a:t>”, </a:t>
            </a:r>
          </a:p>
          <a:p>
            <a:pPr lvl="0" algn="ctr"/>
            <a:r>
              <a:rPr lang="en-US" altLang="ko-KR" dirty="0" smtClean="0"/>
              <a:t>“</a:t>
            </a:r>
            <a:r>
              <a:rPr lang="ko-KR" altLang="en-US" dirty="0" smtClean="0"/>
              <a:t>정의란 무엇인가</a:t>
            </a:r>
            <a:r>
              <a:rPr lang="en-US" altLang="ko-KR" dirty="0" smtClean="0"/>
              <a:t>”, </a:t>
            </a:r>
          </a:p>
          <a:p>
            <a:pPr lvl="0" algn="ctr"/>
            <a:r>
              <a:rPr lang="en-US" altLang="ko-KR" dirty="0" smtClean="0"/>
              <a:t>“</a:t>
            </a:r>
            <a:r>
              <a:rPr lang="ko-KR" altLang="en-US" dirty="0" smtClean="0"/>
              <a:t>보수를 팝니다</a:t>
            </a:r>
            <a:r>
              <a:rPr lang="en-US" altLang="ko-KR" dirty="0" smtClean="0"/>
              <a:t>”, </a:t>
            </a:r>
          </a:p>
          <a:p>
            <a:pPr lvl="0" algn="ctr"/>
            <a:r>
              <a:rPr lang="en-US" altLang="ko-KR" dirty="0" smtClean="0"/>
              <a:t>“</a:t>
            </a:r>
            <a:r>
              <a:rPr lang="ko-KR" altLang="en-US" dirty="0" smtClean="0"/>
              <a:t>나는 </a:t>
            </a:r>
            <a:r>
              <a:rPr lang="ko-KR" altLang="en-US" dirty="0"/>
              <a:t>꼼수다 </a:t>
            </a:r>
            <a:r>
              <a:rPr lang="ko-KR" altLang="en-US" dirty="0" smtClean="0"/>
              <a:t>뒷담화</a:t>
            </a:r>
            <a:r>
              <a:rPr lang="en-US" altLang="ko-KR" dirty="0" smtClean="0"/>
              <a:t>”, </a:t>
            </a:r>
          </a:p>
          <a:p>
            <a:pPr lvl="0" algn="ctr"/>
            <a:r>
              <a:rPr lang="en-US" altLang="ko-KR" dirty="0" smtClean="0"/>
              <a:t>“</a:t>
            </a:r>
            <a:r>
              <a:rPr lang="ko-KR" altLang="en-US" dirty="0" smtClean="0"/>
              <a:t>문재인의 운명</a:t>
            </a:r>
            <a:r>
              <a:rPr lang="en-US" altLang="ko-KR" dirty="0" smtClean="0"/>
              <a:t>”, </a:t>
            </a:r>
          </a:p>
          <a:p>
            <a:pPr lvl="0" algn="ctr"/>
            <a:r>
              <a:rPr lang="en-US" altLang="ko-KR" dirty="0" smtClean="0"/>
              <a:t>“</a:t>
            </a:r>
            <a:r>
              <a:rPr lang="ko-KR" altLang="en-US" dirty="0" smtClean="0"/>
              <a:t>사람이 먼저다</a:t>
            </a:r>
            <a:r>
              <a:rPr lang="en-US" altLang="ko-KR" dirty="0" smtClean="0"/>
              <a:t>”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0"/>
          <p:cNvPicPr preferRelativeResize="0"/>
          <p:nvPr/>
        </p:nvPicPr>
        <p:blipFill rotWithShape="1">
          <a:blip r:embed="rId3">
            <a:alphaModFix/>
          </a:blip>
          <a:srcRect r="1004"/>
          <a:stretch/>
        </p:blipFill>
        <p:spPr>
          <a:xfrm>
            <a:off x="1034878" y="800939"/>
            <a:ext cx="9752570" cy="58717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774931" y="4551584"/>
            <a:ext cx="2653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ko-KR" u="sng" dirty="0" smtClean="0"/>
              <a:t>2013 (1) </a:t>
            </a:r>
          </a:p>
          <a:p>
            <a:pPr lvl="0"/>
            <a:r>
              <a:rPr lang="en-US" altLang="ko-KR" dirty="0" smtClean="0"/>
              <a:t>“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월급쟁이를 위한 </a:t>
            </a:r>
            <a:r>
              <a:rPr lang="ko-KR" altLang="en-US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부동산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경매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7042484" y="3954215"/>
            <a:ext cx="48928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u="sng" dirty="0" smtClean="0"/>
              <a:t>2014 (3) </a:t>
            </a:r>
          </a:p>
          <a:p>
            <a:pPr lvl="0"/>
            <a:r>
              <a:rPr lang="en-US" altLang="ko-KR" dirty="0" smtClean="0"/>
              <a:t>“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선대인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미친 </a:t>
            </a:r>
            <a:r>
              <a:rPr lang="ko-KR" altLang="en-US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부동산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말하다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”, </a:t>
            </a:r>
            <a:endParaRPr lang="en-US" altLang="ko-KR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당신이 속고 있는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28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가지 </a:t>
            </a:r>
            <a:r>
              <a:rPr lang="ko-KR" altLang="en-US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재테크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비밀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”, </a:t>
            </a:r>
            <a:endParaRPr lang="en-US" altLang="ko-KR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지금 중국 주식 </a:t>
            </a:r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천만원이면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 후 </a:t>
            </a:r>
            <a:r>
              <a:rPr lang="ko-KR" altLang="en-US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강남 아파트</a:t>
            </a:r>
            <a:r>
              <a:rPr lang="ko-KR" altLang="en-US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ko-KR" altLang="en-US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산다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lang="en-US" altLang="ko-KR" dirty="0"/>
          </a:p>
        </p:txBody>
      </p:sp>
      <p:sp>
        <p:nvSpPr>
          <p:cNvPr id="6" name="Rectangle 5"/>
          <p:cNvSpPr/>
          <p:nvPr/>
        </p:nvSpPr>
        <p:spPr>
          <a:xfrm>
            <a:off x="4277225" y="1556151"/>
            <a:ext cx="464017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u="sng" dirty="0" smtClean="0"/>
              <a:t>2015 (6) </a:t>
            </a:r>
          </a:p>
          <a:p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“35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 </a:t>
            </a:r>
            <a:r>
              <a:rPr lang="ko-KR" altLang="en-US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아파트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200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 사들인 젊은 부자의 투자이야기”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“</a:t>
            </a:r>
            <a:r>
              <a:rPr lang="ko-KR" altLang="en-US" dirty="0">
                <a:solidFill>
                  <a:srgbClr val="C00000"/>
                </a:solidFill>
              </a:rPr>
              <a:t>재테크</a:t>
            </a:r>
            <a:r>
              <a:rPr lang="ko-KR" altLang="en-US" dirty="0"/>
              <a:t>의 여왕</a:t>
            </a:r>
            <a:r>
              <a:rPr lang="ko-KR" altLang="en-US" dirty="0" smtClean="0"/>
              <a:t>“</a:t>
            </a:r>
            <a:r>
              <a:rPr lang="en-US" altLang="ko-KR" dirty="0" smtClean="0"/>
              <a:t>, </a:t>
            </a:r>
          </a:p>
          <a:p>
            <a:r>
              <a:rPr lang="ko-KR" altLang="en-US" dirty="0"/>
              <a:t>“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나는 </a:t>
            </a:r>
            <a:r>
              <a:rPr lang="ko-KR" altLang="en-US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상가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월급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받는다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”, </a:t>
            </a:r>
          </a:p>
          <a:p>
            <a:pPr lvl="0"/>
            <a:r>
              <a:rPr lang="ko-KR" altLang="en-US" dirty="0" smtClean="0"/>
              <a:t>“</a:t>
            </a:r>
            <a:r>
              <a:rPr lang="ko-KR" altLang="en-US" dirty="0"/>
              <a:t>나는 </a:t>
            </a:r>
            <a:r>
              <a:rPr lang="ko-KR" altLang="en-US" dirty="0">
                <a:solidFill>
                  <a:srgbClr val="C00000"/>
                </a:solidFill>
              </a:rPr>
              <a:t>부동산</a:t>
            </a:r>
            <a:r>
              <a:rPr lang="ko-KR" altLang="en-US" dirty="0"/>
              <a:t>과 맞벌이한다“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“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 안에 </a:t>
            </a:r>
            <a:r>
              <a:rPr lang="ko-KR" altLang="en-US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꼬마 빌딩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채 갖기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</a:p>
          <a:p>
            <a:pPr lvl="0"/>
            <a:r>
              <a:rPr lang="en-US" altLang="ko-KR" dirty="0"/>
              <a:t>“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소형 </a:t>
            </a:r>
            <a:r>
              <a:rPr lang="ko-KR" altLang="en-US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아파트 빌라 투자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앞으로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년이 기회다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lang="en-US" altLang="ko-KR" dirty="0" smtClean="0"/>
          </a:p>
        </p:txBody>
      </p:sp>
      <p:sp>
        <p:nvSpPr>
          <p:cNvPr id="7" name="Rectangle 6"/>
          <p:cNvSpPr/>
          <p:nvPr/>
        </p:nvSpPr>
        <p:spPr>
          <a:xfrm>
            <a:off x="9161039" y="800939"/>
            <a:ext cx="30121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u="sng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2017 (14)</a:t>
            </a:r>
          </a:p>
          <a:p>
            <a:pPr lvl="0"/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나는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마트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대신 </a:t>
            </a:r>
            <a:r>
              <a:rPr lang="ko-KR" altLang="en-US" sz="900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부동산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간다”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sz="900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부동산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투자의 정석”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투에이스의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부동산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절세의 기술”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대한민국 </a:t>
            </a:r>
            <a:r>
              <a:rPr lang="ko-KR" altLang="en-US" sz="900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부동산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투자”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한국의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1000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원짜리 </a:t>
            </a:r>
            <a:r>
              <a:rPr lang="ko-KR" altLang="en-US" sz="900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땅 부자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들”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엄마의 첫 </a:t>
            </a:r>
            <a:r>
              <a:rPr lang="ko-KR" altLang="en-US" sz="900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부동산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공부”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나는 </a:t>
            </a:r>
            <a:r>
              <a:rPr lang="ko-KR" altLang="en-US" sz="900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부동산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아이 학비 번다”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아기곰의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재테크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불변의 법칙”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돈되는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재건축 재개발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돈 되는 </a:t>
            </a:r>
            <a:r>
              <a:rPr lang="ko-KR" altLang="en-US" sz="900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아파트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돈 안 되는 </a:t>
            </a:r>
            <a:r>
              <a:rPr lang="ko-KR" altLang="en-US" sz="900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아파트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sz="900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부동산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투자 이렇게 쉬웠어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?”, </a:t>
            </a:r>
          </a:p>
          <a:p>
            <a:pPr lvl="0"/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돈이 없을수록 서울의 </a:t>
            </a:r>
            <a:r>
              <a:rPr lang="ko-KR" altLang="en-US" sz="900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아파트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사라”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“3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 공부하고 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 써먹는 </a:t>
            </a:r>
            <a:r>
              <a:rPr lang="ko-KR" altLang="en-US" sz="900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부동산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시장 분석 기법”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</a:t>
            </a:r>
            <a:r>
              <a:rPr lang="ko-KR" altLang="en-US" sz="900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부동산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미래”</a:t>
            </a:r>
            <a:endParaRPr lang="ko-KR" alt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679</Words>
  <Application>Microsoft Office PowerPoint</Application>
  <PresentationFormat>Widescreen</PresentationFormat>
  <Paragraphs>128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Book Antiqua</vt:lpstr>
      <vt:lpstr>Malgun Gothic</vt:lpstr>
      <vt:lpstr>나눔명조</vt:lpstr>
      <vt:lpstr>Arial</vt:lpstr>
      <vt:lpstr>Malgun Gothic</vt:lpstr>
      <vt:lpstr>Helvetica Neue</vt:lpstr>
      <vt:lpstr>Office Theme</vt:lpstr>
      <vt:lpstr>베스트셀러로 보는 우리 사회</vt:lpstr>
      <vt:lpstr>Contents</vt:lpstr>
      <vt:lpstr>INTRODUCTION</vt:lpstr>
      <vt:lpstr>&lt;STORYBOOK&gt;팀 소개</vt:lpstr>
      <vt:lpstr>분석 방법</vt:lpstr>
      <vt:lpstr>GENRE TRENDS</vt:lpstr>
      <vt:lpstr>PowerPoint Presentation</vt:lpstr>
      <vt:lpstr>PowerPoint Presentation</vt:lpstr>
      <vt:lpstr>PowerPoint Presentation</vt:lpstr>
      <vt:lpstr>‘초이노믹스’, 들어보셨나요?</vt:lpstr>
      <vt:lpstr>COMPARATIVE ANALYSIS</vt:lpstr>
      <vt:lpstr>다가오는 인구절벽의 예측</vt:lpstr>
      <vt:lpstr>PowerPoint Presentation</vt:lpstr>
      <vt:lpstr>PowerPoint Presentation</vt:lpstr>
      <vt:lpstr>경제와 베스트셀러</vt:lpstr>
      <vt:lpstr>PowerPoint Presentation</vt:lpstr>
      <vt:lpstr>PowerPoint Presentation</vt:lpstr>
      <vt:lpstr>FUN FACTS</vt:lpstr>
      <vt:lpstr>10년간, 최고의 인기 저자는?</vt:lpstr>
      <vt:lpstr>베스트셀러로 보는 2019년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베스트셀러로 보는 우리 사회</dc:title>
  <dc:creator>user</dc:creator>
  <cp:lastModifiedBy>user</cp:lastModifiedBy>
  <cp:revision>40</cp:revision>
  <dcterms:created xsi:type="dcterms:W3CDTF">2019-12-11T05:03:11Z</dcterms:created>
  <dcterms:modified xsi:type="dcterms:W3CDTF">2019-12-13T01:38:03Z</dcterms:modified>
</cp:coreProperties>
</file>