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437D-ECAE-C425-CEEB-8C244032C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9F20C-4200-5C52-4B54-66F773FB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2525A-2236-ABD4-7306-9D2F6D00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929D-558F-1698-28AD-348ACA0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7547-23DD-7C49-24E9-C0B99387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4AD8-DA46-218E-5791-AEA8CF60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AFF76-08FE-3235-C734-CCE135F5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98B7-C4E2-2962-7B8D-93C741F3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CDFC-974E-6488-BE6C-41A41062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649F8-4C05-2FA2-9805-B10C17D1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75F5C-98ED-ADC0-DAB1-CE0ADAD77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7509A-C33F-C650-E768-54D7CA17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9EA0-1799-A5D7-9127-C5E3F920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28B5-D2B4-7F29-BEF4-95957F7A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B2018-D702-0EEC-A1FA-AB789031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D5EA-8F48-9596-1B79-5DEC9378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8FCF-AC27-1348-1903-FACB98AD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DFBA-252D-41C9-A4E1-C78CBFD1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43BE-DD14-0A08-99B1-D28634DB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C9F5-A8DB-37BC-B0DA-6A3AA963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77DD-77D8-2F50-2F23-10C1511B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654D-98B6-0A94-994D-2FFD1893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6D6E5-5754-B144-2545-FFB3C5F7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0B38-6848-6A85-E444-59C8D75B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4227-EC62-3083-C07E-5D9955D1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7B61-4FB9-44EE-8F64-559C217A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BCA4-BBE0-B4E4-05F5-060CCBD53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B0391-BA24-680D-D26F-3A628AD0C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486A6-290D-F8C3-84AD-1DC13C0F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539D-3695-59DE-9C00-CFD8CA1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F5EE0-BECF-DC0D-4C20-BDDFF0F0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D25-4B2B-4854-627E-D2D27A0B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EEB79-968F-03BB-C7FC-14987C7B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0E74-AD70-78CD-7A2C-2B059B8E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F1B46-7603-1F09-8CA7-F1D2607F6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58EBD-46EA-3FE7-7C08-99BCEF42B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C3C7A-C6A1-EA17-F4CE-CB53FDBC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9D484-E979-91C8-C765-09FEFB19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35C26-EB8B-6864-5749-416FC5BD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2C2C-F585-0556-9D6C-60BB8291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FE06-8F6B-AD62-299A-32A9C009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A1CAC-8B25-FF37-A0E5-CBFBD697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C8E77-88A6-2E12-BD0A-15FBA92C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6C9A-8D7B-5D36-1E8E-BB222683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416F3-9747-3A0A-249C-789DAEB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8573-87AD-4471-C524-AFF90DCF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0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0401-0F5E-BAB0-B41F-13F2CCBC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091F-DB7E-F307-5A41-37F67C3C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AE2E-E42D-5D7A-41D1-322C069A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8B636-B9F6-54B8-AC92-CDA656EA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EC57-E306-56B7-B296-42A95B95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4D2C4-6093-706E-3FEC-471CB2F6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1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E5F5-F910-0ACA-ED5D-345A92DC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37E20-5D8B-2F38-B90E-BD51CF838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1EF23-3DDF-B450-0445-62B93957C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AC70-D04E-5F8C-D7DF-4A22C4F3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00A9-403E-7DF8-DA91-90BB50F1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EDFC-6102-468A-968D-819513B6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1A875-EA6C-113A-1FB4-D58F2EED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CB28F-562E-8DC5-6A69-0D54CA91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F426-CCFC-5EE7-08E9-9614BF3E5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BC9F-7144-48E7-A142-9FBF2D92A77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8E29-19D7-EFA9-800D-EB59CC7D7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4B05-DB1C-0C50-E18F-3A3CFE8E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BC6F-0949-4852-93D3-B47FF0711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6.048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A585-394F-0659-D6C5-6EE8A2D8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19392" cy="1325563"/>
          </a:xfrm>
        </p:spPr>
        <p:txBody>
          <a:bodyPr/>
          <a:lstStyle/>
          <a:p>
            <a:r>
              <a:rPr lang="en-US" dirty="0"/>
              <a:t>Hierarchical Model - Encoder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B1B6C1-C9FF-EE73-0F26-EC7DB754304A}"/>
              </a:ext>
            </a:extLst>
          </p:cNvPr>
          <p:cNvSpPr txBox="1"/>
          <p:nvPr/>
        </p:nvSpPr>
        <p:spPr>
          <a:xfrm>
            <a:off x="9196557" y="1481737"/>
            <a:ext cx="216734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  <a:latin typeface="Lucida Grande"/>
              </a:rPr>
              <a:t>Position-aware Graph Neural Networks</a:t>
            </a:r>
            <a:endParaRPr lang="en-US" sz="1100" dirty="0">
              <a:hlinkClick r:id="rId2"/>
            </a:endParaRPr>
          </a:p>
          <a:p>
            <a:r>
              <a:rPr lang="en-US" sz="1100" dirty="0">
                <a:hlinkClick r:id="rId2"/>
              </a:rPr>
              <a:t>https://arxiv.org/abs/1906.04817</a:t>
            </a:r>
            <a:endParaRPr lang="en-US" sz="11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0003F21-349B-B9A4-254A-63F47FB36C66}"/>
              </a:ext>
            </a:extLst>
          </p:cNvPr>
          <p:cNvSpPr/>
          <p:nvPr/>
        </p:nvSpPr>
        <p:spPr>
          <a:xfrm>
            <a:off x="5113838" y="5016027"/>
            <a:ext cx="2620101" cy="7373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subgraph including parent clustering node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AF4775-79F1-C91A-DA0D-3513E260635F}"/>
              </a:ext>
            </a:extLst>
          </p:cNvPr>
          <p:cNvSpPr/>
          <p:nvPr/>
        </p:nvSpPr>
        <p:spPr>
          <a:xfrm>
            <a:off x="714375" y="4637398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BC3DEFE-D792-D47E-6E16-4049186C7411}"/>
              </a:ext>
            </a:extLst>
          </p:cNvPr>
          <p:cNvSpPr/>
          <p:nvPr/>
        </p:nvSpPr>
        <p:spPr>
          <a:xfrm>
            <a:off x="2754887" y="3706323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936B5F0-748A-01A9-9877-741DCE07BE4C}"/>
              </a:ext>
            </a:extLst>
          </p:cNvPr>
          <p:cNvSpPr/>
          <p:nvPr/>
        </p:nvSpPr>
        <p:spPr>
          <a:xfrm>
            <a:off x="1378368" y="5303148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134E71-ED41-45F2-BA18-6B782C407D00}"/>
              </a:ext>
            </a:extLst>
          </p:cNvPr>
          <p:cNvSpPr/>
          <p:nvPr/>
        </p:nvSpPr>
        <p:spPr>
          <a:xfrm>
            <a:off x="2004261" y="4631674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58C5D8A-601D-061A-1C51-2635EC5894F0}"/>
              </a:ext>
            </a:extLst>
          </p:cNvPr>
          <p:cNvSpPr/>
          <p:nvPr/>
        </p:nvSpPr>
        <p:spPr>
          <a:xfrm>
            <a:off x="1378368" y="3555354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1C9179-9E55-F611-AD28-6CD425A2ABD4}"/>
              </a:ext>
            </a:extLst>
          </p:cNvPr>
          <p:cNvCxnSpPr>
            <a:stCxn id="96" idx="1"/>
            <a:endCxn id="97" idx="5"/>
          </p:cNvCxnSpPr>
          <p:nvPr/>
        </p:nvCxnSpPr>
        <p:spPr>
          <a:xfrm flipH="1" flipV="1">
            <a:off x="1654791" y="3825289"/>
            <a:ext cx="396897" cy="85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14CFD4-7F99-779B-8CE1-C64BD0A90647}"/>
              </a:ext>
            </a:extLst>
          </p:cNvPr>
          <p:cNvCxnSpPr>
            <a:stCxn id="93" idx="7"/>
            <a:endCxn id="97" idx="3"/>
          </p:cNvCxnSpPr>
          <p:nvPr/>
        </p:nvCxnSpPr>
        <p:spPr>
          <a:xfrm flipV="1">
            <a:off x="990798" y="3825289"/>
            <a:ext cx="434997" cy="8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131A02-832A-5FCE-ADDA-835E0A19B751}"/>
              </a:ext>
            </a:extLst>
          </p:cNvPr>
          <p:cNvCxnSpPr>
            <a:stCxn id="93" idx="5"/>
            <a:endCxn id="95" idx="1"/>
          </p:cNvCxnSpPr>
          <p:nvPr/>
        </p:nvCxnSpPr>
        <p:spPr>
          <a:xfrm>
            <a:off x="990798" y="4907333"/>
            <a:ext cx="434997" cy="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E05382D-8682-25F2-3CDB-A1533FBC5B7F}"/>
              </a:ext>
            </a:extLst>
          </p:cNvPr>
          <p:cNvCxnSpPr>
            <a:stCxn id="95" idx="7"/>
            <a:endCxn id="96" idx="3"/>
          </p:cNvCxnSpPr>
          <p:nvPr/>
        </p:nvCxnSpPr>
        <p:spPr>
          <a:xfrm flipV="1">
            <a:off x="1654791" y="4901609"/>
            <a:ext cx="396897" cy="44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994457A-2762-1600-7D3F-C125CD315729}"/>
              </a:ext>
            </a:extLst>
          </p:cNvPr>
          <p:cNvSpPr/>
          <p:nvPr/>
        </p:nvSpPr>
        <p:spPr>
          <a:xfrm>
            <a:off x="2003630" y="2218994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123BD7-5AF9-2A45-6191-45CEC27F6930}"/>
              </a:ext>
            </a:extLst>
          </p:cNvPr>
          <p:cNvCxnSpPr>
            <a:stCxn id="97" idx="7"/>
            <a:endCxn id="106" idx="3"/>
          </p:cNvCxnSpPr>
          <p:nvPr/>
        </p:nvCxnSpPr>
        <p:spPr>
          <a:xfrm flipV="1">
            <a:off x="1654791" y="2488929"/>
            <a:ext cx="396266" cy="111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C299DE4-3CB9-3705-069A-5D0074CF340C}"/>
              </a:ext>
            </a:extLst>
          </p:cNvPr>
          <p:cNvCxnSpPr>
            <a:stCxn id="94" idx="1"/>
            <a:endCxn id="106" idx="5"/>
          </p:cNvCxnSpPr>
          <p:nvPr/>
        </p:nvCxnSpPr>
        <p:spPr>
          <a:xfrm flipH="1" flipV="1">
            <a:off x="2280053" y="2488929"/>
            <a:ext cx="522261" cy="126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3269FF5-82EB-091E-7B3F-0274B335B1F9}"/>
              </a:ext>
            </a:extLst>
          </p:cNvPr>
          <p:cNvSpPr txBox="1"/>
          <p:nvPr/>
        </p:nvSpPr>
        <p:spPr>
          <a:xfrm>
            <a:off x="375927" y="3118941"/>
            <a:ext cx="115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  <a:p>
            <a:r>
              <a:rPr lang="en-US" dirty="0"/>
              <a:t>node (base anchor)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153777-332B-7C0B-2A30-052F25683F9D}"/>
              </a:ext>
            </a:extLst>
          </p:cNvPr>
          <p:cNvSpPr txBox="1"/>
          <p:nvPr/>
        </p:nvSpPr>
        <p:spPr>
          <a:xfrm>
            <a:off x="2341147" y="1629558"/>
            <a:ext cx="115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clustering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7D79AAD-9683-9A44-8442-7DCF825B98DC}"/>
              </a:ext>
            </a:extLst>
          </p:cNvPr>
          <p:cNvSpPr txBox="1"/>
          <p:nvPr/>
        </p:nvSpPr>
        <p:spPr>
          <a:xfrm>
            <a:off x="3144054" y="3573533"/>
            <a:ext cx="115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21FE79-C970-35F7-013F-159EA66DF1EB}"/>
              </a:ext>
            </a:extLst>
          </p:cNvPr>
          <p:cNvSpPr txBox="1"/>
          <p:nvPr/>
        </p:nvSpPr>
        <p:spPr>
          <a:xfrm>
            <a:off x="2305749" y="4459543"/>
            <a:ext cx="71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BA346CF-9B92-6529-0E97-F2702F9D8ED0}"/>
              </a:ext>
            </a:extLst>
          </p:cNvPr>
          <p:cNvSpPr txBox="1"/>
          <p:nvPr/>
        </p:nvSpPr>
        <p:spPr>
          <a:xfrm>
            <a:off x="1231079" y="5644868"/>
            <a:ext cx="77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9A96ED3-5668-2F55-0934-BAE7D5645298}"/>
              </a:ext>
            </a:extLst>
          </p:cNvPr>
          <p:cNvSpPr txBox="1"/>
          <p:nvPr/>
        </p:nvSpPr>
        <p:spPr>
          <a:xfrm>
            <a:off x="71316" y="4544109"/>
            <a:ext cx="71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E5CB496-4599-5F5E-783A-14FFCAB8F10A}"/>
              </a:ext>
            </a:extLst>
          </p:cNvPr>
          <p:cNvSpPr/>
          <p:nvPr/>
        </p:nvSpPr>
        <p:spPr>
          <a:xfrm>
            <a:off x="0" y="4478159"/>
            <a:ext cx="3017725" cy="18130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3B42BFE-3529-4C5F-0CE2-328804DCD6BB}"/>
              </a:ext>
            </a:extLst>
          </p:cNvPr>
          <p:cNvSpPr txBox="1"/>
          <p:nvPr/>
        </p:nvSpPr>
        <p:spPr>
          <a:xfrm>
            <a:off x="2045794" y="5956018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level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AC95B2E0-5D52-9EEA-13CD-4CF394AD40B3}"/>
              </a:ext>
            </a:extLst>
          </p:cNvPr>
          <p:cNvSpPr/>
          <p:nvPr/>
        </p:nvSpPr>
        <p:spPr>
          <a:xfrm>
            <a:off x="383141" y="3013486"/>
            <a:ext cx="3455434" cy="13432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4F65514-F18D-FF5B-9A4F-06DFED2C072B}"/>
              </a:ext>
            </a:extLst>
          </p:cNvPr>
          <p:cNvSpPr txBox="1"/>
          <p:nvPr/>
        </p:nvSpPr>
        <p:spPr>
          <a:xfrm>
            <a:off x="2905328" y="3002799"/>
            <a:ext cx="66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level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D26C579-8B28-3C91-21E2-4F626B51E936}"/>
              </a:ext>
            </a:extLst>
          </p:cNvPr>
          <p:cNvSpPr/>
          <p:nvPr/>
        </p:nvSpPr>
        <p:spPr>
          <a:xfrm>
            <a:off x="4518888" y="3545832"/>
            <a:ext cx="3810002" cy="323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Encoder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F0B199-1417-534E-BD0A-5C4C96D79C4A}"/>
              </a:ext>
            </a:extLst>
          </p:cNvPr>
          <p:cNvCxnSpPr>
            <a:cxnSpLocks/>
            <a:stCxn id="3" idx="0"/>
            <a:endCxn id="131" idx="2"/>
          </p:cNvCxnSpPr>
          <p:nvPr/>
        </p:nvCxnSpPr>
        <p:spPr>
          <a:xfrm flipV="1">
            <a:off x="6423889" y="3869504"/>
            <a:ext cx="0" cy="51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3DB1549-A0A0-DE78-F3F1-6447DE8A5A27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6423888" y="1690688"/>
            <a:ext cx="1" cy="185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879331B-954E-9DE7-895F-F8424E3AC3A4}"/>
              </a:ext>
            </a:extLst>
          </p:cNvPr>
          <p:cNvSpPr txBox="1"/>
          <p:nvPr/>
        </p:nvSpPr>
        <p:spPr>
          <a:xfrm>
            <a:off x="8972550" y="2314574"/>
            <a:ext cx="301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10 nodes, requiring 4 anchor sets. 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6E22D48-2780-175A-0504-A554FC1D6A1E}"/>
              </a:ext>
            </a:extLst>
          </p:cNvPr>
          <p:cNvSpPr txBox="1"/>
          <p:nvPr/>
        </p:nvSpPr>
        <p:spPr>
          <a:xfrm>
            <a:off x="8724901" y="3601665"/>
            <a:ext cx="287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PGNN is from paper above and on </a:t>
            </a:r>
            <a:r>
              <a:rPr lang="en-US" dirty="0" err="1"/>
              <a:t>pytorch</a:t>
            </a:r>
            <a:r>
              <a:rPr lang="en-US" dirty="0"/>
              <a:t> geometric.  It encodes the subgraph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5AFF53-E8F2-52A7-834D-5F2D1F958D17}"/>
              </a:ext>
            </a:extLst>
          </p:cNvPr>
          <p:cNvSpPr/>
          <p:nvPr/>
        </p:nvSpPr>
        <p:spPr>
          <a:xfrm>
            <a:off x="4518888" y="4382273"/>
            <a:ext cx="3810002" cy="323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PGNN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64CDD8-F1D0-8673-120A-BBC156A97F6C}"/>
              </a:ext>
            </a:extLst>
          </p:cNvPr>
          <p:cNvCxnSpPr>
            <a:cxnSpLocks/>
            <a:stCxn id="88" idx="0"/>
            <a:endCxn id="3" idx="2"/>
          </p:cNvCxnSpPr>
          <p:nvPr/>
        </p:nvCxnSpPr>
        <p:spPr>
          <a:xfrm flipV="1">
            <a:off x="6423889" y="4705945"/>
            <a:ext cx="0" cy="31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24C6D6-0264-9A70-11EB-C8B0F67B4965}"/>
              </a:ext>
            </a:extLst>
          </p:cNvPr>
          <p:cNvSpPr txBox="1"/>
          <p:nvPr/>
        </p:nvSpPr>
        <p:spPr>
          <a:xfrm>
            <a:off x="6414485" y="3053059"/>
            <a:ext cx="1923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Encoded cluster node and child nodes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D8AB236-242A-F198-19C1-F52C1FB8A379}"/>
              </a:ext>
            </a:extLst>
          </p:cNvPr>
          <p:cNvCxnSpPr>
            <a:cxnSpLocks/>
            <a:stCxn id="35" idx="2"/>
            <a:endCxn id="3" idx="1"/>
          </p:cNvCxnSpPr>
          <p:nvPr/>
        </p:nvCxnSpPr>
        <p:spPr>
          <a:xfrm rot="10800000" flipV="1">
            <a:off x="4518888" y="2367155"/>
            <a:ext cx="1802206" cy="2176954"/>
          </a:xfrm>
          <a:prstGeom prst="bentConnector3">
            <a:avLst>
              <a:gd name="adj1" fmla="val 1126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9B65D-A31E-7E07-1E86-B92AFD0558BA}"/>
              </a:ext>
            </a:extLst>
          </p:cNvPr>
          <p:cNvSpPr txBox="1"/>
          <p:nvPr/>
        </p:nvSpPr>
        <p:spPr>
          <a:xfrm>
            <a:off x="4257667" y="1919961"/>
            <a:ext cx="200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repeat for every cluster node subgraph recursively up to the root node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B960C9-F509-6F40-02AF-8DD1FE44B53F}"/>
              </a:ext>
            </a:extLst>
          </p:cNvPr>
          <p:cNvSpPr/>
          <p:nvPr/>
        </p:nvSpPr>
        <p:spPr>
          <a:xfrm>
            <a:off x="6321094" y="2273756"/>
            <a:ext cx="190649" cy="1867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7DF0E9-BD77-1FB6-DA74-B2186FC2CDEA}"/>
              </a:ext>
            </a:extLst>
          </p:cNvPr>
          <p:cNvSpPr txBox="1"/>
          <p:nvPr/>
        </p:nvSpPr>
        <p:spPr>
          <a:xfrm>
            <a:off x="3666931" y="5956017"/>
            <a:ext cx="815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encodes the complete system of clusters and leaf nodes all the way up to the root node.  This is the encoder portion of the system autoencoder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9BD117-56B7-76B5-A821-EF3C6396E098}"/>
              </a:ext>
            </a:extLst>
          </p:cNvPr>
          <p:cNvSpPr/>
          <p:nvPr/>
        </p:nvSpPr>
        <p:spPr>
          <a:xfrm>
            <a:off x="99510" y="2425959"/>
            <a:ext cx="1710629" cy="2024743"/>
          </a:xfrm>
          <a:custGeom>
            <a:avLst/>
            <a:gdLst>
              <a:gd name="connsiteX0" fmla="*/ 21788 w 1710629"/>
              <a:gd name="connsiteY0" fmla="*/ 2024743 h 2024743"/>
              <a:gd name="connsiteX1" fmla="*/ 236392 w 1710629"/>
              <a:gd name="connsiteY1" fmla="*/ 643812 h 2024743"/>
              <a:gd name="connsiteX2" fmla="*/ 1710629 w 1710629"/>
              <a:gd name="connsiteY2" fmla="*/ 0 h 202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0629" h="2024743">
                <a:moveTo>
                  <a:pt x="21788" y="2024743"/>
                </a:moveTo>
                <a:cubicBezTo>
                  <a:pt x="-11647" y="1503006"/>
                  <a:pt x="-45081" y="981269"/>
                  <a:pt x="236392" y="643812"/>
                </a:cubicBezTo>
                <a:cubicBezTo>
                  <a:pt x="517865" y="306355"/>
                  <a:pt x="1475809" y="111967"/>
                  <a:pt x="1710629" y="0"/>
                </a:cubicBezTo>
              </a:path>
            </a:pathLst>
          </a:custGeom>
          <a:noFill/>
          <a:ln w="53975" cmpd="dbl"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7D8270-F1C1-CC8A-76C4-23E74791ED61}"/>
              </a:ext>
            </a:extLst>
          </p:cNvPr>
          <p:cNvSpPr txBox="1"/>
          <p:nvPr/>
        </p:nvSpPr>
        <p:spPr>
          <a:xfrm>
            <a:off x="98939" y="2345541"/>
            <a:ext cx="108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</a:t>
            </a:r>
          </a:p>
          <a:p>
            <a:r>
              <a:rPr lang="en-US" dirty="0"/>
              <a:t>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93689-B6E6-05BF-51B9-06CAD0BA41A4}"/>
              </a:ext>
            </a:extLst>
          </p:cNvPr>
          <p:cNvSpPr txBox="1"/>
          <p:nvPr/>
        </p:nvSpPr>
        <p:spPr>
          <a:xfrm>
            <a:off x="8439150" y="365125"/>
            <a:ext cx="285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Encodes SUB-graph at time t</a:t>
            </a:r>
          </a:p>
        </p:txBody>
      </p:sp>
    </p:spTree>
    <p:extLst>
      <p:ext uri="{BB962C8B-B14F-4D97-AF65-F5344CB8AC3E}">
        <p14:creationId xmlns:p14="http://schemas.microsoft.com/office/powerpoint/2010/main" val="379137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A585-394F-0659-D6C5-6EE8A2D8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19392" cy="1325563"/>
          </a:xfrm>
        </p:spPr>
        <p:txBody>
          <a:bodyPr/>
          <a:lstStyle/>
          <a:p>
            <a:r>
              <a:rPr lang="en-US" dirty="0"/>
              <a:t>Hierarchical Model - Decoder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3AF4775-79F1-C91A-DA0D-3513E260635F}"/>
              </a:ext>
            </a:extLst>
          </p:cNvPr>
          <p:cNvSpPr/>
          <p:nvPr/>
        </p:nvSpPr>
        <p:spPr>
          <a:xfrm>
            <a:off x="714375" y="4637398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BC3DEFE-D792-D47E-6E16-4049186C7411}"/>
              </a:ext>
            </a:extLst>
          </p:cNvPr>
          <p:cNvSpPr/>
          <p:nvPr/>
        </p:nvSpPr>
        <p:spPr>
          <a:xfrm>
            <a:off x="2754887" y="3706323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936B5F0-748A-01A9-9877-741DCE07BE4C}"/>
              </a:ext>
            </a:extLst>
          </p:cNvPr>
          <p:cNvSpPr/>
          <p:nvPr/>
        </p:nvSpPr>
        <p:spPr>
          <a:xfrm>
            <a:off x="1378368" y="5303148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134E71-ED41-45F2-BA18-6B782C407D00}"/>
              </a:ext>
            </a:extLst>
          </p:cNvPr>
          <p:cNvSpPr/>
          <p:nvPr/>
        </p:nvSpPr>
        <p:spPr>
          <a:xfrm>
            <a:off x="2004261" y="4631674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58C5D8A-601D-061A-1C51-2635EC5894F0}"/>
              </a:ext>
            </a:extLst>
          </p:cNvPr>
          <p:cNvSpPr/>
          <p:nvPr/>
        </p:nvSpPr>
        <p:spPr>
          <a:xfrm>
            <a:off x="1378368" y="3555354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1C9179-9E55-F611-AD28-6CD425A2ABD4}"/>
              </a:ext>
            </a:extLst>
          </p:cNvPr>
          <p:cNvCxnSpPr>
            <a:stCxn id="96" idx="1"/>
            <a:endCxn id="97" idx="5"/>
          </p:cNvCxnSpPr>
          <p:nvPr/>
        </p:nvCxnSpPr>
        <p:spPr>
          <a:xfrm flipH="1" flipV="1">
            <a:off x="1654791" y="3825289"/>
            <a:ext cx="396897" cy="85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614CFD4-7F99-779B-8CE1-C64BD0A90647}"/>
              </a:ext>
            </a:extLst>
          </p:cNvPr>
          <p:cNvCxnSpPr>
            <a:stCxn id="93" idx="7"/>
            <a:endCxn id="97" idx="3"/>
          </p:cNvCxnSpPr>
          <p:nvPr/>
        </p:nvCxnSpPr>
        <p:spPr>
          <a:xfrm flipV="1">
            <a:off x="990798" y="3825289"/>
            <a:ext cx="434997" cy="85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C131A02-832A-5FCE-ADDA-835E0A19B751}"/>
              </a:ext>
            </a:extLst>
          </p:cNvPr>
          <p:cNvCxnSpPr>
            <a:stCxn id="93" idx="5"/>
            <a:endCxn id="95" idx="1"/>
          </p:cNvCxnSpPr>
          <p:nvPr/>
        </p:nvCxnSpPr>
        <p:spPr>
          <a:xfrm>
            <a:off x="990798" y="4907333"/>
            <a:ext cx="434997" cy="4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E05382D-8682-25F2-3CDB-A1533FBC5B7F}"/>
              </a:ext>
            </a:extLst>
          </p:cNvPr>
          <p:cNvCxnSpPr>
            <a:stCxn id="95" idx="7"/>
            <a:endCxn id="96" idx="3"/>
          </p:cNvCxnSpPr>
          <p:nvPr/>
        </p:nvCxnSpPr>
        <p:spPr>
          <a:xfrm flipV="1">
            <a:off x="1654791" y="4901609"/>
            <a:ext cx="396897" cy="44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994457A-2762-1600-7D3F-C125CD315729}"/>
              </a:ext>
            </a:extLst>
          </p:cNvPr>
          <p:cNvSpPr/>
          <p:nvPr/>
        </p:nvSpPr>
        <p:spPr>
          <a:xfrm>
            <a:off x="2003630" y="2218994"/>
            <a:ext cx="323850" cy="3162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123BD7-5AF9-2A45-6191-45CEC27F6930}"/>
              </a:ext>
            </a:extLst>
          </p:cNvPr>
          <p:cNvCxnSpPr>
            <a:stCxn id="97" idx="7"/>
            <a:endCxn id="106" idx="3"/>
          </p:cNvCxnSpPr>
          <p:nvPr/>
        </p:nvCxnSpPr>
        <p:spPr>
          <a:xfrm flipV="1">
            <a:off x="1654791" y="2488929"/>
            <a:ext cx="396266" cy="111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C299DE4-3CB9-3705-069A-5D0074CF340C}"/>
              </a:ext>
            </a:extLst>
          </p:cNvPr>
          <p:cNvCxnSpPr>
            <a:stCxn id="94" idx="1"/>
            <a:endCxn id="106" idx="5"/>
          </p:cNvCxnSpPr>
          <p:nvPr/>
        </p:nvCxnSpPr>
        <p:spPr>
          <a:xfrm flipH="1" flipV="1">
            <a:off x="2280053" y="2488929"/>
            <a:ext cx="522261" cy="126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3269FF5-82EB-091E-7B3F-0274B335B1F9}"/>
              </a:ext>
            </a:extLst>
          </p:cNvPr>
          <p:cNvSpPr txBox="1"/>
          <p:nvPr/>
        </p:nvSpPr>
        <p:spPr>
          <a:xfrm>
            <a:off x="375927" y="3118941"/>
            <a:ext cx="115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</a:t>
            </a:r>
          </a:p>
          <a:p>
            <a:r>
              <a:rPr lang="en-US" dirty="0"/>
              <a:t>node (base anchor)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153777-332B-7C0B-2A30-052F25683F9D}"/>
              </a:ext>
            </a:extLst>
          </p:cNvPr>
          <p:cNvSpPr txBox="1"/>
          <p:nvPr/>
        </p:nvSpPr>
        <p:spPr>
          <a:xfrm>
            <a:off x="2341147" y="1629558"/>
            <a:ext cx="115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clustering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7D79AAD-9683-9A44-8442-7DCF825B98DC}"/>
              </a:ext>
            </a:extLst>
          </p:cNvPr>
          <p:cNvSpPr txBox="1"/>
          <p:nvPr/>
        </p:nvSpPr>
        <p:spPr>
          <a:xfrm>
            <a:off x="3144054" y="3573533"/>
            <a:ext cx="115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21FE79-C970-35F7-013F-159EA66DF1EB}"/>
              </a:ext>
            </a:extLst>
          </p:cNvPr>
          <p:cNvSpPr txBox="1"/>
          <p:nvPr/>
        </p:nvSpPr>
        <p:spPr>
          <a:xfrm>
            <a:off x="2305749" y="4459543"/>
            <a:ext cx="71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BA346CF-9B92-6529-0E97-F2702F9D8ED0}"/>
              </a:ext>
            </a:extLst>
          </p:cNvPr>
          <p:cNvSpPr txBox="1"/>
          <p:nvPr/>
        </p:nvSpPr>
        <p:spPr>
          <a:xfrm>
            <a:off x="1231079" y="5644868"/>
            <a:ext cx="77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9A96ED3-5668-2F55-0934-BAE7D5645298}"/>
              </a:ext>
            </a:extLst>
          </p:cNvPr>
          <p:cNvSpPr txBox="1"/>
          <p:nvPr/>
        </p:nvSpPr>
        <p:spPr>
          <a:xfrm>
            <a:off x="71316" y="4544109"/>
            <a:ext cx="71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</a:t>
            </a:r>
          </a:p>
          <a:p>
            <a:r>
              <a:rPr lang="en-US" dirty="0"/>
              <a:t>node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E5CB496-4599-5F5E-783A-14FFCAB8F10A}"/>
              </a:ext>
            </a:extLst>
          </p:cNvPr>
          <p:cNvSpPr/>
          <p:nvPr/>
        </p:nvSpPr>
        <p:spPr>
          <a:xfrm>
            <a:off x="0" y="4478159"/>
            <a:ext cx="3017725" cy="181304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3B42BFE-3529-4C5F-0CE2-328804DCD6BB}"/>
              </a:ext>
            </a:extLst>
          </p:cNvPr>
          <p:cNvSpPr txBox="1"/>
          <p:nvPr/>
        </p:nvSpPr>
        <p:spPr>
          <a:xfrm>
            <a:off x="2045794" y="5956018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level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AC95B2E0-5D52-9EEA-13CD-4CF394AD40B3}"/>
              </a:ext>
            </a:extLst>
          </p:cNvPr>
          <p:cNvSpPr/>
          <p:nvPr/>
        </p:nvSpPr>
        <p:spPr>
          <a:xfrm>
            <a:off x="383141" y="3013486"/>
            <a:ext cx="3455434" cy="134327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4F65514-F18D-FF5B-9A4F-06DFED2C072B}"/>
              </a:ext>
            </a:extLst>
          </p:cNvPr>
          <p:cNvSpPr txBox="1"/>
          <p:nvPr/>
        </p:nvSpPr>
        <p:spPr>
          <a:xfrm>
            <a:off x="2905328" y="3002799"/>
            <a:ext cx="66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level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BD9A5-D116-D18C-FE23-BC6793413B5B}"/>
              </a:ext>
            </a:extLst>
          </p:cNvPr>
          <p:cNvSpPr txBox="1"/>
          <p:nvPr/>
        </p:nvSpPr>
        <p:spPr>
          <a:xfrm>
            <a:off x="4695825" y="1562100"/>
            <a:ext cx="647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section of autoencoder will be autoregressive transformer.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07E618F-9233-C12F-88B8-B9E817F7BC6C}"/>
              </a:ext>
            </a:extLst>
          </p:cNvPr>
          <p:cNvSpPr/>
          <p:nvPr/>
        </p:nvSpPr>
        <p:spPr>
          <a:xfrm>
            <a:off x="7019925" y="2273065"/>
            <a:ext cx="160020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node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5FE2CE2-2488-AA97-FC8A-A6AB9AE7FC20}"/>
              </a:ext>
            </a:extLst>
          </p:cNvPr>
          <p:cNvSpPr/>
          <p:nvPr/>
        </p:nvSpPr>
        <p:spPr>
          <a:xfrm>
            <a:off x="7019925" y="3837905"/>
            <a:ext cx="160020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XFMR Decoder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07BB55-36D6-23F6-115B-CBD7EAC38F9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7820026" y="3187465"/>
            <a:ext cx="0" cy="65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842B7C8-F879-A340-6BDC-6183A6EEAC2F}"/>
              </a:ext>
            </a:extLst>
          </p:cNvPr>
          <p:cNvSpPr txBox="1"/>
          <p:nvPr/>
        </p:nvSpPr>
        <p:spPr>
          <a:xfrm>
            <a:off x="7814411" y="3190258"/>
            <a:ext cx="128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xfmr</a:t>
            </a:r>
            <a:r>
              <a:rPr lang="en-US" sz="1400" dirty="0"/>
              <a:t> context vector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CE10BF-4FD0-AF57-720E-E69BDB4015D9}"/>
              </a:ext>
            </a:extLst>
          </p:cNvPr>
          <p:cNvSpPr/>
          <p:nvPr/>
        </p:nvSpPr>
        <p:spPr>
          <a:xfrm>
            <a:off x="4891244" y="3489363"/>
            <a:ext cx="1580660" cy="1076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 predicted nodes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8B3252B-F638-C80D-6A4C-36F15324E3AD}"/>
              </a:ext>
            </a:extLst>
          </p:cNvPr>
          <p:cNvCxnSpPr>
            <a:stCxn id="58" idx="6"/>
            <a:endCxn id="48" idx="1"/>
          </p:cNvCxnSpPr>
          <p:nvPr/>
        </p:nvCxnSpPr>
        <p:spPr>
          <a:xfrm flipV="1">
            <a:off x="6471904" y="4022571"/>
            <a:ext cx="548021" cy="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948262-C282-FE35-C513-EDE986A9751E}"/>
              </a:ext>
            </a:extLst>
          </p:cNvPr>
          <p:cNvCxnSpPr>
            <a:cxnSpLocks/>
            <a:stCxn id="48" idx="3"/>
            <a:endCxn id="65" idx="1"/>
          </p:cNvCxnSpPr>
          <p:nvPr/>
        </p:nvCxnSpPr>
        <p:spPr>
          <a:xfrm>
            <a:off x="8620127" y="4022571"/>
            <a:ext cx="548021" cy="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4E5289-F6ED-40BB-680F-AC6ED594E8A0}"/>
              </a:ext>
            </a:extLst>
          </p:cNvPr>
          <p:cNvSpPr txBox="1"/>
          <p:nvPr/>
        </p:nvSpPr>
        <p:spPr>
          <a:xfrm>
            <a:off x="9168148" y="3838435"/>
            <a:ext cx="208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predicted node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B79B27-DE29-8A05-2503-301BBB5D20BF}"/>
              </a:ext>
            </a:extLst>
          </p:cNvPr>
          <p:cNvSpPr txBox="1"/>
          <p:nvPr/>
        </p:nvSpPr>
        <p:spPr>
          <a:xfrm>
            <a:off x="8439150" y="365125"/>
            <a:ext cx="302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Decodes a SUB-graph at time t</a:t>
            </a:r>
          </a:p>
        </p:txBody>
      </p:sp>
    </p:spTree>
    <p:extLst>
      <p:ext uri="{BB962C8B-B14F-4D97-AF65-F5344CB8AC3E}">
        <p14:creationId xmlns:p14="http://schemas.microsoft.com/office/powerpoint/2010/main" val="12415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47F0-D321-3F44-148E-E5B850BD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Times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CB2B-0365-ABDE-3E8E-1BF520B8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node containing sequences, encode each individual time step, maintaining embeddings for all nodes.  </a:t>
            </a:r>
          </a:p>
          <a:p>
            <a:r>
              <a:rPr lang="en-US" dirty="0"/>
              <a:t>Goal is to further encode all of the sequences of embeddings for each node into a single embedding at each node.  </a:t>
            </a:r>
          </a:p>
          <a:p>
            <a:r>
              <a:rPr lang="en-US" dirty="0"/>
              <a:t>The fully encoded root node then can be used in an autoencoder to reproduce the static graph (containing info of the underlying time series or other sequences)</a:t>
            </a:r>
          </a:p>
          <a:p>
            <a:r>
              <a:rPr lang="en-US" dirty="0"/>
              <a:t>Then each node can then be used to generate any sequences directly at the node without having to generate the entire sequence of graphs again.</a:t>
            </a:r>
          </a:p>
        </p:txBody>
      </p:sp>
    </p:spTree>
    <p:extLst>
      <p:ext uri="{BB962C8B-B14F-4D97-AF65-F5344CB8AC3E}">
        <p14:creationId xmlns:p14="http://schemas.microsoft.com/office/powerpoint/2010/main" val="333125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281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Grande</vt:lpstr>
      <vt:lpstr>Office Theme</vt:lpstr>
      <vt:lpstr>Hierarchical Model - Encoder</vt:lpstr>
      <vt:lpstr>Hierarchical Model - Decoder</vt:lpstr>
      <vt:lpstr>Handling Times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Green</dc:creator>
  <cp:lastModifiedBy>Terry Green</cp:lastModifiedBy>
  <cp:revision>13</cp:revision>
  <dcterms:created xsi:type="dcterms:W3CDTF">2023-09-19T13:25:02Z</dcterms:created>
  <dcterms:modified xsi:type="dcterms:W3CDTF">2024-01-24T15:10:35Z</dcterms:modified>
</cp:coreProperties>
</file>