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19"/>
  </p:notesMasterIdLst>
  <p:sldIdLst>
    <p:sldId id="256" r:id="rId2"/>
    <p:sldId id="269" r:id="rId3"/>
    <p:sldId id="262" r:id="rId4"/>
    <p:sldId id="257" r:id="rId5"/>
    <p:sldId id="265" r:id="rId6"/>
    <p:sldId id="264" r:id="rId7"/>
    <p:sldId id="266" r:id="rId8"/>
    <p:sldId id="267" r:id="rId9"/>
    <p:sldId id="268" r:id="rId10"/>
    <p:sldId id="270" r:id="rId11"/>
    <p:sldId id="271" r:id="rId12"/>
    <p:sldId id="272" r:id="rId13"/>
    <p:sldId id="259" r:id="rId14"/>
    <p:sldId id="263" r:id="rId15"/>
    <p:sldId id="261" r:id="rId16"/>
    <p:sldId id="26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906" autoAdjust="0"/>
  </p:normalViewPr>
  <p:slideViewPr>
    <p:cSldViewPr snapToGrid="0">
      <p:cViewPr varScale="1">
        <p:scale>
          <a:sx n="103" d="100"/>
          <a:sy n="103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0A832-2669-47D5-9462-854458FC26B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441C5-EC34-4AEC-9817-303C798D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1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JUnit 4’s monolithic architecture prevented the development of JUnit as a tool.</a:t>
            </a:r>
          </a:p>
          <a:p>
            <a:r>
              <a:rPr lang="en-US" dirty="0"/>
              <a:t>JUnit 5 – separate Test API, test discovery and execution, and launcher.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441C5-EC34-4AEC-9817-303C798DC2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441C5-EC34-4AEC-9817-303C798DC2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441C5-EC34-4AEC-9817-303C798DC2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TDD: What am I building next? When do I know I’m done? What is the design (API) of the thing I am building? Red-Green-Refactor</a:t>
            </a:r>
          </a:p>
          <a:p>
            <a:endParaRPr lang="en-US" dirty="0"/>
          </a:p>
          <a:p>
            <a:r>
              <a:rPr lang="en-US" dirty="0"/>
              <a:t>Unit Testing: NOT about finding defects</a:t>
            </a:r>
          </a:p>
          <a:p>
            <a:endParaRPr lang="en-US" dirty="0"/>
          </a:p>
          <a:p>
            <a:r>
              <a:rPr lang="en-US" dirty="0" err="1"/>
              <a:t>tl;dr</a:t>
            </a:r>
            <a:r>
              <a:rPr lang="en-US" dirty="0"/>
              <a:t> Unit Testing / TDD results in better (design/maintainability/readability/correctness) code more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441C5-EC34-4AEC-9817-303C798DC2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Really: why people end up not using Unit Tests / TDD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441C5-EC34-4AEC-9817-303C798DC2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38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3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8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6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7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0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4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299/is-unit-testing-worth-the-effort/67500#67500" TargetMode="External"/><Relationship Id="rId13" Type="http://schemas.openxmlformats.org/officeDocument/2006/relationships/hyperlink" Target="https://rbcs-us.com/documents/Why-Most-Unit-Testing-is-Waste.pdf" TargetMode="External"/><Relationship Id="rId3" Type="http://schemas.openxmlformats.org/officeDocument/2006/relationships/hyperlink" Target="https://www.ibm.com/developerworks/library/j-introducing-junit5-part1-jupiter-api/index.html" TargetMode="External"/><Relationship Id="rId7" Type="http://schemas.openxmlformats.org/officeDocument/2006/relationships/hyperlink" Target="https://dzone.com/articles/unit-testing-means-end" TargetMode="External"/><Relationship Id="rId12" Type="http://schemas.openxmlformats.org/officeDocument/2006/relationships/hyperlink" Target="https://henrikwarne.com/2014/09/04/a-response-to-why-most-unit-testing-is-waste/" TargetMode="External"/><Relationship Id="rId2" Type="http://schemas.openxmlformats.org/officeDocument/2006/relationships/hyperlink" Target="http://junit.org/junit5/docs/current/user-guid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trikainulainen.net/programming/testing/junit-5-tutorial-running-unit-tests-with-gradle/" TargetMode="External"/><Relationship Id="rId11" Type="http://schemas.openxmlformats.org/officeDocument/2006/relationships/hyperlink" Target="http://wiki.c2.com/?TenYearsOfTestDrivenDevelopment" TargetMode="External"/><Relationship Id="rId5" Type="http://schemas.openxmlformats.org/officeDocument/2006/relationships/hyperlink" Target="http://www.baeldung.com/junit-5" TargetMode="External"/><Relationship Id="rId15" Type="http://schemas.openxmlformats.org/officeDocument/2006/relationships/hyperlink" Target="https://stackoverflow.com/questions/333682/unit-testing-anti-patterns-catalogue" TargetMode="External"/><Relationship Id="rId10" Type="http://schemas.openxmlformats.org/officeDocument/2006/relationships/hyperlink" Target="http://blog.stevensanderson.com/2009/08/24/writing-great-unit-tests-best-and-worst-practises/" TargetMode="External"/><Relationship Id="rId4" Type="http://schemas.openxmlformats.org/officeDocument/2006/relationships/hyperlink" Target="https://blog.codefx.org/design/architecture/junit-5-architecture/" TargetMode="External"/><Relationship Id="rId9" Type="http://schemas.openxmlformats.org/officeDocument/2006/relationships/hyperlink" Target="http://blog.stevensanderson.com/2009/11/04/selective-unit-testing-costs-and-benefits/" TargetMode="External"/><Relationship Id="rId14" Type="http://schemas.openxmlformats.org/officeDocument/2006/relationships/hyperlink" Target="https://rbcs-us.com/documents/Segu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linkedin.com/in/twheeler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6D82-22E5-4145-9C79-3FDD02DD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779E2-AC9C-4E9D-9C17-6EBE7B0B3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for describing and executing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39F2E-9CE8-4781-B609-5E1D7AA2A8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3105" y="1720633"/>
            <a:ext cx="4709028" cy="17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B6AF-0A2A-45BC-9C02-A63BBB44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New Feature – Nested Test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CB0A-AA2D-4B27-9967-CF68E2BF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4254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800" dirty="0"/>
              <a:t>Must be a non-static inner class</a:t>
            </a:r>
          </a:p>
          <a:p>
            <a:r>
              <a:rPr lang="en-US" sz="1800" dirty="0"/>
              <a:t>Can nest arbitrarily deep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@</a:t>
            </a:r>
            <a:r>
              <a:rPr lang="en-US" sz="1200" dirty="0" err="1">
                <a:latin typeface="Lucida Console" panose="020B0609040504020204" pitchFamily="49" charset="0"/>
              </a:rPr>
              <a:t>DisplayName</a:t>
            </a:r>
            <a:r>
              <a:rPr lang="en-US" sz="1200" dirty="0">
                <a:latin typeface="Lucida Console" panose="020B0609040504020204" pitchFamily="49" charset="0"/>
              </a:rPr>
              <a:t>(“A stack“)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StackTest</a:t>
            </a:r>
            <a:r>
              <a:rPr lang="en-US" sz="1200" dirty="0">
                <a:latin typeface="Lucida Console" panose="020B0609040504020204" pitchFamily="49" charset="0"/>
              </a:rPr>
              <a:t> {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Stack&lt;Object&gt; </a:t>
            </a:r>
            <a:r>
              <a:rPr lang="en-US" sz="1200" dirty="0" err="1">
                <a:latin typeface="Lucida Console" panose="020B0609040504020204" pitchFamily="49" charset="0"/>
              </a:rPr>
              <a:t>testObject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  <a:br>
              <a:rPr lang="en-US" sz="1200" dirty="0">
                <a:latin typeface="Lucida Console" panose="020B0609040504020204" pitchFamily="49" charset="0"/>
              </a:rPr>
            </a:b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@Test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...</a:t>
            </a:r>
            <a:br>
              <a:rPr lang="en-US" sz="1200" dirty="0">
                <a:latin typeface="Lucida Console" panose="020B0609040504020204" pitchFamily="49" charset="0"/>
              </a:rPr>
            </a:b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@Nested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@</a:t>
            </a:r>
            <a:r>
              <a:rPr lang="en-US" sz="1200" dirty="0" err="1">
                <a:latin typeface="Lucida Console" panose="020B0609040504020204" pitchFamily="49" charset="0"/>
              </a:rPr>
              <a:t>DisplayName</a:t>
            </a:r>
            <a:r>
              <a:rPr lang="en-US" sz="1200" dirty="0">
                <a:latin typeface="Lucida Console" panose="020B0609040504020204" pitchFamily="49" charset="0"/>
              </a:rPr>
              <a:t>(“after pushing an element“)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class </a:t>
            </a:r>
            <a:r>
              <a:rPr lang="en-US" sz="1200" dirty="0" err="1">
                <a:latin typeface="Lucida Console" panose="020B0609040504020204" pitchFamily="49" charset="0"/>
              </a:rPr>
              <a:t>AfterPushing</a:t>
            </a:r>
            <a:r>
              <a:rPr lang="en-US" sz="1200" dirty="0">
                <a:latin typeface="Lucida Console" panose="020B0609040504020204" pitchFamily="49" charset="0"/>
              </a:rPr>
              <a:t> {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@Test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...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}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}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5423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0ED8-2478-4CAF-9A25-2536DFC5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E8ED-A148-40B3-B2E7-725B3D47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buildscript</a:t>
            </a:r>
            <a:r>
              <a:rPr lang="en-US" sz="1100" dirty="0">
                <a:latin typeface="Lucida Console" panose="020B0609040504020204" pitchFamily="49" charset="0"/>
              </a:rPr>
              <a:t> {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repositories { </a:t>
            </a:r>
            <a:r>
              <a:rPr lang="en-US" sz="1100" dirty="0" err="1">
                <a:latin typeface="Lucida Console" panose="020B0609040504020204" pitchFamily="49" charset="0"/>
              </a:rPr>
              <a:t>mavenCentral</a:t>
            </a:r>
            <a:r>
              <a:rPr lang="en-US" sz="1100" dirty="0">
                <a:latin typeface="Lucida Console" panose="020B0609040504020204" pitchFamily="49" charset="0"/>
              </a:rPr>
              <a:t>() }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dependencies { </a:t>
            </a:r>
            <a:r>
              <a:rPr lang="en-US" sz="1100" dirty="0" err="1">
                <a:latin typeface="Lucida Console" panose="020B0609040504020204" pitchFamily="49" charset="0"/>
              </a:rPr>
              <a:t>classpath</a:t>
            </a:r>
            <a:r>
              <a:rPr lang="en-US" sz="1100" dirty="0">
                <a:latin typeface="Lucida Console" panose="020B0609040504020204" pitchFamily="49" charset="0"/>
              </a:rPr>
              <a:t> 'org.junit.platform:junit-platform-gradle-plugin:1.0.1’ }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apply plugin: ‘</a:t>
            </a:r>
            <a:r>
              <a:rPr lang="en-US" sz="1100" dirty="0" err="1">
                <a:latin typeface="Lucida Console" panose="020B0609040504020204" pitchFamily="49" charset="0"/>
              </a:rPr>
              <a:t>org.junit.platform.gradle.plugin</a:t>
            </a:r>
            <a:r>
              <a:rPr lang="en-US" sz="1100" dirty="0">
                <a:latin typeface="Lucida Console" panose="020B060904050402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sourceCompatibility</a:t>
            </a:r>
            <a:r>
              <a:rPr lang="en-US" sz="1100" dirty="0">
                <a:latin typeface="Lucida Console" panose="020B0609040504020204" pitchFamily="49" charset="0"/>
              </a:rPr>
              <a:t> = 1.8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dependencies {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testCompile</a:t>
            </a:r>
            <a:r>
              <a:rPr lang="en-US" sz="1100" dirty="0">
                <a:latin typeface="Lucida Console" panose="020B0609040504020204" pitchFamily="49" charset="0"/>
              </a:rPr>
              <a:t>('org.junit.platform:junit-platform-launcher:1.0.1’)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testCompile</a:t>
            </a:r>
            <a:r>
              <a:rPr lang="en-US" sz="1100" dirty="0">
                <a:latin typeface="Lucida Console" panose="020B0609040504020204" pitchFamily="49" charset="0"/>
              </a:rPr>
              <a:t>('org.junit.jupiter:junit-jupiter-api:5.0.1’)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testRuntime</a:t>
            </a:r>
            <a:r>
              <a:rPr lang="en-US" sz="1100" dirty="0">
                <a:latin typeface="Lucida Console" panose="020B0609040504020204" pitchFamily="49" charset="0"/>
              </a:rPr>
              <a:t>('org.junit.jupiter:junit-jupiter-engine:5.0.1’)</a:t>
            </a:r>
            <a:br>
              <a:rPr lang="en-US" sz="1100" dirty="0">
                <a:latin typeface="Lucida Console" panose="020B0609040504020204" pitchFamily="49" charset="0"/>
              </a:rPr>
            </a:b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// only required if running JUnit 4 tests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testCompile</a:t>
            </a:r>
            <a:r>
              <a:rPr lang="en-US" sz="1100" dirty="0">
                <a:latin typeface="Lucida Console" panose="020B0609040504020204" pitchFamily="49" charset="0"/>
              </a:rPr>
              <a:t>("junit:junit:4.12")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testRuntime</a:t>
            </a:r>
            <a:r>
              <a:rPr lang="en-US" sz="1100" dirty="0">
                <a:latin typeface="Lucida Console" panose="020B0609040504020204" pitchFamily="49" charset="0"/>
              </a:rPr>
              <a:t>("org.junit.vintage:junit-vintage-engine:4.12.1")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962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3772-0134-403C-A6A9-32DC409B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JUnit 4 -&gt; JUnit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B0C6-419F-4E3A-8D2F-DD5BCA20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JUnit Vintage Test Engine to run existing JUnit 4 tests</a:t>
            </a:r>
          </a:p>
          <a:p>
            <a:r>
              <a:rPr lang="en-US" dirty="0"/>
              <a:t>JUnit 4 and JUnit 5 tests can exist in the same project</a:t>
            </a:r>
          </a:p>
          <a:p>
            <a:pPr lvl="1"/>
            <a:r>
              <a:rPr lang="en-US" dirty="0"/>
              <a:t>Different packages</a:t>
            </a:r>
          </a:p>
          <a:p>
            <a:pPr lvl="1"/>
            <a:r>
              <a:rPr lang="en-US" dirty="0"/>
              <a:t>Different test engines</a:t>
            </a:r>
          </a:p>
          <a:p>
            <a:pPr lvl="1"/>
            <a:r>
              <a:rPr lang="en-US" dirty="0"/>
              <a:t>Same launcher</a:t>
            </a:r>
          </a:p>
          <a:p>
            <a:r>
              <a:rPr lang="en-US" dirty="0"/>
              <a:t>Create new tests using JUnit 5</a:t>
            </a:r>
          </a:p>
          <a:p>
            <a:r>
              <a:rPr lang="en-US" dirty="0"/>
              <a:t>Migrate existing tests as time/opportunity permits</a:t>
            </a:r>
          </a:p>
        </p:txBody>
      </p:sp>
    </p:spTree>
    <p:extLst>
      <p:ext uri="{BB962C8B-B14F-4D97-AF65-F5344CB8AC3E}">
        <p14:creationId xmlns:p14="http://schemas.microsoft.com/office/powerpoint/2010/main" val="351905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F45-62F2-4DCC-ADF7-C4D37B70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and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55A3-73C6-4D63-9B23-DC6746E7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Unit Testing </a:t>
            </a:r>
            <a:r>
              <a:rPr lang="en-US" dirty="0"/>
              <a:t>because…</a:t>
            </a:r>
          </a:p>
          <a:p>
            <a:pPr lvl="1"/>
            <a:r>
              <a:rPr lang="en-US" dirty="0"/>
              <a:t>It’s a better way to prove the code behaves as you think (assume) it does</a:t>
            </a:r>
          </a:p>
          <a:p>
            <a:pPr lvl="1"/>
            <a:r>
              <a:rPr lang="en-US" dirty="0"/>
              <a:t>Refactoring security blanket: provides confidence that refactoring didn’t change behavior</a:t>
            </a:r>
          </a:p>
          <a:p>
            <a:pPr lvl="1"/>
            <a:r>
              <a:rPr lang="en-US" dirty="0"/>
              <a:t>Improve the design: composable building blocks</a:t>
            </a:r>
          </a:p>
          <a:p>
            <a:endParaRPr lang="en-US" dirty="0"/>
          </a:p>
          <a:p>
            <a:r>
              <a:rPr lang="en-US" b="1" dirty="0"/>
              <a:t>TDD </a:t>
            </a:r>
            <a:r>
              <a:rPr lang="en-US" dirty="0"/>
              <a:t>because…</a:t>
            </a:r>
          </a:p>
          <a:p>
            <a:pPr lvl="1"/>
            <a:r>
              <a:rPr lang="en-US" dirty="0"/>
              <a:t>I can clearly define what I’m doing next</a:t>
            </a:r>
          </a:p>
          <a:p>
            <a:pPr lvl="1"/>
            <a:r>
              <a:rPr lang="en-US" dirty="0"/>
              <a:t>I know when to stop coding [part of] a feature</a:t>
            </a:r>
          </a:p>
          <a:p>
            <a:pPr lvl="1"/>
            <a:r>
              <a:rPr lang="en-US" dirty="0"/>
              <a:t>I can design/write the code from the perspective of its actual client</a:t>
            </a:r>
          </a:p>
          <a:p>
            <a:pPr lvl="1"/>
            <a:r>
              <a:rPr lang="en-US" dirty="0"/>
              <a:t>Reduce cognitive overhead and separate development concerns using the red/green/refactor cycle</a:t>
            </a:r>
          </a:p>
          <a:p>
            <a:pPr lvl="1"/>
            <a:r>
              <a:rPr lang="en-US" dirty="0"/>
              <a:t>Break work down into bite-sized chunks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5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FD15-B272-4975-BC7D-2834BC16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and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18E5-1CA5-42C1-9C67-2C4C4FBD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Not a silver bullet – it will not automagically make your code great</a:t>
            </a:r>
          </a:p>
          <a:p>
            <a:r>
              <a:rPr lang="en-US" dirty="0"/>
              <a:t>Beware of cargo cult testing; don’t follow rules blindly</a:t>
            </a:r>
          </a:p>
          <a:p>
            <a:pPr lvl="1"/>
            <a:r>
              <a:rPr lang="en-US" dirty="0"/>
              <a:t>We must have 100% code coverage</a:t>
            </a:r>
          </a:p>
          <a:p>
            <a:pPr lvl="1"/>
            <a:r>
              <a:rPr lang="en-US" dirty="0"/>
              <a:t>Every (method | class) must be unit tested</a:t>
            </a:r>
          </a:p>
          <a:p>
            <a:r>
              <a:rPr lang="en-US" dirty="0"/>
              <a:t>The benefits of unit testing are correlated with the complexity of the code under test (design, algorithmic)</a:t>
            </a:r>
          </a:p>
          <a:p>
            <a:pPr lvl="1"/>
            <a:r>
              <a:rPr lang="en-US" dirty="0"/>
              <a:t>Best value: non-trivial logic with few dependencies</a:t>
            </a:r>
          </a:p>
          <a:p>
            <a:r>
              <a:rPr lang="en-US" dirty="0"/>
              <a:t>TDD requires a completely different mindset and habits; takes time to learn</a:t>
            </a:r>
          </a:p>
          <a:p>
            <a:r>
              <a:rPr lang="en-US" dirty="0"/>
              <a:t>Good design required (SOLID, GRASP, SPOT, DRY)</a:t>
            </a:r>
          </a:p>
          <a:p>
            <a:r>
              <a:rPr lang="en-US" dirty="0"/>
              <a:t>NOT about finding and correcting defects</a:t>
            </a:r>
          </a:p>
          <a:p>
            <a:r>
              <a:rPr lang="en-US" i="1" dirty="0"/>
              <a:t>Very </a:t>
            </a:r>
            <a:r>
              <a:rPr lang="en-US" dirty="0"/>
              <a:t>not about achieving 100% correctness</a:t>
            </a:r>
          </a:p>
        </p:txBody>
      </p:sp>
    </p:spTree>
    <p:extLst>
      <p:ext uri="{BB962C8B-B14F-4D97-AF65-F5344CB8AC3E}">
        <p14:creationId xmlns:p14="http://schemas.microsoft.com/office/powerpoint/2010/main" val="129402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AB47-4017-44F0-B189-814A7E03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/ Unit Testing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0072-0100-4A1C-A20A-F2FF1B37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1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Live by red-green-refactor. Refactor </a:t>
            </a:r>
            <a:r>
              <a:rPr lang="en-US" i="1" dirty="0"/>
              <a:t>mercilessly</a:t>
            </a:r>
            <a:r>
              <a:rPr lang="en-US" dirty="0"/>
              <a:t>. </a:t>
            </a:r>
          </a:p>
          <a:p>
            <a:r>
              <a:rPr lang="en-US" dirty="0"/>
              <a:t>A test should have one </a:t>
            </a:r>
            <a:r>
              <a:rPr lang="en-US" i="1" dirty="0"/>
              <a:t>logical</a:t>
            </a:r>
            <a:r>
              <a:rPr lang="en-US" dirty="0"/>
              <a:t> assertion. (There may be multiple assert statements.)</a:t>
            </a:r>
          </a:p>
          <a:p>
            <a:r>
              <a:rPr lang="en-US" dirty="0"/>
              <a:t>A specific logical behavior should be tested in one test.</a:t>
            </a:r>
          </a:p>
          <a:p>
            <a:r>
              <a:rPr lang="en-US" dirty="0"/>
              <a:t>Test suite run as part of CI build. Failures are addressed </a:t>
            </a:r>
            <a:r>
              <a:rPr lang="en-US" i="1" dirty="0"/>
              <a:t>immediately</a:t>
            </a:r>
            <a:r>
              <a:rPr lang="en-US" dirty="0"/>
              <a:t>.</a:t>
            </a:r>
          </a:p>
          <a:p>
            <a:r>
              <a:rPr lang="en-US" dirty="0"/>
              <a:t>Unit test small, independent units. Use integration/UI testing for “wire it all up and let it run” testing.</a:t>
            </a:r>
          </a:p>
          <a:p>
            <a:r>
              <a:rPr lang="en-US" dirty="0"/>
              <a:t>Mock out all external services and state: filesystem, database, REST/SOAP service.</a:t>
            </a:r>
          </a:p>
          <a:p>
            <a:r>
              <a:rPr lang="en-US" dirty="0"/>
              <a:t>Name your tests well. (Using </a:t>
            </a:r>
            <a:r>
              <a:rPr lang="en-US" sz="1700" dirty="0">
                <a:latin typeface="Lucida Console" panose="020B0609040504020204" pitchFamily="49" charset="0"/>
              </a:rPr>
              <a:t>@</a:t>
            </a:r>
            <a:r>
              <a:rPr lang="en-US" sz="1700" dirty="0" err="1">
                <a:latin typeface="Lucida Console" panose="020B0609040504020204" pitchFamily="49" charset="0"/>
              </a:rPr>
              <a:t>DisplayName</a:t>
            </a:r>
            <a:r>
              <a:rPr lang="en-US" dirty="0"/>
              <a:t> is not a substitute.)</a:t>
            </a:r>
          </a:p>
          <a:p>
            <a:r>
              <a:rPr lang="en-US" dirty="0"/>
              <a:t>Treat test code as a first-class citizen: SOLID, DRY etc. all apply.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FB80-C2E3-45BB-810E-6F9D116F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Unit Testing Mistakes/Smells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ABCA-691F-455A-81B6-2B5C2A22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640808" cy="3982732"/>
          </a:xfrm>
        </p:spPr>
        <p:txBody>
          <a:bodyPr>
            <a:noAutofit/>
          </a:bodyPr>
          <a:lstStyle/>
          <a:p>
            <a:r>
              <a:rPr lang="en-US" sz="1000" dirty="0"/>
              <a:t>Rely on implementation details</a:t>
            </a:r>
          </a:p>
          <a:p>
            <a:pPr lvl="1"/>
            <a:r>
              <a:rPr lang="en-US" sz="1000" dirty="0"/>
              <a:t>Access private data</a:t>
            </a:r>
          </a:p>
          <a:p>
            <a:r>
              <a:rPr lang="en-US" sz="1000" dirty="0"/>
              <a:t>Method used only by test code (dead code)</a:t>
            </a:r>
          </a:p>
          <a:p>
            <a:r>
              <a:rPr lang="en-US" sz="1000" dirty="0"/>
              <a:t>Provide no value</a:t>
            </a:r>
          </a:p>
          <a:p>
            <a:pPr lvl="1"/>
            <a:r>
              <a:rPr lang="en-US" sz="1000" dirty="0"/>
              <a:t>Tests that could only fail if there is a compiler bug</a:t>
            </a:r>
          </a:p>
          <a:p>
            <a:pPr lvl="1"/>
            <a:r>
              <a:rPr lang="en-US" sz="1000" dirty="0"/>
              <a:t>Tests for coding mistakes that are easily found during code review</a:t>
            </a:r>
          </a:p>
          <a:p>
            <a:pPr lvl="1"/>
            <a:r>
              <a:rPr lang="en-US" sz="1000" dirty="0"/>
              <a:t>Tests on auto-generated code (e.g. getters/setters)</a:t>
            </a:r>
          </a:p>
          <a:p>
            <a:pPr lvl="1"/>
            <a:r>
              <a:rPr lang="en-US" sz="1000" dirty="0"/>
              <a:t>Tests on code that doesn’t belong to you (library/framework code)</a:t>
            </a:r>
          </a:p>
          <a:p>
            <a:r>
              <a:rPr lang="en-US" sz="1000" dirty="0"/>
              <a:t>Unit tests that aren’t actually a unit test</a:t>
            </a:r>
          </a:p>
          <a:p>
            <a:pPr lvl="1"/>
            <a:r>
              <a:rPr lang="en-US" sz="1000" dirty="0"/>
              <a:t>Integration/Service/UI test</a:t>
            </a:r>
          </a:p>
          <a:p>
            <a:r>
              <a:rPr lang="en-US" sz="1000" dirty="0"/>
              <a:t>Non-repeatable / fails randomly</a:t>
            </a:r>
          </a:p>
          <a:p>
            <a:r>
              <a:rPr lang="en-US" sz="1000" dirty="0"/>
              <a:t>Doesn’t actually assert anything in the real code</a:t>
            </a:r>
          </a:p>
          <a:p>
            <a:pPr lvl="1"/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E25F33-7644-4EBB-ACD9-6C15CA6E452C}"/>
              </a:ext>
            </a:extLst>
          </p:cNvPr>
          <p:cNvSpPr txBox="1">
            <a:spLocks/>
          </p:cNvSpPr>
          <p:nvPr/>
        </p:nvSpPr>
        <p:spPr>
          <a:xfrm>
            <a:off x="5984776" y="2015732"/>
            <a:ext cx="3640808" cy="39827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Accesses anything external to the code (file, socket, process…)</a:t>
            </a:r>
          </a:p>
          <a:p>
            <a:r>
              <a:rPr lang="en-US" sz="1100" dirty="0"/>
              <a:t>Takes a long time to run (&gt; a few </a:t>
            </a:r>
            <a:r>
              <a:rPr lang="en-US" sz="1100" dirty="0" err="1"/>
              <a:t>millis</a:t>
            </a:r>
            <a:r>
              <a:rPr lang="en-US" sz="1100" dirty="0"/>
              <a:t>)</a:t>
            </a:r>
          </a:p>
          <a:p>
            <a:r>
              <a:rPr lang="en-US" sz="1100" dirty="0"/>
              <a:t>Assert several (usually unrelated) things about SUT</a:t>
            </a:r>
          </a:p>
          <a:p>
            <a:r>
              <a:rPr lang="en-US" sz="1100" dirty="0"/>
              <a:t>Structure is not Arrange/Act/Assert</a:t>
            </a:r>
          </a:p>
          <a:p>
            <a:r>
              <a:rPr lang="en-US" sz="1100" dirty="0"/>
              <a:t>[Excessive] use of mocking tools</a:t>
            </a:r>
          </a:p>
          <a:p>
            <a:r>
              <a:rPr lang="en-US" sz="1100" dirty="0"/>
              <a:t>Dependent on environment (works only in QA, CI build…)</a:t>
            </a:r>
          </a:p>
          <a:p>
            <a:r>
              <a:rPr lang="en-US" sz="1100" dirty="0"/>
              <a:t>Dependent on ‘hidden’ test data (located or initialized far away from test)</a:t>
            </a:r>
          </a:p>
          <a:p>
            <a:r>
              <a:rPr lang="en-US" sz="1100" dirty="0"/>
              <a:t>Depends on another test</a:t>
            </a:r>
          </a:p>
          <a:p>
            <a:r>
              <a:rPr lang="en-US" sz="1100" dirty="0"/>
              <a:t>Excessive setup code (more than a handful of lines)</a:t>
            </a:r>
          </a:p>
          <a:p>
            <a:r>
              <a:rPr lang="en-US" sz="1100" dirty="0"/>
              <a:t>Weak naming</a:t>
            </a:r>
          </a:p>
          <a:p>
            <a:r>
              <a:rPr lang="en-US" sz="1100" dirty="0"/>
              <a:t>Asserts values from an object far away from SUT</a:t>
            </a:r>
          </a:p>
          <a:p>
            <a:r>
              <a:rPr lang="en-US" sz="1100" dirty="0"/>
              <a:t>Test code treated as a second-class citizen</a:t>
            </a:r>
            <a:endParaRPr lang="en-US" sz="9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649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73EA-0DC6-477A-A1D5-1D426BDC25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71763" y="804863"/>
            <a:ext cx="9520237" cy="304800"/>
          </a:xfrm>
        </p:spPr>
        <p:txBody>
          <a:bodyPr>
            <a:noAutofit/>
          </a:bodyPr>
          <a:lstStyle/>
          <a:p>
            <a:r>
              <a:rPr lang="en-US" sz="2000" dirty="0"/>
              <a:t>Some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A159-FA23-4F82-8DFF-A12D84D30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71763" y="1222310"/>
            <a:ext cx="9520237" cy="477727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http://junit.org/junit5/docs/current/user-guide/</a:t>
            </a:r>
            <a:endParaRPr lang="en-US" dirty="0"/>
          </a:p>
          <a:p>
            <a:r>
              <a:rPr lang="en-US" dirty="0">
                <a:hlinkClick r:id="rId3"/>
              </a:rPr>
              <a:t>https://www.ibm.com/developerworks/library/j-introducing-junit5-part1-jupiter-api/index.html</a:t>
            </a:r>
            <a:endParaRPr lang="en-US" dirty="0"/>
          </a:p>
          <a:p>
            <a:r>
              <a:rPr lang="en-US" dirty="0">
                <a:hlinkClick r:id="rId4"/>
              </a:rPr>
              <a:t>https://blog.codefx.org/design/architecture/junit-5-architecture/</a:t>
            </a:r>
            <a:endParaRPr lang="en-US" dirty="0"/>
          </a:p>
          <a:p>
            <a:r>
              <a:rPr lang="en-US" dirty="0">
                <a:hlinkClick r:id="rId5"/>
              </a:rPr>
              <a:t>http://www.baeldung.com/junit-5</a:t>
            </a:r>
            <a:endParaRPr lang="en-US" dirty="0"/>
          </a:p>
          <a:p>
            <a:r>
              <a:rPr lang="en-US" dirty="0">
                <a:hlinkClick r:id="rId6"/>
              </a:rPr>
              <a:t>https://www.petrikainulainen.net/programming/testing/junit-5-tutorial-running-unit-tests-with-gradle/</a:t>
            </a:r>
            <a:endParaRPr lang="en-US" dirty="0"/>
          </a:p>
          <a:p>
            <a:r>
              <a:rPr lang="en-US" dirty="0">
                <a:hlinkClick r:id="rId7"/>
              </a:rPr>
              <a:t>https://dzone.com/articles/unit-testing-means-end</a:t>
            </a:r>
            <a:endParaRPr lang="en-US" dirty="0"/>
          </a:p>
          <a:p>
            <a:r>
              <a:rPr lang="en-US" dirty="0">
                <a:hlinkClick r:id="rId8"/>
              </a:rPr>
              <a:t>https://stackoverflow.com/questions/67299/is-unit-testing-worth-the-effort/67500#67500</a:t>
            </a:r>
            <a:endParaRPr lang="en-US" dirty="0"/>
          </a:p>
          <a:p>
            <a:r>
              <a:rPr lang="en-US" dirty="0">
                <a:hlinkClick r:id="rId9"/>
              </a:rPr>
              <a:t>http://blog.stevensanderson.com/2009/11/04/selective-unit-testing-costs-and-benefits/</a:t>
            </a:r>
            <a:endParaRPr lang="en-US" dirty="0"/>
          </a:p>
          <a:p>
            <a:r>
              <a:rPr lang="en-US" dirty="0">
                <a:hlinkClick r:id="rId10"/>
              </a:rPr>
              <a:t>http://blog.stevensanderson.com/2009/08/24/writing-great-unit-tests-best-and-worst-practises/</a:t>
            </a:r>
            <a:endParaRPr lang="en-US" dirty="0"/>
          </a:p>
          <a:p>
            <a:r>
              <a:rPr lang="en-US" dirty="0">
                <a:hlinkClick r:id="rId11"/>
              </a:rPr>
              <a:t>http://wiki.c2.com/?TenYearsOfTestDrivenDevelopment</a:t>
            </a:r>
            <a:endParaRPr lang="en-US" dirty="0"/>
          </a:p>
          <a:p>
            <a:r>
              <a:rPr lang="en-US" dirty="0">
                <a:hlinkClick r:id="rId12"/>
              </a:rPr>
              <a:t>https://henrikwarne.com/2014/09/04/a-response-to-why-most-unit-testing-is-waste/</a:t>
            </a:r>
            <a:endParaRPr lang="en-US" dirty="0"/>
          </a:p>
          <a:p>
            <a:r>
              <a:rPr lang="en-US" dirty="0">
                <a:hlinkClick r:id="rId13"/>
              </a:rPr>
              <a:t>https://rbcs-us.com/documents/Why-Most-Unit-Testing-is-Waste.pdf</a:t>
            </a:r>
            <a:endParaRPr lang="en-US" dirty="0"/>
          </a:p>
          <a:p>
            <a:r>
              <a:rPr lang="en-US" dirty="0">
                <a:hlinkClick r:id="rId14"/>
              </a:rPr>
              <a:t>https://rbcs-us.com/documents/Segue.pdf</a:t>
            </a:r>
            <a:endParaRPr lang="en-US" dirty="0"/>
          </a:p>
          <a:p>
            <a:r>
              <a:rPr lang="en-US">
                <a:hlinkClick r:id="rId15"/>
              </a:rPr>
              <a:t>https://stackoverflow.com/questions/333682/unit-testing-anti-patterns-catalogue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4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49C5D5-ADE8-4F49-A1B4-4A26578DB231}"/>
              </a:ext>
            </a:extLst>
          </p:cNvPr>
          <p:cNvSpPr txBox="1"/>
          <p:nvPr/>
        </p:nvSpPr>
        <p:spPr>
          <a:xfrm>
            <a:off x="280416" y="585216"/>
            <a:ext cx="6010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Thomas Wheeler</a:t>
            </a:r>
          </a:p>
          <a:p>
            <a:r>
              <a:rPr lang="en-US" dirty="0"/>
              <a:t>@</a:t>
            </a:r>
            <a:r>
              <a:rPr lang="en-US" dirty="0" err="1"/>
              <a:t>icanhavetweeter</a:t>
            </a:r>
            <a:endParaRPr lang="en-US" dirty="0"/>
          </a:p>
          <a:p>
            <a:r>
              <a:rPr lang="en-US" dirty="0">
                <a:hlinkClick r:id="rId2"/>
              </a:rPr>
              <a:t>www.linkedin.com/in/twheeler</a:t>
            </a:r>
            <a:endParaRPr lang="en-US" dirty="0"/>
          </a:p>
          <a:p>
            <a:r>
              <a:rPr lang="en-US" dirty="0"/>
              <a:t>thomas.wheeler@improving.com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software for 25+ years in QA, technical support, and development roles.</a:t>
            </a:r>
          </a:p>
          <a:p>
            <a:endParaRPr lang="en-US" dirty="0"/>
          </a:p>
          <a:p>
            <a:r>
              <a:rPr lang="en-US" dirty="0"/>
              <a:t>Passionate about software craftsmanship, technical excellence and high performing teams - tools, techniques, and practices to enable individuals and teams to create high quality software.</a:t>
            </a:r>
          </a:p>
          <a:p>
            <a:endParaRPr lang="en-US" dirty="0"/>
          </a:p>
          <a:p>
            <a:r>
              <a:rPr lang="en-US" dirty="0"/>
              <a:t>Other: climbing, running, martial arts, 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A95C2-E8DC-40A5-B4A3-94D10864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90" y="0"/>
            <a:ext cx="4559046" cy="60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C0DC-7169-422B-B595-3D1FD3DD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Quick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D13D-1C77-4DE7-8FEC-ECA0FA7D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describing and executing tests</a:t>
            </a:r>
          </a:p>
          <a:p>
            <a:r>
              <a:rPr lang="en-US" dirty="0"/>
              <a:t>Tests are described using annotations: @Test, @</a:t>
            </a:r>
            <a:r>
              <a:rPr lang="en-US" dirty="0" err="1"/>
              <a:t>BeforeEach</a:t>
            </a:r>
            <a:r>
              <a:rPr lang="en-US" dirty="0"/>
              <a:t>, @Nested…</a:t>
            </a:r>
          </a:p>
          <a:p>
            <a:r>
              <a:rPr lang="en-US" dirty="0"/>
              <a:t>Tests are executed using a test execution framework</a:t>
            </a:r>
          </a:p>
          <a:p>
            <a:endParaRPr lang="en-US" dirty="0"/>
          </a:p>
          <a:p>
            <a:r>
              <a:rPr lang="en-US" dirty="0"/>
              <a:t>JUnit can be used for different kinds of testing: unit, integration/service, UI…</a:t>
            </a:r>
          </a:p>
        </p:txBody>
      </p:sp>
    </p:spTree>
    <p:extLst>
      <p:ext uri="{BB962C8B-B14F-4D97-AF65-F5344CB8AC3E}">
        <p14:creationId xmlns:p14="http://schemas.microsoft.com/office/powerpoint/2010/main" val="32771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E23E-5B5F-4251-9125-AB9D1F8B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– Major Changes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9D7-29A2-4790-97A3-178AEB67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Completely new architecture – separate APIs for </a:t>
            </a:r>
            <a:r>
              <a:rPr lang="en-US" i="1" dirty="0"/>
              <a:t>writing tests</a:t>
            </a:r>
            <a:r>
              <a:rPr lang="en-US" dirty="0"/>
              <a:t> (test API), </a:t>
            </a:r>
            <a:r>
              <a:rPr lang="en-US" i="1" dirty="0"/>
              <a:t>discovering and running</a:t>
            </a:r>
            <a:r>
              <a:rPr lang="en-US" dirty="0"/>
              <a:t> tests for that API (Test Engine); and the platform launcher</a:t>
            </a:r>
          </a:p>
          <a:p>
            <a:r>
              <a:rPr lang="en-US" dirty="0"/>
              <a:t>Extensions – a defined mechanism (API) for plugging in custom behavior</a:t>
            </a:r>
          </a:p>
          <a:p>
            <a:r>
              <a:rPr lang="en-US" dirty="0"/>
              <a:t>Support for Java 8 lambdas</a:t>
            </a:r>
          </a:p>
          <a:p>
            <a:r>
              <a:rPr lang="en-US" dirty="0"/>
              <a:t>Improved parameterized tests</a:t>
            </a:r>
          </a:p>
          <a:p>
            <a:r>
              <a:rPr lang="en-US" dirty="0"/>
              <a:t>Nested test classes</a:t>
            </a:r>
          </a:p>
          <a:p>
            <a:r>
              <a:rPr lang="en-US" dirty="0"/>
              <a:t>New annotations</a:t>
            </a:r>
          </a:p>
          <a:p>
            <a:r>
              <a:rPr lang="en-US" dirty="0"/>
              <a:t>Parameters for test constructors and methods</a:t>
            </a:r>
          </a:p>
        </p:txBody>
      </p:sp>
    </p:spTree>
    <p:extLst>
      <p:ext uri="{BB962C8B-B14F-4D97-AF65-F5344CB8AC3E}">
        <p14:creationId xmlns:p14="http://schemas.microsoft.com/office/powerpoint/2010/main" val="349695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illustration of the JUnit 5 architecture.">
            <a:extLst>
              <a:ext uri="{FF2B5EF4-FFF2-40B4-BE49-F238E27FC236}">
                <a16:creationId xmlns:a16="http://schemas.microsoft.com/office/drawing/2014/main" id="{1CBF9DE8-6FAE-4870-BB51-5BF64449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62" y="804519"/>
            <a:ext cx="7639050" cy="48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5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D717-CC5E-4693-8462-DA4A4B93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JUnit 4 and 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39CE62-7F13-431E-BFA7-7F97D94B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5 requires at least Java 8</a:t>
            </a:r>
          </a:p>
          <a:p>
            <a:r>
              <a:rPr lang="en-US" dirty="0"/>
              <a:t>New package! </a:t>
            </a:r>
            <a:r>
              <a:rPr lang="en-US" sz="1800" dirty="0" err="1">
                <a:latin typeface="Lucida Console" panose="020B0609040504020204" pitchFamily="49" charset="0"/>
              </a:rPr>
              <a:t>org.junit.jupiter.api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/>
              <a:t>Annotations</a:t>
            </a:r>
          </a:p>
          <a:p>
            <a:pPr lvl="1"/>
            <a:r>
              <a:rPr lang="en-US" dirty="0"/>
              <a:t>Some changed names such as: </a:t>
            </a:r>
            <a:r>
              <a:rPr lang="en-US" sz="1600" dirty="0">
                <a:latin typeface="Lucida Console" panose="020B0609040504020204" pitchFamily="49" charset="0"/>
              </a:rPr>
              <a:t>@</a:t>
            </a:r>
            <a:r>
              <a:rPr lang="en-US" sz="1600" dirty="0" err="1">
                <a:latin typeface="Lucida Console" panose="020B0609040504020204" pitchFamily="49" charset="0"/>
              </a:rPr>
              <a:t>BeforeClass</a:t>
            </a:r>
            <a:r>
              <a:rPr lang="en-US" sz="1600" dirty="0">
                <a:latin typeface="Lucida Console" panose="020B0609040504020204" pitchFamily="49" charset="0"/>
              </a:rPr>
              <a:t> -&gt; @</a:t>
            </a:r>
            <a:r>
              <a:rPr lang="en-US" sz="1600" dirty="0" err="1">
                <a:latin typeface="Lucida Console" panose="020B0609040504020204" pitchFamily="49" charset="0"/>
              </a:rPr>
              <a:t>BeforeAll</a:t>
            </a:r>
            <a:r>
              <a:rPr lang="en-US" sz="1600" dirty="0">
                <a:latin typeface="Lucida Console" panose="020B0609040504020204" pitchFamily="49" charset="0"/>
              </a:rPr>
              <a:t>; @Category -&gt; @Tag; @After -&gt; @</a:t>
            </a:r>
            <a:r>
              <a:rPr lang="en-US" sz="1600" dirty="0" err="1">
                <a:latin typeface="Lucida Console" panose="020B0609040504020204" pitchFamily="49" charset="0"/>
              </a:rPr>
              <a:t>AfterEach</a:t>
            </a:r>
            <a:r>
              <a:rPr lang="en-US" sz="1600" dirty="0">
                <a:latin typeface="Lucida Console" panose="020B0609040504020204" pitchFamily="49" charset="0"/>
              </a:rPr>
              <a:t>, @Ignore -&gt; @Disabled</a:t>
            </a:r>
          </a:p>
          <a:p>
            <a:pPr lvl="1"/>
            <a:r>
              <a:rPr lang="en-US" dirty="0"/>
              <a:t>Some new annotations: </a:t>
            </a:r>
            <a:r>
              <a:rPr lang="en-US" sz="1600" dirty="0">
                <a:latin typeface="Lucida Console" panose="020B0609040504020204" pitchFamily="49" charset="0"/>
              </a:rPr>
              <a:t>@</a:t>
            </a:r>
            <a:r>
              <a:rPr lang="en-US" sz="1600" dirty="0" err="1">
                <a:latin typeface="Lucida Console" panose="020B0609040504020204" pitchFamily="49" charset="0"/>
              </a:rPr>
              <a:t>TestFactory</a:t>
            </a:r>
            <a:r>
              <a:rPr lang="en-US" sz="1600" dirty="0">
                <a:latin typeface="Lucida Console" panose="020B0609040504020204" pitchFamily="49" charset="0"/>
              </a:rPr>
              <a:t>, @</a:t>
            </a:r>
            <a:r>
              <a:rPr lang="en-US" sz="1600" dirty="0" err="1">
                <a:latin typeface="Lucida Console" panose="020B0609040504020204" pitchFamily="49" charset="0"/>
              </a:rPr>
              <a:t>TestInstance</a:t>
            </a:r>
            <a:r>
              <a:rPr lang="en-US" sz="1600" dirty="0">
                <a:latin typeface="Lucida Console" panose="020B0609040504020204" pitchFamily="49" charset="0"/>
              </a:rPr>
              <a:t>, @</a:t>
            </a:r>
            <a:r>
              <a:rPr lang="en-US" sz="1600" dirty="0" err="1">
                <a:latin typeface="Lucida Console" panose="020B0609040504020204" pitchFamily="49" charset="0"/>
              </a:rPr>
              <a:t>TestTemplate</a:t>
            </a:r>
            <a:r>
              <a:rPr lang="en-US" sz="1600" dirty="0">
                <a:latin typeface="Lucida Console" panose="020B0609040504020204" pitchFamily="49" charset="0"/>
              </a:rPr>
              <a:t>, @</a:t>
            </a:r>
            <a:r>
              <a:rPr lang="en-US" sz="1600" dirty="0" err="1">
                <a:latin typeface="Lucida Console" panose="020B0609040504020204" pitchFamily="49" charset="0"/>
              </a:rPr>
              <a:t>DisplayName</a:t>
            </a:r>
            <a:r>
              <a:rPr lang="en-US" sz="1600" dirty="0">
                <a:latin typeface="Lucida Console" panose="020B0609040504020204" pitchFamily="49" charset="0"/>
              </a:rPr>
              <a:t>, @Nested, @</a:t>
            </a:r>
            <a:r>
              <a:rPr lang="en-US" sz="1600" dirty="0" err="1">
                <a:latin typeface="Lucida Console" panose="020B0609040504020204" pitchFamily="49" charset="0"/>
              </a:rPr>
              <a:t>ExtendWith</a:t>
            </a:r>
            <a:r>
              <a:rPr lang="en-US" sz="1600" dirty="0">
                <a:latin typeface="Lucida Console" panose="020B0609040504020204" pitchFamily="49" charset="0"/>
              </a:rPr>
              <a:t>, @</a:t>
            </a:r>
            <a:r>
              <a:rPr lang="en-US" sz="1600" dirty="0" err="1">
                <a:latin typeface="Lucida Console" panose="020B0609040504020204" pitchFamily="49" charset="0"/>
              </a:rPr>
              <a:t>RepeatedTest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522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FE2C-3217-434C-BA74-E4CED18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JUnit 4 and 5: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4EAF-E498-4647-BF4B-B9BFB62D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Mostly the same, one assertion (</a:t>
            </a:r>
            <a:r>
              <a:rPr lang="en-US" sz="1800" dirty="0" err="1">
                <a:latin typeface="Lucida Console" panose="020B0609040504020204" pitchFamily="49" charset="0"/>
              </a:rPr>
              <a:t>assertThat</a:t>
            </a:r>
            <a:r>
              <a:rPr lang="en-US" dirty="0"/>
              <a:t>) dropped and two added: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assertAll</a:t>
            </a:r>
            <a:r>
              <a:rPr lang="en-US" dirty="0"/>
              <a:t> – assert several conditions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assertThrows</a:t>
            </a:r>
            <a:r>
              <a:rPr lang="en-US" dirty="0"/>
              <a:t> – assert that an exception is thrown</a:t>
            </a:r>
          </a:p>
          <a:p>
            <a:pPr lvl="1"/>
            <a:endParaRPr lang="en-US" dirty="0"/>
          </a:p>
          <a:p>
            <a:r>
              <a:rPr lang="en-US" dirty="0"/>
              <a:t>Message parameter is now last instead of first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assertEquals</a:t>
            </a:r>
            <a:r>
              <a:rPr lang="en-US" dirty="0">
                <a:latin typeface="Lucida Console" panose="020B0609040504020204" pitchFamily="49" charset="0"/>
              </a:rPr>
              <a:t>(1, 1, "Uh oh…")</a:t>
            </a:r>
          </a:p>
          <a:p>
            <a:r>
              <a:rPr lang="en-US" dirty="0"/>
              <a:t>Message parameter can be provided by a </a:t>
            </a:r>
            <a:r>
              <a:rPr lang="en-US" sz="1800" dirty="0">
                <a:latin typeface="Lucida Console" panose="020B0609040504020204" pitchFamily="49" charset="0"/>
              </a:rPr>
              <a:t>Supplier&lt;String&gt;</a:t>
            </a:r>
            <a:r>
              <a:rPr lang="en-US" dirty="0"/>
              <a:t> and lazily evaluated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assertEquals</a:t>
            </a:r>
            <a:r>
              <a:rPr lang="en-US" dirty="0">
                <a:latin typeface="Lucida Console" panose="020B0609040504020204" pitchFamily="49" charset="0"/>
              </a:rPr>
              <a:t>(1, 1, () -&gt; "Uh oh…")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B3B0-3741-4027-B0A0-54D6C339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New Feature –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D263-BE91-4485-B8B5-4EFD7F14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Purpose: provide a standard Extension API for extending the behavior of test classes or methods</a:t>
            </a:r>
          </a:p>
          <a:p>
            <a:r>
              <a:rPr lang="en-US" dirty="0"/>
              <a:t>Replaces JUnit4 test runners and rules</a:t>
            </a:r>
          </a:p>
          <a:p>
            <a:r>
              <a:rPr lang="en-US" dirty="0"/>
              <a:t>Extension points for</a:t>
            </a:r>
          </a:p>
          <a:p>
            <a:pPr lvl="1"/>
            <a:r>
              <a:rPr lang="en-US" dirty="0"/>
              <a:t>Test instance post-processing – After an instance of a test is created</a:t>
            </a:r>
          </a:p>
          <a:p>
            <a:pPr lvl="1"/>
            <a:r>
              <a:rPr lang="en-US" dirty="0"/>
              <a:t>Conditional test execution – Determine whether a test should be run</a:t>
            </a:r>
          </a:p>
          <a:p>
            <a:pPr lvl="1"/>
            <a:r>
              <a:rPr lang="en-US" dirty="0"/>
              <a:t>Life-cycle callbacks – Before/after all, before/after test invocation, before/after test method</a:t>
            </a:r>
          </a:p>
          <a:p>
            <a:pPr lvl="1"/>
            <a:r>
              <a:rPr lang="en-US" dirty="0"/>
              <a:t>Parameter resolution – Providing parameters to test constructors/methods</a:t>
            </a:r>
          </a:p>
          <a:p>
            <a:pPr lvl="1"/>
            <a:r>
              <a:rPr lang="en-US" dirty="0"/>
              <a:t>Exception handling – Custom handling of exceptions thrown during test execution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3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8011-A9E9-4794-BF88-FF85637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New Feature – Lambda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9D22-4E8A-42DE-866A-D34AB5EE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assertion methods:</a:t>
            </a:r>
          </a:p>
          <a:p>
            <a:pPr marL="457200" lvl="1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assertEquals</a:t>
            </a:r>
            <a:r>
              <a:rPr lang="en-US" sz="1600" dirty="0">
                <a:latin typeface="Lucida Console" panose="020B0609040504020204" pitchFamily="49" charset="0"/>
              </a:rPr>
              <a:t>(1, 1, () -&gt; “This message is lazily evaluated”)</a:t>
            </a:r>
          </a:p>
          <a:p>
            <a:r>
              <a:rPr lang="en-US" dirty="0"/>
              <a:t>Grouped assertions (new feature):</a:t>
            </a:r>
          </a:p>
          <a:p>
            <a:pPr marL="457200" lvl="1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assertAll</a:t>
            </a:r>
            <a:r>
              <a:rPr lang="en-US" sz="1600" dirty="0">
                <a:latin typeface="Lucida Console" panose="020B0609040504020204" pitchFamily="49" charset="0"/>
              </a:rPr>
              <a:t>(“person”,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() -&gt; </a:t>
            </a:r>
            <a:r>
              <a:rPr lang="en-US" sz="1600" dirty="0" err="1">
                <a:latin typeface="Lucida Console" panose="020B0609040504020204" pitchFamily="49" charset="0"/>
              </a:rPr>
              <a:t>assertEquals</a:t>
            </a:r>
            <a:r>
              <a:rPr lang="en-US" sz="1600" dirty="0">
                <a:latin typeface="Lucida Console" panose="020B0609040504020204" pitchFamily="49" charset="0"/>
              </a:rPr>
              <a:t>(“John”, </a:t>
            </a:r>
            <a:r>
              <a:rPr lang="en-US" sz="1600" dirty="0" err="1">
                <a:latin typeface="Lucida Console" panose="020B0609040504020204" pitchFamily="49" charset="0"/>
              </a:rPr>
              <a:t>person.getFirstName</a:t>
            </a:r>
            <a:r>
              <a:rPr lang="en-US" sz="1600" dirty="0">
                <a:latin typeface="Lucida Console" panose="020B0609040504020204" pitchFamily="49" charset="0"/>
              </a:rPr>
              <a:t>()),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() -&gt; </a:t>
            </a:r>
            <a:r>
              <a:rPr lang="en-US" sz="1600" dirty="0" err="1">
                <a:latin typeface="Lucida Console" panose="020B0609040504020204" pitchFamily="49" charset="0"/>
              </a:rPr>
              <a:t>assertEquals</a:t>
            </a:r>
            <a:r>
              <a:rPr lang="en-US" sz="1600" dirty="0">
                <a:latin typeface="Lucida Console" panose="020B0609040504020204" pitchFamily="49" charset="0"/>
              </a:rPr>
              <a:t>(“Hancock”, </a:t>
            </a:r>
            <a:r>
              <a:rPr lang="en-US" sz="1600" dirty="0" err="1">
                <a:latin typeface="Lucida Console" panose="020B0609040504020204" pitchFamily="49" charset="0"/>
              </a:rPr>
              <a:t>person.getLastName</a:t>
            </a:r>
            <a:r>
              <a:rPr lang="en-US" sz="1600" dirty="0">
                <a:latin typeface="Lucida Console" panose="020B0609040504020204" pitchFamily="49" charset="0"/>
              </a:rPr>
              <a:t>())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/>
              <a:t>Also: exceptions and timeouts</a:t>
            </a:r>
          </a:p>
        </p:txBody>
      </p:sp>
    </p:spTree>
    <p:extLst>
      <p:ext uri="{BB962C8B-B14F-4D97-AF65-F5344CB8AC3E}">
        <p14:creationId xmlns:p14="http://schemas.microsoft.com/office/powerpoint/2010/main" val="10805043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9213</TotalTime>
  <Words>1413</Words>
  <Application>Microsoft Office PowerPoint</Application>
  <PresentationFormat>Widescreen</PresentationFormat>
  <Paragraphs>170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Palatino Linotype</vt:lpstr>
      <vt:lpstr>Gallery</vt:lpstr>
      <vt:lpstr>JUnit 5</vt:lpstr>
      <vt:lpstr>PowerPoint Presentation</vt:lpstr>
      <vt:lpstr>JUnit Quick Intro</vt:lpstr>
      <vt:lpstr>JUnit 5 – Major Changes / Improvements</vt:lpstr>
      <vt:lpstr>PowerPoint Presentation</vt:lpstr>
      <vt:lpstr>Comparing JUnit 4 and 5</vt:lpstr>
      <vt:lpstr>Comparing JUnit 4 and 5: Assertions</vt:lpstr>
      <vt:lpstr>JUnit 5 New Feature – Extensions</vt:lpstr>
      <vt:lpstr>JUnit 5 New Feature – Lambda Support</vt:lpstr>
      <vt:lpstr>JUnit 5 New Feature – Nested Test Classes</vt:lpstr>
      <vt:lpstr>Gradle Setup</vt:lpstr>
      <vt:lpstr>Converting from JUnit 4 -&gt; JUnit 5</vt:lpstr>
      <vt:lpstr>Unit Testing and TDD</vt:lpstr>
      <vt:lpstr>Unit Testing and TDD</vt:lpstr>
      <vt:lpstr>TDD / Unit Testing Best Practices</vt:lpstr>
      <vt:lpstr>Some Unit Testing Mistakes/Smells</vt:lpstr>
      <vt:lpstr>Some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5</dc:title>
  <dc:creator>Thomas Wheeler</dc:creator>
  <cp:lastModifiedBy>Thomas Wheeler</cp:lastModifiedBy>
  <cp:revision>110</cp:revision>
  <dcterms:created xsi:type="dcterms:W3CDTF">2017-11-05T15:55:02Z</dcterms:created>
  <dcterms:modified xsi:type="dcterms:W3CDTF">2017-11-12T01:28:26Z</dcterms:modified>
</cp:coreProperties>
</file>