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8"/>
  </p:notesMasterIdLst>
  <p:sldIdLst>
    <p:sldId id="329" r:id="rId5"/>
    <p:sldId id="327" r:id="rId6"/>
    <p:sldId id="324" r:id="rId7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90916"/>
    <a:srgbClr val="8F2828"/>
    <a:srgbClr val="D6D6D6"/>
    <a:srgbClr val="FF3300"/>
    <a:srgbClr val="FF0909"/>
    <a:srgbClr val="912B2B"/>
    <a:srgbClr val="CD111D"/>
    <a:srgbClr val="C93A3A"/>
    <a:srgbClr val="CC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E296-6F46-4682-833C-114FEE14D058}" type="datetimeFigureOut">
              <a:rPr lang="zh-TW" altLang="en-US" smtClean="0"/>
              <a:t>2018/5/31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83F86-4E83-4510-8D29-B9E9BD9C4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593" y="1862173"/>
            <a:ext cx="8420100" cy="81068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59" y="2851189"/>
            <a:ext cx="7429500" cy="678391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01823" indent="0" algn="ctr">
              <a:buNone/>
              <a:defRPr sz="1320"/>
            </a:lvl2pPr>
            <a:lvl3pPr marL="603647" indent="0" algn="ctr">
              <a:buNone/>
              <a:defRPr sz="1189"/>
            </a:lvl3pPr>
            <a:lvl4pPr marL="905470" indent="0" algn="ctr">
              <a:buNone/>
              <a:defRPr sz="1056"/>
            </a:lvl4pPr>
            <a:lvl5pPr marL="1207294" indent="0" algn="ctr">
              <a:buNone/>
              <a:defRPr sz="1056"/>
            </a:lvl5pPr>
            <a:lvl6pPr marL="1509117" indent="0" algn="ctr">
              <a:buNone/>
              <a:defRPr sz="1056"/>
            </a:lvl6pPr>
            <a:lvl7pPr marL="1810941" indent="0" algn="ctr">
              <a:buNone/>
              <a:defRPr sz="1056"/>
            </a:lvl7pPr>
            <a:lvl8pPr marL="2112764" indent="0" algn="ctr">
              <a:buNone/>
              <a:defRPr sz="1056"/>
            </a:lvl8pPr>
            <a:lvl9pPr marL="2414588" indent="0" algn="ctr">
              <a:buNone/>
              <a:defRPr sz="1056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934614BB-43E3-4B4D-8D6D-5FB02F54F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" y="3843376"/>
            <a:ext cx="4011612" cy="86148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 b="1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xmlns="" id="{192DFBA8-00E8-4A8B-9E32-EF661509A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1" y="403879"/>
            <a:ext cx="3895619" cy="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結尾簡報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7">
            <a:extLst>
              <a:ext uri="{FF2B5EF4-FFF2-40B4-BE49-F238E27FC236}">
                <a16:creationId xmlns:a16="http://schemas.microsoft.com/office/drawing/2014/main" xmlns="" id="{BB427BBA-33BB-43D2-9BCB-93FEEE214B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55875" y="5589589"/>
            <a:ext cx="4787900" cy="1057869"/>
            <a:chOff x="1534513" y="5452760"/>
            <a:chExt cx="4787613" cy="1056973"/>
          </a:xfrm>
        </p:grpSpPr>
        <p:sp>
          <p:nvSpPr>
            <p:cNvPr id="7" name="文字方塊 1">
              <a:extLst>
                <a:ext uri="{FF2B5EF4-FFF2-40B4-BE49-F238E27FC236}">
                  <a16:creationId xmlns:a16="http://schemas.microsoft.com/office/drawing/2014/main" xmlns="" id="{90D2800D-052C-436D-A4CC-FECF64F8C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719" y="5956204"/>
              <a:ext cx="3830407" cy="553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公司總部：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22041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新北市板橋區縣民大道二段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號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樓</a:t>
              </a:r>
            </a:p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電話：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(02)8969-1969  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    傳真：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(02)8969-3359</a:t>
              </a:r>
              <a:endParaRPr kumimoji="0"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2D00EE1E-4BF1-4A8E-B3C0-2987AC4B1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513" y="5452760"/>
              <a:ext cx="4125238" cy="50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CB6D451B-6506-4EB1-BD74-155B27D525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1675" y="1490133"/>
            <a:ext cx="6086475" cy="1066800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TW" altLang="en-US" dirty="0"/>
              <a:t>編輯母片樣式</a:t>
            </a:r>
          </a:p>
        </p:txBody>
      </p:sp>
    </p:spTree>
    <p:extLst>
      <p:ext uri="{BB962C8B-B14F-4D97-AF65-F5344CB8AC3E}">
        <p14:creationId xmlns:p14="http://schemas.microsoft.com/office/powerpoint/2010/main" val="35852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2793471"/>
            <a:ext cx="8543925" cy="9162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(有說明區塊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25" y="1709744"/>
            <a:ext cx="8116427" cy="916225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995130"/>
            <a:ext cx="7901352" cy="685916"/>
          </a:xfrm>
        </p:spPr>
        <p:txBody>
          <a:bodyPr>
            <a:noAutofit/>
          </a:bodyPr>
          <a:lstStyle>
            <a:lvl1pPr marL="271463" indent="-271463">
              <a:buClr>
                <a:srgbClr val="C00000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F7FDC8E-748D-48C9-9EE9-03D1E5EC1623}"/>
              </a:ext>
            </a:extLst>
          </p:cNvPr>
          <p:cNvSpPr/>
          <p:nvPr userDrawn="1"/>
        </p:nvSpPr>
        <p:spPr>
          <a:xfrm>
            <a:off x="5292725" y="4437063"/>
            <a:ext cx="3706813" cy="13684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9BC3B73-5E2D-446A-9077-823BA3825139}"/>
              </a:ext>
            </a:extLst>
          </p:cNvPr>
          <p:cNvSpPr/>
          <p:nvPr userDrawn="1"/>
        </p:nvSpPr>
        <p:spPr>
          <a:xfrm>
            <a:off x="5292725" y="5805488"/>
            <a:ext cx="3706813" cy="71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xmlns="" id="{C76701FF-2DA4-4490-9F95-CFD33FC42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91" y="4495126"/>
            <a:ext cx="3602955" cy="12869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7085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(左側有視覺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888" y="275118"/>
            <a:ext cx="6315075" cy="756514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888" y="1453662"/>
            <a:ext cx="6446226" cy="456072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9079" y="6426693"/>
            <a:ext cx="772624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8893" y="6426694"/>
            <a:ext cx="3282461" cy="365125"/>
          </a:xfrm>
        </p:spPr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xmlns="" id="{1BB1B17E-2A1A-48FA-8AC3-854A48D51255}"/>
              </a:ext>
            </a:extLst>
          </p:cNvPr>
          <p:cNvCxnSpPr>
            <a:cxnSpLocks/>
          </p:cNvCxnSpPr>
          <p:nvPr userDrawn="1"/>
        </p:nvCxnSpPr>
        <p:spPr>
          <a:xfrm>
            <a:off x="2672862" y="1153001"/>
            <a:ext cx="7233138" cy="283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6372195-DD29-4280-9CD0-9218B4DD1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有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xmlns="" id="{121B084A-5C5D-47DD-A2E3-E452711E4C66}"/>
              </a:ext>
            </a:extLst>
          </p:cNvPr>
          <p:cNvCxnSpPr>
            <a:cxnSpLocks/>
          </p:cNvCxnSpPr>
          <p:nvPr userDrawn="1"/>
        </p:nvCxnSpPr>
        <p:spPr>
          <a:xfrm>
            <a:off x="681038" y="1296510"/>
            <a:ext cx="9224962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無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8266C53-8E0F-48B7-B6A5-9270097947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投影片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58F6F34-3CA4-4F3A-B222-64292E410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配置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660925" cy="6861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9B053E96-273C-49D9-AE73-BBD54569B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424BBF7-22FA-4C30-A214-749545E93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012B615-BBE4-45AE-8B95-2EA75985C83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084926" y="1643678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543925" cy="68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77108"/>
            <a:ext cx="8543925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26694"/>
            <a:ext cx="772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2A37FFA-78D7-40F8-9CBD-C791BA49DECC}" type="datetime1">
              <a:rPr lang="zh-TW" altLang="en-US" smtClean="0"/>
              <a:t>2018/5/31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377" y="642669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4963" y="6426694"/>
            <a:ext cx="5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32" r:id="rId2"/>
    <p:sldLayoutId id="2147483720" r:id="rId3"/>
    <p:sldLayoutId id="2147483731" r:id="rId4"/>
    <p:sldLayoutId id="2147483719" r:id="rId5"/>
    <p:sldLayoutId id="2147483733" r:id="rId6"/>
    <p:sldLayoutId id="2147483723" r:id="rId7"/>
    <p:sldLayoutId id="2147483724" r:id="rId8"/>
    <p:sldLayoutId id="2147483721" r:id="rId9"/>
    <p:sldLayoutId id="2147483730" r:id="rId10"/>
  </p:sldLayoutIdLst>
  <p:hf hdr="0" dt="0"/>
  <p:txStyles>
    <p:titleStyle>
      <a:lvl1pPr algn="ctr" defTabSz="60364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5091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273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̶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54559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638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5820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60029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電訪內容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037" y="1334390"/>
            <a:ext cx="8543925" cy="45160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1600" b="1" u="sng" dirty="0"/>
              <a:t>新契約</a:t>
            </a:r>
            <a:r>
              <a:rPr lang="en-US" altLang="zh-TW" sz="1600" b="1" u="sng" dirty="0"/>
              <a:t>(</a:t>
            </a:r>
            <a:r>
              <a:rPr lang="zh-TW" altLang="zh-TW" sz="1600" b="1" u="sng" dirty="0"/>
              <a:t>一般險種</a:t>
            </a:r>
            <a:r>
              <a:rPr lang="en-US" altLang="zh-TW" sz="1600" b="1" u="sng" dirty="0" smtClean="0"/>
              <a:t>)</a:t>
            </a:r>
          </a:p>
          <a:p>
            <a:pPr marL="0" indent="0">
              <a:buNone/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0" indent="0">
              <a:buNone/>
            </a:pPr>
            <a:r>
              <a:rPr lang="en-US" altLang="zh-TW" sz="1600" dirty="0"/>
              <a:t>XXX </a:t>
            </a:r>
            <a:r>
              <a:rPr lang="zh-TW" altLang="zh-TW" sz="1600" dirty="0"/>
              <a:t>先生</a:t>
            </a:r>
            <a:r>
              <a:rPr lang="en-US" altLang="zh-TW" sz="1600" dirty="0"/>
              <a:t>/</a:t>
            </a:r>
            <a:r>
              <a:rPr lang="zh-TW" altLang="zh-TW" sz="1600" dirty="0"/>
              <a:t>小姐</a:t>
            </a:r>
            <a:r>
              <a:rPr lang="en-US" altLang="zh-TW" sz="1600" dirty="0"/>
              <a:t>,</a:t>
            </a:r>
            <a:r>
              <a:rPr lang="zh-TW" altLang="zh-TW" sz="1600" dirty="0"/>
              <a:t>您好</a:t>
            </a:r>
            <a:r>
              <a:rPr lang="en-US" altLang="zh-TW" sz="1600" dirty="0"/>
              <a:t>! 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我</a:t>
            </a:r>
            <a:r>
              <a:rPr lang="zh-TW" altLang="zh-TW" sz="1600" dirty="0" smtClean="0"/>
              <a:t>是</a:t>
            </a:r>
            <a:r>
              <a:rPr lang="en-US" altLang="zh-TW" sz="1600" dirty="0" smtClean="0"/>
              <a:t>XXX</a:t>
            </a:r>
            <a:r>
              <a:rPr lang="zh-TW" altLang="zh-TW" sz="1600" dirty="0" smtClean="0"/>
              <a:t>人壽</a:t>
            </a:r>
            <a:r>
              <a:rPr lang="zh-TW" altLang="zh-TW" sz="1600" dirty="0"/>
              <a:t>客服人員</a:t>
            </a:r>
            <a:r>
              <a:rPr lang="en-US" altLang="zh-TW" sz="1600" dirty="0"/>
              <a:t>XXX</a:t>
            </a:r>
            <a:r>
              <a:rPr lang="zh-TW" altLang="zh-TW" sz="1600" dirty="0"/>
              <a:t>， 非常感謝您投保</a:t>
            </a:r>
            <a:r>
              <a:rPr lang="en-US" altLang="zh-TW" sz="1600" dirty="0"/>
              <a:t>(</a:t>
            </a:r>
            <a:r>
              <a:rPr lang="zh-TW" altLang="zh-TW" sz="1600" dirty="0"/>
              <a:t>※銀保件</a:t>
            </a:r>
            <a:r>
              <a:rPr lang="en-US" altLang="zh-TW" sz="1600" dirty="0"/>
              <a:t>-</a:t>
            </a:r>
            <a:r>
              <a:rPr lang="zh-TW" altLang="zh-TW" sz="1600" dirty="0"/>
              <a:t>非常感謝您在【</a:t>
            </a:r>
            <a:r>
              <a:rPr lang="en-US" altLang="zh-TW" sz="1600" dirty="0"/>
              <a:t>XXX</a:t>
            </a:r>
            <a:r>
              <a:rPr lang="zh-TW" altLang="zh-TW" sz="1600" dirty="0"/>
              <a:t>銀行】購買</a:t>
            </a:r>
            <a:r>
              <a:rPr lang="en-US" altLang="zh-TW" sz="1600" dirty="0"/>
              <a:t>)</a:t>
            </a:r>
            <a:r>
              <a:rPr lang="zh-TW" altLang="zh-TW" sz="1600" dirty="0"/>
              <a:t>本公司保險商品，</a:t>
            </a:r>
            <a:r>
              <a:rPr lang="zh-TW" altLang="zh-TW" sz="1600" dirty="0">
                <a:solidFill>
                  <a:srgbClr val="FF0000"/>
                </a:solidFill>
              </a:rPr>
              <a:t>依法令規定及保障您的權益，跟您進行抽樣電話拜訪</a:t>
            </a:r>
            <a:r>
              <a:rPr lang="zh-TW" altLang="zh-TW" sz="1600" dirty="0"/>
              <a:t>，方便打擾您一些時間跟您確認幾個問題嗎？此段過程將</a:t>
            </a:r>
            <a:r>
              <a:rPr lang="zh-TW" altLang="zh-TW" sz="1600" dirty="0">
                <a:solidFill>
                  <a:srgbClr val="FF0000"/>
                </a:solidFill>
              </a:rPr>
              <a:t>錄音存檔</a:t>
            </a:r>
            <a:r>
              <a:rPr lang="zh-TW" altLang="zh-TW" sz="1600" dirty="0"/>
              <a:t>。先跟您簡單</a:t>
            </a:r>
            <a:r>
              <a:rPr lang="zh-TW" altLang="zh-TW" sz="1600" dirty="0">
                <a:solidFill>
                  <a:srgbClr val="FF0000"/>
                </a:solidFill>
              </a:rPr>
              <a:t>核對一下基本資料</a:t>
            </a:r>
            <a:r>
              <a:rPr lang="zh-TW" altLang="zh-TW" sz="1600" dirty="0"/>
              <a:t>，請問您的出生日期是</a:t>
            </a:r>
            <a:r>
              <a:rPr lang="en-US" altLang="zh-TW" sz="1600" dirty="0"/>
              <a:t>XX</a:t>
            </a:r>
            <a:r>
              <a:rPr lang="zh-TW" altLang="zh-TW" sz="1600" dirty="0"/>
              <a:t>年</a:t>
            </a:r>
            <a:r>
              <a:rPr lang="zh-TW" altLang="zh-TW" sz="1600" dirty="0">
                <a:solidFill>
                  <a:srgbClr val="FF0000"/>
                </a:solidFill>
              </a:rPr>
              <a:t>？月？日</a:t>
            </a:r>
            <a:r>
              <a:rPr lang="zh-TW" altLang="zh-TW" sz="1600" dirty="0"/>
              <a:t>，請問您的電話是</a:t>
            </a:r>
            <a:r>
              <a:rPr lang="en-US" altLang="zh-TW" sz="1600" dirty="0"/>
              <a:t>09XXXXX</a:t>
            </a:r>
            <a:r>
              <a:rPr lang="en-US" altLang="zh-TW" sz="1600" dirty="0">
                <a:solidFill>
                  <a:srgbClr val="FF0000"/>
                </a:solidFill>
              </a:rPr>
              <a:t>???</a:t>
            </a:r>
            <a:r>
              <a:rPr lang="zh-TW" altLang="zh-TW" sz="1600" dirty="0"/>
              <a:t>。好的，謝謝您！</a:t>
            </a:r>
          </a:p>
          <a:p>
            <a:pPr marL="0" indent="0">
              <a:buNone/>
            </a:pP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●這張保單是</a:t>
            </a:r>
            <a:r>
              <a:rPr lang="en-US" altLang="zh-TW" sz="1600" dirty="0"/>
              <a:t>XXX</a:t>
            </a:r>
            <a:r>
              <a:rPr lang="zh-TW" altLang="zh-TW" sz="1600" dirty="0"/>
              <a:t>險種（視投保內容詢問），請問是否正確呢</a:t>
            </a:r>
            <a:r>
              <a:rPr lang="en-US" altLang="zh-TW" sz="1600" dirty="0" smtClean="0"/>
              <a:t>?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●為保障您的權益，在您投保本商品當時，本契約各項書面文件本（以及透過</a:t>
            </a:r>
            <a:r>
              <a:rPr lang="en-US" altLang="zh-TW" sz="1600" dirty="0"/>
              <a:t>IPAD</a:t>
            </a:r>
            <a:r>
              <a:rPr lang="zh-TW" altLang="zh-TW" sz="1600" dirty="0"/>
              <a:t>投保時的電子簽名），是否都是您</a:t>
            </a:r>
            <a:r>
              <a:rPr lang="en-US" altLang="zh-TW" sz="1600" dirty="0"/>
              <a:t>(</a:t>
            </a:r>
            <a:r>
              <a:rPr lang="zh-TW" altLang="zh-TW" sz="1600" dirty="0"/>
              <a:t>及被保險人</a:t>
            </a:r>
            <a:r>
              <a:rPr lang="en-US" altLang="zh-TW" sz="1600" dirty="0"/>
              <a:t>)</a:t>
            </a:r>
            <a:r>
              <a:rPr lang="zh-TW" altLang="zh-TW" sz="1600" dirty="0"/>
              <a:t>親自簽名同意的呢？ </a:t>
            </a:r>
          </a:p>
          <a:p>
            <a:pPr marL="0" indent="0">
              <a:buNone/>
            </a:pPr>
            <a:r>
              <a:rPr lang="zh-TW" altLang="zh-TW" sz="1600" dirty="0"/>
              <a:t>●請問您</a:t>
            </a:r>
            <a:r>
              <a:rPr lang="en-US" altLang="zh-TW" sz="1600" dirty="0"/>
              <a:t>(</a:t>
            </a:r>
            <a:r>
              <a:rPr lang="zh-TW" altLang="zh-TW" sz="1600" dirty="0"/>
              <a:t>及被保險人</a:t>
            </a:r>
            <a:r>
              <a:rPr lang="en-US" altLang="zh-TW" sz="1600" dirty="0"/>
              <a:t>)</a:t>
            </a:r>
            <a:r>
              <a:rPr lang="zh-TW" altLang="zh-TW" sz="1600" dirty="0"/>
              <a:t>是否知道保單上指定的身故受益人是○○○</a:t>
            </a:r>
            <a:r>
              <a:rPr lang="zh-TW" altLang="zh-TW" sz="1600" dirty="0" smtClean="0"/>
              <a:t>？</a:t>
            </a:r>
            <a:endParaRPr lang="zh-TW" altLang="zh-TW" sz="1600" dirty="0"/>
          </a:p>
          <a:p>
            <a:pPr marL="0" lvl="0" indent="0">
              <a:buNone/>
            </a:pPr>
            <a:r>
              <a:rPr lang="zh-TW" altLang="zh-TW" sz="1600" dirty="0"/>
              <a:t>●</a:t>
            </a:r>
            <a:r>
              <a:rPr lang="zh-TW" altLang="zh-TW" sz="1600" dirty="0" smtClean="0"/>
              <a:t>請問</a:t>
            </a:r>
            <a:r>
              <a:rPr lang="zh-TW" altLang="zh-TW" sz="1600" dirty="0"/>
              <a:t>您的首期保費是用ＸＸ方式(信用卡/銀行/現金)繳費對嗎?（行動投保加問本題</a:t>
            </a:r>
            <a:r>
              <a:rPr lang="zh-TW" altLang="zh-TW" sz="1600" dirty="0" smtClean="0"/>
              <a:t>）</a:t>
            </a: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●提醒您於保單送達翌日起算</a:t>
            </a:r>
            <a:r>
              <a:rPr lang="en-US" altLang="zh-TW" sz="1600" dirty="0"/>
              <a:t>10</a:t>
            </a:r>
            <a:r>
              <a:rPr lang="zh-TW" altLang="zh-TW" sz="1600" dirty="0"/>
              <a:t>日內，可以書面檢同保單申請撤銷契約，若有任何問題，請與業務員聯絡，請問您了解嗎</a:t>
            </a:r>
            <a:r>
              <a:rPr lang="zh-TW" altLang="zh-TW" sz="1600" dirty="0" smtClean="0"/>
              <a:t>？</a:t>
            </a:r>
            <a:endParaRPr lang="en-US" altLang="zh-TW" sz="1600" dirty="0" smtClean="0"/>
          </a:p>
          <a:p>
            <a:pPr marL="0" indent="0">
              <a:buNone/>
            </a:pPr>
            <a:endParaRPr lang="zh-TW" altLang="zh-TW" sz="1600" dirty="0"/>
          </a:p>
          <a:p>
            <a:pPr marL="0" indent="0">
              <a:buNone/>
            </a:pPr>
            <a:r>
              <a:rPr lang="zh-TW" altLang="zh-TW" sz="1600" dirty="0"/>
              <a:t>謝謝您的回答，若有任何問題歡迎您來電客服中心。謝謝您，再見！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智慧財產權屬資拓宏宇國際</a:t>
            </a:r>
            <a:r>
              <a:rPr lang="en-US" altLang="zh-TW" smtClean="0"/>
              <a:t>(</a:t>
            </a:r>
            <a:r>
              <a:rPr lang="zh-TW" altLang="en-US" smtClean="0"/>
              <a:t>股</a:t>
            </a:r>
            <a:r>
              <a:rPr lang="en-US" altLang="zh-TW" smtClean="0"/>
              <a:t>)</a:t>
            </a:r>
            <a:r>
              <a:rPr lang="zh-TW" altLang="en-US" smtClean="0"/>
              <a:t>公司，複製或轉載必究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9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3FC579-F65E-4919-BEFE-35BDCE1B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28" y="278900"/>
            <a:ext cx="8543925" cy="686196"/>
          </a:xfrm>
        </p:spPr>
        <p:txBody>
          <a:bodyPr/>
          <a:lstStyle/>
          <a:p>
            <a:r>
              <a:rPr lang="zh-TW" altLang="en-US" dirty="0"/>
              <a:t>電訪語音檢索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4C0749D-B593-4E93-99EC-E37128EB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1F25BB6-7037-4D80-ADEC-DC391EEA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41" name="圖片 140">
            <a:extLst>
              <a:ext uri="{FF2B5EF4-FFF2-40B4-BE49-F238E27FC236}">
                <a16:creationId xmlns:a16="http://schemas.microsoft.com/office/drawing/2014/main" xmlns="" id="{E6372195-DD29-4280-9CD0-9218B4DD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61" name="椭圆 9"/>
          <p:cNvSpPr/>
          <p:nvPr/>
        </p:nvSpPr>
        <p:spPr bwMode="auto">
          <a:xfrm>
            <a:off x="626303" y="3214530"/>
            <a:ext cx="1243013" cy="124301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932289" y="3516181"/>
            <a:ext cx="579963" cy="5648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0" name="圓角矩形 9"/>
          <p:cNvSpPr/>
          <p:nvPr/>
        </p:nvSpPr>
        <p:spPr>
          <a:xfrm>
            <a:off x="5153167" y="1340524"/>
            <a:ext cx="2219284" cy="729141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Speech to Text (STT)</a:t>
            </a:r>
            <a:endParaRPr lang="zh-TW" altLang="en-US" dirty="0"/>
          </a:p>
        </p:txBody>
      </p:sp>
      <p:sp>
        <p:nvSpPr>
          <p:cNvPr id="99" name="圓角矩形 98"/>
          <p:cNvSpPr/>
          <p:nvPr/>
        </p:nvSpPr>
        <p:spPr>
          <a:xfrm>
            <a:off x="2841224" y="2214140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Automatic Speech Recognition (ASR)</a:t>
            </a:r>
            <a:endParaRPr lang="zh-TW" altLang="en-US" dirty="0"/>
          </a:p>
        </p:txBody>
      </p:sp>
      <p:sp>
        <p:nvSpPr>
          <p:cNvPr id="101" name="圓角矩形 100"/>
          <p:cNvSpPr/>
          <p:nvPr/>
        </p:nvSpPr>
        <p:spPr>
          <a:xfrm>
            <a:off x="2841224" y="4916795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Full-Text Search</a:t>
            </a:r>
          </a:p>
          <a:p>
            <a:pPr algn="ctr"/>
            <a:r>
              <a:rPr lang="en-US" altLang="zh-TW" dirty="0"/>
              <a:t>BI Dashboard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866658" y="1915887"/>
            <a:ext cx="456450" cy="52920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5094883" y="3024562"/>
            <a:ext cx="489482" cy="408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>
            <a:off x="5153167" y="4386103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2097743" y="2935526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2089142" y="4656834"/>
            <a:ext cx="489482" cy="4083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13" y="2643285"/>
            <a:ext cx="669739" cy="198630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937536" y="1558415"/>
            <a:ext cx="1785868" cy="511250"/>
            <a:chOff x="3045921" y="1571386"/>
            <a:chExt cx="1785868" cy="511250"/>
          </a:xfrm>
        </p:grpSpPr>
        <p:sp>
          <p:nvSpPr>
            <p:cNvPr id="29" name="橢圓 28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134961" y="1571386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語音辨識</a:t>
              </a: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973261" y="4312191"/>
            <a:ext cx="1935165" cy="511250"/>
            <a:chOff x="3045921" y="1572767"/>
            <a:chExt cx="1935165" cy="511250"/>
          </a:xfrm>
        </p:grpSpPr>
        <p:sp>
          <p:nvSpPr>
            <p:cNvPr id="36" name="橢圓 35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284258" y="1572767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資料視覺</a:t>
              </a:r>
              <a:r>
                <a:rPr lang="zh-TW" altLang="en-US" sz="19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化</a:t>
              </a:r>
            </a:p>
          </p:txBody>
        </p:sp>
      </p:grpSp>
      <p:sp>
        <p:nvSpPr>
          <p:cNvPr id="38" name="圓角矩形 37"/>
          <p:cNvSpPr/>
          <p:nvPr/>
        </p:nvSpPr>
        <p:spPr>
          <a:xfrm>
            <a:off x="2578624" y="1151154"/>
            <a:ext cx="5313520" cy="196296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圓角矩形 38"/>
          <p:cNvSpPr/>
          <p:nvPr/>
        </p:nvSpPr>
        <p:spPr>
          <a:xfrm>
            <a:off x="2578624" y="3207474"/>
            <a:ext cx="5313520" cy="2633947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 descr="畫面剪輯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2" y="2598913"/>
            <a:ext cx="549146" cy="490433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5904946" y="4331781"/>
            <a:ext cx="1921860" cy="511250"/>
            <a:chOff x="3045921" y="1599335"/>
            <a:chExt cx="1921860" cy="511250"/>
          </a:xfrm>
        </p:grpSpPr>
        <p:sp>
          <p:nvSpPr>
            <p:cNvPr id="42" name="橢圓 41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270953" y="1599335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文件資料庫</a:t>
              </a:r>
              <a:endParaRPr lang="zh-TW" altLang="en-US" sz="1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流程圖: 磁碟 43"/>
          <p:cNvSpPr/>
          <p:nvPr/>
        </p:nvSpPr>
        <p:spPr>
          <a:xfrm>
            <a:off x="5752583" y="3332472"/>
            <a:ext cx="1990678" cy="925286"/>
          </a:xfrm>
          <a:prstGeom prst="flowChartMagneticDisk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Document-Based NoSQL DB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8011811" y="1432131"/>
            <a:ext cx="1827398" cy="130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第一階段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</a:p>
          <a:p>
            <a:endParaRPr lang="en-US" altLang="zh-TW" sz="19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語音辨識正確率需達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90%</a:t>
            </a:r>
          </a:p>
        </p:txBody>
      </p:sp>
      <p:sp>
        <p:nvSpPr>
          <p:cNvPr id="47" name="矩形 46"/>
          <p:cNvSpPr/>
          <p:nvPr/>
        </p:nvSpPr>
        <p:spPr>
          <a:xfrm>
            <a:off x="7968293" y="3898513"/>
            <a:ext cx="1827398" cy="1301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第二階段</a:t>
            </a:r>
            <a:r>
              <a:rPr lang="en-US" altLang="zh-TW" sz="1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</a:p>
        </p:txBody>
      </p:sp>
    </p:spTree>
    <p:extLst>
      <p:ext uri="{BB962C8B-B14F-4D97-AF65-F5344CB8AC3E}">
        <p14:creationId xmlns:p14="http://schemas.microsoft.com/office/powerpoint/2010/main" val="329218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A3FC579-F65E-4919-BEFE-35BDCE1B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28" y="278900"/>
            <a:ext cx="8543925" cy="686196"/>
          </a:xfrm>
        </p:spPr>
        <p:txBody>
          <a:bodyPr/>
          <a:lstStyle/>
          <a:p>
            <a:r>
              <a:rPr lang="zh-TW" altLang="en-US" dirty="0" smtClean="0"/>
              <a:t>語</a:t>
            </a:r>
            <a:r>
              <a:rPr lang="zh-TW" altLang="en-US" dirty="0"/>
              <a:t>音</a:t>
            </a:r>
            <a:r>
              <a:rPr lang="zh-TW" altLang="en-US" dirty="0" smtClean="0"/>
              <a:t>客服</a:t>
            </a:r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14C0749D-B593-4E93-99EC-E37128EB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91F25BB6-7037-4D80-ADEC-DC391EEA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41" name="圖片 140">
            <a:extLst>
              <a:ext uri="{FF2B5EF4-FFF2-40B4-BE49-F238E27FC236}">
                <a16:creationId xmlns:a16="http://schemas.microsoft.com/office/drawing/2014/main" xmlns="" id="{E6372195-DD29-4280-9CD0-9218B4DD1A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61" name="椭圆 9"/>
          <p:cNvSpPr/>
          <p:nvPr/>
        </p:nvSpPr>
        <p:spPr bwMode="auto">
          <a:xfrm>
            <a:off x="626303" y="3214530"/>
            <a:ext cx="1243013" cy="1243014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38100" dist="381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endParaRPr lang="zh-TW" altLang="zh-TW">
              <a:solidFill>
                <a:srgbClr val="FFFFFF"/>
              </a:solidFill>
            </a:endParaRPr>
          </a:p>
        </p:txBody>
      </p:sp>
      <p:pic>
        <p:nvPicPr>
          <p:cNvPr id="73" name="圖片 72"/>
          <p:cNvPicPr>
            <a:picLocks noChangeAspect="1"/>
          </p:cNvPicPr>
          <p:nvPr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932289" y="3516181"/>
            <a:ext cx="579963" cy="56481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0" name="圓角矩形 9"/>
          <p:cNvSpPr/>
          <p:nvPr/>
        </p:nvSpPr>
        <p:spPr>
          <a:xfrm>
            <a:off x="5153167" y="1340524"/>
            <a:ext cx="2219284" cy="729141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Automatic Speech Recognition (ASR)</a:t>
            </a:r>
            <a:endParaRPr lang="zh-TW" altLang="en-US" dirty="0"/>
          </a:p>
        </p:txBody>
      </p:sp>
      <p:sp>
        <p:nvSpPr>
          <p:cNvPr id="74" name="圓角矩形 73"/>
          <p:cNvSpPr/>
          <p:nvPr/>
        </p:nvSpPr>
        <p:spPr>
          <a:xfrm>
            <a:off x="5153167" y="5697553"/>
            <a:ext cx="2219284" cy="729141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Text to Speech (TTS)</a:t>
            </a:r>
            <a:endParaRPr lang="zh-TW" altLang="en-US" dirty="0"/>
          </a:p>
        </p:txBody>
      </p:sp>
      <p:sp>
        <p:nvSpPr>
          <p:cNvPr id="76" name="圓角矩形 75"/>
          <p:cNvSpPr/>
          <p:nvPr/>
        </p:nvSpPr>
        <p:spPr>
          <a:xfrm>
            <a:off x="7176395" y="924722"/>
            <a:ext cx="2219284" cy="729141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Speech to Text (STT)</a:t>
            </a:r>
            <a:endParaRPr lang="zh-TW" altLang="en-US" dirty="0"/>
          </a:p>
        </p:txBody>
      </p:sp>
      <p:sp>
        <p:nvSpPr>
          <p:cNvPr id="99" name="圓角矩形 98"/>
          <p:cNvSpPr/>
          <p:nvPr/>
        </p:nvSpPr>
        <p:spPr>
          <a:xfrm>
            <a:off x="2841224" y="2214140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Understanding (NLU)</a:t>
            </a:r>
            <a:endParaRPr lang="zh-TW" altLang="en-US" dirty="0"/>
          </a:p>
        </p:txBody>
      </p:sp>
      <p:sp>
        <p:nvSpPr>
          <p:cNvPr id="101" name="圓角矩形 100"/>
          <p:cNvSpPr/>
          <p:nvPr/>
        </p:nvSpPr>
        <p:spPr>
          <a:xfrm>
            <a:off x="2841224" y="4916795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 (NLG)</a:t>
            </a:r>
            <a:endParaRPr lang="zh-TW" altLang="en-US" dirty="0"/>
          </a:p>
        </p:txBody>
      </p:sp>
      <p:sp>
        <p:nvSpPr>
          <p:cNvPr id="102" name="圓角矩形 101"/>
          <p:cNvSpPr/>
          <p:nvPr/>
        </p:nvSpPr>
        <p:spPr>
          <a:xfrm>
            <a:off x="5678432" y="3450253"/>
            <a:ext cx="2219284" cy="729141"/>
          </a:xfrm>
          <a:prstGeom prst="round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Dialogue Management (DM)</a:t>
            </a:r>
            <a:endParaRPr lang="zh-TW" altLang="en-US" dirty="0"/>
          </a:p>
        </p:txBody>
      </p:sp>
      <p:sp>
        <p:nvSpPr>
          <p:cNvPr id="11" name="流程圖: 磁碟 10"/>
          <p:cNvSpPr/>
          <p:nvPr/>
        </p:nvSpPr>
        <p:spPr>
          <a:xfrm>
            <a:off x="8246023" y="3308636"/>
            <a:ext cx="1336484" cy="925286"/>
          </a:xfrm>
          <a:prstGeom prst="flowChartMagneticDisk">
            <a:avLst/>
          </a:prstGeom>
          <a:ln w="254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Knowledge Base (KB)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4866658" y="1915887"/>
            <a:ext cx="456450" cy="52920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4866658" y="5511495"/>
            <a:ext cx="456450" cy="32887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7778686" y="3832047"/>
            <a:ext cx="60330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>
            <a:off x="5094883" y="3024562"/>
            <a:ext cx="489482" cy="408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/>
          <p:nvPr/>
        </p:nvCxnSpPr>
        <p:spPr>
          <a:xfrm flipH="1">
            <a:off x="5153167" y="4386103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2097743" y="2935526"/>
            <a:ext cx="425925" cy="4274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/>
          <p:nvPr/>
        </p:nvCxnSpPr>
        <p:spPr>
          <a:xfrm>
            <a:off x="2089142" y="4656834"/>
            <a:ext cx="489482" cy="4083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13" y="2643285"/>
            <a:ext cx="669739" cy="198630"/>
          </a:xfrm>
          <a:prstGeom prst="rect">
            <a:avLst/>
          </a:prstGeom>
        </p:spPr>
      </p:pic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16" y="5199526"/>
            <a:ext cx="669739" cy="201944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2937536" y="1559796"/>
            <a:ext cx="2009452" cy="511250"/>
            <a:chOff x="3045921" y="1572767"/>
            <a:chExt cx="2009452" cy="511250"/>
          </a:xfrm>
        </p:grpSpPr>
        <p:sp>
          <p:nvSpPr>
            <p:cNvPr id="29" name="橢圓 28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358545" y="1572767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自然語言理解</a:t>
              </a:r>
              <a:endParaRPr lang="zh-TW" altLang="en-US" sz="1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997762" y="4266347"/>
            <a:ext cx="1805405" cy="511250"/>
            <a:chOff x="3045921" y="1566285"/>
            <a:chExt cx="1805405" cy="511250"/>
          </a:xfrm>
        </p:grpSpPr>
        <p:sp>
          <p:nvSpPr>
            <p:cNvPr id="33" name="橢圓 32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154498" y="1566285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對話管理</a:t>
              </a:r>
              <a:endParaRPr lang="zh-TW" altLang="en-US" sz="1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973261" y="4312191"/>
            <a:ext cx="2009452" cy="511250"/>
            <a:chOff x="3045921" y="1572767"/>
            <a:chExt cx="2009452" cy="511250"/>
          </a:xfrm>
        </p:grpSpPr>
        <p:sp>
          <p:nvSpPr>
            <p:cNvPr id="36" name="橢圓 35"/>
            <p:cNvSpPr/>
            <p:nvPr/>
          </p:nvSpPr>
          <p:spPr bwMode="auto">
            <a:xfrm>
              <a:off x="3045921" y="1648870"/>
              <a:ext cx="360040" cy="3708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358545" y="1572767"/>
              <a:ext cx="1696828" cy="5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9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自然語言生成</a:t>
              </a:r>
              <a:endParaRPr lang="zh-TW" altLang="en-US" sz="1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9" name="圖片 38" descr="畫面剪輯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12" y="2598913"/>
            <a:ext cx="549146" cy="49043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7424429" y="4507428"/>
            <a:ext cx="2462571" cy="12418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產險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壽險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旅行平安險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保費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保單借還款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網路投保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理賠</a:t>
            </a:r>
          </a:p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契約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綜合諮詢</a:t>
            </a:r>
          </a:p>
        </p:txBody>
      </p:sp>
    </p:spTree>
    <p:extLst>
      <p:ext uri="{BB962C8B-B14F-4D97-AF65-F5344CB8AC3E}">
        <p14:creationId xmlns:p14="http://schemas.microsoft.com/office/powerpoint/2010/main" val="15613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4簡報範本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簡報範本" id="{22394957-35A1-473B-B867-19B29BD822B2}" vid="{C9A1285E-6B57-41D3-AA11-27D14DF084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1E780887E8D744A9A8F45BFD5219424" ma:contentTypeVersion="11" ma:contentTypeDescription="建立新的文件。" ma:contentTypeScope="" ma:versionID="eba29e97790787b555fec87c19d3f410">
  <xsd:schema xmlns:xsd="http://www.w3.org/2001/XMLSchema" xmlns:xs="http://www.w3.org/2001/XMLSchema" xmlns:p="http://schemas.microsoft.com/office/2006/metadata/properties" xmlns:ns1="http://schemas.microsoft.com/sharepoint/v3" xmlns:ns2="a6e70bbb-aab1-491a-a0a7-ed4b4d8d4dac" targetNamespace="http://schemas.microsoft.com/office/2006/metadata/properties" ma:root="true" ma:fieldsID="e6ec373fb325a447e108fc5cc40161ae" ns1:_="" ns2:_="">
    <xsd:import namespace="http://schemas.microsoft.com/sharepoint/v3"/>
    <xsd:import namespace="a6e70bbb-aab1-491a-a0a7-ed4b4d8d4dac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評等 (0-5)" ma:decimals="2" ma:description="已送出的所有評等之平均值" ma:internalName="AverageRating" ma:readOnly="true">
      <xsd:simpleType>
        <xsd:restriction base="dms:Number"/>
      </xsd:simpleType>
    </xsd:element>
    <xsd:element name="RatingCount" ma:index="9" nillable="true" ma:displayName="評等數目" ma:decimals="0" ma:description="已送出的評等數目" ma:internalName="RatingCount" ma:readOnly="true">
      <xsd:simpleType>
        <xsd:restriction base="dms:Number"/>
      </xsd:simpleType>
    </xsd:element>
    <xsd:element name="RatedBy" ma:index="10" nillable="true" ma:displayName="評價者" ma:description="評價此項目的使用者。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1" nillable="true" ma:displayName="使用者評價" ma:description="此項目的使用者評價" ma:hidden="true" ma:internalName="Ratings">
      <xsd:simpleType>
        <xsd:restriction base="dms:Note"/>
      </xsd:simpleType>
    </xsd:element>
    <xsd:element name="LikesCount" ma:index="12" nillable="true" ma:displayName="喜歡的數目" ma:internalName="LikesCount">
      <xsd:simpleType>
        <xsd:restriction base="dms:Unknown"/>
      </xsd:simpleType>
    </xsd:element>
    <xsd:element name="LikedBy" ma:index="13" nillable="true" ma:displayName="設為喜歡的人員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70bbb-aab1-491a-a0a7-ed4b4d8d4d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</documentManagement>
</p:properties>
</file>

<file path=customXml/itemProps1.xml><?xml version="1.0" encoding="utf-8"?>
<ds:datastoreItem xmlns:ds="http://schemas.openxmlformats.org/officeDocument/2006/customXml" ds:itemID="{30AB503A-882C-4CDE-B152-8AD3C2F0D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329EEF-A71B-41D3-AB8A-5EE606A82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e70bbb-aab1-491a-a0a7-ed4b4d8d4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932B6E-3A37-4E05-8A81-C1492F73494D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a6e70bbb-aab1-491a-a0a7-ed4b4d8d4dac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2295</TotalTime>
  <Words>183</Words>
  <Application>Microsoft Office PowerPoint</Application>
  <PresentationFormat>A4 紙張 (210x297 公釐)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Microsoft YaHei</vt:lpstr>
      <vt:lpstr>微軟正黑體</vt:lpstr>
      <vt:lpstr>新細明體</vt:lpstr>
      <vt:lpstr>Arial</vt:lpstr>
      <vt:lpstr>Calibri</vt:lpstr>
      <vt:lpstr>1_A4簡報範本</vt:lpstr>
      <vt:lpstr>電訪內容 範例</vt:lpstr>
      <vt:lpstr>電訪語音檢索</vt:lpstr>
      <vt:lpstr>語音客服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林淑琪(Jennifer Lin)</dc:creator>
  <cp:lastModifiedBy>toshiba</cp:lastModifiedBy>
  <cp:revision>285</cp:revision>
  <dcterms:created xsi:type="dcterms:W3CDTF">2018-01-02T03:18:11Z</dcterms:created>
  <dcterms:modified xsi:type="dcterms:W3CDTF">2018-05-31T04:17:08Z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0x01010041E780887E8D744A9A8F45BFD5219424</vt:lpwstr>
  </property>
</Properties>
</file>