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7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28.png" ContentType="image/png"/>
  <Override PartName="/ppt/media/image24.png" ContentType="image/png"/>
  <Override PartName="/ppt/media/image22.png" ContentType="image/png"/>
  <Override PartName="/ppt/media/image21.jpeg" ContentType="image/jpeg"/>
  <Override PartName="/ppt/media/image19.png" ContentType="image/png"/>
  <Override PartName="/ppt/media/image20.png" ContentType="image/png"/>
  <Override PartName="/ppt/media/image18.png" ContentType="image/png"/>
  <Override PartName="/ppt/media/image15.png" ContentType="image/png"/>
  <Override PartName="/ppt/media/image14.png" ContentType="image/png"/>
  <Override PartName="/ppt/media/image26.png" ContentType="image/png"/>
  <Override PartName="/ppt/media/image3.png" ContentType="image/png"/>
  <Override PartName="/ppt/media/image17.jpeg" ContentType="image/jpeg"/>
  <Override PartName="/ppt/media/image11.png" ContentType="image/png"/>
  <Override PartName="/ppt/media/image10.png" ContentType="image/png"/>
  <Override PartName="/ppt/media/image12.png" ContentType="image/png"/>
  <Override PartName="/ppt/media/image9.jpeg" ContentType="image/jpeg"/>
  <Override PartName="/ppt/media/image1.jpeg" ContentType="image/jpeg"/>
  <Override PartName="/ppt/media/image7.png" ContentType="image/png"/>
  <Override PartName="/ppt/media/image29.png" ContentType="image/png"/>
  <Override PartName="/ppt/media/image6.png" ContentType="image/png"/>
  <Override PartName="/ppt/media/image27.png" ContentType="image/png"/>
  <Override PartName="/ppt/media/image4.png" ContentType="image/png"/>
  <Override PartName="/ppt/media/image5.jpeg" ContentType="image/jpeg"/>
  <Override PartName="/ppt/media/image16.png" ContentType="image/png"/>
  <Override PartName="/ppt/media/image23.png" ContentType="image/png"/>
  <Override PartName="/ppt/media/image13.jpeg" ContentType="image/jpeg"/>
  <Override PartName="/ppt/media/image25.png" ContentType="image/png"/>
  <Override PartName="/ppt/media/image2.png" ContentType="image/png"/>
  <Override PartName="/ppt/media/image8.png" ContentType="image/png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906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459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459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2459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2459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2459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2459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2459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3"/>
          <a:stretch/>
        </p:blipFill>
        <p:spPr>
          <a:xfrm>
            <a:off x="2459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5" name="" descr=""/>
          <p:cNvPicPr/>
          <p:nvPr/>
        </p:nvPicPr>
        <p:blipFill>
          <a:blip r:embed="rId2"/>
          <a:stretch/>
        </p:blipFill>
        <p:spPr>
          <a:xfrm>
            <a:off x="2459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6" name="" descr=""/>
          <p:cNvPicPr/>
          <p:nvPr/>
        </p:nvPicPr>
        <p:blipFill>
          <a:blip r:embed="rId3"/>
          <a:stretch/>
        </p:blipFill>
        <p:spPr>
          <a:xfrm>
            <a:off x="2459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24" name="" descr=""/>
          <p:cNvPicPr/>
          <p:nvPr/>
        </p:nvPicPr>
        <p:blipFill>
          <a:blip r:embed="rId2"/>
          <a:stretch/>
        </p:blipFill>
        <p:spPr>
          <a:xfrm>
            <a:off x="2459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25" name="" descr=""/>
          <p:cNvPicPr/>
          <p:nvPr/>
        </p:nvPicPr>
        <p:blipFill>
          <a:blip r:embed="rId3"/>
          <a:stretch/>
        </p:blipFill>
        <p:spPr>
          <a:xfrm>
            <a:off x="2459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3.jpe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7.jpe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1.jpe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圖片 13" descr=""/>
          <p:cNvPicPr/>
          <p:nvPr/>
        </p:nvPicPr>
        <p:blipFill>
          <a:blip r:embed="rId3"/>
          <a:stretch/>
        </p:blipFill>
        <p:spPr>
          <a:xfrm>
            <a:off x="384840" y="403920"/>
            <a:ext cx="3894840" cy="475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請按一下滑鼠，編輯題名文字格式。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請按滑鼠，編輯大綱文字格式。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第二個大綱層次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第三個大綱層次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第四個大綱層次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第五個大綱層次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第六個大綱層次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第七個大綱層次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 1"/>
          <p:cNvSpPr/>
          <p:nvPr/>
        </p:nvSpPr>
        <p:spPr>
          <a:xfrm>
            <a:off x="2672640" y="1152720"/>
            <a:ext cx="7233120" cy="2880"/>
          </a:xfrm>
          <a:prstGeom prst="line">
            <a:avLst/>
          </a:prstGeom>
          <a:ln w="19080">
            <a:solidFill>
              <a:schemeClr val="tx1">
                <a:lumMod val="50000"/>
                <a:lumOff val="50000"/>
              </a:schemeClr>
            </a:solidFill>
            <a:round/>
          </a:ln>
        </p:spPr>
      </p:sp>
      <p:pic>
        <p:nvPicPr>
          <p:cNvPr id="38" name="圖片 7" descr=""/>
          <p:cNvPicPr/>
          <p:nvPr/>
        </p:nvPicPr>
        <p:blipFill>
          <a:blip r:embed="rId3"/>
          <a:srcRect l="0" t="0" r="0" b="-6224"/>
          <a:stretch/>
        </p:blipFill>
        <p:spPr>
          <a:xfrm>
            <a:off x="8874360" y="6153120"/>
            <a:ext cx="839880" cy="433440"/>
          </a:xfrm>
          <a:prstGeom prst="rect">
            <a:avLst/>
          </a:prstGeom>
          <a:ln>
            <a:noFill/>
          </a:ln>
        </p:spPr>
      </p:pic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請按一下滑鼠，編輯題名文字格式。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請按滑鼠，編輯大綱文字格式。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第二個大綱層次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第三個大綱層次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第四個大綱層次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第五個大綱層次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第六個大綱層次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第七個大綱層次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圖片 9" descr=""/>
          <p:cNvPicPr/>
          <p:nvPr/>
        </p:nvPicPr>
        <p:blipFill>
          <a:blip r:embed="rId3"/>
          <a:srcRect l="0" t="0" r="0" b="-6224"/>
          <a:stretch/>
        </p:blipFill>
        <p:spPr>
          <a:xfrm>
            <a:off x="8874360" y="6153120"/>
            <a:ext cx="839880" cy="433440"/>
          </a:xfrm>
          <a:prstGeom prst="rect">
            <a:avLst/>
          </a:prstGeom>
          <a:ln>
            <a:noFill/>
          </a:ln>
        </p:spPr>
      </p:pic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請按一下滑鼠，編輯題名文字格式。</a:t>
            </a:r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請按滑鼠，編輯大綱文字格式。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第二個大綱層次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第三個大綱層次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第四個大綱層次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第五個大綱層次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第六個大綱層次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第七個大綱層次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圖片 5" descr=""/>
          <p:cNvPicPr/>
          <p:nvPr/>
        </p:nvPicPr>
        <p:blipFill>
          <a:blip r:embed="rId3"/>
          <a:srcRect l="0" t="0" r="0" b="-6224"/>
          <a:stretch/>
        </p:blipFill>
        <p:spPr>
          <a:xfrm>
            <a:off x="8874360" y="6153120"/>
            <a:ext cx="839880" cy="433440"/>
          </a:xfrm>
          <a:prstGeom prst="rect">
            <a:avLst/>
          </a:prstGeom>
          <a:ln>
            <a:noFill/>
          </a:ln>
        </p:spPr>
      </p:pic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46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請按滑鼠，編輯大綱文字格式。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第二個大綱層次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第三個大綱層次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第四個大綱層次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第五個大綱層次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第六個大綱層次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第七個大綱層次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513240" y="6093360"/>
            <a:ext cx="38300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24"/>
              </a:lnSpc>
            </a:pPr>
            <a:r>
              <a:rPr lang="en-US" sz="1050" strike="noStrike">
                <a:solidFill>
                  <a:srgbClr val="595959"/>
                </a:solidFill>
                <a:latin typeface="微軟正黑體"/>
                <a:ea typeface="微軟正黑體"/>
              </a:rPr>
              <a:t>公司總部：</a:t>
            </a:r>
            <a:r>
              <a:rPr lang="en-US" sz="1050" strike="noStrike">
                <a:solidFill>
                  <a:srgbClr val="595959"/>
                </a:solidFill>
                <a:latin typeface="微軟正黑體"/>
                <a:ea typeface="微軟正黑體"/>
              </a:rPr>
              <a:t>22041 </a:t>
            </a:r>
            <a:r>
              <a:rPr lang="en-US" sz="1050" strike="noStrike">
                <a:solidFill>
                  <a:srgbClr val="595959"/>
                </a:solidFill>
                <a:latin typeface="微軟正黑體"/>
                <a:ea typeface="微軟正黑體"/>
              </a:rPr>
              <a:t>新北市板橋區縣民大道二段</a:t>
            </a:r>
            <a:r>
              <a:rPr lang="en-US" sz="1050" strike="noStrike">
                <a:solidFill>
                  <a:srgbClr val="595959"/>
                </a:solidFill>
                <a:latin typeface="微軟正黑體"/>
                <a:ea typeface="微軟正黑體"/>
              </a:rPr>
              <a:t>7</a:t>
            </a:r>
            <a:r>
              <a:rPr lang="en-US" sz="1050" strike="noStrike">
                <a:solidFill>
                  <a:srgbClr val="595959"/>
                </a:solidFill>
                <a:latin typeface="微軟正黑體"/>
                <a:ea typeface="微軟正黑體"/>
              </a:rPr>
              <a:t>號</a:t>
            </a:r>
            <a:r>
              <a:rPr lang="en-US" sz="1050" strike="noStrike">
                <a:solidFill>
                  <a:srgbClr val="595959"/>
                </a:solidFill>
                <a:latin typeface="微軟正黑體"/>
                <a:ea typeface="微軟正黑體"/>
              </a:rPr>
              <a:t>6</a:t>
            </a:r>
            <a:r>
              <a:rPr lang="en-US" sz="1050" strike="noStrike">
                <a:solidFill>
                  <a:srgbClr val="595959"/>
                </a:solidFill>
                <a:latin typeface="微軟正黑體"/>
                <a:ea typeface="微軟正黑體"/>
              </a:rPr>
              <a:t>樓</a:t>
            </a:r>
            <a:endParaRPr/>
          </a:p>
          <a:p>
            <a:pPr>
              <a:lnSpc>
                <a:spcPts val="224"/>
              </a:lnSpc>
            </a:pPr>
            <a:r>
              <a:rPr lang="en-US" sz="1050" strike="noStrike">
                <a:solidFill>
                  <a:srgbClr val="595959"/>
                </a:solidFill>
                <a:latin typeface="微軟正黑體"/>
                <a:ea typeface="微軟正黑體"/>
              </a:rPr>
              <a:t>電話：</a:t>
            </a:r>
            <a:r>
              <a:rPr lang="en-US" sz="1050" strike="noStrike">
                <a:solidFill>
                  <a:srgbClr val="595959"/>
                </a:solidFill>
                <a:latin typeface="微軟正黑體"/>
                <a:ea typeface="微軟正黑體"/>
              </a:rPr>
              <a:t>(02)8969-1969              </a:t>
            </a:r>
            <a:r>
              <a:rPr lang="en-US" sz="1050" strike="noStrike">
                <a:solidFill>
                  <a:srgbClr val="595959"/>
                </a:solidFill>
                <a:latin typeface="微軟正黑體"/>
                <a:ea typeface="微軟正黑體"/>
              </a:rPr>
              <a:t>傳真：</a:t>
            </a:r>
            <a:r>
              <a:rPr lang="en-US" sz="1050" strike="noStrike">
                <a:solidFill>
                  <a:srgbClr val="595959"/>
                </a:solidFill>
                <a:latin typeface="微軟正黑體"/>
                <a:ea typeface="微軟正黑體"/>
              </a:rPr>
              <a:t>(02)8969-3359</a:t>
            </a:r>
            <a:endParaRPr/>
          </a:p>
        </p:txBody>
      </p:sp>
      <p:pic>
        <p:nvPicPr>
          <p:cNvPr id="150" name="Picture 2" descr=""/>
          <p:cNvPicPr/>
          <p:nvPr/>
        </p:nvPicPr>
        <p:blipFill>
          <a:blip r:embed="rId3"/>
          <a:stretch/>
        </p:blipFill>
        <p:spPr>
          <a:xfrm>
            <a:off x="2556000" y="5589720"/>
            <a:ext cx="4124880" cy="503280"/>
          </a:xfrm>
          <a:prstGeom prst="rect">
            <a:avLst/>
          </a:prstGeom>
          <a:ln>
            <a:noFill/>
          </a:ln>
        </p:spPr>
      </p:pic>
      <p:sp>
        <p:nvSpPr>
          <p:cNvPr id="151" name="PlaceHolder 2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請按一下滑鼠，編輯題名文字格式。</a:t>
            </a:r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請按滑鼠，編輯大綱文字格式。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第二個大綱層次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第三個大綱層次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第四個大綱層次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第五個大綱層次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第六個大綱層次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第七個大綱層次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81120" y="392400"/>
            <a:ext cx="8543520" cy="685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zh-TW" sz="3600" strike="noStrike">
                <a:solidFill>
                  <a:srgbClr val="c00000"/>
                </a:solidFill>
                <a:latin typeface="微軟正黑體"/>
                <a:ea typeface="微軟正黑體"/>
              </a:rPr>
              <a:t>按一下以編輯母片標題樣式</a:t>
            </a:r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dt"/>
          </p:nvPr>
        </p:nvSpPr>
        <p:spPr>
          <a:xfrm>
            <a:off x="681120" y="6426720"/>
            <a:ext cx="77220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89" name="PlaceHolder 3"/>
          <p:cNvSpPr>
            <a:spLocks noGrp="1"/>
          </p:cNvSpPr>
          <p:nvPr>
            <p:ph type="ftr"/>
          </p:nvPr>
        </p:nvSpPr>
        <p:spPr>
          <a:xfrm>
            <a:off x="3492360" y="6426720"/>
            <a:ext cx="33429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智慧財產權屬資拓宏宇國際</a:t>
            </a:r>
            <a:r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(</a:t>
            </a:r>
            <a:r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股</a:t>
            </a:r>
            <a:r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)</a:t>
            </a:r>
            <a:r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公司，複製或轉載必究</a:t>
            </a:r>
            <a:endParaRPr/>
          </a:p>
        </p:txBody>
      </p:sp>
      <p:sp>
        <p:nvSpPr>
          <p:cNvPr id="190" name="PlaceHolder 4"/>
          <p:cNvSpPr>
            <a:spLocks noGrp="1"/>
          </p:cNvSpPr>
          <p:nvPr>
            <p:ph type="sldNum"/>
          </p:nvPr>
        </p:nvSpPr>
        <p:spPr>
          <a:xfrm>
            <a:off x="9225000" y="6426720"/>
            <a:ext cx="5857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B00A76C-D33B-4B84-A2C3-18357E03F450}" type="slidenum"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&lt;編號&gt;</a:t>
            </a:fld>
            <a:endParaRPr/>
          </a:p>
        </p:txBody>
      </p:sp>
      <p:pic>
        <p:nvPicPr>
          <p:cNvPr id="191" name="圖片 5" descr=""/>
          <p:cNvPicPr/>
          <p:nvPr/>
        </p:nvPicPr>
        <p:blipFill>
          <a:blip r:embed="rId3"/>
          <a:srcRect l="0" t="0" r="0" b="-6270"/>
          <a:stretch/>
        </p:blipFill>
        <p:spPr>
          <a:xfrm>
            <a:off x="8874360" y="6153120"/>
            <a:ext cx="840240" cy="4338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6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754560" y="1862280"/>
            <a:ext cx="8419320" cy="81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4000" strike="noStrike">
                <a:solidFill>
                  <a:srgbClr val="000000"/>
                </a:solidFill>
                <a:latin typeface="微軟正黑體"/>
                <a:ea typeface="微軟正黑體"/>
              </a:rPr>
              <a:t>三商美邦人壽</a:t>
            </a:r>
            <a:endParaRPr/>
          </a:p>
        </p:txBody>
      </p:sp>
      <p:sp>
        <p:nvSpPr>
          <p:cNvPr id="227" name="CustomShape 2"/>
          <p:cNvSpPr/>
          <p:nvPr/>
        </p:nvSpPr>
        <p:spPr>
          <a:xfrm>
            <a:off x="788400" y="2851200"/>
            <a:ext cx="7428960" cy="67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trike="noStrike">
                <a:solidFill>
                  <a:srgbClr val="c00000"/>
                </a:solidFill>
                <a:latin typeface="微軟正黑體"/>
                <a:ea typeface="微軟正黑體"/>
              </a:rPr>
              <a:t>離線語音辨識</a:t>
            </a:r>
            <a:r>
              <a:rPr b="1" lang="en-US" sz="3200" strike="noStrike">
                <a:solidFill>
                  <a:srgbClr val="c00000"/>
                </a:solidFill>
                <a:latin typeface="微軟正黑體"/>
                <a:ea typeface="微軟正黑體"/>
              </a:rPr>
              <a:t>POC</a:t>
            </a:r>
            <a:r>
              <a:rPr b="1" lang="en-US" sz="3200" strike="noStrike">
                <a:solidFill>
                  <a:srgbClr val="c00000"/>
                </a:solidFill>
                <a:latin typeface="微軟正黑體"/>
                <a:ea typeface="微軟正黑體"/>
              </a:rPr>
              <a:t>結案簡報</a:t>
            </a:r>
            <a:endParaRPr/>
          </a:p>
        </p:txBody>
      </p:sp>
      <p:sp>
        <p:nvSpPr>
          <p:cNvPr id="228" name="CustomShape 3"/>
          <p:cNvSpPr/>
          <p:nvPr/>
        </p:nvSpPr>
        <p:spPr>
          <a:xfrm>
            <a:off x="822240" y="3843360"/>
            <a:ext cx="4010760" cy="17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 strike="noStrike">
                <a:solidFill>
                  <a:srgbClr val="000000"/>
                </a:solidFill>
                <a:latin typeface="微軟正黑體"/>
                <a:ea typeface="微軟正黑體"/>
              </a:rPr>
              <a:t>報告人：</a:t>
            </a:r>
            <a:r>
              <a:rPr b="1" lang="en-US" sz="2000" strike="noStrike">
                <a:solidFill>
                  <a:srgbClr val="000000"/>
                </a:solidFill>
                <a:latin typeface="微軟正黑體"/>
                <a:ea typeface="微軟正黑體"/>
              </a:rPr>
              <a:t>	</a:t>
            </a:r>
            <a:r>
              <a:rPr b="1" lang="en-US" sz="2000" strike="noStrike">
                <a:solidFill>
                  <a:srgbClr val="000000"/>
                </a:solidFill>
                <a:latin typeface="微軟正黑體"/>
                <a:ea typeface="微軟正黑體"/>
              </a:rPr>
              <a:t>陳仕勛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 strike="noStrike">
                <a:solidFill>
                  <a:srgbClr val="000000"/>
                </a:solidFill>
                <a:latin typeface="微軟正黑體"/>
                <a:ea typeface="微軟正黑體"/>
              </a:rPr>
              <a:t>日期：</a:t>
            </a:r>
            <a:r>
              <a:rPr b="1" lang="en-US" sz="2000" strike="noStrike">
                <a:solidFill>
                  <a:srgbClr val="000000"/>
                </a:solidFill>
                <a:latin typeface="微軟正黑體"/>
                <a:ea typeface="微軟正黑體"/>
              </a:rPr>
              <a:t>	</a:t>
            </a:r>
            <a:r>
              <a:rPr b="1" lang="en-US" sz="2000" strike="noStrike">
                <a:solidFill>
                  <a:srgbClr val="000000"/>
                </a:solidFill>
                <a:latin typeface="微軟正黑體"/>
                <a:ea typeface="微軟正黑體"/>
              </a:rPr>
              <a:t>2018/10/18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708120" y="279000"/>
            <a:ext cx="8543520" cy="685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zh-TW" sz="3600" strike="noStrike">
                <a:solidFill>
                  <a:srgbClr val="c00000"/>
                </a:solidFill>
                <a:latin typeface="微軟正黑體"/>
                <a:ea typeface="微軟正黑體"/>
              </a:rPr>
              <a:t>第二階段</a:t>
            </a:r>
            <a:r>
              <a:rPr b="1" lang="zh-TW" sz="3600" strike="noStrike">
                <a:solidFill>
                  <a:srgbClr val="c00000"/>
                </a:solidFill>
                <a:latin typeface="微軟正黑體"/>
                <a:ea typeface="微軟正黑體"/>
              </a:rPr>
              <a:t>POC</a:t>
            </a:r>
            <a:r>
              <a:rPr b="1" lang="zh-TW" sz="3600" strike="noStrike">
                <a:solidFill>
                  <a:srgbClr val="c00000"/>
                </a:solidFill>
                <a:latin typeface="微軟正黑體"/>
                <a:ea typeface="微軟正黑體"/>
              </a:rPr>
              <a:t>內容</a:t>
            </a:r>
            <a:endParaRPr/>
          </a:p>
        </p:txBody>
      </p:sp>
      <p:sp>
        <p:nvSpPr>
          <p:cNvPr id="264" name="TextShape 2"/>
          <p:cNvSpPr txBox="1"/>
          <p:nvPr/>
        </p:nvSpPr>
        <p:spPr>
          <a:xfrm>
            <a:off x="3492360" y="6426720"/>
            <a:ext cx="3342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智慧財產權屬資拓宏宇國際</a:t>
            </a:r>
            <a:r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(</a:t>
            </a:r>
            <a:r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股</a:t>
            </a:r>
            <a:r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)</a:t>
            </a:r>
            <a:r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公司，複製或轉載必究</a:t>
            </a:r>
            <a:endParaRPr/>
          </a:p>
        </p:txBody>
      </p:sp>
      <p:sp>
        <p:nvSpPr>
          <p:cNvPr id="265" name="TextShape 3"/>
          <p:cNvSpPr txBox="1"/>
          <p:nvPr/>
        </p:nvSpPr>
        <p:spPr>
          <a:xfrm>
            <a:off x="9225000" y="6426720"/>
            <a:ext cx="585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6381B67-B568-482E-BA44-430B96CA2041}" type="slidenum"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&lt;編號&gt;</a:t>
            </a:fld>
            <a:endParaRPr/>
          </a:p>
        </p:txBody>
      </p:sp>
      <p:pic>
        <p:nvPicPr>
          <p:cNvPr id="266" name="圖片 140" descr=""/>
          <p:cNvPicPr/>
          <p:nvPr/>
        </p:nvPicPr>
        <p:blipFill>
          <a:blip r:embed="rId1"/>
          <a:srcRect l="0" t="0" r="0" b="-6270"/>
          <a:stretch/>
        </p:blipFill>
        <p:spPr>
          <a:xfrm>
            <a:off x="8874360" y="6153120"/>
            <a:ext cx="840240" cy="433800"/>
          </a:xfrm>
          <a:prstGeom prst="rect">
            <a:avLst/>
          </a:prstGeom>
          <a:ln>
            <a:noFill/>
          </a:ln>
        </p:spPr>
      </p:pic>
      <p:sp>
        <p:nvSpPr>
          <p:cNvPr id="267" name="CustomShape 4"/>
          <p:cNvSpPr/>
          <p:nvPr/>
        </p:nvSpPr>
        <p:spPr>
          <a:xfrm>
            <a:off x="626400" y="3214440"/>
            <a:ext cx="1242720" cy="124272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algn="ctr" blurRad="38100" dist="38100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8" name="圖片 72" descr=""/>
          <p:cNvPicPr/>
          <p:nvPr/>
        </p:nvPicPr>
        <p:blipFill>
          <a:blip r:embed="rId2"/>
          <a:stretch/>
        </p:blipFill>
        <p:spPr>
          <a:xfrm>
            <a:off x="932400" y="3516120"/>
            <a:ext cx="579600" cy="564480"/>
          </a:xfrm>
          <a:prstGeom prst="rect">
            <a:avLst/>
          </a:prstGeom>
          <a:ln>
            <a:noFill/>
          </a:ln>
          <a:scene3d>
            <a:camera prst="orthographicFront">
              <a:rot lat="0" lon="10800000" rev="0"/>
            </a:camera>
            <a:lightRig dir="t" rig="threePt"/>
          </a:scene3d>
        </p:spPr>
      </p:pic>
      <p:sp>
        <p:nvSpPr>
          <p:cNvPr id="269" name="CustomShape 5"/>
          <p:cNvSpPr/>
          <p:nvPr/>
        </p:nvSpPr>
        <p:spPr>
          <a:xfrm>
            <a:off x="5153040" y="1340640"/>
            <a:ext cx="2219040" cy="728640"/>
          </a:xfrm>
          <a:prstGeom prst="roundRect">
            <a:avLst>
              <a:gd name="adj" fmla="val 16667"/>
            </a:avLst>
          </a:prstGeom>
          <a:ln w="2556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Speech to Text (STT)</a:t>
            </a:r>
            <a:endParaRPr/>
          </a:p>
        </p:txBody>
      </p:sp>
      <p:sp>
        <p:nvSpPr>
          <p:cNvPr id="270" name="CustomShape 6"/>
          <p:cNvSpPr/>
          <p:nvPr/>
        </p:nvSpPr>
        <p:spPr>
          <a:xfrm>
            <a:off x="2841120" y="2214000"/>
            <a:ext cx="2219040" cy="728640"/>
          </a:xfrm>
          <a:prstGeom prst="roundRect">
            <a:avLst>
              <a:gd name="adj" fmla="val 16667"/>
            </a:avLst>
          </a:prstGeom>
          <a:ln w="25560">
            <a:solidFill>
              <a:schemeClr val="accent1">
                <a:shade val="50000"/>
              </a:schemeClr>
            </a:solidFill>
            <a:round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Automatic Speech Recognition (ASR)</a:t>
            </a:r>
            <a:endParaRPr/>
          </a:p>
        </p:txBody>
      </p:sp>
      <p:sp>
        <p:nvSpPr>
          <p:cNvPr id="271" name="CustomShape 7"/>
          <p:cNvSpPr/>
          <p:nvPr/>
        </p:nvSpPr>
        <p:spPr>
          <a:xfrm>
            <a:off x="2841120" y="4916880"/>
            <a:ext cx="2219040" cy="728640"/>
          </a:xfrm>
          <a:prstGeom prst="roundRect">
            <a:avLst>
              <a:gd name="adj" fmla="val 16667"/>
            </a:avLst>
          </a:prstGeom>
          <a:ln w="25560">
            <a:solidFill>
              <a:schemeClr val="accent1">
                <a:shade val="50000"/>
              </a:schemeClr>
            </a:solidFill>
            <a:round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Full-Text Search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BI Dashboard</a:t>
            </a:r>
            <a:endParaRPr/>
          </a:p>
        </p:txBody>
      </p:sp>
      <p:sp>
        <p:nvSpPr>
          <p:cNvPr id="272" name="CustomShape 8"/>
          <p:cNvSpPr/>
          <p:nvPr/>
        </p:nvSpPr>
        <p:spPr>
          <a:xfrm flipV="1">
            <a:off x="4816800" y="1850760"/>
            <a:ext cx="556200" cy="561960"/>
          </a:xfrm>
          <a:prstGeom prst="straightConnector1">
            <a:avLst/>
          </a:prstGeom>
          <a:noFill/>
          <a:ln w="381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9"/>
          <p:cNvSpPr/>
          <p:nvPr/>
        </p:nvSpPr>
        <p:spPr>
          <a:xfrm flipH="1">
            <a:off x="5153040" y="4386240"/>
            <a:ext cx="425520" cy="426960"/>
          </a:xfrm>
          <a:prstGeom prst="straightConnector1">
            <a:avLst/>
          </a:prstGeom>
          <a:noFill/>
          <a:ln w="381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10"/>
          <p:cNvSpPr/>
          <p:nvPr/>
        </p:nvSpPr>
        <p:spPr>
          <a:xfrm flipH="1">
            <a:off x="2097720" y="2935440"/>
            <a:ext cx="425520" cy="426960"/>
          </a:xfrm>
          <a:prstGeom prst="straightConnector1">
            <a:avLst/>
          </a:prstGeom>
          <a:noFill/>
          <a:ln w="38160">
            <a:solidFill>
              <a:schemeClr val="tx1"/>
            </a:solidFill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11"/>
          <p:cNvSpPr/>
          <p:nvPr/>
        </p:nvSpPr>
        <p:spPr>
          <a:xfrm>
            <a:off x="2089080" y="4656960"/>
            <a:ext cx="489240" cy="407880"/>
          </a:xfrm>
          <a:prstGeom prst="straightConnector1">
            <a:avLst/>
          </a:prstGeom>
          <a:noFill/>
          <a:ln w="38160">
            <a:solidFill>
              <a:schemeClr val="tx1"/>
            </a:solidFill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6" name="圖片 8" descr=""/>
          <p:cNvPicPr/>
          <p:nvPr/>
        </p:nvPicPr>
        <p:blipFill>
          <a:blip r:embed="rId3"/>
          <a:stretch/>
        </p:blipFill>
        <p:spPr>
          <a:xfrm>
            <a:off x="1887120" y="2643120"/>
            <a:ext cx="669240" cy="198360"/>
          </a:xfrm>
          <a:prstGeom prst="rect">
            <a:avLst/>
          </a:prstGeom>
          <a:ln>
            <a:noFill/>
          </a:ln>
        </p:spPr>
      </p:pic>
      <p:sp>
        <p:nvSpPr>
          <p:cNvPr id="277" name="CustomShape 12"/>
          <p:cNvSpPr/>
          <p:nvPr/>
        </p:nvSpPr>
        <p:spPr>
          <a:xfrm>
            <a:off x="2937600" y="1635840"/>
            <a:ext cx="359640" cy="370440"/>
          </a:xfrm>
          <a:prstGeom prst="ellipse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微軟正黑體"/>
                <a:ea typeface="微軟正黑體"/>
              </a:rPr>
              <a:t>1</a:t>
            </a:r>
            <a:endParaRPr/>
          </a:p>
        </p:txBody>
      </p:sp>
      <p:sp>
        <p:nvSpPr>
          <p:cNvPr id="278" name="CustomShape 13"/>
          <p:cNvSpPr/>
          <p:nvPr/>
        </p:nvSpPr>
        <p:spPr>
          <a:xfrm>
            <a:off x="3026520" y="1558440"/>
            <a:ext cx="1696320" cy="51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900" strike="noStrike">
                <a:solidFill>
                  <a:srgbClr val="000000"/>
                </a:solidFill>
                <a:latin typeface="微軟正黑體"/>
                <a:ea typeface="微軟正黑體"/>
              </a:rPr>
              <a:t>語音辨識</a:t>
            </a:r>
            <a:endParaRPr/>
          </a:p>
        </p:txBody>
      </p:sp>
      <p:sp>
        <p:nvSpPr>
          <p:cNvPr id="279" name="CustomShape 14"/>
          <p:cNvSpPr/>
          <p:nvPr/>
        </p:nvSpPr>
        <p:spPr>
          <a:xfrm>
            <a:off x="2973240" y="4388400"/>
            <a:ext cx="359640" cy="370440"/>
          </a:xfrm>
          <a:prstGeom prst="ellipse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微軟正黑體"/>
                <a:ea typeface="微軟正黑體"/>
              </a:rPr>
              <a:t>3</a:t>
            </a:r>
            <a:endParaRPr/>
          </a:p>
        </p:txBody>
      </p:sp>
      <p:sp>
        <p:nvSpPr>
          <p:cNvPr id="280" name="CustomShape 15"/>
          <p:cNvSpPr/>
          <p:nvPr/>
        </p:nvSpPr>
        <p:spPr>
          <a:xfrm>
            <a:off x="3211560" y="4312080"/>
            <a:ext cx="1696320" cy="51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900" strike="noStrike">
                <a:solidFill>
                  <a:srgbClr val="000000"/>
                </a:solidFill>
                <a:latin typeface="微軟正黑體"/>
                <a:ea typeface="微軟正黑體"/>
              </a:rPr>
              <a:t>資料視覺化</a:t>
            </a:r>
            <a:endParaRPr/>
          </a:p>
        </p:txBody>
      </p:sp>
      <p:sp>
        <p:nvSpPr>
          <p:cNvPr id="281" name="CustomShape 16"/>
          <p:cNvSpPr/>
          <p:nvPr/>
        </p:nvSpPr>
        <p:spPr>
          <a:xfrm>
            <a:off x="2578680" y="1151280"/>
            <a:ext cx="5313240" cy="19627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  <a:custDash>
              <a:ds d="400000" sp="300000"/>
            </a:custDash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82" name="CustomShape 17"/>
          <p:cNvSpPr/>
          <p:nvPr/>
        </p:nvSpPr>
        <p:spPr>
          <a:xfrm>
            <a:off x="2578680" y="3207600"/>
            <a:ext cx="5313240" cy="2633760"/>
          </a:xfrm>
          <a:prstGeom prst="roundRect">
            <a:avLst>
              <a:gd name="adj" fmla="val 16667"/>
            </a:avLst>
          </a:prstGeom>
          <a:noFill/>
          <a:ln w="5076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pic>
        <p:nvPicPr>
          <p:cNvPr id="283" name="圖片 39" descr=""/>
          <p:cNvPicPr/>
          <p:nvPr/>
        </p:nvPicPr>
        <p:blipFill>
          <a:blip r:embed="rId4"/>
          <a:stretch/>
        </p:blipFill>
        <p:spPr>
          <a:xfrm>
            <a:off x="996120" y="2598840"/>
            <a:ext cx="548640" cy="489960"/>
          </a:xfrm>
          <a:prstGeom prst="rect">
            <a:avLst/>
          </a:prstGeom>
          <a:ln>
            <a:noFill/>
          </a:ln>
        </p:spPr>
      </p:pic>
      <p:sp>
        <p:nvSpPr>
          <p:cNvPr id="284" name="CustomShape 18"/>
          <p:cNvSpPr/>
          <p:nvPr/>
        </p:nvSpPr>
        <p:spPr>
          <a:xfrm>
            <a:off x="5905080" y="4381200"/>
            <a:ext cx="359640" cy="370440"/>
          </a:xfrm>
          <a:prstGeom prst="ellipse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微軟正黑體"/>
                <a:ea typeface="微軟正黑體"/>
              </a:rPr>
              <a:t>2</a:t>
            </a:r>
            <a:endParaRPr/>
          </a:p>
        </p:txBody>
      </p:sp>
      <p:sp>
        <p:nvSpPr>
          <p:cNvPr id="285" name="CustomShape 19"/>
          <p:cNvSpPr/>
          <p:nvPr/>
        </p:nvSpPr>
        <p:spPr>
          <a:xfrm>
            <a:off x="6130080" y="4331880"/>
            <a:ext cx="1696320" cy="51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900" strike="noStrike">
                <a:solidFill>
                  <a:srgbClr val="000000"/>
                </a:solidFill>
                <a:latin typeface="微軟正黑體"/>
                <a:ea typeface="微軟正黑體"/>
              </a:rPr>
              <a:t>文件資料庫</a:t>
            </a:r>
            <a:endParaRPr/>
          </a:p>
        </p:txBody>
      </p:sp>
      <p:sp>
        <p:nvSpPr>
          <p:cNvPr id="286" name="CustomShape 20"/>
          <p:cNvSpPr/>
          <p:nvPr/>
        </p:nvSpPr>
        <p:spPr>
          <a:xfrm>
            <a:off x="5752440" y="3332520"/>
            <a:ext cx="1990440" cy="924840"/>
          </a:xfrm>
          <a:prstGeom prst="flowChartMagneticDisk">
            <a:avLst/>
          </a:prstGeom>
          <a:ln w="2556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Document-Based NoSQL DB</a:t>
            </a:r>
            <a:endParaRPr/>
          </a:p>
        </p:txBody>
      </p:sp>
      <p:sp>
        <p:nvSpPr>
          <p:cNvPr id="287" name="CustomShape 21"/>
          <p:cNvSpPr/>
          <p:nvPr/>
        </p:nvSpPr>
        <p:spPr>
          <a:xfrm>
            <a:off x="8011800" y="1432080"/>
            <a:ext cx="1827000" cy="130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900" strike="noStrike">
                <a:solidFill>
                  <a:srgbClr val="000000"/>
                </a:solidFill>
                <a:latin typeface="微軟正黑體"/>
                <a:ea typeface="微軟正黑體"/>
              </a:rPr>
              <a:t>第一階段</a:t>
            </a:r>
            <a:r>
              <a:rPr lang="en-US" sz="1900" strike="noStrike">
                <a:solidFill>
                  <a:srgbClr val="000000"/>
                </a:solidFill>
                <a:latin typeface="微軟正黑體"/>
                <a:ea typeface="微軟正黑體"/>
              </a:rPr>
              <a:t>POC</a:t>
            </a:r>
            <a:endParaRPr/>
          </a:p>
        </p:txBody>
      </p:sp>
      <p:sp>
        <p:nvSpPr>
          <p:cNvPr id="288" name="CustomShape 22"/>
          <p:cNvSpPr/>
          <p:nvPr/>
        </p:nvSpPr>
        <p:spPr>
          <a:xfrm>
            <a:off x="7968240" y="3898440"/>
            <a:ext cx="1827000" cy="130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900" strike="noStrike">
                <a:solidFill>
                  <a:srgbClr val="ff0000"/>
                </a:solidFill>
                <a:latin typeface="微軟正黑體"/>
                <a:ea typeface="微軟正黑體"/>
              </a:rPr>
              <a:t>第二階段</a:t>
            </a:r>
            <a:r>
              <a:rPr b="1" lang="en-US" sz="1900" strike="noStrike">
                <a:solidFill>
                  <a:srgbClr val="ff0000"/>
                </a:solidFill>
                <a:latin typeface="微軟正黑體"/>
                <a:ea typeface="微軟正黑體"/>
              </a:rPr>
              <a:t>POC</a:t>
            </a:r>
            <a:endParaRPr/>
          </a:p>
        </p:txBody>
      </p:sp>
      <p:sp>
        <p:nvSpPr>
          <p:cNvPr id="289" name="CustomShape 23"/>
          <p:cNvSpPr/>
          <p:nvPr/>
        </p:nvSpPr>
        <p:spPr>
          <a:xfrm>
            <a:off x="6734880" y="2123640"/>
            <a:ext cx="12600" cy="1208520"/>
          </a:xfrm>
          <a:prstGeom prst="straightConnector1">
            <a:avLst/>
          </a:prstGeom>
          <a:noFill/>
          <a:ln w="381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1971720" y="1490040"/>
            <a:ext cx="608580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6600" strike="noStrike">
                <a:solidFill>
                  <a:srgbClr val="c00000"/>
                </a:solidFill>
                <a:latin typeface="微軟正黑體"/>
                <a:ea typeface="微軟正黑體"/>
              </a:rPr>
              <a:t>謝謝指教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2909880" y="275040"/>
            <a:ext cx="6314400" cy="7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c00000"/>
                </a:solidFill>
                <a:latin typeface="微軟正黑體"/>
                <a:ea typeface="微軟正黑體"/>
              </a:rPr>
              <a:t>大綱</a:t>
            </a:r>
            <a:endParaRPr/>
          </a:p>
        </p:txBody>
      </p:sp>
      <p:sp>
        <p:nvSpPr>
          <p:cNvPr id="230" name="CustomShape 2"/>
          <p:cNvSpPr/>
          <p:nvPr/>
        </p:nvSpPr>
        <p:spPr>
          <a:xfrm>
            <a:off x="2909880" y="1453680"/>
            <a:ext cx="6445440" cy="456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微軟正黑體"/>
                <a:ea typeface="微軟正黑體"/>
              </a:rPr>
              <a:t>技術架構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微軟正黑體"/>
                <a:ea typeface="微軟正黑體"/>
              </a:rPr>
              <a:t>硬體規格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微軟正黑體"/>
                <a:ea typeface="微軟正黑體"/>
              </a:rPr>
              <a:t>時程規劃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微軟正黑體"/>
                <a:ea typeface="微軟正黑體"/>
              </a:rPr>
              <a:t>實驗成果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微軟正黑體"/>
                <a:ea typeface="微軟正黑體"/>
              </a:rPr>
              <a:t>後續精進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微軟正黑體"/>
                <a:ea typeface="微軟正黑體"/>
              </a:rPr>
              <a:t>第二階段</a:t>
            </a:r>
            <a:r>
              <a:rPr lang="en-US" sz="2800" strike="noStrike">
                <a:solidFill>
                  <a:srgbClr val="000000"/>
                </a:solidFill>
                <a:latin typeface="微軟正黑體"/>
                <a:ea typeface="微軟正黑體"/>
              </a:rPr>
              <a:t>POC</a:t>
            </a:r>
            <a:r>
              <a:rPr lang="en-US" sz="2800" strike="noStrike">
                <a:solidFill>
                  <a:srgbClr val="000000"/>
                </a:solidFill>
                <a:latin typeface="微軟正黑體"/>
                <a:ea typeface="微軟正黑體"/>
              </a:rPr>
              <a:t>內容</a:t>
            </a:r>
            <a:endParaRPr/>
          </a:p>
        </p:txBody>
      </p:sp>
      <p:sp>
        <p:nvSpPr>
          <p:cNvPr id="231" name="CustomShape 3"/>
          <p:cNvSpPr/>
          <p:nvPr/>
        </p:nvSpPr>
        <p:spPr>
          <a:xfrm>
            <a:off x="4618800" y="6426720"/>
            <a:ext cx="3281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智慧財產權屬資拓宏宇國際</a:t>
            </a:r>
            <a:r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(</a:t>
            </a:r>
            <a:r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股</a:t>
            </a:r>
            <a:r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)</a:t>
            </a:r>
            <a:r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公司，複製或轉載必究</a:t>
            </a:r>
            <a:endParaRPr/>
          </a:p>
        </p:txBody>
      </p:sp>
      <p:sp>
        <p:nvSpPr>
          <p:cNvPr id="232" name="CustomShape 4"/>
          <p:cNvSpPr/>
          <p:nvPr/>
        </p:nvSpPr>
        <p:spPr>
          <a:xfrm>
            <a:off x="9225000" y="6426720"/>
            <a:ext cx="585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FE5FB17-4CB1-42BD-88F0-FD87EB70D4F0}" type="slidenum"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&lt;編號&gt;</a:t>
            </a:fld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681120" y="392400"/>
            <a:ext cx="8543160" cy="68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 strike="noStrike">
                <a:solidFill>
                  <a:srgbClr val="c00000"/>
                </a:solidFill>
                <a:latin typeface="微軟正黑體"/>
                <a:ea typeface="微軟正黑體"/>
              </a:rPr>
              <a:t>技術方案</a:t>
            </a:r>
            <a:endParaRPr/>
          </a:p>
        </p:txBody>
      </p:sp>
      <p:sp>
        <p:nvSpPr>
          <p:cNvPr id="234" name="CustomShape 2"/>
          <p:cNvSpPr/>
          <p:nvPr/>
        </p:nvSpPr>
        <p:spPr>
          <a:xfrm>
            <a:off x="681120" y="1661040"/>
            <a:ext cx="8543160" cy="451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微軟正黑體"/>
                <a:ea typeface="微軟正黑體"/>
              </a:rPr>
              <a:t>大詞彙連續語音辨識</a:t>
            </a:r>
            <a:endParaRPr/>
          </a:p>
          <a:p>
            <a:pPr lvl="1">
              <a:lnSpc>
                <a:spcPct val="100000"/>
              </a:lnSpc>
              <a:buFont typeface="微軟正黑體"/>
              <a:buChar char="–"/>
            </a:pPr>
            <a:r>
              <a:rPr lang="en-US" sz="2400" strike="noStrike">
                <a:solidFill>
                  <a:srgbClr val="000000"/>
                </a:solidFill>
                <a:latin typeface="微軟正黑體"/>
                <a:ea typeface="微軟正黑體"/>
              </a:rPr>
              <a:t>聲音模型：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微軟正黑體"/>
                <a:ea typeface="微軟正黑體"/>
              </a:rPr>
              <a:t>收集大量不同人的聲音資料訓練出模型。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微軟正黑體"/>
                <a:ea typeface="微軟正黑體"/>
              </a:rPr>
              <a:t>目標是將聲音轉換成音素（ㄅㄆㄇ……）</a:t>
            </a:r>
            <a:endParaRPr/>
          </a:p>
          <a:p>
            <a:pPr lvl="1">
              <a:lnSpc>
                <a:spcPct val="100000"/>
              </a:lnSpc>
              <a:buFont typeface="微軟正黑體"/>
              <a:buChar char="–"/>
            </a:pPr>
            <a:r>
              <a:rPr lang="en-US" sz="2400" strike="noStrike">
                <a:solidFill>
                  <a:srgbClr val="000000"/>
                </a:solidFill>
                <a:latin typeface="微軟正黑體"/>
                <a:ea typeface="微軟正黑體"/>
              </a:rPr>
              <a:t>語言模型：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微軟正黑體"/>
                <a:ea typeface="微軟正黑體"/>
              </a:rPr>
              <a:t>收集大量日常生活的文章、常用詞、句型。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微軟正黑體"/>
                <a:ea typeface="微軟正黑體"/>
              </a:rPr>
              <a:t>目標是將音素轉換成正確的文字。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微軟正黑體"/>
                <a:ea typeface="微軟正黑體"/>
              </a:rPr>
              <a:t>語言模型調適</a:t>
            </a:r>
            <a:endParaRPr/>
          </a:p>
          <a:p>
            <a:pPr lvl="1">
              <a:lnSpc>
                <a:spcPct val="100000"/>
              </a:lnSpc>
              <a:buFont typeface="微軟正黑體"/>
              <a:buChar char="–"/>
            </a:pPr>
            <a:r>
              <a:rPr lang="en-US" sz="2400" strike="noStrike">
                <a:solidFill>
                  <a:srgbClr val="000000"/>
                </a:solidFill>
                <a:latin typeface="微軟正黑體"/>
                <a:ea typeface="微軟正黑體"/>
              </a:rPr>
              <a:t>針對不同領域的應用（例如金融、保險），收集該領域內的術語、常見句型。調整原本一般性的語言模型，使該領域內的字詞較容易出現。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5" name="CustomShape 3"/>
          <p:cNvSpPr/>
          <p:nvPr/>
        </p:nvSpPr>
        <p:spPr>
          <a:xfrm>
            <a:off x="3492360" y="6426720"/>
            <a:ext cx="3342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智慧財產權屬資拓宏宇國際</a:t>
            </a:r>
            <a:r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(</a:t>
            </a:r>
            <a:r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股</a:t>
            </a:r>
            <a:r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)</a:t>
            </a:r>
            <a:r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公司，複製或轉載必究</a:t>
            </a:r>
            <a:endParaRPr/>
          </a:p>
        </p:txBody>
      </p:sp>
      <p:sp>
        <p:nvSpPr>
          <p:cNvPr id="236" name="CustomShape 4"/>
          <p:cNvSpPr/>
          <p:nvPr/>
        </p:nvSpPr>
        <p:spPr>
          <a:xfrm>
            <a:off x="9225000" y="6426720"/>
            <a:ext cx="585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4AE7AC0-20E1-453F-BBC0-3CD8FDAE6501}" type="slidenum"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&lt;編號&gt;</a:t>
            </a:fld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681120" y="392400"/>
            <a:ext cx="8543160" cy="68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 strike="noStrike">
                <a:solidFill>
                  <a:srgbClr val="c00000"/>
                </a:solidFill>
                <a:latin typeface="微軟正黑體"/>
                <a:ea typeface="微軟正黑體"/>
              </a:rPr>
              <a:t>架構</a:t>
            </a:r>
            <a:endParaRPr/>
          </a:p>
        </p:txBody>
      </p:sp>
      <p:sp>
        <p:nvSpPr>
          <p:cNvPr id="238" name="CustomShape 2"/>
          <p:cNvSpPr/>
          <p:nvPr/>
        </p:nvSpPr>
        <p:spPr>
          <a:xfrm>
            <a:off x="681120" y="1661040"/>
            <a:ext cx="8543160" cy="451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3"/>
          <p:cNvSpPr/>
          <p:nvPr/>
        </p:nvSpPr>
        <p:spPr>
          <a:xfrm>
            <a:off x="3492360" y="6426720"/>
            <a:ext cx="3342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智慧財產權屬資拓宏宇國際</a:t>
            </a:r>
            <a:r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(</a:t>
            </a:r>
            <a:r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股</a:t>
            </a:r>
            <a:r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)</a:t>
            </a:r>
            <a:r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公司，複製或轉載必究</a:t>
            </a:r>
            <a:endParaRPr/>
          </a:p>
        </p:txBody>
      </p:sp>
      <p:sp>
        <p:nvSpPr>
          <p:cNvPr id="240" name="CustomShape 4"/>
          <p:cNvSpPr/>
          <p:nvPr/>
        </p:nvSpPr>
        <p:spPr>
          <a:xfrm>
            <a:off x="9225000" y="6426720"/>
            <a:ext cx="585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A4060C3-1950-489F-8F59-F9FE7C6A0E49}" type="slidenum"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&lt;編號&gt;</a:t>
            </a:fld>
            <a:endParaRPr/>
          </a:p>
        </p:txBody>
      </p:sp>
      <p:pic>
        <p:nvPicPr>
          <p:cNvPr id="241" name="Picture 4" descr=""/>
          <p:cNvPicPr/>
          <p:nvPr/>
        </p:nvPicPr>
        <p:blipFill>
          <a:blip r:embed="rId1"/>
          <a:stretch/>
        </p:blipFill>
        <p:spPr>
          <a:xfrm>
            <a:off x="561600" y="1078560"/>
            <a:ext cx="8600040" cy="471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681120" y="392400"/>
            <a:ext cx="8543160" cy="68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 strike="noStrike">
                <a:solidFill>
                  <a:srgbClr val="c00000"/>
                </a:solidFill>
                <a:latin typeface="微軟正黑體"/>
                <a:ea typeface="微軟正黑體"/>
              </a:rPr>
              <a:t>硬體規格</a:t>
            </a:r>
            <a:endParaRPr/>
          </a:p>
        </p:txBody>
      </p:sp>
      <p:sp>
        <p:nvSpPr>
          <p:cNvPr id="243" name="CustomShape 2"/>
          <p:cNvSpPr/>
          <p:nvPr/>
        </p:nvSpPr>
        <p:spPr>
          <a:xfrm>
            <a:off x="681120" y="1661040"/>
            <a:ext cx="8543160" cy="451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微軟正黑體"/>
                <a:ea typeface="微軟正黑體"/>
              </a:rPr>
              <a:t>CPU</a:t>
            </a:r>
            <a:endParaRPr/>
          </a:p>
          <a:p>
            <a:pPr lvl="1">
              <a:lnSpc>
                <a:spcPct val="100000"/>
              </a:lnSpc>
              <a:buFont typeface="微軟正黑體"/>
              <a:buChar char="–"/>
            </a:pPr>
            <a:r>
              <a:rPr lang="en-US" sz="2400" strike="noStrike">
                <a:solidFill>
                  <a:srgbClr val="000000"/>
                </a:solidFill>
                <a:latin typeface="微軟正黑體"/>
                <a:ea typeface="微軟正黑體"/>
              </a:rPr>
              <a:t>Intel i5-8500 (6</a:t>
            </a:r>
            <a:r>
              <a:rPr lang="en-US" sz="2400" strike="noStrike">
                <a:solidFill>
                  <a:srgbClr val="000000"/>
                </a:solidFill>
                <a:latin typeface="微軟正黑體"/>
                <a:ea typeface="微軟正黑體"/>
              </a:rPr>
              <a:t>核心，</a:t>
            </a:r>
            <a:r>
              <a:rPr lang="en-US" sz="2400" strike="noStrike">
                <a:solidFill>
                  <a:srgbClr val="000000"/>
                </a:solidFill>
                <a:latin typeface="微軟正黑體"/>
                <a:ea typeface="微軟正黑體"/>
              </a:rPr>
              <a:t>3~4GHz)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微軟正黑體"/>
                <a:ea typeface="微軟正黑體"/>
              </a:rPr>
              <a:t>RAM</a:t>
            </a:r>
            <a:endParaRPr/>
          </a:p>
          <a:p>
            <a:pPr lvl="1">
              <a:lnSpc>
                <a:spcPct val="100000"/>
              </a:lnSpc>
              <a:buFont typeface="微軟正黑體"/>
              <a:buChar char="–"/>
            </a:pPr>
            <a:r>
              <a:rPr lang="en-US" sz="2400" strike="noStrike">
                <a:solidFill>
                  <a:srgbClr val="000000"/>
                </a:solidFill>
                <a:latin typeface="微軟正黑體"/>
                <a:ea typeface="微軟正黑體"/>
              </a:rPr>
              <a:t>DDR4 2400 16G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微軟正黑體"/>
                <a:ea typeface="微軟正黑體"/>
              </a:rPr>
              <a:t>HDD</a:t>
            </a:r>
            <a:endParaRPr/>
          </a:p>
          <a:p>
            <a:pPr lvl="1">
              <a:lnSpc>
                <a:spcPct val="100000"/>
              </a:lnSpc>
              <a:buFont typeface="微軟正黑體"/>
              <a:buChar char="–"/>
            </a:pPr>
            <a:r>
              <a:rPr lang="en-US" sz="2400" strike="noStrike">
                <a:solidFill>
                  <a:srgbClr val="000000"/>
                </a:solidFill>
                <a:latin typeface="微軟正黑體"/>
                <a:ea typeface="微軟正黑體"/>
              </a:rPr>
              <a:t>1TB</a:t>
            </a:r>
            <a:endParaRPr/>
          </a:p>
        </p:txBody>
      </p:sp>
      <p:sp>
        <p:nvSpPr>
          <p:cNvPr id="244" name="CustomShape 3"/>
          <p:cNvSpPr/>
          <p:nvPr/>
        </p:nvSpPr>
        <p:spPr>
          <a:xfrm>
            <a:off x="3492360" y="6426720"/>
            <a:ext cx="3342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智慧財產權屬資拓宏宇國際</a:t>
            </a:r>
            <a:r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(</a:t>
            </a:r>
            <a:r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股</a:t>
            </a:r>
            <a:r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)</a:t>
            </a:r>
            <a:r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公司，複製或轉載必究</a:t>
            </a:r>
            <a:endParaRPr/>
          </a:p>
        </p:txBody>
      </p:sp>
      <p:sp>
        <p:nvSpPr>
          <p:cNvPr id="245" name="CustomShape 4"/>
          <p:cNvSpPr/>
          <p:nvPr/>
        </p:nvSpPr>
        <p:spPr>
          <a:xfrm>
            <a:off x="9225000" y="6426720"/>
            <a:ext cx="585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2D2B0E7-0747-489B-8CEB-5119A08A0C5E}" type="slidenum"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&lt;編號&gt;</a:t>
            </a:fld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681120" y="392400"/>
            <a:ext cx="8543160" cy="68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 strike="noStrike">
                <a:solidFill>
                  <a:srgbClr val="c00000"/>
                </a:solidFill>
                <a:latin typeface="微軟正黑體"/>
                <a:ea typeface="微軟正黑體"/>
              </a:rPr>
              <a:t>時程規劃</a:t>
            </a:r>
            <a:endParaRPr/>
          </a:p>
        </p:txBody>
      </p:sp>
      <p:sp>
        <p:nvSpPr>
          <p:cNvPr id="247" name="CustomShape 2"/>
          <p:cNvSpPr/>
          <p:nvPr/>
        </p:nvSpPr>
        <p:spPr>
          <a:xfrm>
            <a:off x="681120" y="1661040"/>
            <a:ext cx="8543160" cy="451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微軟正黑體"/>
                <a:ea typeface="微軟正黑體"/>
              </a:rPr>
              <a:t>架設伺服器 </a:t>
            </a:r>
            <a:r>
              <a:rPr lang="en-US" sz="2800" strike="noStrike">
                <a:solidFill>
                  <a:srgbClr val="000000"/>
                </a:solidFill>
                <a:latin typeface="微軟正黑體"/>
                <a:ea typeface="微軟正黑體"/>
              </a:rPr>
              <a:t>(9/17 ~ 9/20)</a:t>
            </a:r>
            <a:endParaRPr/>
          </a:p>
          <a:p>
            <a:pPr lvl="1">
              <a:lnSpc>
                <a:spcPct val="100000"/>
              </a:lnSpc>
              <a:buFont typeface="微軟正黑體"/>
              <a:buChar char="–"/>
            </a:pPr>
            <a:r>
              <a:rPr lang="en-US" sz="2400" strike="noStrike">
                <a:solidFill>
                  <a:srgbClr val="000000"/>
                </a:solidFill>
                <a:latin typeface="微軟正黑體"/>
                <a:ea typeface="微軟正黑體"/>
              </a:rPr>
              <a:t>語音辨識</a:t>
            </a:r>
            <a:endParaRPr/>
          </a:p>
          <a:p>
            <a:pPr lvl="1">
              <a:lnSpc>
                <a:spcPct val="100000"/>
              </a:lnSpc>
              <a:buFont typeface="微軟正黑體"/>
              <a:buChar char="–"/>
            </a:pPr>
            <a:r>
              <a:rPr lang="en-US" sz="2400" strike="noStrike">
                <a:solidFill>
                  <a:srgbClr val="000000"/>
                </a:solidFill>
                <a:latin typeface="微軟正黑體"/>
                <a:ea typeface="微軟正黑體"/>
              </a:rPr>
              <a:t>語言模型調整</a:t>
            </a:r>
            <a:endParaRPr/>
          </a:p>
          <a:p>
            <a:pPr lvl="1">
              <a:lnSpc>
                <a:spcPct val="100000"/>
              </a:lnSpc>
              <a:buFont typeface="微軟正黑體"/>
              <a:buChar char="–"/>
            </a:pPr>
            <a:r>
              <a:rPr lang="en-US" sz="2400" strike="noStrike">
                <a:solidFill>
                  <a:srgbClr val="000000"/>
                </a:solidFill>
                <a:latin typeface="微軟正黑體"/>
                <a:ea typeface="微軟正黑體"/>
              </a:rPr>
              <a:t>聲音檔格式轉換</a:t>
            </a:r>
            <a:endParaRPr/>
          </a:p>
          <a:p>
            <a:pPr lvl="1">
              <a:lnSpc>
                <a:spcPct val="100000"/>
              </a:lnSpc>
              <a:buFont typeface="微軟正黑體"/>
              <a:buChar char="–"/>
            </a:pPr>
            <a:r>
              <a:rPr lang="en-US" sz="2400" strike="noStrike">
                <a:solidFill>
                  <a:srgbClr val="000000"/>
                </a:solidFill>
                <a:latin typeface="微軟正黑體"/>
                <a:ea typeface="微軟正黑體"/>
              </a:rPr>
              <a:t>正確率計算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微軟正黑體"/>
                <a:ea typeface="微軟正黑體"/>
              </a:rPr>
              <a:t>逐字稿繕打 </a:t>
            </a:r>
            <a:r>
              <a:rPr lang="en-US" sz="2800" strike="noStrike">
                <a:solidFill>
                  <a:srgbClr val="000000"/>
                </a:solidFill>
                <a:latin typeface="微軟正黑體"/>
                <a:ea typeface="微軟正黑體"/>
              </a:rPr>
              <a:t>(9/21)</a:t>
            </a:r>
            <a:endParaRPr/>
          </a:p>
          <a:p>
            <a:pPr lvl="1">
              <a:lnSpc>
                <a:spcPct val="100000"/>
              </a:lnSpc>
              <a:buFont typeface="微軟正黑體"/>
              <a:buChar char="–"/>
            </a:pPr>
            <a:r>
              <a:rPr lang="en-US" sz="2400" strike="noStrike">
                <a:solidFill>
                  <a:srgbClr val="000000"/>
                </a:solidFill>
                <a:latin typeface="微軟正黑體"/>
                <a:ea typeface="微軟正黑體"/>
              </a:rPr>
              <a:t>隨機挑選</a:t>
            </a:r>
            <a:r>
              <a:rPr lang="en-US" sz="2400" strike="noStrike">
                <a:solidFill>
                  <a:srgbClr val="000000"/>
                </a:solidFill>
                <a:latin typeface="微軟正黑體"/>
                <a:ea typeface="微軟正黑體"/>
              </a:rPr>
              <a:t>20</a:t>
            </a:r>
            <a:r>
              <a:rPr lang="en-US" sz="2400" strike="noStrike">
                <a:solidFill>
                  <a:srgbClr val="000000"/>
                </a:solidFill>
                <a:latin typeface="微軟正黑體"/>
                <a:ea typeface="微軟正黑體"/>
              </a:rPr>
              <a:t>通</a:t>
            </a:r>
            <a:r>
              <a:rPr lang="en-US" sz="2400" strike="noStrike">
                <a:solidFill>
                  <a:srgbClr val="000000"/>
                </a:solidFill>
                <a:latin typeface="微軟正黑體"/>
                <a:ea typeface="微軟正黑體"/>
              </a:rPr>
              <a:t>5</a:t>
            </a:r>
            <a:r>
              <a:rPr lang="en-US" sz="2400" strike="noStrike">
                <a:solidFill>
                  <a:srgbClr val="000000"/>
                </a:solidFill>
                <a:latin typeface="微軟正黑體"/>
                <a:ea typeface="微軟正黑體"/>
              </a:rPr>
              <a:t>分鐘左右的通話</a:t>
            </a:r>
            <a:endParaRPr/>
          </a:p>
          <a:p>
            <a:pPr lvl="1">
              <a:lnSpc>
                <a:spcPct val="100000"/>
              </a:lnSpc>
              <a:buFont typeface="微軟正黑體"/>
              <a:buChar char="–"/>
            </a:pPr>
            <a:r>
              <a:rPr lang="en-US" sz="2400" strike="noStrike">
                <a:solidFill>
                  <a:srgbClr val="000000"/>
                </a:solidFill>
                <a:latin typeface="微軟正黑體"/>
                <a:ea typeface="微軟正黑體"/>
              </a:rPr>
              <a:t>先做初步語音辨識，再人工修改成正確的逐字稿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微軟正黑體"/>
                <a:ea typeface="微軟正黑體"/>
              </a:rPr>
              <a:t>語言模型調適 </a:t>
            </a:r>
            <a:r>
              <a:rPr lang="en-US" sz="2800" strike="noStrike">
                <a:solidFill>
                  <a:srgbClr val="000000"/>
                </a:solidFill>
                <a:latin typeface="微軟正黑體"/>
                <a:ea typeface="微軟正黑體"/>
              </a:rPr>
              <a:t>(9/24~9/26)</a:t>
            </a:r>
            <a:endParaRPr/>
          </a:p>
          <a:p>
            <a:pPr lvl="1">
              <a:lnSpc>
                <a:spcPct val="100000"/>
              </a:lnSpc>
              <a:buFont typeface="微軟正黑體"/>
              <a:buChar char="–"/>
            </a:pPr>
            <a:r>
              <a:rPr lang="en-US" sz="2400" strike="noStrike">
                <a:solidFill>
                  <a:srgbClr val="000000"/>
                </a:solidFill>
                <a:latin typeface="微軟正黑體"/>
                <a:ea typeface="微軟正黑體"/>
              </a:rPr>
              <a:t>利用逐字稿及貴公司提供的文本資料調適語言模型</a:t>
            </a:r>
            <a:endParaRPr/>
          </a:p>
          <a:p>
            <a:pPr lvl="1">
              <a:lnSpc>
                <a:spcPct val="100000"/>
              </a:lnSpc>
              <a:buFont typeface="微軟正黑體"/>
              <a:buChar char="–"/>
            </a:pPr>
            <a:r>
              <a:rPr lang="en-US" sz="2400" strike="noStrike">
                <a:solidFill>
                  <a:srgbClr val="000000"/>
                </a:solidFill>
                <a:latin typeface="微軟正黑體"/>
                <a:ea typeface="微軟正黑體"/>
              </a:rPr>
              <a:t>辨識實驗及參數調整</a:t>
            </a:r>
            <a:endParaRPr/>
          </a:p>
        </p:txBody>
      </p:sp>
      <p:sp>
        <p:nvSpPr>
          <p:cNvPr id="248" name="CustomShape 3"/>
          <p:cNvSpPr/>
          <p:nvPr/>
        </p:nvSpPr>
        <p:spPr>
          <a:xfrm>
            <a:off x="3492360" y="6426720"/>
            <a:ext cx="3342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智慧財產權屬資拓宏宇國際</a:t>
            </a:r>
            <a:r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(</a:t>
            </a:r>
            <a:r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股</a:t>
            </a:r>
            <a:r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)</a:t>
            </a:r>
            <a:r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公司，複製或轉載必究</a:t>
            </a:r>
            <a:endParaRPr/>
          </a:p>
        </p:txBody>
      </p:sp>
      <p:sp>
        <p:nvSpPr>
          <p:cNvPr id="249" name="CustomShape 4"/>
          <p:cNvSpPr/>
          <p:nvPr/>
        </p:nvSpPr>
        <p:spPr>
          <a:xfrm>
            <a:off x="9225000" y="6426720"/>
            <a:ext cx="585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1EE4678-87E2-4ED5-81C2-53C7399F5301}" type="slidenum"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&lt;編號&gt;</a:t>
            </a:fld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681120" y="392400"/>
            <a:ext cx="8543160" cy="68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 strike="noStrike">
                <a:solidFill>
                  <a:srgbClr val="c00000"/>
                </a:solidFill>
                <a:latin typeface="微軟正黑體"/>
                <a:ea typeface="微軟正黑體"/>
              </a:rPr>
              <a:t>實驗結果</a:t>
            </a:r>
            <a:endParaRPr/>
          </a:p>
        </p:txBody>
      </p:sp>
      <p:sp>
        <p:nvSpPr>
          <p:cNvPr id="251" name="CustomShape 2"/>
          <p:cNvSpPr/>
          <p:nvPr/>
        </p:nvSpPr>
        <p:spPr>
          <a:xfrm>
            <a:off x="681120" y="1661040"/>
            <a:ext cx="8543160" cy="451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微軟正黑體"/>
                <a:ea typeface="微軟正黑體"/>
              </a:rPr>
              <a:t>測試語句：有逐字稿的</a:t>
            </a:r>
            <a:r>
              <a:rPr lang="en-US" sz="2800" strike="noStrike">
                <a:solidFill>
                  <a:srgbClr val="000000"/>
                </a:solidFill>
                <a:latin typeface="微軟正黑體"/>
                <a:ea typeface="微軟正黑體"/>
              </a:rPr>
              <a:t>20</a:t>
            </a:r>
            <a:r>
              <a:rPr lang="en-US" sz="2800" strike="noStrike">
                <a:solidFill>
                  <a:srgbClr val="000000"/>
                </a:solidFill>
                <a:latin typeface="微軟正黑體"/>
                <a:ea typeface="微軟正黑體"/>
              </a:rPr>
              <a:t>句電話錄音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2" name="CustomShape 3"/>
          <p:cNvSpPr/>
          <p:nvPr/>
        </p:nvSpPr>
        <p:spPr>
          <a:xfrm>
            <a:off x="3492360" y="6426720"/>
            <a:ext cx="3342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智慧財產權屬資拓宏宇國際</a:t>
            </a:r>
            <a:r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(</a:t>
            </a:r>
            <a:r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股</a:t>
            </a:r>
            <a:r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)</a:t>
            </a:r>
            <a:r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公司，複製或轉載必究</a:t>
            </a:r>
            <a:endParaRPr/>
          </a:p>
        </p:txBody>
      </p:sp>
      <p:sp>
        <p:nvSpPr>
          <p:cNvPr id="253" name="CustomShape 4"/>
          <p:cNvSpPr/>
          <p:nvPr/>
        </p:nvSpPr>
        <p:spPr>
          <a:xfrm>
            <a:off x="9225000" y="6426720"/>
            <a:ext cx="585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0972027-C0ED-46FD-8370-C95D9D79F0AE}" type="slidenum"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&lt;編號&gt;</a:t>
            </a:fld>
            <a:endParaRPr/>
          </a:p>
        </p:txBody>
      </p:sp>
      <p:graphicFrame>
        <p:nvGraphicFramePr>
          <p:cNvPr id="254" name="Table 5"/>
          <p:cNvGraphicFramePr/>
          <p:nvPr/>
        </p:nvGraphicFramePr>
        <p:xfrm>
          <a:off x="612360" y="2567520"/>
          <a:ext cx="8832240" cy="2916360"/>
        </p:xfrm>
        <a:graphic>
          <a:graphicData uri="http://schemas.openxmlformats.org/drawingml/2006/table">
            <a:tbl>
              <a:tblPr/>
              <a:tblGrid>
                <a:gridCol w="1261800"/>
                <a:gridCol w="1261800"/>
                <a:gridCol w="1261800"/>
                <a:gridCol w="1261800"/>
                <a:gridCol w="1261800"/>
                <a:gridCol w="1261800"/>
                <a:gridCol w="1261440"/>
              </a:tblGrid>
              <a:tr h="563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trike="noStrike">
                          <a:solidFill>
                            <a:srgbClr val="ffffff"/>
                          </a:solidFill>
                          <a:latin typeface="微軟正黑體"/>
                          <a:ea typeface="微軟正黑體"/>
                        </a:rPr>
                        <a:t>語言模型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trike="noStrike">
                          <a:solidFill>
                            <a:srgbClr val="ffffff"/>
                          </a:solidFill>
                          <a:latin typeface="微軟正黑體"/>
                          <a:ea typeface="微軟正黑體"/>
                        </a:rPr>
                        <a:t>總字數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trike="noStrike">
                          <a:solidFill>
                            <a:srgbClr val="ffffff"/>
                          </a:solidFill>
                          <a:latin typeface="微軟正黑體"/>
                          <a:ea typeface="微軟正黑體"/>
                        </a:rPr>
                        <a:t>(B)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trike="noStrike">
                          <a:solidFill>
                            <a:srgbClr val="ffffff"/>
                          </a:solidFill>
                          <a:latin typeface="微軟正黑體"/>
                          <a:ea typeface="微軟正黑體"/>
                        </a:rPr>
                        <a:t>插入錯誤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trike="noStrike">
                          <a:solidFill>
                            <a:srgbClr val="ffffff"/>
                          </a:solidFill>
                          <a:latin typeface="微軟正黑體"/>
                          <a:ea typeface="微軟正黑體"/>
                        </a:rPr>
                        <a:t>(C)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trike="noStrike">
                          <a:solidFill>
                            <a:srgbClr val="ffffff"/>
                          </a:solidFill>
                          <a:latin typeface="微軟正黑體"/>
                          <a:ea typeface="微軟正黑體"/>
                        </a:rPr>
                        <a:t>刪除錯誤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trike="noStrike">
                          <a:solidFill>
                            <a:srgbClr val="ffffff"/>
                          </a:solidFill>
                          <a:latin typeface="微軟正黑體"/>
                          <a:ea typeface="微軟正黑體"/>
                        </a:rPr>
                        <a:t>(D)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trike="noStrike">
                          <a:solidFill>
                            <a:srgbClr val="ffffff"/>
                          </a:solidFill>
                          <a:latin typeface="微軟正黑體"/>
                          <a:ea typeface="微軟正黑體"/>
                        </a:rPr>
                        <a:t>取代錯誤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trike="noStrike">
                          <a:solidFill>
                            <a:srgbClr val="ffffff"/>
                          </a:solidFill>
                          <a:latin typeface="微軟正黑體"/>
                          <a:ea typeface="微軟正黑體"/>
                        </a:rPr>
                        <a:t>(E)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trike="noStrike">
                          <a:solidFill>
                            <a:srgbClr val="ffffff"/>
                          </a:solidFill>
                          <a:latin typeface="微軟正黑體"/>
                          <a:ea typeface="微軟正黑體"/>
                        </a:rPr>
                        <a:t>總錯誤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trike="noStrike">
                          <a:solidFill>
                            <a:srgbClr val="ffffff"/>
                          </a:solidFill>
                          <a:latin typeface="微軟正黑體"/>
                          <a:ea typeface="微軟正黑體"/>
                        </a:rPr>
                        <a:t>(F)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trike="noStrike">
                          <a:solidFill>
                            <a:srgbClr val="ffffff"/>
                          </a:solidFill>
                          <a:latin typeface="微軟正黑體"/>
                          <a:ea typeface="微軟正黑體"/>
                        </a:rPr>
                        <a:t>錯誤率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trike="noStrike">
                          <a:solidFill>
                            <a:srgbClr val="ffffff"/>
                          </a:solidFill>
                          <a:latin typeface="微軟正黑體"/>
                          <a:ea typeface="微軟正黑體"/>
                        </a:rPr>
                        <a:t>(G)=(F)/(B)</a:t>
                      </a:r>
                      <a:endParaRPr/>
                    </a:p>
                  </a:txBody>
                  <a:tcPr/>
                </a:tc>
              </a:tr>
              <a:tr h="56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原始版本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22,226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241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3,272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4,964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8,477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38.14%</a:t>
                      </a:r>
                      <a:endParaRPr/>
                    </a:p>
                  </a:txBody>
                  <a:tcPr/>
                </a:tc>
              </a:tr>
              <a:tr h="56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自動調適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22,226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294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2,679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3,490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6,463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29.08%</a:t>
                      </a:r>
                      <a:endParaRPr/>
                    </a:p>
                  </a:txBody>
                  <a:tcPr/>
                </a:tc>
              </a:tr>
              <a:tr h="56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人工調適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22,226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281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2,581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3,265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6,127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27.57%</a:t>
                      </a:r>
                      <a:endParaRPr/>
                    </a:p>
                  </a:txBody>
                  <a:tcPr/>
                </a:tc>
              </a:tr>
              <a:tr h="664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人工調適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去語助詞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20,445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423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2,195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2,706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5,324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26.04%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681120" y="392400"/>
            <a:ext cx="8543160" cy="68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 strike="noStrike">
                <a:solidFill>
                  <a:srgbClr val="c00000"/>
                </a:solidFill>
                <a:latin typeface="微軟正黑體"/>
                <a:ea typeface="微軟正黑體"/>
              </a:rPr>
              <a:t>評測結果</a:t>
            </a:r>
            <a:endParaRPr/>
          </a:p>
        </p:txBody>
      </p:sp>
      <p:sp>
        <p:nvSpPr>
          <p:cNvPr id="256" name="CustomShape 2"/>
          <p:cNvSpPr/>
          <p:nvPr/>
        </p:nvSpPr>
        <p:spPr>
          <a:xfrm>
            <a:off x="681120" y="1661040"/>
            <a:ext cx="8543160" cy="451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微軟正黑體"/>
                <a:ea typeface="微軟正黑體"/>
              </a:rPr>
              <a:t>OB: 40</a:t>
            </a:r>
            <a:r>
              <a:rPr lang="en-US" sz="2800" strike="noStrike">
                <a:solidFill>
                  <a:srgbClr val="000000"/>
                </a:solidFill>
                <a:latin typeface="微軟正黑體"/>
                <a:ea typeface="微軟正黑體"/>
              </a:rPr>
              <a:t>通抽樣</a:t>
            </a:r>
            <a:r>
              <a:rPr lang="en-US" sz="2800" strike="noStrike">
                <a:solidFill>
                  <a:srgbClr val="000000"/>
                </a:solidFill>
                <a:latin typeface="微軟正黑體"/>
                <a:ea typeface="微軟正黑體"/>
              </a:rPr>
              <a:t>24</a:t>
            </a:r>
            <a:r>
              <a:rPr lang="en-US" sz="2800" strike="noStrike">
                <a:solidFill>
                  <a:srgbClr val="000000"/>
                </a:solidFill>
                <a:latin typeface="微軟正黑體"/>
                <a:ea typeface="微軟正黑體"/>
              </a:rPr>
              <a:t>通</a:t>
            </a:r>
            <a:endParaRPr/>
          </a:p>
          <a:p>
            <a:pPr lvl="1">
              <a:lnSpc>
                <a:spcPct val="100000"/>
              </a:lnSpc>
              <a:buFont typeface="微軟正黑體"/>
              <a:buChar char="–"/>
            </a:pPr>
            <a:r>
              <a:rPr lang="en-US" sz="2400" strike="noStrike">
                <a:solidFill>
                  <a:srgbClr val="000000"/>
                </a:solidFill>
                <a:latin typeface="微軟正黑體"/>
                <a:ea typeface="微軟正黑體"/>
              </a:rPr>
              <a:t>錯誤率：</a:t>
            </a:r>
            <a:r>
              <a:rPr lang="en-US" sz="2400" strike="noStrike">
                <a:solidFill>
                  <a:srgbClr val="000000"/>
                </a:solidFill>
                <a:latin typeface="微軟正黑體"/>
                <a:ea typeface="微軟正黑體"/>
              </a:rPr>
              <a:t>17.93%</a:t>
            </a:r>
            <a:endParaRPr/>
          </a:p>
          <a:p>
            <a:pPr lvl="1">
              <a:lnSpc>
                <a:spcPct val="100000"/>
              </a:lnSpc>
              <a:buFont typeface="微軟正黑體"/>
              <a:buChar char="–"/>
            </a:pPr>
            <a:r>
              <a:rPr lang="en-US" sz="2400" strike="noStrike">
                <a:solidFill>
                  <a:srgbClr val="000000"/>
                </a:solidFill>
                <a:latin typeface="微軟正黑體"/>
                <a:ea typeface="微軟正黑體"/>
              </a:rPr>
              <a:t>正確率：</a:t>
            </a:r>
            <a:r>
              <a:rPr lang="en-US" sz="2400" strike="noStrike">
                <a:solidFill>
                  <a:srgbClr val="000000"/>
                </a:solidFill>
                <a:latin typeface="微軟正黑體"/>
                <a:ea typeface="微軟正黑體"/>
              </a:rPr>
              <a:t>82.08%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微軟正黑體"/>
                <a:ea typeface="微軟正黑體"/>
              </a:rPr>
              <a:t>IB: 20</a:t>
            </a:r>
            <a:r>
              <a:rPr lang="en-US" sz="2800" strike="noStrike">
                <a:solidFill>
                  <a:srgbClr val="000000"/>
                </a:solidFill>
                <a:latin typeface="微軟正黑體"/>
                <a:ea typeface="微軟正黑體"/>
              </a:rPr>
              <a:t>通抽樣</a:t>
            </a:r>
            <a:r>
              <a:rPr lang="en-US" sz="2800" strike="noStrike">
                <a:solidFill>
                  <a:srgbClr val="000000"/>
                </a:solidFill>
                <a:latin typeface="微軟正黑體"/>
                <a:ea typeface="微軟正黑體"/>
              </a:rPr>
              <a:t>14</a:t>
            </a:r>
            <a:r>
              <a:rPr lang="en-US" sz="2800" strike="noStrike">
                <a:solidFill>
                  <a:srgbClr val="000000"/>
                </a:solidFill>
                <a:latin typeface="微軟正黑體"/>
                <a:ea typeface="微軟正黑體"/>
              </a:rPr>
              <a:t>通</a:t>
            </a:r>
            <a:endParaRPr/>
          </a:p>
          <a:p>
            <a:pPr lvl="1">
              <a:lnSpc>
                <a:spcPct val="100000"/>
              </a:lnSpc>
              <a:buFont typeface="微軟正黑體"/>
              <a:buChar char="–"/>
            </a:pPr>
            <a:r>
              <a:rPr lang="en-US" sz="2400" strike="noStrike">
                <a:solidFill>
                  <a:srgbClr val="000000"/>
                </a:solidFill>
                <a:latin typeface="微軟正黑體"/>
                <a:ea typeface="微軟正黑體"/>
              </a:rPr>
              <a:t>錯誤率：</a:t>
            </a:r>
            <a:r>
              <a:rPr lang="en-US" sz="2400" strike="noStrike">
                <a:solidFill>
                  <a:srgbClr val="000000"/>
                </a:solidFill>
                <a:latin typeface="微軟正黑體"/>
                <a:ea typeface="微軟正黑體"/>
              </a:rPr>
              <a:t>25.02%</a:t>
            </a:r>
            <a:endParaRPr/>
          </a:p>
          <a:p>
            <a:pPr lvl="1">
              <a:lnSpc>
                <a:spcPct val="100000"/>
              </a:lnSpc>
              <a:buFont typeface="微軟正黑體"/>
              <a:buChar char="–"/>
            </a:pPr>
            <a:r>
              <a:rPr lang="en-US" sz="2400" strike="noStrike">
                <a:solidFill>
                  <a:srgbClr val="000000"/>
                </a:solidFill>
                <a:latin typeface="微軟正黑體"/>
                <a:ea typeface="微軟正黑體"/>
              </a:rPr>
              <a:t>正確率：</a:t>
            </a:r>
            <a:r>
              <a:rPr lang="en-US" sz="2400" strike="noStrike">
                <a:solidFill>
                  <a:srgbClr val="000000"/>
                </a:solidFill>
                <a:latin typeface="微軟正黑體"/>
                <a:ea typeface="微軟正黑體"/>
              </a:rPr>
              <a:t>74.98%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微軟正黑體"/>
                <a:ea typeface="微軟正黑體"/>
              </a:rPr>
              <a:t>OB</a:t>
            </a:r>
            <a:r>
              <a:rPr lang="en-US" sz="2800" strike="noStrike">
                <a:solidFill>
                  <a:srgbClr val="000000"/>
                </a:solidFill>
                <a:latin typeface="微軟正黑體"/>
                <a:ea typeface="微軟正黑體"/>
              </a:rPr>
              <a:t>正確率較</a:t>
            </a:r>
            <a:r>
              <a:rPr lang="en-US" sz="2800" strike="noStrike">
                <a:solidFill>
                  <a:srgbClr val="000000"/>
                </a:solidFill>
                <a:latin typeface="微軟正黑體"/>
                <a:ea typeface="微軟正黑體"/>
              </a:rPr>
              <a:t>IB</a:t>
            </a:r>
            <a:r>
              <a:rPr lang="en-US" sz="2800" strike="noStrike">
                <a:solidFill>
                  <a:srgbClr val="000000"/>
                </a:solidFill>
                <a:latin typeface="微軟正黑體"/>
                <a:ea typeface="微軟正黑體"/>
              </a:rPr>
              <a:t>正確率高</a:t>
            </a:r>
            <a:endParaRPr/>
          </a:p>
          <a:p>
            <a:pPr lvl="1">
              <a:lnSpc>
                <a:spcPct val="100000"/>
              </a:lnSpc>
              <a:buFont typeface="微軟正黑體"/>
              <a:buChar char="–"/>
            </a:pPr>
            <a:r>
              <a:rPr lang="en-US" sz="2400" strike="noStrike">
                <a:solidFill>
                  <a:srgbClr val="000000"/>
                </a:solidFill>
                <a:latin typeface="微軟正黑體"/>
                <a:ea typeface="微軟正黑體"/>
              </a:rPr>
              <a:t>OB</a:t>
            </a:r>
            <a:r>
              <a:rPr lang="en-US" sz="2400" strike="noStrike">
                <a:solidFill>
                  <a:srgbClr val="000000"/>
                </a:solidFill>
                <a:latin typeface="微軟正黑體"/>
                <a:ea typeface="微軟正黑體"/>
              </a:rPr>
              <a:t>大部份為客服端說話，內容較固定。</a:t>
            </a:r>
            <a:endParaRPr/>
          </a:p>
          <a:p>
            <a:pPr lvl="1">
              <a:lnSpc>
                <a:spcPct val="100000"/>
              </a:lnSpc>
              <a:buFont typeface="微軟正黑體"/>
              <a:buChar char="–"/>
            </a:pPr>
            <a:r>
              <a:rPr lang="en-US" sz="2400" strike="noStrike">
                <a:solidFill>
                  <a:srgbClr val="000000"/>
                </a:solidFill>
                <a:latin typeface="微軟正黑體"/>
                <a:ea typeface="微軟正黑體"/>
              </a:rPr>
              <a:t>在調適語言模型時，有加入客服說話的範例文本。</a:t>
            </a:r>
            <a:endParaRPr/>
          </a:p>
        </p:txBody>
      </p:sp>
      <p:sp>
        <p:nvSpPr>
          <p:cNvPr id="257" name="CustomShape 3"/>
          <p:cNvSpPr/>
          <p:nvPr/>
        </p:nvSpPr>
        <p:spPr>
          <a:xfrm>
            <a:off x="3492360" y="6426720"/>
            <a:ext cx="3342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智慧財產權屬資拓宏宇國際</a:t>
            </a:r>
            <a:r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(</a:t>
            </a:r>
            <a:r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股</a:t>
            </a:r>
            <a:r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)</a:t>
            </a:r>
            <a:r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公司，複製或轉載必究</a:t>
            </a:r>
            <a:endParaRPr/>
          </a:p>
        </p:txBody>
      </p:sp>
      <p:sp>
        <p:nvSpPr>
          <p:cNvPr id="258" name="CustomShape 4"/>
          <p:cNvSpPr/>
          <p:nvPr/>
        </p:nvSpPr>
        <p:spPr>
          <a:xfrm>
            <a:off x="9225000" y="6426720"/>
            <a:ext cx="585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75C529D-EDAD-4AC2-B352-7771D53BED2F}" type="slidenum"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&lt;編號&gt;</a:t>
            </a:fld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681120" y="392400"/>
            <a:ext cx="8543160" cy="68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 strike="noStrike">
                <a:solidFill>
                  <a:srgbClr val="c00000"/>
                </a:solidFill>
                <a:latin typeface="微軟正黑體"/>
                <a:ea typeface="微軟正黑體"/>
              </a:rPr>
              <a:t>後續精進</a:t>
            </a:r>
            <a:endParaRPr/>
          </a:p>
        </p:txBody>
      </p:sp>
      <p:sp>
        <p:nvSpPr>
          <p:cNvPr id="260" name="CustomShape 2"/>
          <p:cNvSpPr/>
          <p:nvPr/>
        </p:nvSpPr>
        <p:spPr>
          <a:xfrm>
            <a:off x="681120" y="1661040"/>
            <a:ext cx="8543160" cy="451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微軟正黑體"/>
                <a:ea typeface="微軟正黑體"/>
              </a:rPr>
              <a:t>調適聲音模型</a:t>
            </a:r>
            <a:endParaRPr/>
          </a:p>
          <a:p>
            <a:pPr lvl="1">
              <a:lnSpc>
                <a:spcPct val="100000"/>
              </a:lnSpc>
              <a:buFont typeface="微軟正黑體"/>
              <a:buChar char="–"/>
            </a:pPr>
            <a:r>
              <a:rPr lang="en-US" sz="2400" strike="noStrike">
                <a:solidFill>
                  <a:srgbClr val="000000"/>
                </a:solidFill>
                <a:latin typeface="微軟正黑體"/>
                <a:ea typeface="微軟正黑體"/>
              </a:rPr>
              <a:t>附有逐字稿的錄音檔（去個資化）</a:t>
            </a:r>
            <a:endParaRPr/>
          </a:p>
          <a:p>
            <a:pPr lvl="1">
              <a:lnSpc>
                <a:spcPct val="100000"/>
              </a:lnSpc>
              <a:buFont typeface="微軟正黑體"/>
              <a:buChar char="–"/>
            </a:pPr>
            <a:r>
              <a:rPr lang="en-US" sz="2400" strike="noStrike">
                <a:solidFill>
                  <a:srgbClr val="000000"/>
                </a:solidFill>
                <a:latin typeface="微軟正黑體"/>
                <a:ea typeface="微軟正黑體"/>
              </a:rPr>
              <a:t>使聲音模型更貼近貴公司錄音系統的通道效應</a:t>
            </a:r>
            <a:endParaRPr/>
          </a:p>
          <a:p>
            <a:pPr lvl="1">
              <a:lnSpc>
                <a:spcPct val="100000"/>
              </a:lnSpc>
              <a:buFont typeface="微軟正黑體"/>
              <a:buChar char="–"/>
            </a:pPr>
            <a:r>
              <a:rPr lang="en-US" sz="2400" strike="noStrike">
                <a:solidFill>
                  <a:srgbClr val="000000"/>
                </a:solidFill>
                <a:latin typeface="微軟正黑體"/>
                <a:ea typeface="微軟正黑體"/>
              </a:rPr>
              <a:t>使用</a:t>
            </a:r>
            <a:r>
              <a:rPr lang="en-US" sz="2400" strike="noStrike">
                <a:solidFill>
                  <a:srgbClr val="000000"/>
                </a:solidFill>
                <a:latin typeface="微軟正黑體"/>
                <a:ea typeface="微軟正黑體"/>
              </a:rPr>
              <a:t>50~100</a:t>
            </a:r>
            <a:r>
              <a:rPr lang="en-US" sz="2400" strike="noStrike">
                <a:solidFill>
                  <a:srgbClr val="000000"/>
                </a:solidFill>
                <a:latin typeface="微軟正黑體"/>
                <a:ea typeface="微軟正黑體"/>
              </a:rPr>
              <a:t>小時的錄音資料，辨識率應可達</a:t>
            </a:r>
            <a:r>
              <a:rPr lang="en-US" sz="2400" strike="noStrike">
                <a:solidFill>
                  <a:srgbClr val="000000"/>
                </a:solidFill>
                <a:latin typeface="微軟正黑體"/>
                <a:ea typeface="微軟正黑體"/>
              </a:rPr>
              <a:t>85~90%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微軟正黑體"/>
                <a:ea typeface="微軟正黑體"/>
              </a:rPr>
              <a:t>調適語言模型</a:t>
            </a:r>
            <a:endParaRPr/>
          </a:p>
          <a:p>
            <a:pPr lvl="1">
              <a:lnSpc>
                <a:spcPct val="100000"/>
              </a:lnSpc>
              <a:buFont typeface="微軟正黑體"/>
              <a:buChar char="–"/>
            </a:pPr>
            <a:r>
              <a:rPr lang="en-US" sz="2400" strike="noStrike">
                <a:solidFill>
                  <a:srgbClr val="000000"/>
                </a:solidFill>
                <a:latin typeface="微軟正黑體"/>
                <a:ea typeface="微軟正黑體"/>
              </a:rPr>
              <a:t>大量實際電話中的對話文字資料（去個資化）</a:t>
            </a:r>
            <a:endParaRPr/>
          </a:p>
          <a:p>
            <a:pPr lvl="1">
              <a:lnSpc>
                <a:spcPct val="100000"/>
              </a:lnSpc>
              <a:buFont typeface="微軟正黑體"/>
              <a:buChar char="–"/>
            </a:pPr>
            <a:r>
              <a:rPr lang="en-US" sz="2400" strike="noStrike">
                <a:solidFill>
                  <a:srgbClr val="000000"/>
                </a:solidFill>
                <a:latin typeface="微軟正黑體"/>
                <a:ea typeface="微軟正黑體"/>
              </a:rPr>
              <a:t>IB</a:t>
            </a:r>
            <a:r>
              <a:rPr lang="en-US" sz="2400" strike="noStrike">
                <a:solidFill>
                  <a:srgbClr val="000000"/>
                </a:solidFill>
                <a:latin typeface="微軟正黑體"/>
                <a:ea typeface="微軟正黑體"/>
              </a:rPr>
              <a:t>的主題較複雜</a:t>
            </a:r>
            <a:endParaRPr/>
          </a:p>
          <a:p>
            <a:pPr lvl="1">
              <a:lnSpc>
                <a:spcPct val="100000"/>
              </a:lnSpc>
              <a:buFont typeface="微軟正黑體"/>
              <a:buChar char="–"/>
            </a:pPr>
            <a:r>
              <a:rPr lang="en-US" sz="2400" strike="noStrike">
                <a:solidFill>
                  <a:srgbClr val="000000"/>
                </a:solidFill>
                <a:latin typeface="微軟正黑體"/>
                <a:ea typeface="微軟正黑體"/>
              </a:rPr>
              <a:t>每個客服人員可能有各自的習慣用語。</a:t>
            </a:r>
            <a:endParaRPr/>
          </a:p>
          <a:p>
            <a:pPr lvl="1">
              <a:lnSpc>
                <a:spcPct val="100000"/>
              </a:lnSpc>
              <a:buFont typeface="微軟正黑體"/>
              <a:buChar char="–"/>
            </a:pPr>
            <a:r>
              <a:rPr lang="en-US" sz="2400" strike="noStrike">
                <a:solidFill>
                  <a:srgbClr val="000000"/>
                </a:solidFill>
                <a:latin typeface="微軟正黑體"/>
                <a:ea typeface="微軟正黑體"/>
              </a:rPr>
              <a:t>由前面實驗結果預估可讓</a:t>
            </a:r>
            <a:r>
              <a:rPr b="1" lang="en-US" sz="2400" strike="noStrike">
                <a:solidFill>
                  <a:srgbClr val="000000"/>
                </a:solidFill>
                <a:latin typeface="微軟正黑體"/>
                <a:ea typeface="微軟正黑體"/>
              </a:rPr>
              <a:t>相對</a:t>
            </a:r>
            <a:r>
              <a:rPr lang="en-US" sz="2400" strike="noStrike">
                <a:solidFill>
                  <a:srgbClr val="000000"/>
                </a:solidFill>
                <a:latin typeface="微軟正黑體"/>
                <a:ea typeface="微軟正黑體"/>
              </a:rPr>
              <a:t>錯誤率下降</a:t>
            </a:r>
            <a:r>
              <a:rPr lang="en-US" sz="2400" strike="noStrike">
                <a:solidFill>
                  <a:srgbClr val="000000"/>
                </a:solidFill>
                <a:latin typeface="微軟正黑體"/>
                <a:ea typeface="微軟正黑體"/>
              </a:rPr>
              <a:t>25%</a:t>
            </a:r>
            <a:r>
              <a:rPr lang="en-US" sz="2400" strike="noStrike">
                <a:solidFill>
                  <a:srgbClr val="000000"/>
                </a:solidFill>
                <a:latin typeface="微軟正黑體"/>
                <a:ea typeface="微軟正黑體"/>
              </a:rPr>
              <a:t>（</a:t>
            </a:r>
            <a:r>
              <a:rPr lang="en-US" sz="2400" strike="noStrike">
                <a:solidFill>
                  <a:srgbClr val="000000"/>
                </a:solidFill>
                <a:latin typeface="微軟正黑體"/>
                <a:ea typeface="微軟正黑體"/>
              </a:rPr>
              <a:t>38.14% </a:t>
            </a:r>
            <a:r>
              <a:rPr lang="en-US" sz="2400" strike="noStrike">
                <a:solidFill>
                  <a:srgbClr val="000000"/>
                </a:solidFill>
                <a:latin typeface="微軟正黑體"/>
                <a:ea typeface="微軟正黑體"/>
              </a:rPr>
              <a:t>降為 </a:t>
            </a:r>
            <a:r>
              <a:rPr lang="en-US" sz="2400" strike="noStrike">
                <a:solidFill>
                  <a:srgbClr val="000000"/>
                </a:solidFill>
                <a:latin typeface="微軟正黑體"/>
                <a:ea typeface="微軟正黑體"/>
              </a:rPr>
              <a:t>29.04%</a:t>
            </a:r>
            <a:r>
              <a:rPr lang="en-US" sz="2400" strike="noStrike">
                <a:solidFill>
                  <a:srgbClr val="000000"/>
                </a:solidFill>
                <a:latin typeface="微軟正黑體"/>
                <a:ea typeface="微軟正黑體"/>
              </a:rPr>
              <a:t>）</a:t>
            </a:r>
            <a:endParaRPr/>
          </a:p>
        </p:txBody>
      </p:sp>
      <p:sp>
        <p:nvSpPr>
          <p:cNvPr id="261" name="CustomShape 3"/>
          <p:cNvSpPr/>
          <p:nvPr/>
        </p:nvSpPr>
        <p:spPr>
          <a:xfrm>
            <a:off x="3492360" y="6426720"/>
            <a:ext cx="3342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智慧財產權屬資拓宏宇國際</a:t>
            </a:r>
            <a:r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(</a:t>
            </a:r>
            <a:r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股</a:t>
            </a:r>
            <a:r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)</a:t>
            </a:r>
            <a:r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公司，複製或轉載必究</a:t>
            </a:r>
            <a:endParaRPr/>
          </a:p>
        </p:txBody>
      </p:sp>
      <p:sp>
        <p:nvSpPr>
          <p:cNvPr id="262" name="CustomShape 4"/>
          <p:cNvSpPr/>
          <p:nvPr/>
        </p:nvSpPr>
        <p:spPr>
          <a:xfrm>
            <a:off x="9225000" y="6426720"/>
            <a:ext cx="585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4EAF9F2-010A-457F-A278-217710A93FB0}" type="slidenum">
              <a:rPr lang="en-US" sz="800" strike="noStrike">
                <a:solidFill>
                  <a:srgbClr val="8b8b8b"/>
                </a:solidFill>
                <a:latin typeface="微軟正黑體"/>
                <a:ea typeface="微軟正黑體"/>
              </a:rPr>
              <a:t>&lt;編號&gt;</a:t>
            </a:fld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2960</TotalTime>
  <Application>LibreOffice/4.4.2.2$Windows_x86 LibreOffice_project/c4c7d32d0d49397cad38d62472b0bc8acff48dd6</Application>
  <Paragraphs>124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2018-01-02T03:18:11Z</dcterms:created>
  <dc:creator>林淑琪(Jennifer Lin)</dc:creator>
  <dc:language>zh-TW</dc:language>
  <dcterms:modified xsi:type="dcterms:W3CDTF">2018-10-18T10:34:38Z</dcterms:modified>
  <cp:revision>314</cp:revision>
  <dc:title>PowerPoint 簡報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ntentTypeId">
    <vt:lpwstr>0x01010041E780887E8D744A9A8F45BFD5219424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A4 紙張 (210x297 公釐)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12</vt:i4>
  </property>
</Properties>
</file>