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p:regular r:id="rId34"/>
      <p:bold r:id="rId35"/>
      <p:italic r:id="rId36"/>
      <p:boldItalic r:id="rId37"/>
    </p:embeddedFont>
    <p:embeddedFont>
      <p:font typeface="Proxima Nova"/>
      <p:regular r:id="rId38"/>
      <p:bold r:id="rId39"/>
      <p:italic r:id="rId40"/>
      <p:boldItalic r:id="rId41"/>
    </p:embeddedFont>
    <p:embeddedFont>
      <p:font typeface="Lobster"/>
      <p:regular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Lobster-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499" lvl="0" marL="4572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1pPr>
            <a:lvl2pPr indent="-317499" lvl="1" marL="9144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2pPr>
            <a:lvl3pPr indent="-317499" lvl="2" marL="13716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499" lvl="3" marL="18288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499" lvl="4" marL="22860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499" lvl="5" marL="27432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499" lvl="6" marL="32004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499" lvl="7" marL="36576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499" lvl="8" marL="4114800" marR="0" rtl="0" algn="l">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adcyber.com/several-polish-banks-hacked-information-stolen-by-unknown-attacker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gniti.com/blog/why-data-security-is-important-and-how-security-testing-help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keeper.com/blog/post/339-spammergate-the-fall-of-an-empire" TargetMode="External"/><Relationship Id="rId3" Type="http://schemas.openxmlformats.org/officeDocument/2006/relationships/hyperlink" Target="https://www.theverge.com/2017/8/31/16232144/onliner-largest-malware-spambo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softwarequality.techtarget.com/answer/Protecting-software-Writing-security-requirement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gniti.com/blog/why-data-security-is-important-and-how-security-testing-help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Shape 2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9" name="Shape 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rPr lang="en-US" sz="1200"/>
              <a:t>Let us look at each of these classifications now in detail!</a:t>
            </a:r>
            <a:endParaRPr sz="1200"/>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t/>
            </a:r>
            <a:endParaRPr/>
          </a:p>
        </p:txBody>
      </p:sp>
      <p:sp>
        <p:nvSpPr>
          <p:cNvPr id="135" name="Shape 135"/>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rPr lang="en-US" sz="1200"/>
              <a:t>It’s about verifying user’s identity</a:t>
            </a:r>
            <a:endParaRPr sz="1200"/>
          </a:p>
          <a:p>
            <a:pPr indent="88899" lvl="0" marL="0">
              <a:spcBef>
                <a:spcPts val="0"/>
              </a:spcBef>
              <a:spcAft>
                <a:spcPts val="0"/>
              </a:spcAft>
              <a:buNone/>
            </a:pPr>
            <a:r>
              <a:rPr lang="en-US" sz="1200"/>
              <a:t>authentication is the process of attempting to verify the digital identity of the sender of a communication</a:t>
            </a:r>
            <a:endParaRPr sz="1200"/>
          </a:p>
          <a:p>
            <a:pPr indent="88899" lvl="0" marL="0">
              <a:spcBef>
                <a:spcPts val="0"/>
              </a:spcBef>
              <a:spcAft>
                <a:spcPts val="0"/>
              </a:spcAft>
              <a:buNone/>
            </a:pPr>
            <a:r>
              <a:rPr lang="en-US" sz="1200"/>
              <a:t>ex: log on process</a:t>
            </a:r>
            <a:endParaRPr sz="1200"/>
          </a:p>
          <a:p>
            <a:pPr indent="88899" lvl="0" marL="0">
              <a:spcBef>
                <a:spcPts val="0"/>
              </a:spcBef>
              <a:spcAft>
                <a:spcPts val="0"/>
              </a:spcAft>
              <a:buNone/>
            </a:pPr>
            <a:r>
              <a:t/>
            </a:r>
            <a:endParaRPr sz="1200"/>
          </a:p>
          <a:p>
            <a:pPr indent="88899" lvl="0" marL="0">
              <a:spcBef>
                <a:spcPts val="0"/>
              </a:spcBef>
              <a:spcAft>
                <a:spcPts val="0"/>
              </a:spcAft>
              <a:buNone/>
            </a:pPr>
            <a:r>
              <a:rPr lang="en-US" sz="1200"/>
              <a:t>https://www.owasp.org/index.php/Testing_for_Credentials_Transported_over_an_Encrypted_Channel_(OTG-AUTHN-001)</a:t>
            </a:r>
            <a:endParaRPr sz="1200"/>
          </a:p>
          <a:p>
            <a:pPr indent="88899" lvl="0" marL="0">
              <a:spcBef>
                <a:spcPts val="0"/>
              </a:spcBef>
              <a:spcAft>
                <a:spcPts val="0"/>
              </a:spcAft>
              <a:buNone/>
            </a:pPr>
            <a:r>
              <a:t/>
            </a:r>
            <a:endParaRPr sz="1200"/>
          </a:p>
        </p:txBody>
      </p:sp>
      <p:sp>
        <p:nvSpPr>
          <p:cNvPr id="141" name="Shape 141"/>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SzPts val="1200"/>
              <a:buAutoNum type="arabicPeriod"/>
            </a:pPr>
            <a:r>
              <a:rPr b="1" lang="en-US" sz="1200">
                <a:solidFill>
                  <a:srgbClr val="222222"/>
                </a:solidFill>
                <a:highlight>
                  <a:srgbClr val="FFFFFF"/>
                </a:highlight>
              </a:rPr>
              <a:t>Password Managers</a:t>
            </a:r>
            <a:r>
              <a:rPr lang="en-US" sz="1200">
                <a:solidFill>
                  <a:srgbClr val="222222"/>
                </a:solidFill>
                <a:highlight>
                  <a:srgbClr val="FFFFFF"/>
                </a:highlight>
              </a:rPr>
              <a:t> help us manage our project passwords in an organized manner by enabling generation of strong passwords. </a:t>
            </a:r>
            <a:r>
              <a:rPr lang="en-US" sz="1200">
                <a:solidFill>
                  <a:srgbClr val="404040"/>
                </a:solidFill>
                <a:highlight>
                  <a:srgbClr val="FFFFFF"/>
                </a:highlight>
                <a:latin typeface="Open Sans"/>
                <a:ea typeface="Open Sans"/>
                <a:cs typeface="Open Sans"/>
                <a:sym typeface="Open Sans"/>
              </a:rPr>
              <a:t>It encrypts the password database with a master password – the master password is the only one you have to remember.</a:t>
            </a:r>
            <a:endParaRPr sz="1200">
              <a:solidFill>
                <a:srgbClr val="222222"/>
              </a:solidFill>
              <a:highlight>
                <a:srgbClr val="FFFFFF"/>
              </a:highlight>
            </a:endParaRPr>
          </a:p>
          <a:p>
            <a:pPr indent="-304800" lvl="0" marL="457200" marR="0" rtl="0" algn="l">
              <a:spcBef>
                <a:spcPts val="0"/>
              </a:spcBef>
              <a:spcAft>
                <a:spcPts val="0"/>
              </a:spcAft>
              <a:buSzPts val="1200"/>
              <a:buAutoNum type="arabicPeriod"/>
            </a:pPr>
            <a:r>
              <a:rPr b="1" lang="en-US" sz="1200">
                <a:solidFill>
                  <a:srgbClr val="222222"/>
                </a:solidFill>
                <a:highlight>
                  <a:srgbClr val="FFFFFF"/>
                </a:highlight>
              </a:rPr>
              <a:t>Two</a:t>
            </a:r>
            <a:r>
              <a:rPr lang="en-US" sz="1200">
                <a:solidFill>
                  <a:srgbClr val="222222"/>
                </a:solidFill>
                <a:highlight>
                  <a:srgbClr val="FFFFFF"/>
                </a:highlight>
              </a:rPr>
              <a:t>-</a:t>
            </a:r>
            <a:r>
              <a:rPr b="1" lang="en-US" sz="1200">
                <a:solidFill>
                  <a:srgbClr val="222222"/>
                </a:solidFill>
                <a:highlight>
                  <a:srgbClr val="FFFFFF"/>
                </a:highlight>
              </a:rPr>
              <a:t>factor authentication</a:t>
            </a:r>
            <a:r>
              <a:rPr lang="en-US" sz="1200">
                <a:solidFill>
                  <a:srgbClr val="222222"/>
                </a:solidFill>
                <a:highlight>
                  <a:srgbClr val="FFFFFF"/>
                </a:highlight>
              </a:rPr>
              <a:t> works as an extra step in the process, a second security layer, that will reconfirm your identity. Its purpose is to make attackers' life harder and reduce fraud risks.</a:t>
            </a:r>
            <a:endParaRPr sz="1200">
              <a:solidFill>
                <a:srgbClr val="222222"/>
              </a:solidFill>
              <a:highlight>
                <a:srgbClr val="FFFFFF"/>
              </a:highlight>
            </a:endParaRPr>
          </a:p>
          <a:p>
            <a:pPr indent="-304800" lvl="0" marL="457200" marR="0" rtl="0" algn="l">
              <a:spcBef>
                <a:spcPts val="0"/>
              </a:spcBef>
              <a:spcAft>
                <a:spcPts val="0"/>
              </a:spcAft>
              <a:buSzPts val="1200"/>
              <a:buAutoNum type="arabicPeriod"/>
            </a:pPr>
            <a:r>
              <a:rPr b="1" lang="en-US" sz="1200">
                <a:solidFill>
                  <a:srgbClr val="222222"/>
                </a:solidFill>
                <a:highlight>
                  <a:srgbClr val="FFFFFF"/>
                </a:highlight>
              </a:rPr>
              <a:t>Talisman</a:t>
            </a:r>
            <a:r>
              <a:rPr lang="en-US" sz="1200">
                <a:solidFill>
                  <a:srgbClr val="24292E"/>
                </a:solidFill>
              </a:rPr>
              <a:t> is a tool to validate code changes that are to be pushed out of a local Git repository typically our workstation. By hooking into the pre-push hook provided by Git, it validates the outgoing changeset for things that look suspicious - such as potential SSH keys, authorization tokens, private keys etc.</a:t>
            </a:r>
            <a:endParaRPr sz="1200">
              <a:solidFill>
                <a:srgbClr val="222222"/>
              </a:solidFill>
              <a:highlight>
                <a:srgbClr val="FFFFFF"/>
              </a:highlight>
            </a:endParaRPr>
          </a:p>
          <a:p>
            <a:pPr indent="-304800" lvl="0" marL="457200" marR="0" rtl="0" algn="l">
              <a:spcBef>
                <a:spcPts val="0"/>
              </a:spcBef>
              <a:spcAft>
                <a:spcPts val="0"/>
              </a:spcAft>
              <a:buSzPts val="1200"/>
              <a:buAutoNum type="arabicPeriod"/>
            </a:pPr>
            <a:r>
              <a:rPr b="1" lang="en-US" sz="1200">
                <a:solidFill>
                  <a:srgbClr val="222222"/>
                </a:solidFill>
                <a:highlight>
                  <a:srgbClr val="FFFFFF"/>
                </a:highlight>
              </a:rPr>
              <a:t>Git Crypt </a:t>
            </a:r>
            <a:r>
              <a:rPr lang="en-US" sz="1200">
                <a:solidFill>
                  <a:srgbClr val="24292E"/>
                </a:solidFill>
                <a:highlight>
                  <a:srgbClr val="FFFFFF"/>
                </a:highlight>
              </a:rPr>
              <a:t>enables transparent encryption and decryption of files in a git repository. Files which you choose to protect are encrypted when committed, and decrypted when checked out. git-crypt lets you freely share a repository containing a mix of public and private content. </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rPr lang="en-US" sz="1200">
                <a:solidFill>
                  <a:srgbClr val="24292E"/>
                </a:solidFill>
                <a:highlight>
                  <a:srgbClr val="FFFFFF"/>
                </a:highlight>
              </a:rPr>
              <a:t>git-crypt gracefully degrades, so developers without the secret key can still clone and commit to a repository with encrypted files. This lets you store your secret material (such as keys or passwords) in the same repository as your code, without requiring you to lock down your entire repository.</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rPr lang="en-US" sz="1200">
                <a:solidFill>
                  <a:srgbClr val="24292E"/>
                </a:solidFill>
                <a:highlight>
                  <a:srgbClr val="FFFFFF"/>
                </a:highlight>
              </a:rPr>
              <a:t>Algorithms to use:</a:t>
            </a:r>
            <a:endParaRPr sz="1200">
              <a:solidFill>
                <a:srgbClr val="24292E"/>
              </a:solidFill>
              <a:highlight>
                <a:srgbClr val="FFFFFF"/>
              </a:highlight>
            </a:endParaRPr>
          </a:p>
          <a:p>
            <a:pPr indent="0" lvl="0" marL="0" marR="0" rtl="0" algn="l">
              <a:spcBef>
                <a:spcPts val="0"/>
              </a:spcBef>
              <a:spcAft>
                <a:spcPts val="0"/>
              </a:spcAft>
              <a:buClr>
                <a:schemeClr val="dk1"/>
              </a:buClr>
              <a:buSzPts val="1400"/>
              <a:buFont typeface="Arial"/>
              <a:buNone/>
            </a:pPr>
            <a:r>
              <a:rPr lang="en-US" sz="1200">
                <a:solidFill>
                  <a:srgbClr val="24292E"/>
                </a:solidFill>
                <a:highlight>
                  <a:srgbClr val="FFFFFF"/>
                </a:highlight>
              </a:rPr>
              <a:t>strong algorithms like PBKDF2, bcrypt, or SHA-512.</a:t>
            </a:r>
            <a:endParaRPr sz="1200">
              <a:solidFill>
                <a:srgbClr val="24292E"/>
              </a:solidFill>
              <a:highlight>
                <a:srgbClr val="FFFFFF"/>
              </a:highlight>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rPr lang="en-US" sz="1050">
                <a:solidFill>
                  <a:srgbClr val="252525"/>
                </a:solidFill>
                <a:highlight>
                  <a:srgbClr val="FFFFFF"/>
                </a:highlight>
              </a:rPr>
              <a:t>Authorization is the concept of allowing access to resources only to those permitted to use them.</a:t>
            </a:r>
            <a:endParaRPr sz="1050">
              <a:solidFill>
                <a:srgbClr val="252525"/>
              </a:solidFill>
              <a:highlight>
                <a:srgbClr val="FFFFFF"/>
              </a:highlight>
            </a:endParaRPr>
          </a:p>
          <a:p>
            <a:pPr indent="88899" lvl="0" marL="0">
              <a:spcBef>
                <a:spcPts val="0"/>
              </a:spcBef>
              <a:spcAft>
                <a:spcPts val="0"/>
              </a:spcAft>
              <a:buNone/>
            </a:pPr>
            <a:r>
              <a:rPr lang="en-US" sz="1050">
                <a:solidFill>
                  <a:srgbClr val="252525"/>
                </a:solidFill>
                <a:highlight>
                  <a:srgbClr val="FFFFFF"/>
                </a:highlight>
              </a:rPr>
              <a:t>so the tester will verify this point after he holds valid credentials, associated with a well-defined set of roles and privileges. During this kind of assessment, it should be verified if it is possible to bypass the authorization schema, find a path traversal vulnerability, or find ways to escalate the privileges assigned to the tester.</a:t>
            </a:r>
            <a:endParaRPr sz="1050">
              <a:solidFill>
                <a:srgbClr val="252525"/>
              </a:solidFill>
              <a:highlight>
                <a:srgbClr val="FFFFFF"/>
              </a:highlight>
            </a:endParaRPr>
          </a:p>
          <a:p>
            <a:pPr indent="88899" lvl="0" marL="0">
              <a:spcBef>
                <a:spcPts val="0"/>
              </a:spcBef>
              <a:spcAft>
                <a:spcPts val="0"/>
              </a:spcAft>
              <a:buNone/>
            </a:pPr>
            <a:r>
              <a:t/>
            </a:r>
            <a:endParaRPr sz="1050">
              <a:solidFill>
                <a:srgbClr val="252525"/>
              </a:solidFill>
              <a:highlight>
                <a:srgbClr val="FFFFFF"/>
              </a:highlight>
            </a:endParaRPr>
          </a:p>
          <a:p>
            <a:pPr indent="88899" lvl="0" marL="0">
              <a:spcBef>
                <a:spcPts val="0"/>
              </a:spcBef>
              <a:spcAft>
                <a:spcPts val="0"/>
              </a:spcAft>
              <a:buClr>
                <a:schemeClr val="dk1"/>
              </a:buClr>
              <a:buSzPts val="1100"/>
              <a:buFont typeface="Arial"/>
              <a:buNone/>
            </a:pPr>
            <a:r>
              <a:rPr b="1" lang="en-US" sz="1100"/>
              <a:t>Access confidential files:</a:t>
            </a:r>
            <a:endParaRPr b="1" sz="1100"/>
          </a:p>
          <a:p>
            <a:pPr indent="88899" lvl="0" marL="0">
              <a:spcBef>
                <a:spcPts val="0"/>
              </a:spcBef>
              <a:spcAft>
                <a:spcPts val="0"/>
              </a:spcAft>
              <a:buClr>
                <a:schemeClr val="dk1"/>
              </a:buClr>
              <a:buSzPts val="1100"/>
              <a:buFont typeface="Arial"/>
              <a:buNone/>
            </a:pPr>
            <a:r>
              <a:rPr lang="en-US" sz="1100"/>
              <a:t>Using web scanner like dirb</a:t>
            </a:r>
            <a:endParaRPr sz="1100"/>
          </a:p>
          <a:p>
            <a:pPr indent="88899" lvl="0" marL="0">
              <a:spcBef>
                <a:spcPts val="0"/>
              </a:spcBef>
              <a:spcAft>
                <a:spcPts val="0"/>
              </a:spcAft>
              <a:buNone/>
            </a:pPr>
            <a:r>
              <a:t/>
            </a:r>
            <a:endParaRPr sz="1050">
              <a:solidFill>
                <a:srgbClr val="252525"/>
              </a:solidFill>
              <a:highlight>
                <a:srgbClr val="FFFFFF"/>
              </a:highlight>
            </a:endParaRPr>
          </a:p>
        </p:txBody>
      </p:sp>
      <p:sp>
        <p:nvSpPr>
          <p:cNvPr id="169" name="Shape 169"/>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17487" lvl="1" marL="763587" rtl="0" algn="just">
              <a:lnSpc>
                <a:spcPct val="115000"/>
              </a:lnSpc>
              <a:spcBef>
                <a:spcPts val="0"/>
              </a:spcBef>
              <a:spcAft>
                <a:spcPts val="0"/>
              </a:spcAft>
              <a:buSzPts val="1200"/>
              <a:buFont typeface="Georgia"/>
              <a:buChar char="•"/>
            </a:pPr>
            <a:r>
              <a:rPr lang="en-US" sz="1200"/>
              <a:t>A network engineer at a company </a:t>
            </a:r>
            <a:r>
              <a:rPr b="1" lang="en-US" sz="1200" u="sng"/>
              <a:t>EnerVest </a:t>
            </a:r>
            <a:r>
              <a:rPr lang="en-US" sz="1200"/>
              <a:t>committed data sabotage after learning he was going to be terminated. </a:t>
            </a:r>
            <a:endParaRPr sz="1200"/>
          </a:p>
          <a:p>
            <a:pPr indent="-217487" lvl="1" marL="763587" rtl="0" algn="just">
              <a:lnSpc>
                <a:spcPct val="115000"/>
              </a:lnSpc>
              <a:spcBef>
                <a:spcPts val="0"/>
              </a:spcBef>
              <a:spcAft>
                <a:spcPts val="0"/>
              </a:spcAft>
              <a:buSzPts val="1200"/>
              <a:buFont typeface="Georgia"/>
              <a:buChar char="•"/>
            </a:pPr>
            <a:r>
              <a:rPr lang="en-US" sz="1200"/>
              <a:t>The employee reset all network servers to factory default settings and disconnected remote backups </a:t>
            </a:r>
            <a:endParaRPr sz="1200"/>
          </a:p>
          <a:p>
            <a:pPr indent="-217487" lvl="1" marL="763587" rtl="0" algn="just">
              <a:lnSpc>
                <a:spcPct val="115000"/>
              </a:lnSpc>
              <a:spcBef>
                <a:spcPts val="0"/>
              </a:spcBef>
              <a:spcAft>
                <a:spcPts val="0"/>
              </a:spcAft>
              <a:buSzPts val="1200"/>
              <a:buFont typeface="Georgia"/>
              <a:buChar char="•"/>
            </a:pPr>
            <a:r>
              <a:rPr lang="en-US" sz="1200"/>
              <a:t>EnerVest was unable to conduct operations for 30 days and cost in excess of $1 million.</a:t>
            </a:r>
            <a:endParaRPr i="0" sz="1200" u="none" cap="none" strike="noStrike">
              <a:solidFill>
                <a:schemeClr val="dk1"/>
              </a:solidFill>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t/>
            </a:r>
            <a:endParaRPr/>
          </a:p>
        </p:txBody>
      </p:sp>
      <p:sp>
        <p:nvSpPr>
          <p:cNvPr id="184" name="Shape 184"/>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1400">
              <a:solidFill>
                <a:srgbClr val="000000"/>
              </a:solidFill>
              <a:highlight>
                <a:srgbClr val="FFFFFF"/>
              </a:highlight>
            </a:endParaRPr>
          </a:p>
          <a:p>
            <a:pPr indent="0" lvl="0" marL="0" rtl="0">
              <a:lnSpc>
                <a:spcPct val="115000"/>
              </a:lnSpc>
              <a:spcBef>
                <a:spcPts val="1000"/>
              </a:spcBef>
              <a:spcAft>
                <a:spcPts val="0"/>
              </a:spcAft>
              <a:buClr>
                <a:schemeClr val="dk1"/>
              </a:buClr>
              <a:buSzPts val="1100"/>
              <a:buFont typeface="Arial"/>
              <a:buNone/>
            </a:pPr>
            <a:r>
              <a:rPr lang="en-US" sz="1200">
                <a:solidFill>
                  <a:srgbClr val="000000"/>
                </a:solidFill>
                <a:highlight>
                  <a:srgbClr val="FFFFFF"/>
                </a:highlight>
              </a:rPr>
              <a:t>In HTTPS, “S” stands for “SSL”, which stands for Secure Sockets Layer. </a:t>
            </a:r>
            <a:endParaRPr sz="1200">
              <a:solidFill>
                <a:srgbClr val="000000"/>
              </a:solidFill>
              <a:highlight>
                <a:srgbClr val="FFFFFF"/>
              </a:highlight>
            </a:endParaRPr>
          </a:p>
          <a:p>
            <a:pPr indent="0" lvl="0" marL="0" rtl="0">
              <a:lnSpc>
                <a:spcPct val="115000"/>
              </a:lnSpc>
              <a:spcBef>
                <a:spcPts val="1000"/>
              </a:spcBef>
              <a:spcAft>
                <a:spcPts val="0"/>
              </a:spcAft>
              <a:buClr>
                <a:schemeClr val="dk1"/>
              </a:buClr>
              <a:buSzPts val="1100"/>
              <a:buFont typeface="Arial"/>
              <a:buNone/>
            </a:pPr>
            <a:r>
              <a:rPr lang="en-US" sz="1200">
                <a:solidFill>
                  <a:srgbClr val="000000"/>
                </a:solidFill>
                <a:highlight>
                  <a:srgbClr val="FFFFFF"/>
                </a:highlight>
              </a:rPr>
              <a:t>This is the technology that encrypts your connection to a website, so that hackers can’t intercept any data, like customer payment details or account login information.</a:t>
            </a:r>
            <a:endParaRPr sz="1200">
              <a:solidFill>
                <a:srgbClr val="000000"/>
              </a:solidFill>
              <a:highlight>
                <a:srgbClr val="FFFFFF"/>
              </a:highlight>
            </a:endParaRPr>
          </a:p>
          <a:p>
            <a:pPr indent="-304800" lvl="0" marL="457200" rtl="0">
              <a:lnSpc>
                <a:spcPct val="115000"/>
              </a:lnSpc>
              <a:spcBef>
                <a:spcPts val="1000"/>
              </a:spcBef>
              <a:spcAft>
                <a:spcPts val="0"/>
              </a:spcAft>
              <a:buClr>
                <a:srgbClr val="222222"/>
              </a:buClr>
              <a:buSzPts val="1200"/>
              <a:buFont typeface="Georgia"/>
              <a:buChar char="●"/>
            </a:pPr>
            <a:r>
              <a:rPr b="1" lang="en-US" sz="1200">
                <a:solidFill>
                  <a:srgbClr val="222222"/>
                </a:solidFill>
                <a:highlight>
                  <a:schemeClr val="lt1"/>
                </a:highlight>
              </a:rPr>
              <a:t>encryption – </a:t>
            </a:r>
            <a:r>
              <a:rPr lang="en-US" sz="1200">
                <a:solidFill>
                  <a:srgbClr val="222222"/>
                </a:solidFill>
                <a:highlight>
                  <a:schemeClr val="lt1"/>
                </a:highlight>
              </a:rPr>
              <a:t>the data is worthless to anyone who somehow manages to intercept it because they don’t have the key to decrypt it.</a:t>
            </a:r>
            <a:endParaRPr sz="1200">
              <a:solidFill>
                <a:srgbClr val="222222"/>
              </a:solidFill>
              <a:highlight>
                <a:schemeClr val="lt1"/>
              </a:highlight>
            </a:endParaRPr>
          </a:p>
          <a:p>
            <a:pPr indent="-304800" lvl="0" marL="457200" rtl="0">
              <a:lnSpc>
                <a:spcPct val="115000"/>
              </a:lnSpc>
              <a:spcBef>
                <a:spcPts val="0"/>
              </a:spcBef>
              <a:spcAft>
                <a:spcPts val="0"/>
              </a:spcAft>
              <a:buClr>
                <a:srgbClr val="222222"/>
              </a:buClr>
              <a:buSzPts val="1200"/>
              <a:buFont typeface="Georgia"/>
              <a:buChar char="●"/>
            </a:pPr>
            <a:r>
              <a:rPr b="1" lang="en-US" sz="1200">
                <a:solidFill>
                  <a:srgbClr val="222222"/>
                </a:solidFill>
                <a:highlight>
                  <a:schemeClr val="lt1"/>
                </a:highlight>
              </a:rPr>
              <a:t>data integrity –</a:t>
            </a:r>
            <a:r>
              <a:rPr lang="en-US" sz="1200">
                <a:solidFill>
                  <a:srgbClr val="222222"/>
                </a:solidFill>
                <a:highlight>
                  <a:schemeClr val="lt1"/>
                </a:highlight>
              </a:rPr>
              <a:t> data can’t be corrupted, which is a good thing.</a:t>
            </a:r>
            <a:endParaRPr sz="1200">
              <a:solidFill>
                <a:srgbClr val="222222"/>
              </a:solidFill>
              <a:highlight>
                <a:schemeClr val="lt1"/>
              </a:highlight>
            </a:endParaRPr>
          </a:p>
          <a:p>
            <a:pPr indent="-304800" lvl="0" marL="457200" rtl="0">
              <a:lnSpc>
                <a:spcPct val="115000"/>
              </a:lnSpc>
              <a:spcBef>
                <a:spcPts val="0"/>
              </a:spcBef>
              <a:spcAft>
                <a:spcPts val="0"/>
              </a:spcAft>
              <a:buClr>
                <a:srgbClr val="222222"/>
              </a:buClr>
              <a:buSzPts val="1200"/>
              <a:buFont typeface="Georgia"/>
              <a:buChar char="●"/>
            </a:pPr>
            <a:r>
              <a:rPr b="1" lang="en-US" sz="1200">
                <a:solidFill>
                  <a:srgbClr val="222222"/>
                </a:solidFill>
                <a:highlight>
                  <a:schemeClr val="lt1"/>
                </a:highlight>
              </a:rPr>
              <a:t>authentication –</a:t>
            </a:r>
            <a:r>
              <a:rPr lang="en-US" sz="1200">
                <a:solidFill>
                  <a:srgbClr val="222222"/>
                </a:solidFill>
                <a:highlight>
                  <a:schemeClr val="lt1"/>
                </a:highlight>
              </a:rPr>
              <a:t> it prevents “man in the middle” attacks and that is what SSL certificate does!</a:t>
            </a:r>
            <a:endParaRPr sz="1200">
              <a:solidFill>
                <a:srgbClr val="000000"/>
              </a:solidFill>
              <a:highlight>
                <a:srgbClr val="FFFFFF"/>
              </a:highlight>
            </a:endParaRPr>
          </a:p>
          <a:p>
            <a:pPr indent="0" lvl="0" marL="0" rtl="0">
              <a:lnSpc>
                <a:spcPct val="115000"/>
              </a:lnSpc>
              <a:spcBef>
                <a:spcPts val="0"/>
              </a:spcBef>
              <a:spcAft>
                <a:spcPts val="0"/>
              </a:spcAft>
              <a:buClr>
                <a:srgbClr val="000000"/>
              </a:buClr>
              <a:buSzPts val="1100"/>
              <a:buFont typeface="Arial"/>
              <a:buNone/>
            </a:pPr>
            <a:r>
              <a:rPr lang="en-US" sz="1200">
                <a:highlight>
                  <a:schemeClr val="lt1"/>
                </a:highlight>
              </a:rPr>
              <a:t>Authentication prevents Man in the middle: which means that it’s not possible for anyone to trick people into thinking they’re providing you data when they’re really giving it to a scammer. </a:t>
            </a:r>
            <a:endParaRPr sz="1200">
              <a:highlight>
                <a:schemeClr val="lt1"/>
              </a:highlight>
            </a:endParaRPr>
          </a:p>
          <a:p>
            <a:pPr indent="0" lvl="0" marL="0" rtl="0">
              <a:lnSpc>
                <a:spcPct val="115000"/>
              </a:lnSpc>
              <a:spcBef>
                <a:spcPts val="0"/>
              </a:spcBef>
              <a:spcAft>
                <a:spcPts val="0"/>
              </a:spcAft>
              <a:buClr>
                <a:srgbClr val="000000"/>
              </a:buClr>
              <a:buSzPts val="1100"/>
              <a:buFont typeface="Arial"/>
              <a:buNone/>
            </a:pPr>
            <a:r>
              <a:t/>
            </a:r>
            <a:endParaRPr sz="1200">
              <a:highlight>
                <a:schemeClr val="lt1"/>
              </a:highlight>
            </a:endParaRPr>
          </a:p>
          <a:p>
            <a:pPr indent="0" lvl="0" marL="0" rtl="0">
              <a:lnSpc>
                <a:spcPct val="115000"/>
              </a:lnSpc>
              <a:spcBef>
                <a:spcPts val="0"/>
              </a:spcBef>
              <a:spcAft>
                <a:spcPts val="0"/>
              </a:spcAft>
              <a:buClr>
                <a:srgbClr val="000000"/>
              </a:buClr>
              <a:buSzPts val="1100"/>
              <a:buFont typeface="Arial"/>
              <a:buNone/>
            </a:pPr>
            <a:r>
              <a:t/>
            </a:r>
            <a:endParaRPr sz="1200">
              <a:highlight>
                <a:schemeClr val="lt1"/>
              </a:highlight>
            </a:endParaRPr>
          </a:p>
          <a:p>
            <a:pPr indent="0" lvl="0" marL="0" rtl="0">
              <a:lnSpc>
                <a:spcPct val="115000"/>
              </a:lnSpc>
              <a:spcBef>
                <a:spcPts val="0"/>
              </a:spcBef>
              <a:spcAft>
                <a:spcPts val="0"/>
              </a:spcAft>
              <a:buClr>
                <a:srgbClr val="000000"/>
              </a:buClr>
              <a:buSzPts val="1100"/>
              <a:buFont typeface="Arial"/>
              <a:buNone/>
            </a:pPr>
            <a:r>
              <a:rPr lang="en-US" sz="1200">
                <a:highlight>
                  <a:schemeClr val="lt1"/>
                </a:highlight>
              </a:rPr>
              <a:t>Store user passwords using a strong ietrative salted hask - linkedin data leak</a:t>
            </a:r>
            <a:endParaRPr sz="1200">
              <a:highlight>
                <a:schemeClr val="lt1"/>
              </a:highlight>
            </a:endParaRPr>
          </a:p>
          <a:p>
            <a:pPr indent="0" lvl="0" marL="0" marR="0" rtl="0" algn="l">
              <a:spcBef>
                <a:spcPts val="0"/>
              </a:spcBef>
              <a:spcAft>
                <a:spcPts val="0"/>
              </a:spcAft>
              <a:buClr>
                <a:schemeClr val="dk1"/>
              </a:buClr>
              <a:buSzPts val="1400"/>
              <a:buFont typeface="Arial"/>
              <a:buNone/>
            </a:pPr>
            <a:r>
              <a:t/>
            </a:r>
            <a:endParaRPr sz="1200"/>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t/>
            </a:r>
            <a:endParaRPr sz="1200">
              <a:highlight>
                <a:schemeClr val="lt1"/>
              </a:highlight>
            </a:endParaRPr>
          </a:p>
          <a:p>
            <a:pPr indent="0" lvl="0" marL="0" rtl="0">
              <a:lnSpc>
                <a:spcPct val="115000"/>
              </a:lnSpc>
              <a:spcBef>
                <a:spcPts val="0"/>
              </a:spcBef>
              <a:spcAft>
                <a:spcPts val="0"/>
              </a:spcAft>
              <a:buClr>
                <a:srgbClr val="000000"/>
              </a:buClr>
              <a:buSzPts val="1100"/>
              <a:buFont typeface="Arial"/>
              <a:buNone/>
            </a:pPr>
            <a:r>
              <a:rPr lang="en-US" sz="1200">
                <a:highlight>
                  <a:schemeClr val="lt1"/>
                </a:highlight>
              </a:rPr>
              <a:t>Store user passwords using a strong </a:t>
            </a:r>
            <a:r>
              <a:rPr lang="en-US" sz="1200">
                <a:highlight>
                  <a:schemeClr val="lt1"/>
                </a:highlight>
              </a:rPr>
              <a:t>iterative</a:t>
            </a:r>
            <a:r>
              <a:rPr lang="en-US" sz="1200">
                <a:highlight>
                  <a:schemeClr val="lt1"/>
                </a:highlight>
              </a:rPr>
              <a:t> salted hask - linkedin data leak</a:t>
            </a:r>
            <a:endParaRPr sz="1200">
              <a:highlight>
                <a:schemeClr val="lt1"/>
              </a:highlight>
            </a:endParaRPr>
          </a:p>
          <a:p>
            <a:pPr indent="0" lvl="0" marL="0" marR="0" rtl="0" algn="l">
              <a:spcBef>
                <a:spcPts val="0"/>
              </a:spcBef>
              <a:spcAft>
                <a:spcPts val="0"/>
              </a:spcAft>
              <a:buClr>
                <a:schemeClr val="dk1"/>
              </a:buClr>
              <a:buSzPts val="1400"/>
              <a:buFont typeface="Arial"/>
              <a:buNone/>
            </a:pPr>
            <a:r>
              <a:t/>
            </a:r>
            <a:endParaRPr sz="1200"/>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US" sz="1050">
                <a:solidFill>
                  <a:srgbClr val="252525"/>
                </a:solidFill>
              </a:rPr>
              <a:t>Input validation is performed to ensure only properly formed data is entering the workflow in an information system, preventing malformed data from persisting in the database and triggering malfunction of various downstream components. Input validation should happen as early as possible in the data flow, preferably as soon as the data is received from the external party.</a:t>
            </a:r>
            <a:endParaRPr sz="1050">
              <a:solidFill>
                <a:srgbClr val="252525"/>
              </a:solidFill>
            </a:endParaRPr>
          </a:p>
          <a:p>
            <a:pPr indent="0" lvl="0" marL="0" rtl="0">
              <a:lnSpc>
                <a:spcPct val="115000"/>
              </a:lnSpc>
              <a:spcBef>
                <a:spcPts val="600"/>
              </a:spcBef>
              <a:spcAft>
                <a:spcPts val="0"/>
              </a:spcAft>
              <a:buClr>
                <a:schemeClr val="dk1"/>
              </a:buClr>
              <a:buSzPts val="1100"/>
              <a:buFont typeface="Arial"/>
              <a:buNone/>
            </a:pPr>
            <a:r>
              <a:t/>
            </a:r>
            <a:endParaRPr sz="1050">
              <a:solidFill>
                <a:srgbClr val="252525"/>
              </a:solidFill>
            </a:endParaRPr>
          </a:p>
          <a:p>
            <a:pPr indent="0" lvl="0" marL="0" rtl="0">
              <a:lnSpc>
                <a:spcPct val="115000"/>
              </a:lnSpc>
              <a:spcBef>
                <a:spcPts val="600"/>
              </a:spcBef>
              <a:spcAft>
                <a:spcPts val="0"/>
              </a:spcAft>
              <a:buClr>
                <a:schemeClr val="dk1"/>
              </a:buClr>
              <a:buSzPts val="1100"/>
              <a:buFont typeface="Arial"/>
              <a:buNone/>
            </a:pPr>
            <a:r>
              <a:rPr b="1" lang="en-US" sz="1100"/>
              <a:t>Xss:</a:t>
            </a:r>
            <a:endParaRPr b="1" sz="1100"/>
          </a:p>
          <a:p>
            <a:pPr indent="0" lvl="0" marL="0" rtl="0">
              <a:lnSpc>
                <a:spcPct val="115000"/>
              </a:lnSpc>
              <a:spcBef>
                <a:spcPts val="600"/>
              </a:spcBef>
              <a:spcAft>
                <a:spcPts val="0"/>
              </a:spcAft>
              <a:buClr>
                <a:schemeClr val="dk1"/>
              </a:buClr>
              <a:buSzPts val="1100"/>
              <a:buFont typeface="Arial"/>
              <a:buNone/>
            </a:pPr>
            <a:r>
              <a:rPr lang="en-US" sz="1100"/>
              <a:t>on search field &lt;script&gt;alert(“Hacked”)&lt;/script&gt;</a:t>
            </a:r>
            <a:endParaRPr sz="1100"/>
          </a:p>
          <a:p>
            <a:pPr indent="0" lvl="0" marL="0" rtl="0">
              <a:lnSpc>
                <a:spcPct val="115000"/>
              </a:lnSpc>
              <a:spcBef>
                <a:spcPts val="600"/>
              </a:spcBef>
              <a:spcAft>
                <a:spcPts val="0"/>
              </a:spcAft>
              <a:buClr>
                <a:schemeClr val="dk1"/>
              </a:buClr>
              <a:buSzPts val="1100"/>
              <a:buFont typeface="Arial"/>
              <a:buNone/>
            </a:pPr>
            <a:r>
              <a:rPr b="1" lang="en-US" sz="1100"/>
              <a:t>place an order that makes you rich</a:t>
            </a:r>
            <a:endParaRPr b="1" sz="1100"/>
          </a:p>
          <a:p>
            <a:pPr indent="0" lvl="0" marL="0" rtl="0">
              <a:lnSpc>
                <a:spcPct val="115000"/>
              </a:lnSpc>
              <a:spcBef>
                <a:spcPts val="600"/>
              </a:spcBef>
              <a:spcAft>
                <a:spcPts val="0"/>
              </a:spcAft>
              <a:buClr>
                <a:schemeClr val="dk1"/>
              </a:buClr>
              <a:buSzPts val="1100"/>
              <a:buFont typeface="Arial"/>
              <a:buNone/>
            </a:pPr>
            <a:r>
              <a:rPr lang="en-US" sz="1100"/>
              <a:t>On basket page : add quantity - intercept it and modify to a negative value.</a:t>
            </a:r>
            <a:endParaRPr sz="1100"/>
          </a:p>
          <a:p>
            <a:pPr indent="0" lvl="0" marL="0" rtl="0">
              <a:lnSpc>
                <a:spcPct val="115000"/>
              </a:lnSpc>
              <a:spcBef>
                <a:spcPts val="600"/>
              </a:spcBef>
              <a:spcAft>
                <a:spcPts val="0"/>
              </a:spcAft>
              <a:buClr>
                <a:schemeClr val="dk1"/>
              </a:buClr>
              <a:buSzPts val="1100"/>
              <a:buFont typeface="Arial"/>
              <a:buNone/>
            </a:pPr>
            <a:r>
              <a:rPr lang="en-US" sz="1100"/>
              <a:t>checkout and see the total price</a:t>
            </a:r>
            <a:endParaRPr sz="1100"/>
          </a:p>
          <a:p>
            <a:pPr indent="0" lvl="0" marL="0" rtl="0">
              <a:lnSpc>
                <a:spcPct val="115000"/>
              </a:lnSpc>
              <a:spcBef>
                <a:spcPts val="600"/>
              </a:spcBef>
              <a:spcAft>
                <a:spcPts val="0"/>
              </a:spcAft>
              <a:buClr>
                <a:schemeClr val="dk1"/>
              </a:buClr>
              <a:buSzPts val="1100"/>
              <a:buFont typeface="Arial"/>
              <a:buNone/>
            </a:pPr>
            <a:r>
              <a:t/>
            </a:r>
            <a:endParaRPr sz="1100"/>
          </a:p>
          <a:p>
            <a:pPr indent="0" lvl="0" marL="0" rtl="0">
              <a:lnSpc>
                <a:spcPct val="115000"/>
              </a:lnSpc>
              <a:spcBef>
                <a:spcPts val="600"/>
              </a:spcBef>
              <a:spcAft>
                <a:spcPts val="0"/>
              </a:spcAft>
              <a:buClr>
                <a:schemeClr val="dk1"/>
              </a:buClr>
              <a:buSzPts val="1100"/>
              <a:buFont typeface="Arial"/>
              <a:buNone/>
            </a:pPr>
            <a:r>
              <a:t/>
            </a:r>
            <a:endParaRPr sz="1050">
              <a:solidFill>
                <a:srgbClr val="252525"/>
              </a:solidFill>
            </a:endParaRPr>
          </a:p>
          <a:p>
            <a:pPr indent="0" lvl="0" marL="0" marR="127000" rtl="0">
              <a:lnSpc>
                <a:spcPct val="115000"/>
              </a:lnSpc>
              <a:spcBef>
                <a:spcPts val="600"/>
              </a:spcBef>
              <a:spcAft>
                <a:spcPts val="0"/>
              </a:spcAft>
              <a:buClr>
                <a:schemeClr val="dk1"/>
              </a:buClr>
              <a:buSzPts val="1100"/>
              <a:buFont typeface="Arial"/>
              <a:buNone/>
            </a:pPr>
            <a:r>
              <a:rPr lang="en-US" sz="1050">
                <a:solidFill>
                  <a:srgbClr val="252525"/>
                </a:solidFill>
              </a:rPr>
              <a:t>Data from all potentially untrusted sources should be subject to input validation, including not only Internet-facing web clients but also backend feeds over extranets, from suppliers, partners, vendors or regulators</a:t>
            </a:r>
            <a:r>
              <a:rPr lang="en-US" sz="1050" u="sng">
                <a:solidFill>
                  <a:srgbClr val="663366"/>
                </a:solidFill>
                <a:hlinkClick r:id="rId2"/>
              </a:rPr>
              <a:t>[1]</a:t>
            </a:r>
            <a:r>
              <a:rPr lang="en-US" sz="1050">
                <a:solidFill>
                  <a:srgbClr val="252525"/>
                </a:solidFill>
              </a:rPr>
              <a:t>, each of which may be compromised on their own and start sending malformed data.</a:t>
            </a:r>
            <a:endParaRPr sz="1050">
              <a:solidFill>
                <a:srgbClr val="252525"/>
              </a:solidFill>
            </a:endParaRPr>
          </a:p>
          <a:p>
            <a:pPr indent="88899" lvl="0" marL="0">
              <a:spcBef>
                <a:spcPts val="600"/>
              </a:spcBef>
              <a:spcAft>
                <a:spcPts val="0"/>
              </a:spcAft>
              <a:buNone/>
            </a:pPr>
            <a:r>
              <a:t/>
            </a:r>
            <a:endParaRPr/>
          </a:p>
        </p:txBody>
      </p:sp>
      <p:sp>
        <p:nvSpPr>
          <p:cNvPr id="202" name="Shape 202"/>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Shape 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34" name="Shape 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30000"/>
              </a:lnSpc>
              <a:spcBef>
                <a:spcPts val="1600"/>
              </a:spcBef>
              <a:spcAft>
                <a:spcPts val="0"/>
              </a:spcAft>
              <a:buNone/>
            </a:pPr>
            <a:r>
              <a:rPr b="1" lang="en-US" sz="1200">
                <a:solidFill>
                  <a:srgbClr val="2C3E50"/>
                </a:solidFill>
              </a:rPr>
              <a:t>Advantages of Blacklisting</a:t>
            </a:r>
            <a:endParaRPr b="1" sz="1200">
              <a:solidFill>
                <a:srgbClr val="2C3E50"/>
              </a:solidFill>
            </a:endParaRPr>
          </a:p>
          <a:p>
            <a:pPr indent="0" lvl="0" marL="0" rtl="0">
              <a:lnSpc>
                <a:spcPct val="115000"/>
              </a:lnSpc>
              <a:spcBef>
                <a:spcPts val="300"/>
              </a:spcBef>
              <a:spcAft>
                <a:spcPts val="0"/>
              </a:spcAft>
              <a:buNone/>
            </a:pPr>
            <a:r>
              <a:rPr lang="en-US" sz="1200">
                <a:solidFill>
                  <a:srgbClr val="28323F"/>
                </a:solidFill>
              </a:rPr>
              <a:t>One of the principal advantages of blacklisting lies in the simplicity of its principle: You identify everything bad that you don’t want getting into or operating on your system, exclude it from access, then allow the free flow of everything else. It has been and continues to be the basis on which signature-based anti-virus and anti-malware software operates.</a:t>
            </a:r>
            <a:endParaRPr sz="1200">
              <a:solidFill>
                <a:srgbClr val="28323F"/>
              </a:solidFill>
            </a:endParaRPr>
          </a:p>
          <a:p>
            <a:pPr indent="0" lvl="0" marL="0" rtl="0">
              <a:lnSpc>
                <a:spcPct val="130000"/>
              </a:lnSpc>
              <a:spcBef>
                <a:spcPts val="1700"/>
              </a:spcBef>
              <a:spcAft>
                <a:spcPts val="0"/>
              </a:spcAft>
              <a:buClr>
                <a:schemeClr val="dk1"/>
              </a:buClr>
              <a:buSzPts val="1100"/>
              <a:buFont typeface="Arial"/>
              <a:buNone/>
            </a:pPr>
            <a:r>
              <a:rPr b="1" lang="en-US" sz="1200">
                <a:solidFill>
                  <a:srgbClr val="2C3E50"/>
                </a:solidFill>
              </a:rPr>
              <a:t>Advantages of Whitelisting</a:t>
            </a:r>
            <a:endParaRPr sz="1200">
              <a:solidFill>
                <a:srgbClr val="28323F"/>
              </a:solidFill>
            </a:endParaRPr>
          </a:p>
          <a:p>
            <a:pPr indent="0" lvl="0" marL="0" rtl="0">
              <a:lnSpc>
                <a:spcPct val="115000"/>
              </a:lnSpc>
              <a:spcBef>
                <a:spcPts val="300"/>
              </a:spcBef>
              <a:spcAft>
                <a:spcPts val="0"/>
              </a:spcAft>
              <a:buNone/>
            </a:pPr>
            <a:r>
              <a:rPr lang="en-US" sz="1200">
                <a:solidFill>
                  <a:srgbClr val="28323F"/>
                </a:solidFill>
                <a:highlight>
                  <a:srgbClr val="FFFFFF"/>
                </a:highlight>
                <a:latin typeface="Open Sans"/>
                <a:ea typeface="Open Sans"/>
                <a:cs typeface="Open Sans"/>
                <a:sym typeface="Open Sans"/>
              </a:rPr>
              <a:t>Whitelisting is also a valued option in corporate or industrial environments where working conditions and transactions may be subject to strict regulatory compliance regimes. Strict controls on access and execution are possible in environments where standards and policies need to be periodically reviewed for audit or compliance purposes.</a:t>
            </a:r>
            <a:endParaRPr sz="1200">
              <a:solidFill>
                <a:srgbClr val="28323F"/>
              </a:solidFill>
            </a:endParaRPr>
          </a:p>
          <a:p>
            <a:pPr indent="0" lvl="0" marL="0" rtl="0">
              <a:lnSpc>
                <a:spcPct val="115000"/>
              </a:lnSpc>
              <a:spcBef>
                <a:spcPts val="1700"/>
              </a:spcBef>
              <a:spcAft>
                <a:spcPts val="0"/>
              </a:spcAft>
              <a:buNone/>
            </a:pPr>
            <a:r>
              <a:t/>
            </a:r>
            <a:endParaRPr sz="1200">
              <a:solidFill>
                <a:srgbClr val="28323F"/>
              </a:solidFill>
            </a:endParaRPr>
          </a:p>
          <a:p>
            <a:pPr indent="0" lvl="0" marL="0" rtl="0">
              <a:lnSpc>
                <a:spcPct val="115000"/>
              </a:lnSpc>
              <a:spcBef>
                <a:spcPts val="1700"/>
              </a:spcBef>
              <a:spcAft>
                <a:spcPts val="0"/>
              </a:spcAft>
              <a:buNone/>
            </a:pPr>
            <a:r>
              <a:t/>
            </a:r>
            <a:endParaRPr sz="1400">
              <a:solidFill>
                <a:srgbClr val="38761D"/>
              </a:solidFill>
            </a:endParaRPr>
          </a:p>
        </p:txBody>
      </p:sp>
      <p:sp>
        <p:nvSpPr>
          <p:cNvPr id="208" name="Shape 208"/>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616161"/>
              </a:buClr>
              <a:buSzPts val="1800"/>
              <a:buFont typeface="Proxima Nova"/>
              <a:buChar char="-"/>
            </a:pPr>
            <a:r>
              <a:rPr lang="en-US">
                <a:solidFill>
                  <a:srgbClr val="616161"/>
                </a:solidFill>
                <a:latin typeface="Proxima Nova"/>
                <a:ea typeface="Proxima Nova"/>
                <a:cs typeface="Proxima Nova"/>
                <a:sym typeface="Proxima Nova"/>
              </a:rPr>
              <a:t>OpenSSL cryptographic software library has a memory leak bug</a:t>
            </a:r>
            <a:endParaRPr>
              <a:solidFill>
                <a:srgbClr val="616161"/>
              </a:solidFill>
              <a:latin typeface="Proxima Nova"/>
              <a:ea typeface="Proxima Nova"/>
              <a:cs typeface="Proxima Nova"/>
              <a:sym typeface="Proxima Nova"/>
            </a:endParaRPr>
          </a:p>
          <a:p>
            <a:pPr indent="88899" lvl="0" marL="0">
              <a:spcBef>
                <a:spcPts val="1600"/>
              </a:spcBef>
              <a:spcAft>
                <a:spcPts val="0"/>
              </a:spcAft>
              <a:buNone/>
            </a:pPr>
            <a:r>
              <a:t/>
            </a:r>
            <a:endParaRPr/>
          </a:p>
        </p:txBody>
      </p:sp>
      <p:sp>
        <p:nvSpPr>
          <p:cNvPr id="220" name="Shape 220"/>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US" sz="1100">
                <a:latin typeface="Times New Roman"/>
                <a:ea typeface="Times New Roman"/>
                <a:cs typeface="Times New Roman"/>
                <a:sym typeface="Times New Roman"/>
              </a:rPr>
              <a:t>Consumer credit score company Equifax has revealed that hackers accessed up to 143 million customer account details earlier this year. The data breach happened on July 29 and the details taken include names, social security numbers, drivers licences, and credit card numbers of around 200,000 people.</a:t>
            </a:r>
            <a:endParaRPr sz="1100">
              <a:latin typeface="Times New Roman"/>
              <a:ea typeface="Times New Roman"/>
              <a:cs typeface="Times New Roman"/>
              <a:sym typeface="Times New Roman"/>
            </a:endParaRPr>
          </a:p>
          <a:p>
            <a:pPr indent="0" lvl="0" marL="0" rtl="0">
              <a:lnSpc>
                <a:spcPct val="115000"/>
              </a:lnSpc>
              <a:spcBef>
                <a:spcPts val="800"/>
              </a:spcBef>
              <a:spcAft>
                <a:spcPts val="0"/>
              </a:spcAft>
              <a:buClr>
                <a:schemeClr val="dk1"/>
              </a:buClr>
              <a:buSzPts val="1100"/>
              <a:buFont typeface="Arial"/>
              <a:buNone/>
            </a:pPr>
            <a:r>
              <a:rPr lang="en-US" sz="1100">
                <a:latin typeface="Times New Roman"/>
                <a:ea typeface="Times New Roman"/>
                <a:cs typeface="Times New Roman"/>
                <a:sym typeface="Times New Roman"/>
              </a:rPr>
              <a:t>Company CEO Richard Smith said a vulnerability in its website allowed the information to be accessed and that those who wanted to check if they had been affected needed to provide their last name and the last six digits of their social security number. People in the UK have also been affected by the data breach but the company has not revealed how many. "This is clearly a disappointing event for our company, and one that strikes at the heart of who we are and what we do," Smith said in a statement.</a:t>
            </a:r>
            <a:endParaRPr sz="1100">
              <a:latin typeface="Times New Roman"/>
              <a:ea typeface="Times New Roman"/>
              <a:cs typeface="Times New Roman"/>
              <a:sym typeface="Times New Roman"/>
            </a:endParaRPr>
          </a:p>
          <a:p>
            <a:pPr indent="88899" lvl="0" marL="0">
              <a:spcBef>
                <a:spcPts val="800"/>
              </a:spcBef>
              <a:spcAft>
                <a:spcPts val="0"/>
              </a:spcAft>
              <a:buNone/>
            </a:pPr>
            <a:r>
              <a:t/>
            </a:r>
            <a:endParaRPr/>
          </a:p>
        </p:txBody>
      </p:sp>
      <p:sp>
        <p:nvSpPr>
          <p:cNvPr id="226" name="Shape 226"/>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AutoNum type="arabicPeriod"/>
            </a:pPr>
            <a:r>
              <a:rPr lang="en-US" sz="1200"/>
              <a:t>OpenSSL cryptographic software library has a memory leak bug</a:t>
            </a:r>
            <a:endParaRPr sz="1200"/>
          </a:p>
          <a:p>
            <a:pPr indent="-304800" lvl="0" marL="457200" rtl="0">
              <a:lnSpc>
                <a:spcPct val="115000"/>
              </a:lnSpc>
              <a:spcBef>
                <a:spcPts val="0"/>
              </a:spcBef>
              <a:spcAft>
                <a:spcPts val="0"/>
              </a:spcAft>
              <a:buSzPts val="1200"/>
              <a:buAutoNum type="arabicPeriod"/>
            </a:pPr>
            <a:r>
              <a:rPr lang="en-US" sz="1200"/>
              <a:t>Reuters, one of the biggest news agency got hacked because of vulnerable version of WordPress</a:t>
            </a:r>
            <a:endParaRPr sz="1200"/>
          </a:p>
          <a:p>
            <a:pPr indent="-304800" lvl="0" marL="457200" rtl="0">
              <a:spcBef>
                <a:spcPts val="0"/>
              </a:spcBef>
              <a:spcAft>
                <a:spcPts val="0"/>
              </a:spcAft>
              <a:buSzPts val="1200"/>
              <a:buAutoNum type="arabicPeriod"/>
            </a:pPr>
            <a:r>
              <a:rPr b="1" lang="en-US" sz="1200"/>
              <a:t>As a QA </a:t>
            </a:r>
            <a:r>
              <a:rPr lang="en-US" sz="1200"/>
              <a:t>We should ensure we apply all security patches on time and also understand if it will impact our project by thorough testing. </a:t>
            </a:r>
            <a:endParaRPr sz="1200"/>
          </a:p>
        </p:txBody>
      </p:sp>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Clr>
                <a:schemeClr val="dk1"/>
              </a:buClr>
              <a:buSzPts val="1100"/>
              <a:buFont typeface="Arial"/>
              <a:buNone/>
            </a:pPr>
            <a:r>
              <a:rPr b="1" lang="en-US" sz="1100"/>
              <a:t>Access someone else’s basket:</a:t>
            </a:r>
            <a:endParaRPr b="1" sz="1100"/>
          </a:p>
          <a:p>
            <a:pPr indent="88899" lvl="0" marL="0">
              <a:spcBef>
                <a:spcPts val="0"/>
              </a:spcBef>
              <a:spcAft>
                <a:spcPts val="0"/>
              </a:spcAft>
              <a:buClr>
                <a:schemeClr val="dk1"/>
              </a:buClr>
              <a:buSzPts val="1100"/>
              <a:buFont typeface="Arial"/>
              <a:buNone/>
            </a:pPr>
            <a:r>
              <a:rPr lang="en-US" sz="1100"/>
              <a:t>Navigate to basket from any other page,intercept this request and notice the get part of the request.</a:t>
            </a:r>
            <a:endParaRPr sz="1100"/>
          </a:p>
          <a:p>
            <a:pPr indent="88899" lvl="0" marL="0">
              <a:spcBef>
                <a:spcPts val="0"/>
              </a:spcBef>
              <a:spcAft>
                <a:spcPts val="0"/>
              </a:spcAft>
              <a:buClr>
                <a:schemeClr val="dk1"/>
              </a:buClr>
              <a:buSzPts val="1100"/>
              <a:buFont typeface="Arial"/>
              <a:buNone/>
            </a:pPr>
            <a:r>
              <a:rPr lang="en-US" sz="1100"/>
              <a:t>It has an user id- modify it to a different id.</a:t>
            </a:r>
            <a:endParaRPr sz="1100"/>
          </a:p>
          <a:p>
            <a:pPr indent="88899" lvl="0" marL="0">
              <a:spcBef>
                <a:spcPts val="0"/>
              </a:spcBef>
              <a:spcAft>
                <a:spcPts val="0"/>
              </a:spcAft>
              <a:buNone/>
            </a:pPr>
            <a:r>
              <a:t/>
            </a:r>
            <a:endParaRPr/>
          </a:p>
        </p:txBody>
      </p:sp>
      <p:sp>
        <p:nvSpPr>
          <p:cNvPr id="243" name="Shape 243"/>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88899" lvl="0" marL="0">
              <a:spcBef>
                <a:spcPts val="0"/>
              </a:spcBef>
              <a:spcAft>
                <a:spcPts val="0"/>
              </a:spcAft>
              <a:buNone/>
            </a:pPr>
            <a:r>
              <a:t/>
            </a:r>
            <a:endParaRPr/>
          </a:p>
        </p:txBody>
      </p:sp>
      <p:sp>
        <p:nvSpPr>
          <p:cNvPr id="249" name="Shape 249"/>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200"/>
              <a:t>Q &amp; A</a:t>
            </a:r>
            <a:endParaRPr sz="1200"/>
          </a:p>
          <a:p>
            <a:pPr indent="-304800" lvl="0" marL="457200" rtl="0">
              <a:spcBef>
                <a:spcPts val="0"/>
              </a:spcBef>
              <a:spcAft>
                <a:spcPts val="0"/>
              </a:spcAft>
              <a:buSzPts val="1200"/>
              <a:buAutoNum type="arabicPeriod"/>
            </a:pPr>
            <a:r>
              <a:rPr lang="en-US" sz="1200"/>
              <a:t>Slide 8: What are the components/segments that are vulnerable?</a:t>
            </a:r>
            <a:endParaRPr sz="1200"/>
          </a:p>
          <a:p>
            <a:pPr indent="-304800" lvl="0" marL="457200" rtl="0">
              <a:spcBef>
                <a:spcPts val="0"/>
              </a:spcBef>
              <a:spcAft>
                <a:spcPts val="0"/>
              </a:spcAft>
              <a:buSzPts val="1200"/>
              <a:buAutoNum type="arabicPeriod"/>
            </a:pPr>
            <a:r>
              <a:rPr lang="en-US" sz="1200"/>
              <a:t>Slide 10: List a few defense mechanisms?</a:t>
            </a:r>
            <a:endParaRPr sz="1200"/>
          </a:p>
          <a:p>
            <a:pPr indent="-304800" lvl="0" marL="457200" rtl="0">
              <a:spcBef>
                <a:spcPts val="0"/>
              </a:spcBef>
              <a:spcAft>
                <a:spcPts val="0"/>
              </a:spcAft>
              <a:buSzPts val="1200"/>
              <a:buAutoNum type="arabicPeriod"/>
            </a:pPr>
            <a:r>
              <a:rPr lang="en-US" sz="1200"/>
              <a:t>Slide 13: How can we ensure Authentication mechanisms adopted are no longer vulnerable?</a:t>
            </a:r>
            <a:endParaRPr sz="1200"/>
          </a:p>
          <a:p>
            <a:pPr indent="-304800" lvl="0" marL="457200" rtl="0">
              <a:spcBef>
                <a:spcPts val="0"/>
              </a:spcBef>
              <a:spcAft>
                <a:spcPts val="0"/>
              </a:spcAft>
              <a:buSzPts val="1200"/>
              <a:buAutoNum type="arabicPeriod"/>
            </a:pPr>
            <a:r>
              <a:rPr lang="en-US" sz="1200"/>
              <a:t>Slide 14: How does Talisman help us?</a:t>
            </a:r>
            <a:endParaRPr sz="1200"/>
          </a:p>
          <a:p>
            <a:pPr indent="-304800" lvl="0" marL="457200" rtl="0">
              <a:spcBef>
                <a:spcPts val="0"/>
              </a:spcBef>
              <a:spcAft>
                <a:spcPts val="0"/>
              </a:spcAft>
              <a:buSzPts val="1200"/>
              <a:buAutoNum type="arabicPeriod"/>
            </a:pPr>
            <a:r>
              <a:rPr lang="en-US" sz="1200"/>
              <a:t>Slide 16: When we mention Authorization what practices come to your mind?</a:t>
            </a:r>
            <a:endParaRPr sz="1200"/>
          </a:p>
          <a:p>
            <a:pPr indent="-304800" lvl="0" marL="457200" rtl="0">
              <a:spcBef>
                <a:spcPts val="0"/>
              </a:spcBef>
              <a:spcAft>
                <a:spcPts val="0"/>
              </a:spcAft>
              <a:buSzPts val="1200"/>
              <a:buAutoNum type="arabicPeriod"/>
            </a:pPr>
            <a:r>
              <a:rPr lang="en-US" sz="1200"/>
              <a:t>Slide 19: Why and when should we opt for HTTPS and not HTTP?</a:t>
            </a:r>
            <a:endParaRPr sz="1200"/>
          </a:p>
          <a:p>
            <a:pPr indent="-304800" lvl="0" marL="457200" rtl="0">
              <a:spcBef>
                <a:spcPts val="0"/>
              </a:spcBef>
              <a:spcAft>
                <a:spcPts val="0"/>
              </a:spcAft>
              <a:buSzPts val="1200"/>
              <a:buAutoNum type="arabicPeriod"/>
            </a:pPr>
            <a:r>
              <a:rPr lang="en-US" sz="1200"/>
              <a:t>Slide 21: Primary differences between whitelisting and blacklisting?</a:t>
            </a:r>
            <a:endParaRPr sz="1200"/>
          </a:p>
          <a:p>
            <a:pPr indent="-304800" lvl="0" marL="457200" rtl="0">
              <a:spcBef>
                <a:spcPts val="0"/>
              </a:spcBef>
              <a:spcAft>
                <a:spcPts val="0"/>
              </a:spcAft>
              <a:buSzPts val="1200"/>
              <a:buAutoNum type="arabicPeriod"/>
            </a:pPr>
            <a:r>
              <a:rPr lang="en-US" sz="1200"/>
              <a:t>Slide 21: Why is Input validation important?</a:t>
            </a:r>
            <a:endParaRPr sz="1200"/>
          </a:p>
          <a:p>
            <a:pPr indent="-304800" lvl="0" marL="457200" rtl="0">
              <a:spcBef>
                <a:spcPts val="0"/>
              </a:spcBef>
              <a:spcAft>
                <a:spcPts val="0"/>
              </a:spcAft>
              <a:buSzPts val="1200"/>
              <a:buAutoNum type="arabicPeriod"/>
            </a:pPr>
            <a:r>
              <a:rPr lang="en-US" sz="1200"/>
              <a:t>Slide 23: “Stay-up-to-date”, what was the logic behind that statement?</a:t>
            </a:r>
            <a:endParaRPr sz="1200"/>
          </a:p>
          <a:p>
            <a:pPr indent="-304800" lvl="0" marL="457200">
              <a:spcBef>
                <a:spcPts val="0"/>
              </a:spcBef>
              <a:spcAft>
                <a:spcPts val="0"/>
              </a:spcAft>
              <a:buSzPts val="1200"/>
              <a:buAutoNum type="arabicPeriod"/>
            </a:pPr>
            <a:r>
              <a:rPr lang="en-US" sz="1200"/>
              <a:t>Slide 25: What are the practices for effective session management?</a:t>
            </a:r>
            <a:endParaRPr sz="1200"/>
          </a:p>
        </p:txBody>
      </p:sp>
      <p:sp>
        <p:nvSpPr>
          <p:cNvPr id="259" name="Shape 259"/>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US" sz="1200">
                <a:solidFill>
                  <a:srgbClr val="394A58"/>
                </a:solidFill>
                <a:highlight>
                  <a:srgbClr val="FFFFFF"/>
                </a:highlight>
              </a:rPr>
              <a:t>Prime objective of security testing is to find out how vulnerable a system may be and to determine whether its data and resources are protected from potential intruders</a:t>
            </a:r>
            <a:endParaRPr sz="1200">
              <a:solidFill>
                <a:srgbClr val="394A58"/>
              </a:solidFill>
              <a:highlight>
                <a:srgbClr val="FFFFFF"/>
              </a:highlight>
            </a:endParaRPr>
          </a:p>
          <a:p>
            <a:pPr indent="0" lvl="0" marL="0" rtl="0">
              <a:lnSpc>
                <a:spcPct val="100000"/>
              </a:lnSpc>
              <a:spcBef>
                <a:spcPts val="0"/>
              </a:spcBef>
              <a:spcAft>
                <a:spcPts val="0"/>
              </a:spcAft>
              <a:buNone/>
            </a:pPr>
            <a:r>
              <a:t/>
            </a:r>
            <a:endParaRPr sz="1200">
              <a:highlight>
                <a:srgbClr val="FFFFFF"/>
              </a:highlight>
            </a:endParaRPr>
          </a:p>
          <a:p>
            <a:pPr indent="0" lvl="0" marL="0" rtl="0">
              <a:lnSpc>
                <a:spcPct val="100000"/>
              </a:lnSpc>
              <a:spcBef>
                <a:spcPts val="0"/>
              </a:spcBef>
              <a:spcAft>
                <a:spcPts val="0"/>
              </a:spcAft>
              <a:buNone/>
            </a:pPr>
            <a:r>
              <a:rPr lang="en-US" sz="1200">
                <a:highlight>
                  <a:srgbClr val="FFFFFF"/>
                </a:highlight>
              </a:rPr>
              <a:t>As the number of digital invaders grow, it is undeniable that </a:t>
            </a:r>
            <a:r>
              <a:rPr b="1" lang="en-US" sz="1200">
                <a:highlight>
                  <a:srgbClr val="FFFFFF"/>
                </a:highlight>
              </a:rPr>
              <a:t>a </a:t>
            </a:r>
            <a:r>
              <a:rPr b="1" lang="en-US" sz="1200" u="sng">
                <a:solidFill>
                  <a:srgbClr val="1E73BE"/>
                </a:solidFill>
                <a:highlight>
                  <a:srgbClr val="FFFFFF"/>
                </a:highlight>
                <a:hlinkClick r:id="rId2"/>
              </a:rPr>
              <a:t>security-breach</a:t>
            </a:r>
            <a:r>
              <a:rPr b="1" lang="en-US" sz="1200">
                <a:highlight>
                  <a:srgbClr val="FFFFFF"/>
                </a:highlight>
              </a:rPr>
              <a:t> is not a question of </a:t>
            </a:r>
            <a:r>
              <a:rPr b="1" i="1" lang="en-US" sz="1200">
                <a:highlight>
                  <a:srgbClr val="FFFFFF"/>
                </a:highlight>
              </a:rPr>
              <a:t>if</a:t>
            </a:r>
            <a:r>
              <a:rPr b="1" lang="en-US" sz="1200">
                <a:highlight>
                  <a:srgbClr val="FFFFFF"/>
                </a:highlight>
              </a:rPr>
              <a:t>, rather a question of </a:t>
            </a:r>
            <a:r>
              <a:rPr b="1" i="1" lang="en-US" sz="1200">
                <a:highlight>
                  <a:srgbClr val="FFFFFF"/>
                </a:highlight>
              </a:rPr>
              <a:t>when</a:t>
            </a:r>
            <a:endParaRPr b="1" i="1" sz="1200">
              <a:highlight>
                <a:srgbClr val="FFFFFF"/>
              </a:highlight>
            </a:endParaRPr>
          </a:p>
          <a:p>
            <a:pPr indent="88899" lvl="0" marL="0" rtl="0">
              <a:lnSpc>
                <a:spcPct val="100000"/>
              </a:lnSpc>
              <a:spcBef>
                <a:spcPts val="0"/>
              </a:spcBef>
              <a:spcAft>
                <a:spcPts val="0"/>
              </a:spcAft>
              <a:buNone/>
            </a:pPr>
            <a:r>
              <a:t/>
            </a:r>
            <a:endParaRPr b="1" i="1" sz="1200">
              <a:highlight>
                <a:srgbClr val="FFFFFF"/>
              </a:highlight>
            </a:endParaRPr>
          </a:p>
          <a:p>
            <a:pPr indent="0" lvl="0" marL="0" rtl="0">
              <a:lnSpc>
                <a:spcPct val="100000"/>
              </a:lnSpc>
              <a:spcBef>
                <a:spcPts val="0"/>
              </a:spcBef>
              <a:spcAft>
                <a:spcPts val="0"/>
              </a:spcAft>
              <a:buNone/>
            </a:pPr>
            <a:r>
              <a:rPr lang="en-US" sz="1200">
                <a:highlight>
                  <a:srgbClr val="FFFFFF"/>
                </a:highlight>
              </a:rPr>
              <a:t>Studies suggest that </a:t>
            </a:r>
            <a:r>
              <a:rPr b="1" lang="en-US" sz="1200">
                <a:highlight>
                  <a:srgbClr val="FFFFFF"/>
                </a:highlight>
              </a:rPr>
              <a:t>security should, in fact,</a:t>
            </a:r>
            <a:r>
              <a:rPr lang="en-US" sz="1200">
                <a:highlight>
                  <a:srgbClr val="FFFFFF"/>
                </a:highlight>
              </a:rPr>
              <a:t> be made a business priority, as businesses of the day are running the show predominantly through digital platforms. Organizations, therefore, need to be able to invest in security, in order to guarantee products and services of utmost quality.</a:t>
            </a:r>
            <a:endParaRPr sz="1200">
              <a:highlight>
                <a:srgbClr val="FFFFFF"/>
              </a:highlight>
            </a:endParaRPr>
          </a:p>
          <a:p>
            <a:pPr indent="0" lvl="0" marL="0" rtl="0">
              <a:lnSpc>
                <a:spcPct val="100000"/>
              </a:lnSpc>
              <a:spcBef>
                <a:spcPts val="0"/>
              </a:spcBef>
              <a:spcAft>
                <a:spcPts val="0"/>
              </a:spcAft>
              <a:buClr>
                <a:schemeClr val="dk1"/>
              </a:buClr>
              <a:buSzPts val="1100"/>
              <a:buFont typeface="Arial"/>
              <a:buNone/>
            </a:pPr>
            <a:r>
              <a:rPr lang="en-US" sz="1200"/>
              <a:t>Security testing helps avoid:</a:t>
            </a:r>
            <a:endParaRPr sz="1200"/>
          </a:p>
          <a:p>
            <a:pPr indent="-304800" lvl="0" marL="457200" rtl="0">
              <a:lnSpc>
                <a:spcPct val="100000"/>
              </a:lnSpc>
              <a:spcBef>
                <a:spcPts val="1500"/>
              </a:spcBef>
              <a:spcAft>
                <a:spcPts val="0"/>
              </a:spcAft>
              <a:buSzPts val="1200"/>
              <a:buChar char="●"/>
            </a:pPr>
            <a:r>
              <a:rPr lang="en-US" sz="1200"/>
              <a:t>Loss of customer trust</a:t>
            </a:r>
            <a:endParaRPr sz="1200"/>
          </a:p>
          <a:p>
            <a:pPr indent="-304800" lvl="0" marL="457200" rtl="0">
              <a:lnSpc>
                <a:spcPct val="100000"/>
              </a:lnSpc>
              <a:spcBef>
                <a:spcPts val="0"/>
              </a:spcBef>
              <a:spcAft>
                <a:spcPts val="0"/>
              </a:spcAft>
              <a:buSzPts val="1200"/>
              <a:buChar char="●"/>
            </a:pPr>
            <a:r>
              <a:rPr lang="en-US" sz="1200"/>
              <a:t>Inconsistent website performance</a:t>
            </a:r>
            <a:endParaRPr sz="1200"/>
          </a:p>
          <a:p>
            <a:pPr indent="-304800" lvl="0" marL="457200" rtl="0">
              <a:lnSpc>
                <a:spcPct val="100000"/>
              </a:lnSpc>
              <a:spcBef>
                <a:spcPts val="0"/>
              </a:spcBef>
              <a:spcAft>
                <a:spcPts val="0"/>
              </a:spcAft>
              <a:buSzPts val="1200"/>
              <a:buChar char="●"/>
            </a:pPr>
            <a:r>
              <a:rPr lang="en-US" sz="1200"/>
              <a:t>Additional costs required to repair website after an attack</a:t>
            </a:r>
            <a:endParaRPr sz="1200"/>
          </a:p>
          <a:p>
            <a:pPr indent="-304800" lvl="0" marL="457200" rtl="0">
              <a:lnSpc>
                <a:spcPct val="100000"/>
              </a:lnSpc>
              <a:spcBef>
                <a:spcPts val="0"/>
              </a:spcBef>
              <a:spcAft>
                <a:spcPts val="0"/>
              </a:spcAft>
              <a:buSzPts val="1200"/>
              <a:buChar char="●"/>
            </a:pPr>
            <a:r>
              <a:rPr lang="en-US" sz="1200"/>
              <a:t>Other legal implications that arise due to lax security measures</a:t>
            </a:r>
            <a:endParaRPr sz="1200">
              <a:highlight>
                <a:srgbClr val="FFFFFF"/>
              </a:highlight>
            </a:endParaRPr>
          </a:p>
        </p:txBody>
      </p:sp>
      <p:sp>
        <p:nvSpPr>
          <p:cNvPr id="41" name="Shape 41"/>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lang="en-US" sz="1200"/>
              <a:t>Uber → The most recent security breach, that affected close to 57 million users and drivers personal information and also costed about $100,000. What went wrong here? </a:t>
            </a:r>
            <a:endParaRPr sz="1200"/>
          </a:p>
          <a:p>
            <a:pPr indent="0" lvl="0" marL="0" marR="0" rtl="0" algn="l">
              <a:spcBef>
                <a:spcPts val="0"/>
              </a:spcBef>
              <a:spcAft>
                <a:spcPts val="0"/>
              </a:spcAft>
              <a:buClr>
                <a:schemeClr val="dk1"/>
              </a:buClr>
              <a:buSzPts val="1400"/>
              <a:buFont typeface="Arial"/>
              <a:buNone/>
            </a:pPr>
            <a:r>
              <a:rPr lang="en-US" sz="1200"/>
              <a:t>GitHub a prominent dev code repo, had all the user data recorded without proper security measures, which led to the hack.</a:t>
            </a:r>
            <a:endParaRPr sz="1200"/>
          </a:p>
          <a:p>
            <a:pPr indent="0" lvl="0" marL="0" marR="0" rtl="0" algn="l">
              <a:spcBef>
                <a:spcPts val="0"/>
              </a:spcBef>
              <a:spcAft>
                <a:spcPts val="0"/>
              </a:spcAft>
              <a:buClr>
                <a:schemeClr val="dk1"/>
              </a:buClr>
              <a:buSzPts val="1400"/>
              <a:buFont typeface="Arial"/>
              <a:buNone/>
            </a:pPr>
            <a:r>
              <a:t/>
            </a:r>
            <a:endParaRPr sz="1200"/>
          </a:p>
          <a:p>
            <a:pPr indent="0" lvl="0" marL="0" marR="0" rtl="0" algn="l">
              <a:spcBef>
                <a:spcPts val="0"/>
              </a:spcBef>
              <a:spcAft>
                <a:spcPts val="0"/>
              </a:spcAft>
              <a:buClr>
                <a:schemeClr val="dk1"/>
              </a:buClr>
              <a:buSzPts val="1400"/>
              <a:buFont typeface="Arial"/>
              <a:buNone/>
            </a:pPr>
            <a:r>
              <a:rPr lang="en-US" sz="1100">
                <a:solidFill>
                  <a:srgbClr val="121212"/>
                </a:solidFill>
                <a:highlight>
                  <a:srgbClr val="FFFFFF"/>
                </a:highlight>
                <a:latin typeface="Georgia"/>
                <a:ea typeface="Georgia"/>
                <a:cs typeface="Georgia"/>
                <a:sym typeface="Georgia"/>
              </a:rPr>
              <a:t>According to Bloomberg, the breach occured when two hackers obtained login credentials to access data stored on Uber’s Amazon Web Services account.</a:t>
            </a:r>
            <a:endParaRPr sz="1200"/>
          </a:p>
          <a:p>
            <a:pPr indent="0" lvl="0" marL="0" marR="0" rtl="0" algn="l">
              <a:spcBef>
                <a:spcPts val="0"/>
              </a:spcBef>
              <a:spcAft>
                <a:spcPts val="0"/>
              </a:spcAft>
              <a:buClr>
                <a:schemeClr val="dk1"/>
              </a:buClr>
              <a:buSzPts val="1400"/>
              <a:buFont typeface="Arial"/>
              <a:buNone/>
            </a:pPr>
            <a:r>
              <a:t/>
            </a:r>
            <a:endParaRPr sz="1200"/>
          </a:p>
          <a:p>
            <a:pPr indent="0" lvl="0" marL="0" marR="0" rtl="0" algn="l">
              <a:spcBef>
                <a:spcPts val="0"/>
              </a:spcBef>
              <a:spcAft>
                <a:spcPts val="0"/>
              </a:spcAft>
              <a:buClr>
                <a:schemeClr val="dk1"/>
              </a:buClr>
              <a:buSzPts val="1400"/>
              <a:buFont typeface="Arial"/>
              <a:buNone/>
            </a:pPr>
            <a:r>
              <a:rPr lang="en-US" sz="1200"/>
              <a:t>Deloitte →</a:t>
            </a:r>
            <a:r>
              <a:rPr b="1" lang="en-US" sz="1200"/>
              <a:t> Do we have any participants from Deloitte to share details on this hack? </a:t>
            </a:r>
            <a:endParaRPr b="1" sz="1200"/>
          </a:p>
          <a:p>
            <a:pPr indent="0" lvl="0" marL="0" marR="0" rtl="0" algn="l">
              <a:spcBef>
                <a:spcPts val="0"/>
              </a:spcBef>
              <a:spcAft>
                <a:spcPts val="0"/>
              </a:spcAft>
              <a:buClr>
                <a:schemeClr val="dk1"/>
              </a:buClr>
              <a:buSzPts val="1400"/>
              <a:buFont typeface="Arial"/>
              <a:buNone/>
            </a:pPr>
            <a:r>
              <a:rPr lang="en-US" sz="1200"/>
              <a:t>A giant accountancy firm, that had an explicit security team was not spared either. To shed some light on that breach, it occured because the administrator account credentials were compromised, giving access to their email server. </a:t>
            </a:r>
            <a:endParaRPr sz="1200"/>
          </a:p>
          <a:p>
            <a:pPr indent="0" lvl="0" marL="0" rtl="0">
              <a:lnSpc>
                <a:spcPct val="115000"/>
              </a:lnSpc>
              <a:spcBef>
                <a:spcPts val="0"/>
              </a:spcBef>
              <a:spcAft>
                <a:spcPts val="0"/>
              </a:spcAft>
              <a:buClr>
                <a:schemeClr val="dk1"/>
              </a:buClr>
              <a:buSzPts val="1100"/>
              <a:buFont typeface="Arial"/>
              <a:buNone/>
            </a:pPr>
            <a:r>
              <a:rPr lang="en-US" sz="1350">
                <a:solidFill>
                  <a:srgbClr val="3C3C3C"/>
                </a:solidFill>
                <a:latin typeface="Georgia"/>
                <a:ea typeface="Georgia"/>
                <a:cs typeface="Georgia"/>
                <a:sym typeface="Georgia"/>
              </a:rPr>
              <a:t>let hackers access data from an internal email platform.</a:t>
            </a:r>
            <a:endParaRPr sz="1350">
              <a:solidFill>
                <a:srgbClr val="3C3C3C"/>
              </a:solidFill>
              <a:latin typeface="Georgia"/>
              <a:ea typeface="Georgia"/>
              <a:cs typeface="Georgia"/>
              <a:sym typeface="Georgia"/>
            </a:endParaRPr>
          </a:p>
          <a:p>
            <a:pPr indent="0" lvl="0" marL="0" rtl="0">
              <a:lnSpc>
                <a:spcPct val="115000"/>
              </a:lnSpc>
              <a:spcBef>
                <a:spcPts val="2300"/>
              </a:spcBef>
              <a:spcAft>
                <a:spcPts val="0"/>
              </a:spcAft>
              <a:buClr>
                <a:schemeClr val="dk1"/>
              </a:buClr>
              <a:buSzPts val="1100"/>
              <a:buFont typeface="Arial"/>
              <a:buNone/>
            </a:pPr>
            <a:r>
              <a:rPr lang="en-US" sz="1100">
                <a:solidFill>
                  <a:srgbClr val="121212"/>
                </a:solidFill>
                <a:latin typeface="Georgia"/>
                <a:ea typeface="Georgia"/>
                <a:cs typeface="Georgia"/>
                <a:sym typeface="Georgia"/>
              </a:rPr>
              <a:t>The hacker compromised the firm’s global email server through an “administrator’s account” that, in theory, gave them privileged, unrestricted “access to all areas”.</a:t>
            </a:r>
            <a:endParaRPr sz="1100">
              <a:solidFill>
                <a:srgbClr val="121212"/>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1100">
                <a:solidFill>
                  <a:srgbClr val="121212"/>
                </a:solidFill>
                <a:latin typeface="Georgia"/>
                <a:ea typeface="Georgia"/>
                <a:cs typeface="Georgia"/>
                <a:sym typeface="Georgia"/>
              </a:rPr>
              <a:t>The account required only a single password and did not have “two-step“ verification, sources said.</a:t>
            </a:r>
            <a:endParaRPr sz="1100">
              <a:solidFill>
                <a:srgbClr val="121212"/>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350">
              <a:solidFill>
                <a:srgbClr val="3C3C3C"/>
              </a:solidFill>
              <a:latin typeface="Georgia"/>
              <a:ea typeface="Georgia"/>
              <a:cs typeface="Georgia"/>
              <a:sym typeface="Georgia"/>
            </a:endParaRPr>
          </a:p>
          <a:p>
            <a:pPr indent="0" lvl="0" marL="0" marR="0" rtl="0" algn="l">
              <a:spcBef>
                <a:spcPts val="2300"/>
              </a:spcBef>
              <a:spcAft>
                <a:spcPts val="0"/>
              </a:spcAft>
              <a:buClr>
                <a:schemeClr val="dk1"/>
              </a:buClr>
              <a:buSzPts val="1400"/>
              <a:buFont typeface="Arial"/>
              <a:buNone/>
            </a:pPr>
            <a:r>
              <a:rPr lang="en-US" sz="1200"/>
              <a:t>Let us now quickly go through some of the </a:t>
            </a:r>
            <a:r>
              <a:rPr b="1" lang="en-US" sz="1200">
                <a:highlight>
                  <a:srgbClr val="FFFFFF"/>
                </a:highlight>
              </a:rPr>
              <a:t>World's Biggest Data Breaches</a:t>
            </a:r>
            <a:endParaRPr b="1" sz="1200">
              <a:highlight>
                <a:srgbClr val="FFFFFF"/>
              </a:highlight>
            </a:endParaRPr>
          </a:p>
          <a:p>
            <a:pPr indent="0" lvl="0" marL="0" marR="0" rtl="0" algn="l">
              <a:spcBef>
                <a:spcPts val="0"/>
              </a:spcBef>
              <a:spcAft>
                <a:spcPts val="0"/>
              </a:spcAft>
              <a:buClr>
                <a:schemeClr val="dk1"/>
              </a:buClr>
              <a:buSzPts val="1400"/>
              <a:buFont typeface="Arial"/>
              <a:buNone/>
            </a:pPr>
            <a:r>
              <a:t/>
            </a:r>
            <a:endParaRPr b="1" sz="1200">
              <a:highlight>
                <a:srgbClr val="FFFFFF"/>
              </a:highlight>
            </a:endParaRPr>
          </a:p>
          <a:p>
            <a:pPr indent="0" lvl="0" marL="0" marR="0" rtl="0" algn="l">
              <a:spcBef>
                <a:spcPts val="0"/>
              </a:spcBef>
              <a:spcAft>
                <a:spcPts val="0"/>
              </a:spcAft>
              <a:buClr>
                <a:schemeClr val="dk1"/>
              </a:buClr>
              <a:buSzPts val="1400"/>
              <a:buFont typeface="Arial"/>
              <a:buNone/>
            </a:pPr>
            <a:r>
              <a:rPr b="1" lang="en-US" sz="1200">
                <a:highlight>
                  <a:srgbClr val="FFFFFF"/>
                </a:highlight>
              </a:rPr>
              <a:t>Rivercity media:</a:t>
            </a:r>
            <a:r>
              <a:rPr lang="en-US" sz="1350" u="sng">
                <a:solidFill>
                  <a:srgbClr val="FD0006"/>
                </a:solidFill>
                <a:highlight>
                  <a:srgbClr val="FFFFFF"/>
                </a:highlight>
                <a:hlinkClick r:id="rId2"/>
              </a:rPr>
              <a:t>Revealed by</a:t>
            </a:r>
            <a:r>
              <a:rPr lang="en-US" sz="1350">
                <a:highlight>
                  <a:srgbClr val="FFFFFF"/>
                </a:highlight>
              </a:rPr>
              <a:t> MacKeeper Security Researcher, Chris Vickery in cooperation with CSO Online and Spamhaus, the researchers“stumbled upon a suspicious, yet publicly exposed, collection of files. Someone had forgotten to put a password on this repository and, as a result, one of the biggest spam empires is now falling.”</a:t>
            </a:r>
            <a:endParaRPr sz="1350">
              <a:highlight>
                <a:srgbClr val="FFFFFF"/>
              </a:highlight>
            </a:endParaRPr>
          </a:p>
          <a:p>
            <a:pPr indent="0" lvl="0" marL="0" marR="0" rtl="0" algn="l">
              <a:spcBef>
                <a:spcPts val="0"/>
              </a:spcBef>
              <a:spcAft>
                <a:spcPts val="0"/>
              </a:spcAft>
              <a:buClr>
                <a:schemeClr val="dk1"/>
              </a:buClr>
              <a:buSzPts val="1400"/>
              <a:buFont typeface="Arial"/>
              <a:buNone/>
            </a:pPr>
            <a:r>
              <a:t/>
            </a:r>
            <a:endParaRPr sz="1350">
              <a:highlight>
                <a:srgbClr val="FFFFFF"/>
              </a:highlight>
            </a:endParaRPr>
          </a:p>
          <a:p>
            <a:pPr indent="0" lvl="0" marL="0" marR="0" rtl="0" algn="l">
              <a:spcBef>
                <a:spcPts val="0"/>
              </a:spcBef>
              <a:spcAft>
                <a:spcPts val="0"/>
              </a:spcAft>
              <a:buClr>
                <a:schemeClr val="dk1"/>
              </a:buClr>
              <a:buSzPts val="1400"/>
              <a:buFont typeface="Arial"/>
              <a:buNone/>
            </a:pPr>
            <a:r>
              <a:rPr lang="en-US" sz="1350" u="sng">
                <a:solidFill>
                  <a:schemeClr val="hlink"/>
                </a:solidFill>
                <a:highlight>
                  <a:srgbClr val="FFFFFF"/>
                </a:highlight>
                <a:hlinkClick r:id="rId3"/>
              </a:rPr>
              <a:t>https://www.theverge.com/2017/8/31/16232144/onliner-largest-malware-spambot</a:t>
            </a:r>
            <a:endParaRPr sz="1350">
              <a:highlight>
                <a:srgbClr val="FFFFFF"/>
              </a:highlight>
            </a:endParaRPr>
          </a:p>
          <a:p>
            <a:pPr indent="0" lvl="0" marL="0" marR="0" rtl="0" algn="l">
              <a:spcBef>
                <a:spcPts val="0"/>
              </a:spcBef>
              <a:spcAft>
                <a:spcPts val="0"/>
              </a:spcAft>
              <a:buClr>
                <a:schemeClr val="dk1"/>
              </a:buClr>
              <a:buSzPts val="1400"/>
              <a:buFont typeface="Arial"/>
              <a:buNone/>
            </a:pPr>
            <a:r>
              <a:t/>
            </a:r>
            <a:endParaRPr sz="1350">
              <a:highlight>
                <a:srgbClr val="FFFFFF"/>
              </a:highlight>
            </a:endParaRPr>
          </a:p>
          <a:p>
            <a:pPr indent="0" lvl="0" marL="0" marR="0" rtl="0" algn="l">
              <a:spcBef>
                <a:spcPts val="0"/>
              </a:spcBef>
              <a:spcAft>
                <a:spcPts val="0"/>
              </a:spcAft>
              <a:buClr>
                <a:schemeClr val="dk1"/>
              </a:buClr>
              <a:buSzPts val="1400"/>
              <a:buFont typeface="Arial"/>
              <a:buNone/>
            </a:pPr>
            <a:r>
              <a:rPr lang="en-US" sz="1200">
                <a:solidFill>
                  <a:srgbClr val="3E433E"/>
                </a:solidFill>
                <a:highlight>
                  <a:srgbClr val="F9F9F9"/>
                </a:highlight>
                <a:latin typeface="Open Sans"/>
                <a:ea typeface="Open Sans"/>
                <a:cs typeface="Open Sans"/>
                <a:sym typeface="Open Sans"/>
              </a:rPr>
              <a:t>FriendFinder messed up in a few ways. For one, the company either stored user passwords in plaintext, without any protection, or hashed them using the notoriously weak SHA1 algorithm, according to LeakedSource. The company also kept logins for a site they don’t even run anymore (FriendFinder sold Penthouse.com to Penthouse Global Media in February). FriendFinder also retained email and passwords for over 15 million people who had deleted their accounts.</a:t>
            </a:r>
            <a:endParaRPr sz="1350">
              <a:highlight>
                <a:srgbClr val="FFFFFF"/>
              </a:highlight>
            </a:endParaRPr>
          </a:p>
        </p:txBody>
      </p:sp>
      <p:sp>
        <p:nvSpPr>
          <p:cNvPr id="46" name="Shape 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lang="en-US" sz="1200">
                <a:highlight>
                  <a:srgbClr val="FFFFFF"/>
                </a:highlight>
              </a:rPr>
              <a:t>According to Cisco’s 2017 Annual Cybersecurity Report, over 33% of the organizations all over the globe had to deal with a cyber-breach in 2016. This resulted in a severe loss of users, business opportunities and overall revenue by a whopping 20%. The report surveyed nearly 3,000 chief security officers (CSOs) and security operations leaders from 13 countries.</a:t>
            </a:r>
            <a:endParaRPr b="0" i="0" sz="1200" u="none" cap="none" strike="noStrike">
              <a:solidFill>
                <a:schemeClr val="dk1"/>
              </a:solidFill>
              <a:latin typeface="Arial"/>
              <a:ea typeface="Arial"/>
              <a:cs typeface="Arial"/>
              <a:sym typeface="Arial"/>
            </a:endParaRPr>
          </a:p>
        </p:txBody>
      </p:sp>
      <p:sp>
        <p:nvSpPr>
          <p:cNvPr id="58" name="Shape 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US" sz="1200">
                <a:solidFill>
                  <a:srgbClr val="000000"/>
                </a:solidFill>
                <a:highlight>
                  <a:srgbClr val="FFFFFF"/>
                </a:highlight>
              </a:rPr>
              <a:t>QA understands the way an application is put together, and their perspective can be invaluable when determining areas at risk</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 The holistic thinking process allows them to see the big picture, a necessary part of tackling the persistent problems within the software development industry.</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Our job is to help developers and business stakeholders specify </a:t>
            </a:r>
            <a:r>
              <a:rPr lang="en-US" sz="1200" u="sng">
                <a:solidFill>
                  <a:srgbClr val="000000"/>
                </a:solidFill>
                <a:highlight>
                  <a:srgbClr val="FFFFFF"/>
                </a:highlight>
                <a:hlinkClick r:id="rId2"/>
              </a:rPr>
              <a:t>security requirements</a:t>
            </a:r>
            <a:r>
              <a:rPr lang="en-US" sz="1200">
                <a:solidFill>
                  <a:srgbClr val="000000"/>
                </a:solidFill>
                <a:highlight>
                  <a:srgbClr val="FFFFFF"/>
                </a:highlight>
              </a:rPr>
              <a:t> with enough precision that they can be tested.</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Quality and software security are not separate worlds, but rather two sides of the same coin—the bug that manifests as a system failure today could be a vulnerability exploited by an attacker tomorrow</a:t>
            </a:r>
            <a:endParaRPr sz="1200">
              <a:solidFill>
                <a:srgbClr val="000000"/>
              </a:solidFill>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350">
              <a:solidFill>
                <a:srgbClr val="666666"/>
              </a:solidFill>
              <a:highlight>
                <a:srgbClr val="FFFFFF"/>
              </a:highlight>
            </a:endParaRPr>
          </a:p>
        </p:txBody>
      </p:sp>
      <p:sp>
        <p:nvSpPr>
          <p:cNvPr id="67" name="Shape 67"/>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US" sz="1200">
                <a:solidFill>
                  <a:srgbClr val="000000"/>
                </a:solidFill>
                <a:highlight>
                  <a:srgbClr val="FFFFFF"/>
                </a:highlight>
              </a:rPr>
              <a:t>Think of this analogy of a building.</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Consider the infrastructure of your home(servers, databases,operating systems) as a building infrastructure and the your important assets lying in the building. </a:t>
            </a:r>
            <a:endParaRPr sz="1200">
              <a:solidFill>
                <a:srgbClr val="000000"/>
              </a:solidFill>
              <a:highlight>
                <a:srgbClr val="FFFFFF"/>
              </a:highlight>
            </a:endParaRPr>
          </a:p>
          <a:p>
            <a:pPr indent="0" lvl="0" marL="0" rtl="0">
              <a:lnSpc>
                <a:spcPct val="115000"/>
              </a:lnSpc>
              <a:spcBef>
                <a:spcPts val="0"/>
              </a:spcBef>
              <a:spcAft>
                <a:spcPts val="0"/>
              </a:spcAft>
              <a:buNone/>
            </a:pPr>
            <a:r>
              <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How do you make sure that the assets are safe from any outsider?</a:t>
            </a:r>
            <a:endParaRPr sz="1200">
              <a:solidFill>
                <a:srgbClr val="000000"/>
              </a:solidFill>
              <a:highlight>
                <a:srgbClr val="FFFFFF"/>
              </a:highlight>
            </a:endParaRPr>
          </a:p>
          <a:p>
            <a:pPr indent="0" lvl="0" marL="0" rtl="0">
              <a:lnSpc>
                <a:spcPct val="115000"/>
              </a:lnSpc>
              <a:spcBef>
                <a:spcPts val="0"/>
              </a:spcBef>
              <a:spcAft>
                <a:spcPts val="0"/>
              </a:spcAft>
              <a:buNone/>
            </a:pPr>
            <a:r>
              <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Are your doors n windows closed?</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Can they be broken?</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000000"/>
                </a:solidFill>
                <a:highlight>
                  <a:srgbClr val="FFFFFF"/>
                </a:highlight>
              </a:rPr>
              <a:t>If broken, is there an easy access to the assets etc</a:t>
            </a:r>
            <a:endParaRPr sz="1200">
              <a:solidFill>
                <a:srgbClr val="000000"/>
              </a:solidFill>
              <a:highlight>
                <a:srgbClr val="FFFFFF"/>
              </a:highlight>
            </a:endParaRPr>
          </a:p>
          <a:p>
            <a:pPr indent="0" lvl="0" marL="0" rtl="0">
              <a:lnSpc>
                <a:spcPct val="115000"/>
              </a:lnSpc>
              <a:spcBef>
                <a:spcPts val="0"/>
              </a:spcBef>
              <a:spcAft>
                <a:spcPts val="0"/>
              </a:spcAft>
              <a:buNone/>
            </a:pPr>
            <a:r>
              <a:rPr lang="en-US" sz="1200">
                <a:solidFill>
                  <a:srgbClr val="222222"/>
                </a:solidFill>
                <a:highlight>
                  <a:srgbClr val="FFFFFF"/>
                </a:highlight>
              </a:rPr>
              <a:t>It is like the person that locks their front door but leaves every window unlatched and the alarm system turned off. </a:t>
            </a:r>
            <a:endParaRPr sz="1200">
              <a:solidFill>
                <a:srgbClr val="000000"/>
              </a:solidFill>
              <a:highlight>
                <a:srgbClr val="FFFFFF"/>
              </a:highlight>
            </a:endParaRPr>
          </a:p>
          <a:p>
            <a:pPr indent="0" lvl="0" marL="0" rtl="0">
              <a:lnSpc>
                <a:spcPct val="115000"/>
              </a:lnSpc>
              <a:spcBef>
                <a:spcPts val="0"/>
              </a:spcBef>
              <a:spcAft>
                <a:spcPts val="0"/>
              </a:spcAft>
              <a:buNone/>
            </a:pPr>
            <a:r>
              <a:t/>
            </a:r>
            <a:endParaRPr sz="1000">
              <a:solidFill>
                <a:srgbClr val="696969"/>
              </a:solidFill>
              <a:highlight>
                <a:srgbClr val="FFFFFF"/>
              </a:highlight>
            </a:endParaRPr>
          </a:p>
        </p:txBody>
      </p:sp>
      <p:sp>
        <p:nvSpPr>
          <p:cNvPr id="74" name="Shape 74"/>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1200">
              <a:solidFill>
                <a:srgbClr val="000000"/>
              </a:solidFill>
            </a:endParaRPr>
          </a:p>
          <a:p>
            <a:pPr indent="0" lvl="0" marL="0" rtl="0">
              <a:spcBef>
                <a:spcPts val="0"/>
              </a:spcBef>
              <a:spcAft>
                <a:spcPts val="0"/>
              </a:spcAft>
              <a:buNone/>
            </a:pPr>
            <a:r>
              <a:rPr lang="en-US" sz="1050">
                <a:solidFill>
                  <a:srgbClr val="333333"/>
                </a:solidFill>
                <a:highlight>
                  <a:srgbClr val="FFFFFF"/>
                </a:highlight>
                <a:latin typeface="Open Sans"/>
                <a:ea typeface="Open Sans"/>
                <a:cs typeface="Open Sans"/>
                <a:sym typeface="Open Sans"/>
              </a:rPr>
              <a:t>Web servers are one of the most targeted public faces of an organization, because of the sensitive data they usually host.- </a:t>
            </a:r>
            <a:endParaRPr sz="1050">
              <a:solidFill>
                <a:srgbClr val="333333"/>
              </a:solidFill>
              <a:highlight>
                <a:srgbClr val="FFFFFF"/>
              </a:highlight>
              <a:latin typeface="Open Sans"/>
              <a:ea typeface="Open Sans"/>
              <a:cs typeface="Open Sans"/>
              <a:sym typeface="Open Sans"/>
            </a:endParaRPr>
          </a:p>
          <a:p>
            <a:pPr indent="0" lvl="0" marL="0" rtl="0">
              <a:spcBef>
                <a:spcPts val="0"/>
              </a:spcBef>
              <a:spcAft>
                <a:spcPts val="0"/>
              </a:spcAft>
              <a:buNone/>
            </a:pPr>
            <a:r>
              <a:rPr lang="en-US" sz="1050">
                <a:solidFill>
                  <a:srgbClr val="333333"/>
                </a:solidFill>
                <a:highlight>
                  <a:srgbClr val="FFFFFF"/>
                </a:highlight>
                <a:latin typeface="Open Sans"/>
                <a:ea typeface="Open Sans"/>
                <a:cs typeface="Open Sans"/>
                <a:sym typeface="Open Sans"/>
              </a:rPr>
              <a:t>Apache struts - deserialize untrusted data.</a:t>
            </a:r>
            <a:endParaRPr sz="1050">
              <a:solidFill>
                <a:srgbClr val="333333"/>
              </a:solidFill>
              <a:highlight>
                <a:srgbClr val="FFFFFF"/>
              </a:highlight>
              <a:latin typeface="Open Sans"/>
              <a:ea typeface="Open Sans"/>
              <a:cs typeface="Open Sans"/>
              <a:sym typeface="Open Sans"/>
            </a:endParaRPr>
          </a:p>
          <a:p>
            <a:pPr indent="0" lvl="0" marL="0" rtl="0">
              <a:spcBef>
                <a:spcPts val="0"/>
              </a:spcBef>
              <a:spcAft>
                <a:spcPts val="0"/>
              </a:spcAft>
              <a:buNone/>
            </a:pPr>
            <a:r>
              <a:rPr lang="en-US" sz="1050">
                <a:solidFill>
                  <a:srgbClr val="333333"/>
                </a:solidFill>
                <a:highlight>
                  <a:srgbClr val="FFFFFF"/>
                </a:highlight>
                <a:latin typeface="Open Sans"/>
                <a:ea typeface="Open Sans"/>
                <a:cs typeface="Open Sans"/>
                <a:sym typeface="Open Sans"/>
              </a:rPr>
              <a:t>serialising - converting data to binary format</a:t>
            </a:r>
            <a:endParaRPr sz="1050">
              <a:solidFill>
                <a:srgbClr val="333333"/>
              </a:solidFill>
              <a:highlight>
                <a:srgbClr val="FFFFFF"/>
              </a:highlight>
              <a:latin typeface="Open Sans"/>
              <a:ea typeface="Open Sans"/>
              <a:cs typeface="Open Sans"/>
              <a:sym typeface="Open Sans"/>
            </a:endParaRPr>
          </a:p>
          <a:p>
            <a:pPr indent="0" lvl="0" marL="0" rtl="0">
              <a:spcBef>
                <a:spcPts val="0"/>
              </a:spcBef>
              <a:spcAft>
                <a:spcPts val="0"/>
              </a:spcAft>
              <a:buNone/>
            </a:pPr>
            <a:r>
              <a:rPr lang="en-US" sz="1050">
                <a:solidFill>
                  <a:srgbClr val="333333"/>
                </a:solidFill>
                <a:highlight>
                  <a:srgbClr val="FFFFFF"/>
                </a:highlight>
                <a:latin typeface="Open Sans"/>
                <a:ea typeface="Open Sans"/>
                <a:cs typeface="Open Sans"/>
                <a:sym typeface="Open Sans"/>
              </a:rPr>
              <a:t>Web server things to take care: Remove unnecessary services, remote access, Install security patches on time,unused default user acount should be removed</a:t>
            </a:r>
            <a:endParaRPr sz="1050">
              <a:solidFill>
                <a:srgbClr val="333333"/>
              </a:solidFill>
              <a:highlight>
                <a:srgbClr val="FFFFFF"/>
              </a:highlight>
              <a:latin typeface="Open Sans"/>
              <a:ea typeface="Open Sans"/>
              <a:cs typeface="Open Sans"/>
              <a:sym typeface="Open Sans"/>
            </a:endParaRPr>
          </a:p>
          <a:p>
            <a:pPr indent="0" lvl="0" marL="0" rtl="0">
              <a:spcBef>
                <a:spcPts val="0"/>
              </a:spcBef>
              <a:spcAft>
                <a:spcPts val="0"/>
              </a:spcAft>
              <a:buNone/>
            </a:pPr>
            <a:r>
              <a:rPr b="1" lang="en-US" sz="1200">
                <a:solidFill>
                  <a:srgbClr val="000000"/>
                </a:solidFill>
              </a:rPr>
              <a:t>Application server  - Playstation hack - millions of users data is stolen.</a:t>
            </a:r>
            <a:endParaRPr b="1" sz="1200">
              <a:solidFill>
                <a:srgbClr val="000000"/>
              </a:solidFill>
            </a:endParaRPr>
          </a:p>
          <a:p>
            <a:pPr indent="0" lvl="0" marL="0" rtl="0">
              <a:spcBef>
                <a:spcPts val="0"/>
              </a:spcBef>
              <a:spcAft>
                <a:spcPts val="0"/>
              </a:spcAft>
              <a:buNone/>
            </a:pPr>
            <a:r>
              <a:t/>
            </a:r>
            <a:endParaRPr b="1" sz="1200">
              <a:solidFill>
                <a:srgbClr val="000000"/>
              </a:solidFill>
            </a:endParaRPr>
          </a:p>
          <a:p>
            <a:pPr indent="0" lvl="0" marL="0" rtl="0">
              <a:spcBef>
                <a:spcPts val="0"/>
              </a:spcBef>
              <a:spcAft>
                <a:spcPts val="0"/>
              </a:spcAft>
              <a:buNone/>
            </a:pPr>
            <a:r>
              <a:t/>
            </a:r>
            <a:endParaRPr sz="1200">
              <a:solidFill>
                <a:srgbClr val="000000"/>
              </a:solidFill>
            </a:endParaRPr>
          </a:p>
          <a:p>
            <a:pPr indent="0" lvl="0" marL="0" rtl="0">
              <a:spcBef>
                <a:spcPts val="0"/>
              </a:spcBef>
              <a:spcAft>
                <a:spcPts val="0"/>
              </a:spcAft>
              <a:buNone/>
            </a:pPr>
            <a:r>
              <a:t/>
            </a:r>
            <a:endParaRPr sz="1200">
              <a:solidFill>
                <a:srgbClr val="000000"/>
              </a:solidFill>
            </a:endParaRPr>
          </a:p>
          <a:p>
            <a:pPr indent="0" lvl="0" marL="0" rtl="0">
              <a:spcBef>
                <a:spcPts val="0"/>
              </a:spcBef>
              <a:spcAft>
                <a:spcPts val="0"/>
              </a:spcAft>
              <a:buNone/>
            </a:pPr>
            <a:r>
              <a:t/>
            </a:r>
            <a:endParaRPr sz="1200">
              <a:solidFill>
                <a:srgbClr val="000000"/>
              </a:solidFill>
            </a:endParaRPr>
          </a:p>
          <a:p>
            <a:pPr indent="0" lvl="0" marL="0" rtl="0">
              <a:spcBef>
                <a:spcPts val="0"/>
              </a:spcBef>
              <a:spcAft>
                <a:spcPts val="0"/>
              </a:spcAft>
              <a:buNone/>
            </a:pPr>
            <a:r>
              <a:t/>
            </a:r>
            <a:endParaRPr sz="1200">
              <a:solidFill>
                <a:srgbClr val="000000"/>
              </a:solidFill>
            </a:endParaRPr>
          </a:p>
          <a:p>
            <a:pPr indent="0" lvl="0" marL="0" marR="0" rtl="0" algn="l">
              <a:spcBef>
                <a:spcPts val="0"/>
              </a:spcBef>
              <a:spcAft>
                <a:spcPts val="0"/>
              </a:spcAft>
              <a:buClr>
                <a:schemeClr val="dk1"/>
              </a:buClr>
              <a:buSzPts val="1400"/>
              <a:buFont typeface="Arial"/>
              <a:buNone/>
            </a:pPr>
            <a:r>
              <a:t/>
            </a:r>
            <a:endParaRPr sz="1200">
              <a:solidFill>
                <a:srgbClr val="000000"/>
              </a:solidFill>
            </a:endParaRPr>
          </a:p>
          <a:p>
            <a:pPr indent="0" lvl="0" marL="0" marR="0" rtl="0" algn="l">
              <a:spcBef>
                <a:spcPts val="0"/>
              </a:spcBef>
              <a:spcAft>
                <a:spcPts val="0"/>
              </a:spcAft>
              <a:buClr>
                <a:schemeClr val="dk1"/>
              </a:buClr>
              <a:buSzPts val="1400"/>
              <a:buFont typeface="Arial"/>
              <a:buNone/>
            </a:pPr>
            <a:r>
              <a:t/>
            </a:r>
            <a:endParaRPr sz="1200">
              <a:solidFill>
                <a:srgbClr val="000000"/>
              </a:solidFill>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US" sz="1200">
                <a:solidFill>
                  <a:srgbClr val="394A58"/>
                </a:solidFill>
                <a:highlight>
                  <a:srgbClr val="FFFFFF"/>
                </a:highlight>
              </a:rPr>
              <a:t>Prime objective of security testing is to find out how vulnerable a system may be and to determine whether its data and resources are protected from potential intruders</a:t>
            </a:r>
            <a:endParaRPr sz="1200">
              <a:solidFill>
                <a:srgbClr val="394A58"/>
              </a:solidFill>
              <a:highlight>
                <a:srgbClr val="FFFFFF"/>
              </a:highlight>
            </a:endParaRPr>
          </a:p>
          <a:p>
            <a:pPr indent="0" lvl="0" marL="0" rtl="0">
              <a:lnSpc>
                <a:spcPct val="100000"/>
              </a:lnSpc>
              <a:spcBef>
                <a:spcPts val="0"/>
              </a:spcBef>
              <a:spcAft>
                <a:spcPts val="0"/>
              </a:spcAft>
              <a:buNone/>
            </a:pPr>
            <a:r>
              <a:t/>
            </a:r>
            <a:endParaRPr sz="1200">
              <a:highlight>
                <a:srgbClr val="FFFFFF"/>
              </a:highlight>
            </a:endParaRPr>
          </a:p>
          <a:p>
            <a:pPr indent="0" lvl="0" marL="0" rtl="0">
              <a:lnSpc>
                <a:spcPct val="100000"/>
              </a:lnSpc>
              <a:spcBef>
                <a:spcPts val="0"/>
              </a:spcBef>
              <a:spcAft>
                <a:spcPts val="0"/>
              </a:spcAft>
              <a:buNone/>
            </a:pPr>
            <a:r>
              <a:rPr lang="en-US" sz="1200">
                <a:highlight>
                  <a:srgbClr val="FFFFFF"/>
                </a:highlight>
              </a:rPr>
              <a:t>As the number of digital invaders grow, it is undeniable that </a:t>
            </a:r>
            <a:r>
              <a:rPr b="1" lang="en-US" sz="1200">
                <a:highlight>
                  <a:srgbClr val="FFFFFF"/>
                </a:highlight>
              </a:rPr>
              <a:t>a </a:t>
            </a:r>
            <a:r>
              <a:rPr b="1" lang="en-US" sz="1200" u="sng">
                <a:solidFill>
                  <a:srgbClr val="1E73BE"/>
                </a:solidFill>
                <a:highlight>
                  <a:srgbClr val="FFFFFF"/>
                </a:highlight>
                <a:hlinkClick r:id="rId2"/>
              </a:rPr>
              <a:t>security-breach</a:t>
            </a:r>
            <a:r>
              <a:rPr b="1" lang="en-US" sz="1200">
                <a:highlight>
                  <a:srgbClr val="FFFFFF"/>
                </a:highlight>
              </a:rPr>
              <a:t> is not a question of </a:t>
            </a:r>
            <a:r>
              <a:rPr b="1" i="1" lang="en-US" sz="1200">
                <a:highlight>
                  <a:srgbClr val="FFFFFF"/>
                </a:highlight>
              </a:rPr>
              <a:t>if</a:t>
            </a:r>
            <a:r>
              <a:rPr b="1" lang="en-US" sz="1200">
                <a:highlight>
                  <a:srgbClr val="FFFFFF"/>
                </a:highlight>
              </a:rPr>
              <a:t>, rather a question of </a:t>
            </a:r>
            <a:r>
              <a:rPr b="1" i="1" lang="en-US" sz="1200">
                <a:highlight>
                  <a:srgbClr val="FFFFFF"/>
                </a:highlight>
              </a:rPr>
              <a:t>when</a:t>
            </a:r>
            <a:endParaRPr b="1" i="1" sz="1200">
              <a:highlight>
                <a:srgbClr val="FFFFFF"/>
              </a:highlight>
            </a:endParaRPr>
          </a:p>
          <a:p>
            <a:pPr indent="88899" lvl="0" marL="0" rtl="0">
              <a:lnSpc>
                <a:spcPct val="100000"/>
              </a:lnSpc>
              <a:spcBef>
                <a:spcPts val="0"/>
              </a:spcBef>
              <a:spcAft>
                <a:spcPts val="0"/>
              </a:spcAft>
              <a:buNone/>
            </a:pPr>
            <a:r>
              <a:t/>
            </a:r>
            <a:endParaRPr b="1" i="1" sz="1200">
              <a:highlight>
                <a:srgbClr val="FFFFFF"/>
              </a:highlight>
            </a:endParaRPr>
          </a:p>
          <a:p>
            <a:pPr indent="0" lvl="0" marL="0" rtl="0">
              <a:lnSpc>
                <a:spcPct val="100000"/>
              </a:lnSpc>
              <a:spcBef>
                <a:spcPts val="0"/>
              </a:spcBef>
              <a:spcAft>
                <a:spcPts val="0"/>
              </a:spcAft>
              <a:buNone/>
            </a:pPr>
            <a:r>
              <a:rPr lang="en-US" sz="1200">
                <a:highlight>
                  <a:srgbClr val="FFFFFF"/>
                </a:highlight>
              </a:rPr>
              <a:t>Studies suggest that </a:t>
            </a:r>
            <a:r>
              <a:rPr b="1" lang="en-US" sz="1200">
                <a:highlight>
                  <a:srgbClr val="FFFFFF"/>
                </a:highlight>
              </a:rPr>
              <a:t>security should, in fact,</a:t>
            </a:r>
            <a:r>
              <a:rPr lang="en-US" sz="1200">
                <a:highlight>
                  <a:srgbClr val="FFFFFF"/>
                </a:highlight>
              </a:rPr>
              <a:t> be made a business priority, as businesses of the day are running the show predominantly through digital platforms. Organizations, therefore, need to be able to invest in security, in order to guarantee products and services of utmost quality.</a:t>
            </a:r>
            <a:endParaRPr sz="1200">
              <a:highlight>
                <a:srgbClr val="FFFFFF"/>
              </a:highlight>
            </a:endParaRPr>
          </a:p>
          <a:p>
            <a:pPr indent="0" lvl="0" marL="0" rtl="0">
              <a:lnSpc>
                <a:spcPct val="100000"/>
              </a:lnSpc>
              <a:spcBef>
                <a:spcPts val="0"/>
              </a:spcBef>
              <a:spcAft>
                <a:spcPts val="0"/>
              </a:spcAft>
              <a:buClr>
                <a:schemeClr val="dk1"/>
              </a:buClr>
              <a:buSzPts val="1100"/>
              <a:buFont typeface="Arial"/>
              <a:buNone/>
            </a:pPr>
            <a:r>
              <a:rPr lang="en-US" sz="1200"/>
              <a:t>Security testing helps avoid:</a:t>
            </a:r>
            <a:endParaRPr sz="1200"/>
          </a:p>
          <a:p>
            <a:pPr indent="-304800" lvl="0" marL="457200" rtl="0">
              <a:lnSpc>
                <a:spcPct val="100000"/>
              </a:lnSpc>
              <a:spcBef>
                <a:spcPts val="1500"/>
              </a:spcBef>
              <a:spcAft>
                <a:spcPts val="0"/>
              </a:spcAft>
              <a:buSzPts val="1200"/>
              <a:buChar char="●"/>
            </a:pPr>
            <a:r>
              <a:rPr lang="en-US" sz="1200"/>
              <a:t>Loss of customer trust</a:t>
            </a:r>
            <a:endParaRPr sz="1200"/>
          </a:p>
          <a:p>
            <a:pPr indent="-304800" lvl="0" marL="457200" rtl="0">
              <a:lnSpc>
                <a:spcPct val="100000"/>
              </a:lnSpc>
              <a:spcBef>
                <a:spcPts val="0"/>
              </a:spcBef>
              <a:spcAft>
                <a:spcPts val="0"/>
              </a:spcAft>
              <a:buSzPts val="1200"/>
              <a:buChar char="●"/>
            </a:pPr>
            <a:r>
              <a:rPr lang="en-US" sz="1200"/>
              <a:t>Inconsistent website performance</a:t>
            </a:r>
            <a:endParaRPr sz="1200"/>
          </a:p>
          <a:p>
            <a:pPr indent="-304800" lvl="0" marL="457200" rtl="0">
              <a:lnSpc>
                <a:spcPct val="100000"/>
              </a:lnSpc>
              <a:spcBef>
                <a:spcPts val="0"/>
              </a:spcBef>
              <a:spcAft>
                <a:spcPts val="0"/>
              </a:spcAft>
              <a:buSzPts val="1200"/>
              <a:buChar char="●"/>
            </a:pPr>
            <a:r>
              <a:rPr lang="en-US" sz="1200"/>
              <a:t>Additional costs required to repair website after an attack</a:t>
            </a:r>
            <a:endParaRPr sz="1200"/>
          </a:p>
          <a:p>
            <a:pPr indent="-304800" lvl="0" marL="457200" rtl="0">
              <a:lnSpc>
                <a:spcPct val="100000"/>
              </a:lnSpc>
              <a:spcBef>
                <a:spcPts val="0"/>
              </a:spcBef>
              <a:spcAft>
                <a:spcPts val="0"/>
              </a:spcAft>
              <a:buSzPts val="1200"/>
              <a:buChar char="●"/>
            </a:pPr>
            <a:r>
              <a:rPr lang="en-US" sz="1200"/>
              <a:t>Other legal implications that arise due to lax security measures</a:t>
            </a:r>
            <a:endParaRPr sz="1200">
              <a:highlight>
                <a:srgbClr val="FFFFFF"/>
              </a:highlight>
            </a:endParaRPr>
          </a:p>
        </p:txBody>
      </p:sp>
      <p:sp>
        <p:nvSpPr>
          <p:cNvPr id="103" name="Shape 103"/>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485900" y="2755899"/>
            <a:ext cx="6172200" cy="70358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313231"/>
              </a:buClr>
              <a:buSzPts val="1400"/>
              <a:buFont typeface="Georgia"/>
              <a:buNone/>
              <a:defRPr b="0" i="0" sz="2600" u="none" cap="none" strike="noStrike">
                <a:solidFill>
                  <a:srgbClr val="313231"/>
                </a:solidFill>
                <a:latin typeface="Georgia"/>
                <a:ea typeface="Georgia"/>
                <a:cs typeface="Georgia"/>
                <a:sym typeface="Georgia"/>
              </a:defRPr>
            </a:lvl1pPr>
            <a:lvl2pPr indent="0" lvl="1"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2pPr>
            <a:lvl3pPr indent="0" lvl="2"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3pPr>
            <a:lvl4pPr indent="0" lvl="3"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4pPr>
            <a:lvl5pPr indent="0" lvl="4"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5pPr>
            <a:lvl6pPr indent="0" lvl="5" marL="4572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6pPr>
            <a:lvl7pPr indent="0" lvl="6" marL="9144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7pPr>
            <a:lvl8pPr indent="0" lvl="7" marL="13716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8pPr>
            <a:lvl9pPr indent="0" lvl="8" marL="18288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ontent" type="obj">
  <p:cSld name="OBJECT">
    <p:spTree>
      <p:nvGrpSpPr>
        <p:cNvPr id="24" name="Shape 24"/>
        <p:cNvGrpSpPr/>
        <p:nvPr/>
      </p:nvGrpSpPr>
      <p:grpSpPr>
        <a:xfrm>
          <a:off x="0" y="0"/>
          <a:ext cx="0" cy="0"/>
          <a:chOff x="0" y="0"/>
          <a:chExt cx="0" cy="0"/>
        </a:xfrm>
      </p:grpSpPr>
      <p:sp>
        <p:nvSpPr>
          <p:cNvPr id="25" name="Shape 25"/>
          <p:cNvSpPr txBox="1"/>
          <p:nvPr>
            <p:ph type="title"/>
          </p:nvPr>
        </p:nvSpPr>
        <p:spPr>
          <a:xfrm>
            <a:off x="533400" y="484187"/>
            <a:ext cx="8007350" cy="9667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313231"/>
              </a:buClr>
              <a:buSzPts val="1400"/>
              <a:buFont typeface="Arial"/>
              <a:buNone/>
              <a:defRPr b="0" i="0" sz="3200" u="none" cap="none" strike="noStrike">
                <a:solidFill>
                  <a:srgbClr val="313231"/>
                </a:solidFill>
                <a:latin typeface="Arial"/>
                <a:ea typeface="Arial"/>
                <a:cs typeface="Arial"/>
                <a:sym typeface="Arial"/>
              </a:defRPr>
            </a:lvl1pPr>
            <a:lvl2pPr indent="0" lvl="1"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2pPr>
            <a:lvl3pPr indent="0" lvl="2"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3pPr>
            <a:lvl4pPr indent="0" lvl="3"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4pPr>
            <a:lvl5pPr indent="0" lvl="4"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5pPr>
            <a:lvl6pPr indent="0" lvl="5" marL="4572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6pPr>
            <a:lvl7pPr indent="0" lvl="6" marL="9144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7pPr>
            <a:lvl8pPr indent="0" lvl="7" marL="13716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8pPr>
            <a:lvl9pPr indent="0" lvl="8" marL="18288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9pPr>
          </a:lstStyle>
          <a:p/>
        </p:txBody>
      </p:sp>
      <p:sp>
        <p:nvSpPr>
          <p:cNvPr id="26" name="Shape 26"/>
          <p:cNvSpPr txBox="1"/>
          <p:nvPr>
            <p:ph idx="1" type="body"/>
          </p:nvPr>
        </p:nvSpPr>
        <p:spPr>
          <a:xfrm>
            <a:off x="611187" y="1981200"/>
            <a:ext cx="7929562" cy="3937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1pPr>
            <a:lvl2pPr indent="-355600" lvl="1" marL="9144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2pPr>
            <a:lvl3pPr indent="-355600" lvl="2" marL="1371600" marR="0" rtl="0" algn="l">
              <a:lnSpc>
                <a:spcPct val="100000"/>
              </a:lnSpc>
              <a:spcBef>
                <a:spcPts val="400"/>
              </a:spcBef>
              <a:spcAft>
                <a:spcPts val="0"/>
              </a:spcAft>
              <a:buClr>
                <a:srgbClr val="C6D742"/>
              </a:buClr>
              <a:buSzPts val="2000"/>
              <a:buFont typeface="Noto Sans Symbols"/>
              <a:buChar char="▪"/>
              <a:defRPr b="0" i="0" sz="2000" u="none" cap="none" strike="noStrike">
                <a:solidFill>
                  <a:schemeClr val="dk1"/>
                </a:solidFill>
                <a:latin typeface="Georgia"/>
                <a:ea typeface="Georgia"/>
                <a:cs typeface="Georgia"/>
                <a:sym typeface="Georgia"/>
              </a:defRPr>
            </a:lvl3pPr>
            <a:lvl4pPr indent="-355600" lvl="3" marL="18288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4pPr>
            <a:lvl5pPr indent="-355600" lvl="4" marL="22860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2.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green double lines.eps" id="10" name="Shape 10"/>
          <p:cNvPicPr preferRelativeResize="0"/>
          <p:nvPr/>
        </p:nvPicPr>
        <p:blipFill rotWithShape="1">
          <a:blip r:embed="rId1">
            <a:alphaModFix/>
          </a:blip>
          <a:srcRect b="0" l="0" r="0" t="0"/>
          <a:stretch/>
        </p:blipFill>
        <p:spPr>
          <a:xfrm>
            <a:off x="373062" y="6288087"/>
            <a:ext cx="8394846" cy="133310"/>
          </a:xfrm>
          <a:prstGeom prst="rect">
            <a:avLst/>
          </a:prstGeom>
          <a:noFill/>
          <a:ln>
            <a:noFill/>
          </a:ln>
        </p:spPr>
      </p:pic>
      <p:pic>
        <p:nvPicPr>
          <p:cNvPr descr="green title page block.eps" id="11" name="Shape 11"/>
          <p:cNvPicPr preferRelativeResize="0"/>
          <p:nvPr/>
        </p:nvPicPr>
        <p:blipFill rotWithShape="1">
          <a:blip r:embed="rId2">
            <a:alphaModFix/>
          </a:blip>
          <a:srcRect b="0" l="0" r="0" t="0"/>
          <a:stretch/>
        </p:blipFill>
        <p:spPr>
          <a:xfrm>
            <a:off x="1976437" y="2238375"/>
            <a:ext cx="5140376" cy="1396000"/>
          </a:xfrm>
          <a:prstGeom prst="rect">
            <a:avLst/>
          </a:prstGeom>
          <a:noFill/>
          <a:ln>
            <a:noFill/>
          </a:ln>
        </p:spPr>
      </p:pic>
      <p:pic>
        <p:nvPicPr>
          <p:cNvPr descr="tw_master logo.png" id="12" name="Shape 12"/>
          <p:cNvPicPr preferRelativeResize="0"/>
          <p:nvPr/>
        </p:nvPicPr>
        <p:blipFill rotWithShape="1">
          <a:blip r:embed="rId3">
            <a:alphaModFix/>
          </a:blip>
          <a:srcRect b="0" l="0" r="0" t="0"/>
          <a:stretch/>
        </p:blipFill>
        <p:spPr>
          <a:xfrm>
            <a:off x="3271837" y="1524000"/>
            <a:ext cx="2589285" cy="481595"/>
          </a:xfrm>
          <a:prstGeom prst="rect">
            <a:avLst/>
          </a:prstGeom>
          <a:noFill/>
          <a:ln>
            <a:noFill/>
          </a:ln>
        </p:spPr>
      </p:pic>
      <p:sp>
        <p:nvSpPr>
          <p:cNvPr id="13" name="Shape 13"/>
          <p:cNvSpPr txBox="1"/>
          <p:nvPr>
            <p:ph type="title"/>
          </p:nvPr>
        </p:nvSpPr>
        <p:spPr>
          <a:xfrm>
            <a:off x="533400" y="484187"/>
            <a:ext cx="8007350" cy="9667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313231"/>
              </a:buClr>
              <a:buSzPts val="1400"/>
              <a:buFont typeface="Arial"/>
              <a:buNone/>
              <a:defRPr b="0" i="0" sz="3200" u="none" cap="none" strike="noStrike">
                <a:solidFill>
                  <a:srgbClr val="313231"/>
                </a:solidFill>
                <a:latin typeface="Arial"/>
                <a:ea typeface="Arial"/>
                <a:cs typeface="Arial"/>
                <a:sym typeface="Arial"/>
              </a:defRPr>
            </a:lvl1pPr>
            <a:lvl2pPr indent="0" lvl="1"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2pPr>
            <a:lvl3pPr indent="0" lvl="2"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3pPr>
            <a:lvl4pPr indent="0" lvl="3"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4pPr>
            <a:lvl5pPr indent="0" lvl="4"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5pPr>
            <a:lvl6pPr indent="0" lvl="5" marL="4572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6pPr>
            <a:lvl7pPr indent="0" lvl="6" marL="9144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7pPr>
            <a:lvl8pPr indent="0" lvl="7" marL="13716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8pPr>
            <a:lvl9pPr indent="0" lvl="8" marL="18288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9pPr>
          </a:lstStyle>
          <a:p/>
        </p:txBody>
      </p:sp>
      <p:sp>
        <p:nvSpPr>
          <p:cNvPr id="14" name="Shape 14"/>
          <p:cNvSpPr txBox="1"/>
          <p:nvPr>
            <p:ph idx="1" type="body"/>
          </p:nvPr>
        </p:nvSpPr>
        <p:spPr>
          <a:xfrm>
            <a:off x="611187" y="1981200"/>
            <a:ext cx="7929562" cy="3937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1pPr>
            <a:lvl2pPr indent="-355600" lvl="1" marL="9144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2pPr>
            <a:lvl3pPr indent="-355600" lvl="2" marL="1371600" marR="0" rtl="0" algn="l">
              <a:lnSpc>
                <a:spcPct val="100000"/>
              </a:lnSpc>
              <a:spcBef>
                <a:spcPts val="400"/>
              </a:spcBef>
              <a:spcAft>
                <a:spcPts val="0"/>
              </a:spcAft>
              <a:buClr>
                <a:srgbClr val="C6D742"/>
              </a:buClr>
              <a:buSzPts val="2000"/>
              <a:buFont typeface="Noto Sans Symbols"/>
              <a:buChar char="▪"/>
              <a:defRPr b="0" i="0" sz="2000" u="none" cap="none" strike="noStrike">
                <a:solidFill>
                  <a:schemeClr val="dk1"/>
                </a:solidFill>
                <a:latin typeface="Georgia"/>
                <a:ea typeface="Georgia"/>
                <a:cs typeface="Georgia"/>
                <a:sym typeface="Georgia"/>
              </a:defRPr>
            </a:lvl3pPr>
            <a:lvl4pPr indent="-355600" lvl="3" marL="18288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4pPr>
            <a:lvl5pPr indent="-355600" lvl="4" marL="22860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pic>
        <p:nvPicPr>
          <p:cNvPr descr="green line.eps" id="18" name="Shape 18"/>
          <p:cNvPicPr preferRelativeResize="0"/>
          <p:nvPr/>
        </p:nvPicPr>
        <p:blipFill rotWithShape="1">
          <a:blip r:embed="rId1">
            <a:alphaModFix/>
          </a:blip>
          <a:srcRect b="0" l="0" r="0" t="0"/>
          <a:stretch/>
        </p:blipFill>
        <p:spPr>
          <a:xfrm>
            <a:off x="373062" y="1114425"/>
            <a:ext cx="8394846" cy="133310"/>
          </a:xfrm>
          <a:prstGeom prst="rect">
            <a:avLst/>
          </a:prstGeom>
          <a:noFill/>
          <a:ln>
            <a:noFill/>
          </a:ln>
        </p:spPr>
      </p:pic>
      <p:pic>
        <p:nvPicPr>
          <p:cNvPr descr="TW logo white.eps" id="19" name="Shape 19"/>
          <p:cNvPicPr preferRelativeResize="0"/>
          <p:nvPr/>
        </p:nvPicPr>
        <p:blipFill rotWithShape="1">
          <a:blip r:embed="rId2">
            <a:alphaModFix/>
          </a:blip>
          <a:srcRect b="0" l="0" r="0" t="0"/>
          <a:stretch/>
        </p:blipFill>
        <p:spPr>
          <a:xfrm>
            <a:off x="7234237" y="6324600"/>
            <a:ext cx="1502427" cy="288049"/>
          </a:xfrm>
          <a:prstGeom prst="rect">
            <a:avLst/>
          </a:prstGeom>
          <a:noFill/>
          <a:ln>
            <a:noFill/>
          </a:ln>
        </p:spPr>
      </p:pic>
      <p:pic>
        <p:nvPicPr>
          <p:cNvPr descr="tw_master logo.png" id="20" name="Shape 20"/>
          <p:cNvPicPr preferRelativeResize="0"/>
          <p:nvPr/>
        </p:nvPicPr>
        <p:blipFill rotWithShape="1">
          <a:blip r:embed="rId3">
            <a:alphaModFix/>
          </a:blip>
          <a:srcRect b="0" l="0" r="0" t="0"/>
          <a:stretch/>
        </p:blipFill>
        <p:spPr>
          <a:xfrm>
            <a:off x="7227887" y="6286500"/>
            <a:ext cx="1569694" cy="291492"/>
          </a:xfrm>
          <a:prstGeom prst="rect">
            <a:avLst/>
          </a:prstGeom>
          <a:noFill/>
          <a:ln>
            <a:noFill/>
          </a:ln>
        </p:spPr>
      </p:pic>
      <p:pic>
        <p:nvPicPr>
          <p:cNvPr descr="green double lines.eps" id="21" name="Shape 21"/>
          <p:cNvPicPr preferRelativeResize="0"/>
          <p:nvPr/>
        </p:nvPicPr>
        <p:blipFill rotWithShape="1">
          <a:blip r:embed="rId4">
            <a:alphaModFix/>
          </a:blip>
          <a:srcRect b="0" l="0" r="0" t="0"/>
          <a:stretch/>
        </p:blipFill>
        <p:spPr>
          <a:xfrm>
            <a:off x="373062" y="6003925"/>
            <a:ext cx="8394846" cy="133310"/>
          </a:xfrm>
          <a:prstGeom prst="rect">
            <a:avLst/>
          </a:prstGeom>
          <a:noFill/>
          <a:ln>
            <a:noFill/>
          </a:ln>
        </p:spPr>
      </p:pic>
      <p:sp>
        <p:nvSpPr>
          <p:cNvPr id="22" name="Shape 22"/>
          <p:cNvSpPr txBox="1"/>
          <p:nvPr>
            <p:ph type="title"/>
          </p:nvPr>
        </p:nvSpPr>
        <p:spPr>
          <a:xfrm>
            <a:off x="533400" y="484187"/>
            <a:ext cx="8007350" cy="9667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313231"/>
              </a:buClr>
              <a:buSzPts val="1400"/>
              <a:buFont typeface="Arial"/>
              <a:buNone/>
              <a:defRPr b="0" i="0" sz="3200" u="none" cap="none" strike="noStrike">
                <a:solidFill>
                  <a:srgbClr val="313231"/>
                </a:solidFill>
                <a:latin typeface="Arial"/>
                <a:ea typeface="Arial"/>
                <a:cs typeface="Arial"/>
                <a:sym typeface="Arial"/>
              </a:defRPr>
            </a:lvl1pPr>
            <a:lvl2pPr indent="0" lvl="1"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2pPr>
            <a:lvl3pPr indent="0" lvl="2"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3pPr>
            <a:lvl4pPr indent="0" lvl="3"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4pPr>
            <a:lvl5pPr indent="0" lvl="4" marL="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5pPr>
            <a:lvl6pPr indent="0" lvl="5" marL="4572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6pPr>
            <a:lvl7pPr indent="0" lvl="6" marL="9144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7pPr>
            <a:lvl8pPr indent="0" lvl="7" marL="13716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8pPr>
            <a:lvl9pPr indent="0" lvl="8" marL="1828800" marR="0" rtl="0" algn="l">
              <a:spcBef>
                <a:spcPts val="0"/>
              </a:spcBef>
              <a:spcAft>
                <a:spcPts val="0"/>
              </a:spcAft>
              <a:buClr>
                <a:srgbClr val="474746"/>
              </a:buClr>
              <a:buSzPts val="1400"/>
              <a:buFont typeface="Arial"/>
              <a:buNone/>
              <a:defRPr b="0" i="0" sz="4000" u="none" cap="none" strike="noStrike">
                <a:solidFill>
                  <a:srgbClr val="474746"/>
                </a:solidFill>
                <a:latin typeface="Arial"/>
                <a:ea typeface="Arial"/>
                <a:cs typeface="Arial"/>
                <a:sym typeface="Arial"/>
              </a:defRPr>
            </a:lvl9pPr>
          </a:lstStyle>
          <a:p/>
        </p:txBody>
      </p:sp>
      <p:sp>
        <p:nvSpPr>
          <p:cNvPr id="23" name="Shape 23"/>
          <p:cNvSpPr txBox="1"/>
          <p:nvPr>
            <p:ph idx="1" type="body"/>
          </p:nvPr>
        </p:nvSpPr>
        <p:spPr>
          <a:xfrm>
            <a:off x="611187" y="1981200"/>
            <a:ext cx="7929562" cy="39370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1pPr>
            <a:lvl2pPr indent="-355600" lvl="1" marL="9144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2pPr>
            <a:lvl3pPr indent="-355600" lvl="2" marL="1371600" marR="0" rtl="0" algn="l">
              <a:lnSpc>
                <a:spcPct val="100000"/>
              </a:lnSpc>
              <a:spcBef>
                <a:spcPts val="400"/>
              </a:spcBef>
              <a:spcAft>
                <a:spcPts val="0"/>
              </a:spcAft>
              <a:buClr>
                <a:srgbClr val="C6D742"/>
              </a:buClr>
              <a:buSzPts val="2000"/>
              <a:buFont typeface="Noto Sans Symbols"/>
              <a:buChar char="▪"/>
              <a:defRPr b="0" i="0" sz="2000" u="none" cap="none" strike="noStrike">
                <a:solidFill>
                  <a:schemeClr val="dk1"/>
                </a:solidFill>
                <a:latin typeface="Georgia"/>
                <a:ea typeface="Georgia"/>
                <a:cs typeface="Georgia"/>
                <a:sym typeface="Georgia"/>
              </a:defRPr>
            </a:lvl3pPr>
            <a:lvl4pPr indent="-355600" lvl="3" marL="18288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4pPr>
            <a:lvl5pPr indent="-355600" lvl="4" marL="2286000" marR="0" rtl="0" algn="l">
              <a:lnSpc>
                <a:spcPct val="100000"/>
              </a:lnSpc>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hyperlink" Target="http://www.md5online.org/" TargetMode="External"/><Relationship Id="rId6" Type="http://schemas.openxmlformats.org/officeDocument/2006/relationships/hyperlink" Target="http://www.md5online.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hyperlink" Target="https://www.cvedetail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owasp.org/images/0/08/OWASP_SCP_Quick_Reference_Guide_v2.pdf" TargetMode="External"/><Relationship Id="rId4" Type="http://schemas.openxmlformats.org/officeDocument/2006/relationships/hyperlink" Target="https://github.com/AGWA/git-crypt" TargetMode="External"/><Relationship Id="rId9" Type="http://schemas.openxmlformats.org/officeDocument/2006/relationships/hyperlink" Target="https://haveibeenpwned.com/" TargetMode="External"/><Relationship Id="rId5" Type="http://schemas.openxmlformats.org/officeDocument/2006/relationships/hyperlink" Target="https://github.com/thoughtworks/talisman" TargetMode="External"/><Relationship Id="rId6" Type="http://schemas.openxmlformats.org/officeDocument/2006/relationships/hyperlink" Target="https://www.quicksprout.com/2016/03/25/should-you-switch-your-site-to-https-heres-why-you-should-or-shouldnt/" TargetMode="External"/><Relationship Id="rId7" Type="http://schemas.openxmlformats.org/officeDocument/2006/relationships/hyperlink" Target="https://www.securenvoy.com/two-factor-authentication/what-is-2fa.shtm" TargetMode="External"/><Relationship Id="rId8" Type="http://schemas.openxmlformats.org/officeDocument/2006/relationships/hyperlink" Target="http://www.cigniti.com/blog/8-open-source-security-testing-tools-to-test-your-websit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informationisbeautiful.net/visualizations/worlds-biggest-data-breaches-hacks/" TargetMode="External"/><Relationship Id="rId4" Type="http://schemas.openxmlformats.org/officeDocument/2006/relationships/image" Target="../media/image18.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Shape 31"/>
          <p:cNvSpPr txBox="1"/>
          <p:nvPr>
            <p:ph type="ctrTitle"/>
          </p:nvPr>
        </p:nvSpPr>
        <p:spPr>
          <a:xfrm>
            <a:off x="1485900" y="2401628"/>
            <a:ext cx="6172200" cy="1172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3231"/>
              </a:buClr>
              <a:buSzPts val="3600"/>
              <a:buFont typeface="Georgia"/>
              <a:buNone/>
            </a:pPr>
            <a:r>
              <a:rPr lang="en-US" sz="3600">
                <a:solidFill>
                  <a:srgbClr val="980000"/>
                </a:solidFill>
                <a:latin typeface="Lobster"/>
                <a:ea typeface="Lobster"/>
                <a:cs typeface="Lobster"/>
                <a:sym typeface="Lobster"/>
              </a:rPr>
              <a:t>Introduction to</a:t>
            </a:r>
            <a:endParaRPr sz="3600">
              <a:solidFill>
                <a:srgbClr val="980000"/>
              </a:solidFill>
              <a:latin typeface="Lobster"/>
              <a:ea typeface="Lobster"/>
              <a:cs typeface="Lobster"/>
              <a:sym typeface="Lobster"/>
            </a:endParaRPr>
          </a:p>
          <a:p>
            <a:pPr indent="0" lvl="0" marL="0" marR="0" rtl="0" algn="ctr">
              <a:lnSpc>
                <a:spcPct val="100000"/>
              </a:lnSpc>
              <a:spcBef>
                <a:spcPts val="0"/>
              </a:spcBef>
              <a:spcAft>
                <a:spcPts val="0"/>
              </a:spcAft>
              <a:buClr>
                <a:srgbClr val="313231"/>
              </a:buClr>
              <a:buSzPts val="3600"/>
              <a:buFont typeface="Georgia"/>
              <a:buNone/>
            </a:pPr>
            <a:r>
              <a:rPr i="0" lang="en-US" sz="3600" u="none" cap="none" strike="noStrike">
                <a:solidFill>
                  <a:srgbClr val="980000"/>
                </a:solidFill>
                <a:latin typeface="Lobster"/>
                <a:ea typeface="Lobster"/>
                <a:cs typeface="Lobster"/>
                <a:sym typeface="Lobster"/>
              </a:rPr>
              <a:t>Security Testing</a:t>
            </a:r>
            <a:endParaRPr i="0" sz="3600" u="none" cap="none" strike="noStrike">
              <a:solidFill>
                <a:srgbClr val="980000"/>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p:nvPr/>
        </p:nvSpPr>
        <p:spPr>
          <a:xfrm>
            <a:off x="4525552" y="4463505"/>
            <a:ext cx="1437000" cy="1317000"/>
          </a:xfrm>
          <a:prstGeom prst="ellipse">
            <a:avLst/>
          </a:prstGeom>
          <a:solidFill>
            <a:srgbClr val="6AA84F"/>
          </a:soli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2085070" y="1399182"/>
            <a:ext cx="4946222" cy="4228966"/>
            <a:chOff x="2542174" y="1399174"/>
            <a:chExt cx="4059604" cy="3786681"/>
          </a:xfrm>
        </p:grpSpPr>
        <p:sp>
          <p:nvSpPr>
            <p:cNvPr id="112" name="Shape 112"/>
            <p:cNvSpPr/>
            <p:nvPr/>
          </p:nvSpPr>
          <p:spPr>
            <a:xfrm>
              <a:off x="4100261" y="2957261"/>
              <a:ext cx="943477" cy="943477"/>
            </a:xfrm>
            <a:prstGeom prst="ellipse">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4128972" y="3027190"/>
              <a:ext cx="943500" cy="66720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lt1"/>
                </a:buClr>
                <a:buSzPts val="1500"/>
                <a:buFont typeface="Arial"/>
                <a:buNone/>
              </a:pPr>
              <a:r>
                <a:rPr b="1" lang="en-US" sz="1800"/>
                <a:t>Best Practices</a:t>
              </a:r>
              <a:endParaRPr b="1" i="0" sz="1800" u="none" cap="none" strike="noStrike"/>
            </a:p>
          </p:txBody>
        </p:sp>
        <p:sp>
          <p:nvSpPr>
            <p:cNvPr id="114" name="Shape 114"/>
            <p:cNvSpPr/>
            <p:nvPr/>
          </p:nvSpPr>
          <p:spPr>
            <a:xfrm rot="-5400000">
              <a:off x="4471633" y="2613181"/>
              <a:ext cx="200732" cy="320782"/>
            </a:xfrm>
            <a:prstGeom prst="rightArrow">
              <a:avLst>
                <a:gd fmla="val 60000" name="adj1"/>
                <a:gd fmla="val 50000" name="adj2"/>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nvSpPr>
          <p:spPr>
            <a:xfrm rot="-5400000">
              <a:off x="4501743" y="2707447"/>
              <a:ext cx="140512" cy="192470"/>
            </a:xfrm>
            <a:prstGeom prst="rect">
              <a:avLst/>
            </a:prstGeom>
            <a:solidFill>
              <a:srgbClr val="6AA84F"/>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u="none" cap="none" strike="noStrike">
                <a:solidFill>
                  <a:schemeClr val="lt1"/>
                </a:solidFill>
                <a:latin typeface="Arial"/>
                <a:ea typeface="Arial"/>
                <a:cs typeface="Arial"/>
                <a:sym typeface="Arial"/>
              </a:endParaRPr>
            </a:p>
          </p:txBody>
        </p:sp>
        <p:sp>
          <p:nvSpPr>
            <p:cNvPr id="116" name="Shape 116"/>
            <p:cNvSpPr/>
            <p:nvPr/>
          </p:nvSpPr>
          <p:spPr>
            <a:xfrm>
              <a:off x="3982326" y="1399174"/>
              <a:ext cx="1179346" cy="1179346"/>
            </a:xfrm>
            <a:prstGeom prst="ellipse">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nvSpPr>
          <p:spPr>
            <a:xfrm>
              <a:off x="4033621" y="1608180"/>
              <a:ext cx="1003200" cy="83400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Arial"/>
                <a:buNone/>
              </a:pPr>
              <a:r>
                <a:rPr lang="en-US">
                  <a:solidFill>
                    <a:schemeClr val="lt1"/>
                  </a:solidFill>
                </a:rPr>
                <a:t>Authentication</a:t>
              </a:r>
              <a:endParaRPr b="0" i="0" u="none" cap="none" strike="noStrike">
                <a:solidFill>
                  <a:schemeClr val="lt1"/>
                </a:solidFill>
                <a:latin typeface="Arial"/>
                <a:ea typeface="Arial"/>
                <a:cs typeface="Arial"/>
                <a:sym typeface="Arial"/>
              </a:endParaRPr>
            </a:p>
          </p:txBody>
        </p:sp>
        <p:sp>
          <p:nvSpPr>
            <p:cNvPr id="118" name="Shape 118"/>
            <p:cNvSpPr/>
            <p:nvPr/>
          </p:nvSpPr>
          <p:spPr>
            <a:xfrm>
              <a:off x="5127061" y="3268608"/>
              <a:ext cx="200732" cy="320782"/>
            </a:xfrm>
            <a:prstGeom prst="rightArrow">
              <a:avLst>
                <a:gd fmla="val 60000" name="adj1"/>
                <a:gd fmla="val 50000" name="adj2"/>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nvSpPr>
          <p:spPr>
            <a:xfrm>
              <a:off x="5127061" y="3332764"/>
              <a:ext cx="140512" cy="192470"/>
            </a:xfrm>
            <a:prstGeom prst="rect">
              <a:avLst/>
            </a:prstGeom>
            <a:solidFill>
              <a:srgbClr val="6AA84F"/>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u="none" cap="none" strike="noStrike">
                <a:solidFill>
                  <a:schemeClr val="lt1"/>
                </a:solidFill>
                <a:latin typeface="Arial"/>
                <a:ea typeface="Arial"/>
                <a:cs typeface="Arial"/>
                <a:sym typeface="Arial"/>
              </a:endParaRPr>
            </a:p>
          </p:txBody>
        </p:sp>
        <p:sp>
          <p:nvSpPr>
            <p:cNvPr id="120" name="Shape 120"/>
            <p:cNvSpPr/>
            <p:nvPr/>
          </p:nvSpPr>
          <p:spPr>
            <a:xfrm>
              <a:off x="5422478" y="2634634"/>
              <a:ext cx="1179300" cy="1179300"/>
            </a:xfrm>
            <a:prstGeom prst="ellipse">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nvSpPr>
          <p:spPr>
            <a:xfrm>
              <a:off x="5548190" y="2807343"/>
              <a:ext cx="943500" cy="83400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Arial"/>
                <a:buNone/>
              </a:pPr>
              <a:r>
                <a:rPr lang="en-US">
                  <a:solidFill>
                    <a:schemeClr val="lt1"/>
                  </a:solidFill>
                </a:rPr>
                <a:t>Authorization</a:t>
              </a:r>
              <a:endParaRPr b="0" i="0" u="none" cap="none" strike="noStrike">
                <a:solidFill>
                  <a:schemeClr val="lt1"/>
                </a:solidFill>
                <a:latin typeface="Arial"/>
                <a:ea typeface="Arial"/>
                <a:cs typeface="Arial"/>
                <a:sym typeface="Arial"/>
              </a:endParaRPr>
            </a:p>
          </p:txBody>
        </p:sp>
        <p:sp>
          <p:nvSpPr>
            <p:cNvPr id="122" name="Shape 122"/>
            <p:cNvSpPr/>
            <p:nvPr/>
          </p:nvSpPr>
          <p:spPr>
            <a:xfrm rot="4867796">
              <a:off x="4721925" y="3879124"/>
              <a:ext cx="200397" cy="321621"/>
            </a:xfrm>
            <a:prstGeom prst="rightArrow">
              <a:avLst>
                <a:gd fmla="val 60000" name="adj1"/>
                <a:gd fmla="val 50000" name="adj2"/>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2981669" y="4006555"/>
              <a:ext cx="1179300" cy="1179300"/>
            </a:xfrm>
            <a:prstGeom prst="ellipse">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txBox="1"/>
            <p:nvPr/>
          </p:nvSpPr>
          <p:spPr>
            <a:xfrm>
              <a:off x="4717906" y="4315728"/>
              <a:ext cx="834000" cy="83400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Arial"/>
                <a:buNone/>
              </a:pPr>
              <a:r>
                <a:rPr lang="en-US">
                  <a:solidFill>
                    <a:schemeClr val="lt1"/>
                  </a:solidFill>
                </a:rPr>
                <a:t>Data Protection</a:t>
              </a:r>
              <a:endParaRPr b="0" i="0" u="none" cap="none" strike="noStrike">
                <a:solidFill>
                  <a:schemeClr val="lt1"/>
                </a:solidFill>
                <a:latin typeface="Arial"/>
                <a:ea typeface="Arial"/>
                <a:cs typeface="Arial"/>
                <a:sym typeface="Arial"/>
              </a:endParaRPr>
            </a:p>
          </p:txBody>
        </p:sp>
        <p:sp>
          <p:nvSpPr>
            <p:cNvPr id="125" name="Shape 125"/>
            <p:cNvSpPr/>
            <p:nvPr/>
          </p:nvSpPr>
          <p:spPr>
            <a:xfrm rot="-10305662">
              <a:off x="3816067" y="2995945"/>
              <a:ext cx="200974" cy="320346"/>
            </a:xfrm>
            <a:prstGeom prst="rightArrow">
              <a:avLst>
                <a:gd fmla="val 60000" name="adj1"/>
                <a:gd fmla="val 50000" name="adj2"/>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2542174" y="2361711"/>
              <a:ext cx="1179300" cy="1179300"/>
            </a:xfrm>
            <a:prstGeom prst="ellipse">
              <a:avLst/>
            </a:prstGeom>
            <a:solidFill>
              <a:srgbClr val="6AA84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nvSpPr>
          <p:spPr>
            <a:xfrm>
              <a:off x="3146517" y="4241465"/>
              <a:ext cx="834000" cy="667200"/>
            </a:xfrm>
            <a:prstGeom prst="rect">
              <a:avLst/>
            </a:prstGeom>
            <a:solidFill>
              <a:srgbClr val="6AA84F"/>
            </a:solid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Arial"/>
                <a:buNone/>
              </a:pPr>
              <a:r>
                <a:rPr lang="en-US">
                  <a:solidFill>
                    <a:schemeClr val="lt1"/>
                  </a:solidFill>
                </a:rPr>
                <a:t>Stay up-to-date</a:t>
              </a:r>
              <a:endParaRPr b="0" i="0" u="none" cap="none" strike="noStrike">
                <a:solidFill>
                  <a:schemeClr val="lt1"/>
                </a:solidFill>
                <a:latin typeface="Arial"/>
                <a:ea typeface="Arial"/>
                <a:cs typeface="Arial"/>
                <a:sym typeface="Arial"/>
              </a:endParaRPr>
            </a:p>
          </p:txBody>
        </p:sp>
      </p:grpSp>
      <p:sp>
        <p:nvSpPr>
          <p:cNvPr id="128" name="Shape 128"/>
          <p:cNvSpPr txBox="1"/>
          <p:nvPr/>
        </p:nvSpPr>
        <p:spPr>
          <a:xfrm>
            <a:off x="2246375" y="2565300"/>
            <a:ext cx="1149600" cy="93150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Arial"/>
              <a:buNone/>
            </a:pPr>
            <a:r>
              <a:rPr lang="en-US">
                <a:solidFill>
                  <a:schemeClr val="lt1"/>
                </a:solidFill>
              </a:rPr>
              <a:t>Session Management</a:t>
            </a:r>
            <a:endParaRPr b="0" i="0" u="none" cap="none" strike="noStrike">
              <a:solidFill>
                <a:schemeClr val="lt1"/>
              </a:solidFill>
              <a:latin typeface="Arial"/>
              <a:ea typeface="Arial"/>
              <a:cs typeface="Arial"/>
              <a:sym typeface="Arial"/>
            </a:endParaRPr>
          </a:p>
        </p:txBody>
      </p:sp>
      <p:sp>
        <p:nvSpPr>
          <p:cNvPr id="129" name="Shape 129"/>
          <p:cNvSpPr/>
          <p:nvPr/>
        </p:nvSpPr>
        <p:spPr>
          <a:xfrm rot="9192094">
            <a:off x="3845125" y="4088400"/>
            <a:ext cx="263500" cy="371502"/>
          </a:xfrm>
          <a:prstGeom prst="rightArrow">
            <a:avLst>
              <a:gd fmla="val 60000" name="adj1"/>
              <a:gd fmla="val 50000" name="adj2"/>
            </a:avLst>
          </a:prstGeom>
          <a:solidFill>
            <a:srgbClr val="6AA84F"/>
          </a:soli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0" name="Shape 130"/>
          <p:cNvSpPr txBox="1"/>
          <p:nvPr/>
        </p:nvSpPr>
        <p:spPr>
          <a:xfrm>
            <a:off x="691125" y="1322975"/>
            <a:ext cx="872700" cy="4550100"/>
          </a:xfrm>
          <a:prstGeom prst="rect">
            <a:avLst/>
          </a:prstGeom>
          <a:noFill/>
          <a:ln>
            <a:noFill/>
          </a:ln>
          <a:effectLst>
            <a:outerShdw blurRad="57150" rotWithShape="0" algn="bl" dir="5400000" dist="19050">
              <a:srgbClr val="6AA84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rgbClr val="17801C"/>
              </a:solidFill>
            </a:endParaRPr>
          </a:p>
          <a:p>
            <a:pPr indent="0" lvl="0" marL="0" rtl="0" algn="ctr">
              <a:spcBef>
                <a:spcPts val="0"/>
              </a:spcBef>
              <a:spcAft>
                <a:spcPts val="0"/>
              </a:spcAft>
              <a:buNone/>
            </a:pPr>
            <a:r>
              <a:t/>
            </a:r>
            <a:endParaRPr b="1" sz="3000">
              <a:solidFill>
                <a:srgbClr val="17801C"/>
              </a:solidFill>
            </a:endParaRPr>
          </a:p>
          <a:p>
            <a:pPr indent="0" lvl="0" marL="0" rtl="0" algn="ctr">
              <a:spcBef>
                <a:spcPts val="0"/>
              </a:spcBef>
              <a:spcAft>
                <a:spcPts val="0"/>
              </a:spcAft>
              <a:buNone/>
            </a:pPr>
            <a:r>
              <a:rPr b="1" lang="en-US" sz="3000">
                <a:solidFill>
                  <a:srgbClr val="17801C"/>
                </a:solidFill>
              </a:rPr>
              <a:t>D</a:t>
            </a:r>
            <a:endParaRPr b="1" sz="3000">
              <a:solidFill>
                <a:srgbClr val="17801C"/>
              </a:solidFill>
            </a:endParaRPr>
          </a:p>
          <a:p>
            <a:pPr indent="0" lvl="0" marL="0" rtl="0" algn="ctr">
              <a:spcBef>
                <a:spcPts val="0"/>
              </a:spcBef>
              <a:spcAft>
                <a:spcPts val="0"/>
              </a:spcAft>
              <a:buNone/>
            </a:pPr>
            <a:r>
              <a:rPr b="1" lang="en-US" sz="3000">
                <a:solidFill>
                  <a:srgbClr val="17801C"/>
                </a:solidFill>
              </a:rPr>
              <a:t>E</a:t>
            </a:r>
            <a:endParaRPr b="1" sz="3000">
              <a:solidFill>
                <a:srgbClr val="17801C"/>
              </a:solidFill>
            </a:endParaRPr>
          </a:p>
          <a:p>
            <a:pPr indent="0" lvl="0" marL="0" rtl="0" algn="ctr">
              <a:spcBef>
                <a:spcPts val="0"/>
              </a:spcBef>
              <a:spcAft>
                <a:spcPts val="0"/>
              </a:spcAft>
              <a:buNone/>
            </a:pPr>
            <a:r>
              <a:rPr b="1" lang="en-US" sz="3000">
                <a:solidFill>
                  <a:srgbClr val="17801C"/>
                </a:solidFill>
              </a:rPr>
              <a:t>F</a:t>
            </a:r>
            <a:endParaRPr b="1" sz="3000">
              <a:solidFill>
                <a:srgbClr val="17801C"/>
              </a:solidFill>
            </a:endParaRPr>
          </a:p>
          <a:p>
            <a:pPr indent="0" lvl="0" marL="0" rtl="0" algn="ctr">
              <a:spcBef>
                <a:spcPts val="0"/>
              </a:spcBef>
              <a:spcAft>
                <a:spcPts val="0"/>
              </a:spcAft>
              <a:buNone/>
            </a:pPr>
            <a:r>
              <a:rPr b="1" lang="en-US" sz="3000">
                <a:solidFill>
                  <a:srgbClr val="17801C"/>
                </a:solidFill>
              </a:rPr>
              <a:t>E</a:t>
            </a:r>
            <a:endParaRPr b="1" sz="3000">
              <a:solidFill>
                <a:srgbClr val="17801C"/>
              </a:solidFill>
            </a:endParaRPr>
          </a:p>
          <a:p>
            <a:pPr indent="0" lvl="0" marL="0" rtl="0" algn="ctr">
              <a:spcBef>
                <a:spcPts val="0"/>
              </a:spcBef>
              <a:spcAft>
                <a:spcPts val="0"/>
              </a:spcAft>
              <a:buNone/>
            </a:pPr>
            <a:r>
              <a:rPr b="1" lang="en-US" sz="3000">
                <a:solidFill>
                  <a:srgbClr val="17801C"/>
                </a:solidFill>
              </a:rPr>
              <a:t>N</a:t>
            </a:r>
            <a:endParaRPr b="1" sz="3000">
              <a:solidFill>
                <a:srgbClr val="17801C"/>
              </a:solidFill>
            </a:endParaRPr>
          </a:p>
          <a:p>
            <a:pPr indent="0" lvl="0" marL="0" rtl="0" algn="ctr">
              <a:spcBef>
                <a:spcPts val="0"/>
              </a:spcBef>
              <a:spcAft>
                <a:spcPts val="0"/>
              </a:spcAft>
              <a:buNone/>
            </a:pPr>
            <a:r>
              <a:rPr b="1" lang="en-US" sz="3000">
                <a:solidFill>
                  <a:srgbClr val="17801C"/>
                </a:solidFill>
              </a:rPr>
              <a:t>S</a:t>
            </a:r>
            <a:endParaRPr b="1" sz="3000">
              <a:solidFill>
                <a:srgbClr val="17801C"/>
              </a:solidFill>
            </a:endParaRPr>
          </a:p>
          <a:p>
            <a:pPr indent="0" lvl="0" marL="0" rtl="0" algn="ctr">
              <a:spcBef>
                <a:spcPts val="0"/>
              </a:spcBef>
              <a:spcAft>
                <a:spcPts val="0"/>
              </a:spcAft>
              <a:buNone/>
            </a:pPr>
            <a:r>
              <a:rPr b="1" lang="en-US" sz="3000">
                <a:solidFill>
                  <a:srgbClr val="17801C"/>
                </a:solidFill>
              </a:rPr>
              <a:t>E</a:t>
            </a:r>
            <a:endParaRPr b="1" sz="3000">
              <a:solidFill>
                <a:srgbClr val="17801C"/>
              </a:solidFill>
            </a:endParaRPr>
          </a:p>
          <a:p>
            <a:pPr indent="0" lvl="0" marL="0" rtl="0" algn="ctr">
              <a:spcBef>
                <a:spcPts val="0"/>
              </a:spcBef>
              <a:spcAft>
                <a:spcPts val="0"/>
              </a:spcAft>
              <a:buNone/>
            </a:pPr>
            <a:r>
              <a:t/>
            </a:r>
            <a:endParaRPr b="1" sz="3000">
              <a:solidFill>
                <a:srgbClr val="17801C"/>
              </a:solidFill>
            </a:endParaRPr>
          </a:p>
          <a:p>
            <a:pPr indent="0" lvl="0" marL="0" algn="ctr">
              <a:spcBef>
                <a:spcPts val="0"/>
              </a:spcBef>
              <a:spcAft>
                <a:spcPts val="0"/>
              </a:spcAft>
              <a:buNone/>
            </a:pPr>
            <a:r>
              <a:rPr b="1" lang="en-US" sz="3000">
                <a:solidFill>
                  <a:srgbClr val="17801C"/>
                </a:solidFill>
              </a:rPr>
              <a:t> </a:t>
            </a:r>
            <a:endParaRPr b="1" sz="3000">
              <a:solidFill>
                <a:srgbClr val="17801C"/>
              </a:solidFill>
            </a:endParaRPr>
          </a:p>
        </p:txBody>
      </p:sp>
      <p:sp>
        <p:nvSpPr>
          <p:cNvPr id="131" name="Shape 131"/>
          <p:cNvSpPr txBox="1"/>
          <p:nvPr/>
        </p:nvSpPr>
        <p:spPr>
          <a:xfrm>
            <a:off x="7545650" y="1322975"/>
            <a:ext cx="872700" cy="4550100"/>
          </a:xfrm>
          <a:prstGeom prst="rect">
            <a:avLst/>
          </a:prstGeom>
          <a:noFill/>
          <a:ln>
            <a:noFill/>
          </a:ln>
          <a:effectLst>
            <a:outerShdw blurRad="57150" rotWithShape="0" algn="bl" dir="5400000" dist="19050">
              <a:srgbClr val="6AA84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17801C"/>
                </a:solidFill>
              </a:rPr>
              <a:t>M</a:t>
            </a:r>
            <a:endParaRPr b="1" sz="3000">
              <a:solidFill>
                <a:srgbClr val="17801C"/>
              </a:solidFill>
            </a:endParaRPr>
          </a:p>
          <a:p>
            <a:pPr indent="0" lvl="0" marL="0" rtl="0" algn="ctr">
              <a:spcBef>
                <a:spcPts val="0"/>
              </a:spcBef>
              <a:spcAft>
                <a:spcPts val="0"/>
              </a:spcAft>
              <a:buNone/>
            </a:pPr>
            <a:r>
              <a:rPr b="1" lang="en-US" sz="3000">
                <a:solidFill>
                  <a:srgbClr val="17801C"/>
                </a:solidFill>
              </a:rPr>
              <a:t>E</a:t>
            </a:r>
            <a:endParaRPr b="1" sz="3000">
              <a:solidFill>
                <a:srgbClr val="17801C"/>
              </a:solidFill>
            </a:endParaRPr>
          </a:p>
          <a:p>
            <a:pPr indent="0" lvl="0" marL="0" rtl="0" algn="ctr">
              <a:spcBef>
                <a:spcPts val="0"/>
              </a:spcBef>
              <a:spcAft>
                <a:spcPts val="0"/>
              </a:spcAft>
              <a:buNone/>
            </a:pPr>
            <a:r>
              <a:rPr b="1" lang="en-US" sz="3000">
                <a:solidFill>
                  <a:srgbClr val="17801C"/>
                </a:solidFill>
              </a:rPr>
              <a:t>C</a:t>
            </a:r>
            <a:endParaRPr b="1" sz="3000">
              <a:solidFill>
                <a:srgbClr val="17801C"/>
              </a:solidFill>
            </a:endParaRPr>
          </a:p>
          <a:p>
            <a:pPr indent="0" lvl="0" marL="0" rtl="0" algn="ctr">
              <a:spcBef>
                <a:spcPts val="0"/>
              </a:spcBef>
              <a:spcAft>
                <a:spcPts val="0"/>
              </a:spcAft>
              <a:buNone/>
            </a:pPr>
            <a:r>
              <a:rPr b="1" lang="en-US" sz="3000">
                <a:solidFill>
                  <a:srgbClr val="17801C"/>
                </a:solidFill>
              </a:rPr>
              <a:t>H</a:t>
            </a:r>
            <a:endParaRPr b="1" sz="3000">
              <a:solidFill>
                <a:srgbClr val="17801C"/>
              </a:solidFill>
            </a:endParaRPr>
          </a:p>
          <a:p>
            <a:pPr indent="0" lvl="0" marL="0" rtl="0" algn="ctr">
              <a:spcBef>
                <a:spcPts val="0"/>
              </a:spcBef>
              <a:spcAft>
                <a:spcPts val="0"/>
              </a:spcAft>
              <a:buNone/>
            </a:pPr>
            <a:r>
              <a:rPr b="1" lang="en-US" sz="3000">
                <a:solidFill>
                  <a:srgbClr val="17801C"/>
                </a:solidFill>
              </a:rPr>
              <a:t>A</a:t>
            </a:r>
            <a:endParaRPr b="1" sz="3000">
              <a:solidFill>
                <a:srgbClr val="17801C"/>
              </a:solidFill>
            </a:endParaRPr>
          </a:p>
          <a:p>
            <a:pPr indent="0" lvl="0" marL="0" rtl="0" algn="ctr">
              <a:spcBef>
                <a:spcPts val="0"/>
              </a:spcBef>
              <a:spcAft>
                <a:spcPts val="0"/>
              </a:spcAft>
              <a:buNone/>
            </a:pPr>
            <a:r>
              <a:rPr b="1" lang="en-US" sz="3000">
                <a:solidFill>
                  <a:srgbClr val="17801C"/>
                </a:solidFill>
              </a:rPr>
              <a:t>N</a:t>
            </a:r>
            <a:endParaRPr b="1" sz="3000">
              <a:solidFill>
                <a:srgbClr val="17801C"/>
              </a:solidFill>
            </a:endParaRPr>
          </a:p>
          <a:p>
            <a:pPr indent="0" lvl="0" marL="0" rtl="0" algn="ctr">
              <a:spcBef>
                <a:spcPts val="0"/>
              </a:spcBef>
              <a:spcAft>
                <a:spcPts val="0"/>
              </a:spcAft>
              <a:buNone/>
            </a:pPr>
            <a:r>
              <a:rPr b="1" lang="en-US" sz="3000">
                <a:solidFill>
                  <a:srgbClr val="17801C"/>
                </a:solidFill>
              </a:rPr>
              <a:t>I</a:t>
            </a:r>
            <a:endParaRPr b="1" sz="3000">
              <a:solidFill>
                <a:srgbClr val="17801C"/>
              </a:solidFill>
            </a:endParaRPr>
          </a:p>
          <a:p>
            <a:pPr indent="0" lvl="0" marL="0" rtl="0" algn="ctr">
              <a:spcBef>
                <a:spcPts val="0"/>
              </a:spcBef>
              <a:spcAft>
                <a:spcPts val="0"/>
              </a:spcAft>
              <a:buNone/>
            </a:pPr>
            <a:r>
              <a:rPr b="1" lang="en-US" sz="3000">
                <a:solidFill>
                  <a:srgbClr val="17801C"/>
                </a:solidFill>
              </a:rPr>
              <a:t>S</a:t>
            </a:r>
            <a:endParaRPr b="1" sz="3000">
              <a:solidFill>
                <a:srgbClr val="17801C"/>
              </a:solidFill>
            </a:endParaRPr>
          </a:p>
          <a:p>
            <a:pPr indent="0" lvl="0" marL="0" rtl="0" algn="ctr">
              <a:spcBef>
                <a:spcPts val="0"/>
              </a:spcBef>
              <a:spcAft>
                <a:spcPts val="0"/>
              </a:spcAft>
              <a:buNone/>
            </a:pPr>
            <a:r>
              <a:rPr b="1" lang="en-US" sz="3000">
                <a:solidFill>
                  <a:srgbClr val="17801C"/>
                </a:solidFill>
              </a:rPr>
              <a:t>M</a:t>
            </a:r>
            <a:endParaRPr b="1" sz="3000">
              <a:solidFill>
                <a:srgbClr val="17801C"/>
              </a:solidFill>
            </a:endParaRPr>
          </a:p>
          <a:p>
            <a:pPr indent="0" lvl="0" marL="0" rtl="0" algn="ctr">
              <a:spcBef>
                <a:spcPts val="0"/>
              </a:spcBef>
              <a:spcAft>
                <a:spcPts val="0"/>
              </a:spcAft>
              <a:buNone/>
            </a:pPr>
            <a:r>
              <a:rPr b="1" lang="en-US" sz="3000">
                <a:solidFill>
                  <a:srgbClr val="17801C"/>
                </a:solidFill>
              </a:rPr>
              <a:t>S</a:t>
            </a:r>
            <a:endParaRPr b="1" sz="3000">
              <a:solidFill>
                <a:srgbClr val="17801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p:nvPr/>
        </p:nvSpPr>
        <p:spPr>
          <a:xfrm>
            <a:off x="1973200" y="2631525"/>
            <a:ext cx="4523597" cy="961675"/>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Authentication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416150" y="1143000"/>
            <a:ext cx="8568600" cy="4922400"/>
          </a:xfrm>
          <a:prstGeom prst="rect">
            <a:avLst/>
          </a:prstGeom>
        </p:spPr>
        <p:txBody>
          <a:bodyPr anchorCtr="0" anchor="t" bIns="91425" lIns="91425" spcFirstLastPara="1" rIns="91425" wrap="square" tIns="91425">
            <a:noAutofit/>
          </a:bodyPr>
          <a:lstStyle/>
          <a:p>
            <a:pPr indent="-381000" lvl="0" marL="457200">
              <a:lnSpc>
                <a:spcPct val="200000"/>
              </a:lnSpc>
              <a:spcBef>
                <a:spcPts val="400"/>
              </a:spcBef>
              <a:spcAft>
                <a:spcPts val="0"/>
              </a:spcAft>
              <a:buClr>
                <a:srgbClr val="17801C"/>
              </a:buClr>
              <a:buSzPts val="2400"/>
              <a:buFont typeface="Arial"/>
              <a:buChar char="❖"/>
            </a:pPr>
            <a:r>
              <a:rPr lang="en-US" sz="2400">
                <a:solidFill>
                  <a:srgbClr val="17801C"/>
                </a:solidFill>
                <a:latin typeface="Arial"/>
                <a:ea typeface="Arial"/>
                <a:cs typeface="Arial"/>
                <a:sym typeface="Arial"/>
              </a:rPr>
              <a:t>Credentials should be transported via </a:t>
            </a:r>
            <a:r>
              <a:rPr lang="en-US" sz="2400">
                <a:solidFill>
                  <a:srgbClr val="17801C"/>
                </a:solidFill>
                <a:latin typeface="Arial"/>
                <a:ea typeface="Arial"/>
                <a:cs typeface="Arial"/>
                <a:sym typeface="Arial"/>
              </a:rPr>
              <a:t>encrypted</a:t>
            </a:r>
            <a:r>
              <a:rPr lang="en-US" sz="2400">
                <a:solidFill>
                  <a:srgbClr val="17801C"/>
                </a:solidFill>
                <a:latin typeface="Arial"/>
                <a:ea typeface="Arial"/>
                <a:cs typeface="Arial"/>
                <a:sym typeface="Arial"/>
              </a:rPr>
              <a:t> channels,</a:t>
            </a:r>
            <a:endParaRPr sz="2400">
              <a:solidFill>
                <a:srgbClr val="17801C"/>
              </a:solidFill>
              <a:latin typeface="Arial"/>
              <a:ea typeface="Arial"/>
              <a:cs typeface="Arial"/>
              <a:sym typeface="Arial"/>
            </a:endParaRPr>
          </a:p>
          <a:p>
            <a:pPr indent="-381000" lvl="0" marL="45720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 Strong password policy,</a:t>
            </a:r>
            <a:endParaRPr sz="2400">
              <a:solidFill>
                <a:srgbClr val="17801C"/>
              </a:solidFill>
              <a:latin typeface="Arial"/>
              <a:ea typeface="Arial"/>
              <a:cs typeface="Arial"/>
              <a:sym typeface="Arial"/>
            </a:endParaRPr>
          </a:p>
          <a:p>
            <a:pPr indent="-381000" lvl="0" marL="45720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Don’t disclose too much information in error messages,</a:t>
            </a:r>
            <a:endParaRPr sz="2400">
              <a:solidFill>
                <a:srgbClr val="17801C"/>
              </a:solidFill>
              <a:latin typeface="Arial"/>
              <a:ea typeface="Arial"/>
              <a:cs typeface="Arial"/>
              <a:sym typeface="Arial"/>
            </a:endParaRPr>
          </a:p>
          <a:p>
            <a:pPr indent="-381000" lvl="0" marL="457200" rtl="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Account lockout against brute force attacks,</a:t>
            </a:r>
            <a:endParaRPr sz="2400">
              <a:solidFill>
                <a:srgbClr val="17801C"/>
              </a:solidFill>
              <a:latin typeface="Arial"/>
              <a:ea typeface="Arial"/>
              <a:cs typeface="Arial"/>
              <a:sym typeface="Arial"/>
            </a:endParaRPr>
          </a:p>
          <a:p>
            <a:pPr indent="-381000" lvl="0" marL="45720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Don’t hard-code credentials,</a:t>
            </a:r>
            <a:endParaRPr sz="2400">
              <a:solidFill>
                <a:srgbClr val="17801C"/>
              </a:solidFill>
              <a:latin typeface="Arial"/>
              <a:ea typeface="Arial"/>
              <a:cs typeface="Arial"/>
              <a:sym typeface="Arial"/>
            </a:endParaRPr>
          </a:p>
          <a:p>
            <a:pPr indent="-381000" lvl="0" marL="45720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Store credentials securely.</a:t>
            </a:r>
            <a:endParaRPr sz="2400">
              <a:solidFill>
                <a:srgbClr val="17801C"/>
              </a:solidFill>
              <a:latin typeface="Arial"/>
              <a:ea typeface="Arial"/>
              <a:cs typeface="Arial"/>
              <a:sym typeface="Arial"/>
            </a:endParaRPr>
          </a:p>
          <a:p>
            <a:pPr indent="0" lvl="0" marL="0" rtl="0">
              <a:lnSpc>
                <a:spcPct val="150000"/>
              </a:lnSpc>
              <a:spcBef>
                <a:spcPts val="400"/>
              </a:spcBef>
              <a:spcAft>
                <a:spcPts val="0"/>
              </a:spcAft>
              <a:buNone/>
            </a:pPr>
            <a:r>
              <a:t/>
            </a:r>
            <a:endParaRPr sz="2400">
              <a:solidFill>
                <a:srgbClr val="17801C"/>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p:nvPr/>
        </p:nvSpPr>
        <p:spPr>
          <a:xfrm rot="185557">
            <a:off x="3797447" y="1413263"/>
            <a:ext cx="1924002" cy="1142824"/>
          </a:xfrm>
          <a:prstGeom prst="cloudCallout">
            <a:avLst>
              <a:gd fmla="val -4055" name="adj1"/>
              <a:gd fmla="val 107462" name="adj2"/>
            </a:avLst>
          </a:prstGeom>
          <a:noFill/>
          <a:ln cap="flat" cmpd="sng" w="2857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p:nvPr/>
        </p:nvSpPr>
        <p:spPr>
          <a:xfrm>
            <a:off x="1558000" y="2711300"/>
            <a:ext cx="1763100" cy="789000"/>
          </a:xfrm>
          <a:prstGeom prst="wedgeRoundRectCallout">
            <a:avLst>
              <a:gd fmla="val -40395" name="adj1"/>
              <a:gd fmla="val 105513" name="adj2"/>
              <a:gd fmla="val 0" name="adj3"/>
            </a:avLst>
          </a:prstGeom>
          <a:gradFill>
            <a:gsLst>
              <a:gs pos="0">
                <a:srgbClr val="DCECD5"/>
              </a:gs>
              <a:gs pos="100000">
                <a:srgbClr val="93BC81"/>
              </a:gs>
            </a:gsLst>
            <a:path path="circle">
              <a:fillToRect b="50%" l="50%" r="50%" t="50%"/>
            </a:path>
            <a:tileRect/>
          </a:gradFill>
          <a:ln cap="flat" cmpd="sng" w="9525">
            <a:solidFill>
              <a:srgbClr val="93C47D"/>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532950" y="1485500"/>
            <a:ext cx="1632300" cy="833100"/>
          </a:xfrm>
          <a:prstGeom prst="wedgeRoundRectCallout">
            <a:avLst>
              <a:gd fmla="val -15115" name="adj1"/>
              <a:gd fmla="val 252548" name="adj2"/>
              <a:gd fmla="val 0" name="adj3"/>
            </a:avLst>
          </a:prstGeom>
          <a:gradFill>
            <a:gsLst>
              <a:gs pos="0">
                <a:srgbClr val="DCECD5"/>
              </a:gs>
              <a:gs pos="100000">
                <a:srgbClr val="93BC81"/>
              </a:gs>
            </a:gsLst>
            <a:path path="circle">
              <a:fillToRect b="50%" l="50%" r="50%" t="50%"/>
            </a:path>
            <a:tileRect/>
          </a:gradFill>
          <a:ln cap="flat" cmpd="sng" w="9525">
            <a:solidFill>
              <a:srgbClr val="93C47D"/>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1" name="Shape 151"/>
          <p:cNvPicPr preferRelativeResize="0"/>
          <p:nvPr/>
        </p:nvPicPr>
        <p:blipFill rotWithShape="1">
          <a:blip r:embed="rId3">
            <a:alphaModFix/>
          </a:blip>
          <a:srcRect b="0" l="0" r="16991" t="9755"/>
          <a:stretch/>
        </p:blipFill>
        <p:spPr>
          <a:xfrm>
            <a:off x="5887987" y="1370263"/>
            <a:ext cx="1083988" cy="1173175"/>
          </a:xfrm>
          <a:prstGeom prst="rect">
            <a:avLst/>
          </a:prstGeom>
          <a:noFill/>
          <a:ln>
            <a:noFill/>
          </a:ln>
        </p:spPr>
      </p:pic>
      <p:sp>
        <p:nvSpPr>
          <p:cNvPr id="152" name="Shape 152"/>
          <p:cNvSpPr txBox="1"/>
          <p:nvPr/>
        </p:nvSpPr>
        <p:spPr>
          <a:xfrm>
            <a:off x="3955450" y="1607900"/>
            <a:ext cx="1482300" cy="900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1800">
                <a:solidFill>
                  <a:srgbClr val="17801C"/>
                </a:solidFill>
              </a:rPr>
              <a:t>How to safeguard?</a:t>
            </a:r>
            <a:endParaRPr b="1" sz="1800">
              <a:solidFill>
                <a:srgbClr val="17801C"/>
              </a:solidFill>
            </a:endParaRPr>
          </a:p>
        </p:txBody>
      </p:sp>
      <p:pic>
        <p:nvPicPr>
          <p:cNvPr id="153" name="Shape 153"/>
          <p:cNvPicPr preferRelativeResize="0"/>
          <p:nvPr/>
        </p:nvPicPr>
        <p:blipFill>
          <a:blip r:embed="rId4">
            <a:alphaModFix/>
          </a:blip>
          <a:stretch>
            <a:fillRect/>
          </a:stretch>
        </p:blipFill>
        <p:spPr>
          <a:xfrm>
            <a:off x="3452850" y="3216250"/>
            <a:ext cx="2049402" cy="2425350"/>
          </a:xfrm>
          <a:prstGeom prst="rect">
            <a:avLst/>
          </a:prstGeom>
          <a:noFill/>
          <a:ln>
            <a:noFill/>
          </a:ln>
        </p:spPr>
      </p:pic>
      <p:sp>
        <p:nvSpPr>
          <p:cNvPr id="154" name="Shape 154"/>
          <p:cNvSpPr/>
          <p:nvPr/>
        </p:nvSpPr>
        <p:spPr>
          <a:xfrm>
            <a:off x="5502250" y="2727900"/>
            <a:ext cx="2652000" cy="585000"/>
          </a:xfrm>
          <a:prstGeom prst="wedgeEllipseCallout">
            <a:avLst>
              <a:gd fmla="val -62724" name="adj1"/>
              <a:gd fmla="val 92683" name="adj2"/>
            </a:avLst>
          </a:prstGeom>
          <a:gradFill>
            <a:gsLst>
              <a:gs pos="0">
                <a:srgbClr val="DCECD5"/>
              </a:gs>
              <a:gs pos="100000">
                <a:srgbClr val="93BC81"/>
              </a:gs>
            </a:gsLst>
            <a:path path="circle">
              <a:fillToRect b="50%" l="50%" r="50%" t="50%"/>
            </a:path>
            <a:tileRect/>
          </a:gradFill>
          <a:ln cap="flat" cmpd="sng" w="952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6018125" y="3886150"/>
            <a:ext cx="2859000" cy="721500"/>
          </a:xfrm>
          <a:prstGeom prst="wedgeEllipseCallout">
            <a:avLst>
              <a:gd fmla="val -82130" name="adj1"/>
              <a:gd fmla="val 959" name="adj2"/>
            </a:avLst>
          </a:prstGeom>
          <a:gradFill>
            <a:gsLst>
              <a:gs pos="0">
                <a:srgbClr val="DCECD5"/>
              </a:gs>
              <a:gs pos="100000">
                <a:srgbClr val="93BC81"/>
              </a:gs>
            </a:gsLst>
            <a:path path="circle">
              <a:fillToRect b="50%" l="50%" r="50%" t="50%"/>
            </a:path>
            <a:tileRect/>
          </a:gradFill>
          <a:ln cap="flat" cmpd="sng" w="952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5418850" y="5023425"/>
            <a:ext cx="2735400" cy="789000"/>
          </a:xfrm>
          <a:prstGeom prst="wedgeEllipseCallout">
            <a:avLst>
              <a:gd fmla="val 82811" name="adj1"/>
              <a:gd fmla="val -78165" name="adj2"/>
            </a:avLst>
          </a:prstGeom>
          <a:gradFill>
            <a:gsLst>
              <a:gs pos="0">
                <a:srgbClr val="DCECD5"/>
              </a:gs>
              <a:gs pos="100000">
                <a:srgbClr val="93BC81"/>
              </a:gs>
            </a:gsLst>
            <a:path path="circle">
              <a:fillToRect b="50%" l="50%" r="50%" t="50%"/>
            </a:path>
            <a:tileRect/>
          </a:gradFill>
          <a:ln cap="flat" cmpd="sng" w="952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452000" y="5249650"/>
            <a:ext cx="2652000" cy="517800"/>
          </a:xfrm>
          <a:prstGeom prst="wedgeEllipseCallout">
            <a:avLst>
              <a:gd fmla="val 81735" name="adj1"/>
              <a:gd fmla="val -214958" name="adj2"/>
            </a:avLst>
          </a:prstGeom>
          <a:gradFill>
            <a:gsLst>
              <a:gs pos="0">
                <a:srgbClr val="DCECD5"/>
              </a:gs>
              <a:gs pos="100000">
                <a:srgbClr val="93BC81"/>
              </a:gs>
            </a:gsLst>
            <a:path path="circle">
              <a:fillToRect b="50%" l="50%" r="50%" t="50%"/>
            </a:path>
            <a:tileRect/>
          </a:gradFill>
          <a:ln cap="flat" cmpd="sng" w="952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nvSpPr>
        <p:spPr>
          <a:xfrm rot="-1443">
            <a:off x="5742551" y="2856773"/>
            <a:ext cx="2859000" cy="39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Use Password Managers</a:t>
            </a:r>
            <a:endParaRPr b="1"/>
          </a:p>
        </p:txBody>
      </p:sp>
      <p:sp>
        <p:nvSpPr>
          <p:cNvPr id="159" name="Shape 159"/>
          <p:cNvSpPr txBox="1"/>
          <p:nvPr/>
        </p:nvSpPr>
        <p:spPr>
          <a:xfrm>
            <a:off x="5941600" y="3962200"/>
            <a:ext cx="28590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Implement Two-factor Authentication</a:t>
            </a:r>
            <a:endParaRPr b="1"/>
          </a:p>
        </p:txBody>
      </p:sp>
      <p:sp>
        <p:nvSpPr>
          <p:cNvPr id="160" name="Shape 160"/>
          <p:cNvSpPr txBox="1"/>
          <p:nvPr/>
        </p:nvSpPr>
        <p:spPr>
          <a:xfrm>
            <a:off x="5600800" y="5159500"/>
            <a:ext cx="2454900" cy="482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a:t>Explore and use Talisman or similar  tools</a:t>
            </a:r>
            <a:endParaRPr b="1"/>
          </a:p>
        </p:txBody>
      </p:sp>
      <p:sp>
        <p:nvSpPr>
          <p:cNvPr id="161" name="Shape 161"/>
          <p:cNvSpPr txBox="1"/>
          <p:nvPr/>
        </p:nvSpPr>
        <p:spPr>
          <a:xfrm>
            <a:off x="670175" y="5343700"/>
            <a:ext cx="2454900" cy="48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a:t>Implement GitCrypt</a:t>
            </a:r>
            <a:endParaRPr b="1"/>
          </a:p>
        </p:txBody>
      </p:sp>
      <p:sp>
        <p:nvSpPr>
          <p:cNvPr id="162" name="Shape 162"/>
          <p:cNvSpPr/>
          <p:nvPr/>
        </p:nvSpPr>
        <p:spPr>
          <a:xfrm flipH="1" rot="10800000">
            <a:off x="313925" y="3937100"/>
            <a:ext cx="2862600" cy="789000"/>
          </a:xfrm>
          <a:prstGeom prst="wedgeEllipseCallout">
            <a:avLst>
              <a:gd fmla="val 75092" name="adj1"/>
              <a:gd fmla="val 71309" name="adj2"/>
            </a:avLst>
          </a:prstGeom>
          <a:gradFill>
            <a:gsLst>
              <a:gs pos="0">
                <a:srgbClr val="DCECD5"/>
              </a:gs>
              <a:gs pos="100000">
                <a:srgbClr val="93BC81"/>
              </a:gs>
            </a:gsLst>
            <a:path path="circle">
              <a:fillToRect b="50%" l="50%" r="50%" t="50%"/>
            </a:path>
            <a:tileRect/>
          </a:gradFill>
          <a:ln cap="flat" cmpd="sng" w="9525">
            <a:solidFill>
              <a:srgbClr val="1E73BE"/>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txBox="1"/>
          <p:nvPr/>
        </p:nvSpPr>
        <p:spPr>
          <a:xfrm>
            <a:off x="558600" y="4082050"/>
            <a:ext cx="26520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Avoid using MD5 or Base64 Algorithms</a:t>
            </a:r>
            <a:endParaRPr b="1"/>
          </a:p>
        </p:txBody>
      </p:sp>
      <p:sp>
        <p:nvSpPr>
          <p:cNvPr id="164" name="Shape 164">
            <a:hlinkClick r:id="rId5"/>
          </p:cNvPr>
          <p:cNvSpPr txBox="1"/>
          <p:nvPr/>
        </p:nvSpPr>
        <p:spPr>
          <a:xfrm>
            <a:off x="402275" y="1607900"/>
            <a:ext cx="1763100" cy="482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u="sng"/>
              <a:t>Click to d</a:t>
            </a:r>
            <a:r>
              <a:rPr b="1" lang="en-US" u="sng"/>
              <a:t>ecode MD5 key</a:t>
            </a:r>
            <a:endParaRPr b="1" u="sng"/>
          </a:p>
        </p:txBody>
      </p:sp>
      <p:sp>
        <p:nvSpPr>
          <p:cNvPr id="165" name="Shape 165">
            <a:hlinkClick r:id="rId6"/>
          </p:cNvPr>
          <p:cNvSpPr txBox="1"/>
          <p:nvPr/>
        </p:nvSpPr>
        <p:spPr>
          <a:xfrm>
            <a:off x="1469200" y="2772500"/>
            <a:ext cx="1940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u="sng"/>
              <a:t>Click to d</a:t>
            </a:r>
            <a:r>
              <a:rPr b="1" lang="en-US" u="sng"/>
              <a:t>ecode Base64 key</a:t>
            </a:r>
            <a:endParaRPr b="1"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1973200" y="2631525"/>
            <a:ext cx="4291517" cy="961675"/>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Authorization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249350" y="1298575"/>
            <a:ext cx="8529600" cy="4673400"/>
          </a:xfrm>
          <a:prstGeom prst="rect">
            <a:avLst/>
          </a:prstGeom>
          <a:noFill/>
          <a:ln>
            <a:noFill/>
          </a:ln>
        </p:spPr>
        <p:txBody>
          <a:bodyPr anchorCtr="0" anchor="t" bIns="0" lIns="0" spcFirstLastPara="1" rIns="0" wrap="square" tIns="0">
            <a:noAutofit/>
          </a:bodyPr>
          <a:lstStyle/>
          <a:p>
            <a:pPr indent="0" lvl="0" marL="0" marR="0" rtl="0" algn="just">
              <a:lnSpc>
                <a:spcPct val="200000"/>
              </a:lnSpc>
              <a:spcBef>
                <a:spcPts val="0"/>
              </a:spcBef>
              <a:spcAft>
                <a:spcPts val="0"/>
              </a:spcAft>
              <a:buNone/>
            </a:pPr>
            <a:r>
              <a:rPr b="1" lang="en-US" sz="2400">
                <a:solidFill>
                  <a:srgbClr val="38761D"/>
                </a:solidFill>
                <a:latin typeface="Arial"/>
                <a:ea typeface="Arial"/>
                <a:cs typeface="Arial"/>
                <a:sym typeface="Arial"/>
              </a:rPr>
              <a:t>Information Access</a:t>
            </a:r>
            <a:endParaRPr b="1" sz="2400">
              <a:solidFill>
                <a:srgbClr val="38761D"/>
              </a:solidFill>
              <a:latin typeface="Arial"/>
              <a:ea typeface="Arial"/>
              <a:cs typeface="Arial"/>
              <a:sym typeface="Arial"/>
            </a:endParaRPr>
          </a:p>
          <a:p>
            <a:pPr indent="-381000" lvl="0" marL="457200" rtl="0" algn="just">
              <a:lnSpc>
                <a:spcPct val="200000"/>
              </a:lnSpc>
              <a:spcBef>
                <a:spcPts val="0"/>
              </a:spcBef>
              <a:spcAft>
                <a:spcPts val="0"/>
              </a:spcAft>
              <a:buClr>
                <a:srgbClr val="38761D"/>
              </a:buClr>
              <a:buSzPts val="2400"/>
              <a:buFont typeface="Arial"/>
              <a:buChar char="❖"/>
            </a:pPr>
            <a:r>
              <a:rPr lang="en-US" sz="2400">
                <a:solidFill>
                  <a:srgbClr val="38761D"/>
                </a:solidFill>
                <a:latin typeface="Arial"/>
                <a:ea typeface="Arial"/>
                <a:cs typeface="Arial"/>
                <a:sym typeface="Arial"/>
              </a:rPr>
              <a:t>Check unusual elevation of privileges(ACLs),</a:t>
            </a:r>
            <a:endParaRPr sz="2400">
              <a:solidFill>
                <a:srgbClr val="38761D"/>
              </a:solidFill>
              <a:latin typeface="Arial"/>
              <a:ea typeface="Arial"/>
              <a:cs typeface="Arial"/>
              <a:sym typeface="Arial"/>
            </a:endParaRPr>
          </a:p>
          <a:p>
            <a:pPr indent="-381000" lvl="0" marL="457200" rtl="0" algn="just">
              <a:lnSpc>
                <a:spcPct val="200000"/>
              </a:lnSpc>
              <a:spcBef>
                <a:spcPts val="0"/>
              </a:spcBef>
              <a:spcAft>
                <a:spcPts val="0"/>
              </a:spcAft>
              <a:buClr>
                <a:srgbClr val="38761D"/>
              </a:buClr>
              <a:buSzPts val="2400"/>
              <a:buFont typeface="Arial"/>
              <a:buChar char="❖"/>
            </a:pPr>
            <a:r>
              <a:rPr lang="en-US" sz="2400">
                <a:solidFill>
                  <a:srgbClr val="38761D"/>
                </a:solidFill>
                <a:latin typeface="Arial"/>
                <a:ea typeface="Arial"/>
                <a:cs typeface="Arial"/>
                <a:sym typeface="Arial"/>
              </a:rPr>
              <a:t>Apply the principle of least privileges,</a:t>
            </a:r>
            <a:endParaRPr sz="2400">
              <a:solidFill>
                <a:srgbClr val="38761D"/>
              </a:solidFill>
              <a:latin typeface="Arial"/>
              <a:ea typeface="Arial"/>
              <a:cs typeface="Arial"/>
              <a:sym typeface="Arial"/>
            </a:endParaRPr>
          </a:p>
          <a:p>
            <a:pPr indent="-381000" lvl="0" marL="457200" rtl="0" algn="just">
              <a:lnSpc>
                <a:spcPct val="200000"/>
              </a:lnSpc>
              <a:spcBef>
                <a:spcPts val="0"/>
              </a:spcBef>
              <a:spcAft>
                <a:spcPts val="0"/>
              </a:spcAft>
              <a:buClr>
                <a:srgbClr val="38761D"/>
              </a:buClr>
              <a:buSzPts val="2400"/>
              <a:buFont typeface="Arial"/>
              <a:buChar char="❖"/>
            </a:pPr>
            <a:r>
              <a:rPr lang="en-US" sz="2400">
                <a:solidFill>
                  <a:srgbClr val="38761D"/>
                </a:solidFill>
                <a:latin typeface="Arial"/>
                <a:ea typeface="Arial"/>
                <a:cs typeface="Arial"/>
                <a:sym typeface="Arial"/>
              </a:rPr>
              <a:t>Log all privilege changes,</a:t>
            </a:r>
            <a:endParaRPr sz="2400">
              <a:solidFill>
                <a:srgbClr val="38761D"/>
              </a:solidFill>
              <a:latin typeface="Arial"/>
              <a:ea typeface="Arial"/>
              <a:cs typeface="Arial"/>
              <a:sym typeface="Arial"/>
            </a:endParaRPr>
          </a:p>
          <a:p>
            <a:pPr indent="-381000" lvl="0" marL="457200" rtl="0" algn="just">
              <a:lnSpc>
                <a:spcPct val="200000"/>
              </a:lnSpc>
              <a:spcBef>
                <a:spcPts val="0"/>
              </a:spcBef>
              <a:spcAft>
                <a:spcPts val="0"/>
              </a:spcAft>
              <a:buClr>
                <a:srgbClr val="38761D"/>
              </a:buClr>
              <a:buSzPts val="2400"/>
              <a:buFont typeface="Arial"/>
              <a:buChar char="❖"/>
            </a:pPr>
            <a:r>
              <a:rPr lang="en-US" sz="2400">
                <a:solidFill>
                  <a:srgbClr val="38761D"/>
                </a:solidFill>
                <a:latin typeface="Arial"/>
                <a:ea typeface="Arial"/>
                <a:cs typeface="Arial"/>
                <a:sym typeface="Arial"/>
              </a:rPr>
              <a:t>Log administrative activities,</a:t>
            </a:r>
            <a:endParaRPr sz="2400">
              <a:solidFill>
                <a:srgbClr val="38761D"/>
              </a:solidFill>
              <a:latin typeface="Arial"/>
              <a:ea typeface="Arial"/>
              <a:cs typeface="Arial"/>
              <a:sym typeface="Arial"/>
            </a:endParaRPr>
          </a:p>
          <a:p>
            <a:pPr indent="-381000" lvl="0" marL="457200" rtl="0" algn="just">
              <a:lnSpc>
                <a:spcPct val="200000"/>
              </a:lnSpc>
              <a:spcBef>
                <a:spcPts val="0"/>
              </a:spcBef>
              <a:spcAft>
                <a:spcPts val="0"/>
              </a:spcAft>
              <a:buClr>
                <a:srgbClr val="38761D"/>
              </a:buClr>
              <a:buSzPts val="2400"/>
              <a:buFont typeface="Arial"/>
              <a:buChar char="❖"/>
            </a:pPr>
            <a:r>
              <a:rPr lang="en-US" sz="2400">
                <a:solidFill>
                  <a:srgbClr val="38761D"/>
                </a:solidFill>
                <a:latin typeface="Arial"/>
                <a:ea typeface="Arial"/>
                <a:cs typeface="Arial"/>
                <a:sym typeface="Arial"/>
              </a:rPr>
              <a:t>Log access to </a:t>
            </a:r>
            <a:r>
              <a:rPr lang="en-US" sz="2400">
                <a:solidFill>
                  <a:srgbClr val="38761D"/>
                </a:solidFill>
                <a:latin typeface="Arial"/>
                <a:ea typeface="Arial"/>
                <a:cs typeface="Arial"/>
                <a:sym typeface="Arial"/>
              </a:rPr>
              <a:t>sensitive</a:t>
            </a:r>
            <a:r>
              <a:rPr lang="en-US" sz="2400">
                <a:solidFill>
                  <a:srgbClr val="38761D"/>
                </a:solidFill>
                <a:latin typeface="Arial"/>
                <a:ea typeface="Arial"/>
                <a:cs typeface="Arial"/>
                <a:sym typeface="Arial"/>
              </a:rPr>
              <a:t> data.</a:t>
            </a:r>
            <a:endParaRPr sz="2400">
              <a:solidFill>
                <a:srgbClr val="38761D"/>
              </a:solidFill>
              <a:latin typeface="Arial"/>
              <a:ea typeface="Arial"/>
              <a:cs typeface="Arial"/>
              <a:sym typeface="Arial"/>
            </a:endParaRPr>
          </a:p>
          <a:p>
            <a:pPr indent="0" lvl="0" marL="0" marR="0" rtl="0" algn="l">
              <a:lnSpc>
                <a:spcPct val="200000"/>
              </a:lnSpc>
              <a:spcBef>
                <a:spcPts val="0"/>
              </a:spcBef>
              <a:spcAft>
                <a:spcPts val="0"/>
              </a:spcAft>
              <a:buNone/>
            </a:pPr>
            <a:r>
              <a:t/>
            </a:r>
            <a:endParaRPr sz="2400">
              <a:solidFill>
                <a:srgbClr val="38761D"/>
              </a:solidFill>
              <a:latin typeface="Arial"/>
              <a:ea typeface="Arial"/>
              <a:cs typeface="Arial"/>
              <a:sym typeface="Arial"/>
            </a:endParaRPr>
          </a:p>
          <a:p>
            <a:pPr indent="-158750" lvl="0" marL="285750" marR="0" rtl="0" algn="l">
              <a:lnSpc>
                <a:spcPct val="200000"/>
              </a:lnSpc>
              <a:spcBef>
                <a:spcPts val="0"/>
              </a:spcBef>
              <a:spcAft>
                <a:spcPts val="0"/>
              </a:spcAft>
              <a:buClr>
                <a:schemeClr val="dk1"/>
              </a:buClr>
              <a:buSzPts val="2000"/>
              <a:buFont typeface="Noto Sans Symbols"/>
              <a:buNone/>
            </a:pPr>
            <a:r>
              <a:t/>
            </a:r>
            <a:endParaRPr i="0" sz="2400" u="none" cap="none" strike="noStrike">
              <a:solidFill>
                <a:srgbClr val="38761D"/>
              </a:solidFill>
              <a:latin typeface="Arial"/>
              <a:ea typeface="Arial"/>
              <a:cs typeface="Arial"/>
              <a:sym typeface="Arial"/>
            </a:endParaRPr>
          </a:p>
          <a:p>
            <a:pPr indent="-377825" lvl="0" marL="377825" marR="0" rtl="0" algn="l">
              <a:lnSpc>
                <a:spcPct val="200000"/>
              </a:lnSpc>
              <a:spcBef>
                <a:spcPts val="400"/>
              </a:spcBef>
              <a:spcAft>
                <a:spcPts val="0"/>
              </a:spcAft>
              <a:buClr>
                <a:schemeClr val="dk1"/>
              </a:buClr>
              <a:buSzPts val="2000"/>
              <a:buFont typeface="Georgia"/>
              <a:buNone/>
            </a:pPr>
            <a:r>
              <a:t/>
            </a:r>
            <a:endParaRPr i="0" sz="2400" u="none" cap="none" strike="noStrike">
              <a:solidFill>
                <a:srgbClr val="38761D"/>
              </a:solidFill>
              <a:latin typeface="Arial"/>
              <a:ea typeface="Arial"/>
              <a:cs typeface="Arial"/>
              <a:sym typeface="Arial"/>
            </a:endParaRPr>
          </a:p>
        </p:txBody>
      </p:sp>
      <p:grpSp>
        <p:nvGrpSpPr>
          <p:cNvPr id="177" name="Shape 177"/>
          <p:cNvGrpSpPr/>
          <p:nvPr/>
        </p:nvGrpSpPr>
        <p:grpSpPr>
          <a:xfrm>
            <a:off x="5759050" y="2824291"/>
            <a:ext cx="2818318" cy="3147684"/>
            <a:chOff x="5196200" y="2759216"/>
            <a:chExt cx="2818318" cy="3147684"/>
          </a:xfrm>
        </p:grpSpPr>
        <p:sp>
          <p:nvSpPr>
            <p:cNvPr id="178" name="Shape 178"/>
            <p:cNvSpPr/>
            <p:nvPr/>
          </p:nvSpPr>
          <p:spPr>
            <a:xfrm rot="175723">
              <a:off x="5214151" y="2829829"/>
              <a:ext cx="2783135" cy="744975"/>
            </a:xfrm>
            <a:prstGeom prst="cloudCallout">
              <a:avLst>
                <a:gd fmla="val 9233" name="adj1"/>
                <a:gd fmla="val 138482" name="adj2"/>
              </a:avLst>
            </a:prstGeom>
            <a:noFill/>
            <a:ln cap="flat" cmpd="sng" w="38100">
              <a:solidFill>
                <a:srgbClr val="351C75"/>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nvSpPr>
          <p:spPr>
            <a:xfrm rot="199789">
              <a:off x="5478742" y="2927239"/>
              <a:ext cx="1983348" cy="573368"/>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a:t>Has the server been hacked!</a:t>
              </a:r>
              <a:endParaRPr b="1"/>
            </a:p>
          </p:txBody>
        </p:sp>
        <p:pic>
          <p:nvPicPr>
            <p:cNvPr id="180" name="Shape 180"/>
            <p:cNvPicPr preferRelativeResize="0"/>
            <p:nvPr/>
          </p:nvPicPr>
          <p:blipFill>
            <a:blip r:embed="rId3">
              <a:alphaModFix/>
            </a:blip>
            <a:stretch>
              <a:fillRect/>
            </a:stretch>
          </p:blipFill>
          <p:spPr>
            <a:xfrm>
              <a:off x="5196200" y="4249550"/>
              <a:ext cx="2762250" cy="165735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p:nvPr/>
        </p:nvSpPr>
        <p:spPr>
          <a:xfrm>
            <a:off x="1167848" y="2819400"/>
            <a:ext cx="6716512" cy="652231"/>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Data Protection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5455225" y="939700"/>
            <a:ext cx="3591900" cy="45306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None/>
            </a:pPr>
            <a:r>
              <a:t/>
            </a:r>
            <a:endParaRPr b="1" sz="2400">
              <a:solidFill>
                <a:srgbClr val="38761D"/>
              </a:solidFill>
              <a:latin typeface="Arial"/>
              <a:ea typeface="Arial"/>
              <a:cs typeface="Arial"/>
              <a:sym typeface="Arial"/>
            </a:endParaRPr>
          </a:p>
          <a:p>
            <a:pPr indent="-381000" lvl="0" marL="457200" rtl="0">
              <a:lnSpc>
                <a:spcPct val="150000"/>
              </a:lnSpc>
              <a:spcBef>
                <a:spcPts val="0"/>
              </a:spcBef>
              <a:spcAft>
                <a:spcPts val="0"/>
              </a:spcAft>
              <a:buClr>
                <a:srgbClr val="38761D"/>
              </a:buClr>
              <a:buSzPts val="2400"/>
              <a:buFont typeface="Arial"/>
              <a:buChar char="❖"/>
            </a:pPr>
            <a:r>
              <a:rPr b="1" lang="en-US" sz="2400">
                <a:solidFill>
                  <a:srgbClr val="38761D"/>
                </a:solidFill>
                <a:latin typeface="Arial"/>
                <a:ea typeface="Arial"/>
                <a:cs typeface="Arial"/>
                <a:sym typeface="Arial"/>
              </a:rPr>
              <a:t>HTTPS  provides </a:t>
            </a:r>
            <a:r>
              <a:rPr b="1" lang="en-US" sz="2400">
                <a:solidFill>
                  <a:srgbClr val="38761D"/>
                </a:solidFill>
                <a:highlight>
                  <a:schemeClr val="lt1"/>
                </a:highlight>
                <a:latin typeface="Arial"/>
                <a:ea typeface="Arial"/>
                <a:cs typeface="Arial"/>
                <a:sym typeface="Arial"/>
              </a:rPr>
              <a:t> multiple layers of protection to data   as in:</a:t>
            </a:r>
            <a:endParaRPr b="1" sz="2400">
              <a:solidFill>
                <a:srgbClr val="38761D"/>
              </a:solidFill>
              <a:highlight>
                <a:schemeClr val="lt1"/>
              </a:highlight>
              <a:latin typeface="Arial"/>
              <a:ea typeface="Arial"/>
              <a:cs typeface="Arial"/>
              <a:sym typeface="Arial"/>
            </a:endParaRPr>
          </a:p>
          <a:p>
            <a:pPr indent="-381000" lvl="1" marL="914400" rtl="0">
              <a:lnSpc>
                <a:spcPct val="150000"/>
              </a:lnSpc>
              <a:spcBef>
                <a:spcPts val="0"/>
              </a:spcBef>
              <a:spcAft>
                <a:spcPts val="0"/>
              </a:spcAft>
              <a:buClr>
                <a:srgbClr val="38761D"/>
              </a:buClr>
              <a:buSzPts val="2400"/>
              <a:buFont typeface="Arial"/>
              <a:buChar char="➢"/>
            </a:pPr>
            <a:r>
              <a:rPr lang="en-US" sz="2400">
                <a:solidFill>
                  <a:srgbClr val="38761D"/>
                </a:solidFill>
                <a:highlight>
                  <a:schemeClr val="lt1"/>
                </a:highlight>
                <a:latin typeface="Arial"/>
                <a:ea typeface="Arial"/>
                <a:cs typeface="Arial"/>
                <a:sym typeface="Arial"/>
              </a:rPr>
              <a:t>encryption </a:t>
            </a:r>
            <a:endParaRPr sz="2400">
              <a:solidFill>
                <a:srgbClr val="38761D"/>
              </a:solidFill>
              <a:highlight>
                <a:schemeClr val="lt1"/>
              </a:highlight>
              <a:latin typeface="Arial"/>
              <a:ea typeface="Arial"/>
              <a:cs typeface="Arial"/>
              <a:sym typeface="Arial"/>
            </a:endParaRPr>
          </a:p>
          <a:p>
            <a:pPr indent="-381000" lvl="1" marL="914400" rtl="0">
              <a:lnSpc>
                <a:spcPct val="150000"/>
              </a:lnSpc>
              <a:spcBef>
                <a:spcPts val="0"/>
              </a:spcBef>
              <a:spcAft>
                <a:spcPts val="0"/>
              </a:spcAft>
              <a:buClr>
                <a:srgbClr val="38761D"/>
              </a:buClr>
              <a:buSzPts val="2400"/>
              <a:buFont typeface="Arial"/>
              <a:buChar char="➢"/>
            </a:pPr>
            <a:r>
              <a:rPr lang="en-US" sz="2400">
                <a:solidFill>
                  <a:srgbClr val="38761D"/>
                </a:solidFill>
                <a:highlight>
                  <a:schemeClr val="lt1"/>
                </a:highlight>
                <a:latin typeface="Arial"/>
                <a:ea typeface="Arial"/>
                <a:cs typeface="Arial"/>
                <a:sym typeface="Arial"/>
              </a:rPr>
              <a:t>data integrity </a:t>
            </a:r>
            <a:endParaRPr sz="2400">
              <a:solidFill>
                <a:srgbClr val="38761D"/>
              </a:solidFill>
              <a:highlight>
                <a:schemeClr val="lt1"/>
              </a:highlight>
              <a:latin typeface="Arial"/>
              <a:ea typeface="Arial"/>
              <a:cs typeface="Arial"/>
              <a:sym typeface="Arial"/>
            </a:endParaRPr>
          </a:p>
          <a:p>
            <a:pPr indent="-381000" lvl="1" marL="914400" rtl="0">
              <a:lnSpc>
                <a:spcPct val="150000"/>
              </a:lnSpc>
              <a:spcBef>
                <a:spcPts val="0"/>
              </a:spcBef>
              <a:spcAft>
                <a:spcPts val="0"/>
              </a:spcAft>
              <a:buClr>
                <a:srgbClr val="38761D"/>
              </a:buClr>
              <a:buSzPts val="2400"/>
              <a:buFont typeface="Arial"/>
              <a:buChar char="➢"/>
            </a:pPr>
            <a:r>
              <a:rPr lang="en-US" sz="2400">
                <a:solidFill>
                  <a:srgbClr val="38761D"/>
                </a:solidFill>
                <a:highlight>
                  <a:schemeClr val="lt1"/>
                </a:highlight>
                <a:latin typeface="Arial"/>
                <a:ea typeface="Arial"/>
                <a:cs typeface="Arial"/>
                <a:sym typeface="Arial"/>
              </a:rPr>
              <a:t>authentication </a:t>
            </a:r>
            <a:endParaRPr sz="2400">
              <a:solidFill>
                <a:srgbClr val="38761D"/>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Noto Sans Symbols"/>
              <a:buNone/>
            </a:pPr>
            <a:r>
              <a:t/>
            </a:r>
            <a:endParaRPr sz="2400">
              <a:solidFill>
                <a:srgbClr val="38761D"/>
              </a:solidFill>
              <a:latin typeface="Arial"/>
              <a:ea typeface="Arial"/>
              <a:cs typeface="Arial"/>
              <a:sym typeface="Arial"/>
            </a:endParaRPr>
          </a:p>
        </p:txBody>
      </p:sp>
      <p:pic>
        <p:nvPicPr>
          <p:cNvPr id="192" name="Shape 192"/>
          <p:cNvPicPr preferRelativeResize="0"/>
          <p:nvPr/>
        </p:nvPicPr>
        <p:blipFill rotWithShape="1">
          <a:blip r:embed="rId3">
            <a:alphaModFix/>
          </a:blip>
          <a:srcRect b="2360" l="4694" r="5019" t="3201"/>
          <a:stretch/>
        </p:blipFill>
        <p:spPr>
          <a:xfrm>
            <a:off x="291300" y="1535263"/>
            <a:ext cx="5034399" cy="3787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 type="body"/>
          </p:nvPr>
        </p:nvSpPr>
        <p:spPr>
          <a:xfrm>
            <a:off x="249450" y="1618425"/>
            <a:ext cx="8645100" cy="4130400"/>
          </a:xfrm>
          <a:prstGeom prst="rect">
            <a:avLst/>
          </a:prstGeom>
          <a:noFill/>
          <a:ln>
            <a:noFill/>
          </a:ln>
        </p:spPr>
        <p:txBody>
          <a:bodyPr anchorCtr="0" anchor="t" bIns="0" lIns="0" spcFirstLastPara="1" rIns="0" wrap="square" tIns="0">
            <a:noAutofit/>
          </a:bodyPr>
          <a:lstStyle/>
          <a:p>
            <a:pPr indent="-381000" lvl="0" marL="457200" rtl="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Choose HTTPS over HTTP </a:t>
            </a:r>
            <a:endParaRPr sz="2400">
              <a:solidFill>
                <a:srgbClr val="17801C"/>
              </a:solidFill>
              <a:latin typeface="Arial"/>
              <a:ea typeface="Arial"/>
              <a:cs typeface="Arial"/>
              <a:sym typeface="Arial"/>
            </a:endParaRPr>
          </a:p>
          <a:p>
            <a:pPr indent="-381000" lvl="0" marL="457200" rtl="0">
              <a:lnSpc>
                <a:spcPct val="200000"/>
              </a:lnSpc>
              <a:spcBef>
                <a:spcPts val="0"/>
              </a:spcBef>
              <a:spcAft>
                <a:spcPts val="0"/>
              </a:spcAft>
              <a:buClr>
                <a:srgbClr val="17801C"/>
              </a:buClr>
              <a:buSzPts val="2400"/>
              <a:buFont typeface="Arial"/>
              <a:buChar char="❖"/>
            </a:pPr>
            <a:r>
              <a:rPr lang="en-US" sz="2400">
                <a:solidFill>
                  <a:srgbClr val="17801C"/>
                </a:solidFill>
                <a:latin typeface="Arial"/>
                <a:ea typeface="Arial"/>
                <a:cs typeface="Arial"/>
                <a:sym typeface="Arial"/>
              </a:rPr>
              <a:t>Store user passwords using a strong, iterative, salted hash</a:t>
            </a:r>
            <a:endParaRPr sz="2400">
              <a:solidFill>
                <a:srgbClr val="17801C"/>
              </a:solidFill>
              <a:latin typeface="Arial"/>
              <a:ea typeface="Arial"/>
              <a:cs typeface="Arial"/>
              <a:sym typeface="Arial"/>
            </a:endParaRPr>
          </a:p>
          <a:p>
            <a:pPr indent="0" lvl="0" marL="0" rtl="0">
              <a:lnSpc>
                <a:spcPct val="200000"/>
              </a:lnSpc>
              <a:spcBef>
                <a:spcPts val="0"/>
              </a:spcBef>
              <a:spcAft>
                <a:spcPts val="0"/>
              </a:spcAft>
              <a:buNone/>
            </a:pPr>
            <a:r>
              <a:rPr lang="en-US" sz="2400">
                <a:solidFill>
                  <a:srgbClr val="17801C"/>
                </a:solidFill>
                <a:latin typeface="Arial"/>
                <a:ea typeface="Arial"/>
                <a:cs typeface="Arial"/>
                <a:sym typeface="Arial"/>
              </a:rPr>
              <a:t>&lt;script&gt;alert("Hacked")&lt;/script&gt;</a:t>
            </a:r>
            <a:endParaRPr sz="2400">
              <a:solidFill>
                <a:srgbClr val="17801C"/>
              </a:solidFill>
              <a:latin typeface="Arial"/>
              <a:ea typeface="Arial"/>
              <a:cs typeface="Arial"/>
              <a:sym typeface="Arial"/>
            </a:endParaRPr>
          </a:p>
          <a:p>
            <a:pPr indent="0" lvl="0" marL="0" marR="0" rtl="0" algn="l">
              <a:lnSpc>
                <a:spcPct val="200000"/>
              </a:lnSpc>
              <a:spcBef>
                <a:spcPts val="0"/>
              </a:spcBef>
              <a:spcAft>
                <a:spcPts val="0"/>
              </a:spcAft>
              <a:buNone/>
            </a:pPr>
            <a:r>
              <a:rPr lang="en-US" sz="2400">
                <a:solidFill>
                  <a:srgbClr val="17801C"/>
                </a:solidFill>
                <a:latin typeface="Arial"/>
                <a:ea typeface="Arial"/>
                <a:cs typeface="Arial"/>
                <a:sym typeface="Arial"/>
              </a:rPr>
              <a:t>	</a:t>
            </a:r>
            <a:endParaRPr sz="2400">
              <a:solidFill>
                <a:srgbClr val="17801C"/>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Noto Sans Symbols"/>
              <a:buNone/>
            </a:pPr>
            <a:r>
              <a:rPr lang="en-US" sz="2400">
                <a:solidFill>
                  <a:srgbClr val="17801C"/>
                </a:solidFill>
                <a:latin typeface="Arial"/>
                <a:ea typeface="Arial"/>
                <a:cs typeface="Arial"/>
                <a:sym typeface="Arial"/>
              </a:rPr>
              <a:t>`</a:t>
            </a:r>
            <a:endParaRPr i="0" sz="2400" u="none" cap="none" strike="noStrike">
              <a:solidFill>
                <a:srgbClr val="17801C"/>
              </a:solidFill>
              <a:latin typeface="Arial"/>
              <a:ea typeface="Arial"/>
              <a:cs typeface="Arial"/>
              <a:sym typeface="Arial"/>
            </a:endParaRPr>
          </a:p>
        </p:txBody>
      </p:sp>
      <p:pic>
        <p:nvPicPr>
          <p:cNvPr id="198" name="Shape 198"/>
          <p:cNvPicPr preferRelativeResize="0"/>
          <p:nvPr/>
        </p:nvPicPr>
        <p:blipFill>
          <a:blip r:embed="rId3">
            <a:alphaModFix/>
          </a:blip>
          <a:stretch>
            <a:fillRect/>
          </a:stretch>
        </p:blipFill>
        <p:spPr>
          <a:xfrm>
            <a:off x="6513077" y="3990602"/>
            <a:ext cx="2059250" cy="188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p:nvPr/>
        </p:nvSpPr>
        <p:spPr>
          <a:xfrm>
            <a:off x="2428887" y="2819400"/>
            <a:ext cx="4286214" cy="854825"/>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Input Validation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Shape 36"/>
          <p:cNvSpPr txBox="1"/>
          <p:nvPr>
            <p:ph type="title"/>
          </p:nvPr>
        </p:nvSpPr>
        <p:spPr>
          <a:xfrm>
            <a:off x="533400" y="484187"/>
            <a:ext cx="8007350" cy="9667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231"/>
              </a:buClr>
              <a:buSzPts val="3200"/>
              <a:buFont typeface="Arial"/>
              <a:buNone/>
            </a:pPr>
            <a:r>
              <a:rPr i="0" lang="en-US" sz="3600" u="none" cap="none" strike="noStrike">
                <a:solidFill>
                  <a:srgbClr val="17801C"/>
                </a:solidFill>
                <a:latin typeface="Lobster"/>
                <a:ea typeface="Lobster"/>
                <a:cs typeface="Lobster"/>
                <a:sym typeface="Lobster"/>
              </a:rPr>
              <a:t>Agenda</a:t>
            </a:r>
            <a:endParaRPr sz="3600">
              <a:solidFill>
                <a:srgbClr val="17801C"/>
              </a:solidFill>
              <a:latin typeface="Lobster"/>
              <a:ea typeface="Lobster"/>
              <a:cs typeface="Lobster"/>
              <a:sym typeface="Lobster"/>
            </a:endParaRPr>
          </a:p>
        </p:txBody>
      </p:sp>
      <p:sp>
        <p:nvSpPr>
          <p:cNvPr id="37" name="Shape 37"/>
          <p:cNvSpPr txBox="1"/>
          <p:nvPr>
            <p:ph idx="1" type="body"/>
          </p:nvPr>
        </p:nvSpPr>
        <p:spPr>
          <a:xfrm>
            <a:off x="625950" y="1003300"/>
            <a:ext cx="8745900" cy="4675500"/>
          </a:xfrm>
          <a:prstGeom prst="rect">
            <a:avLst/>
          </a:prstGeom>
          <a:noFill/>
          <a:ln>
            <a:noFill/>
          </a:ln>
        </p:spPr>
        <p:txBody>
          <a:bodyPr anchorCtr="0" anchor="t" bIns="0" lIns="0" spcFirstLastPara="1" rIns="0" wrap="square" tIns="0">
            <a:noAutofit/>
          </a:bodyPr>
          <a:lstStyle/>
          <a:p>
            <a:pPr indent="0" lvl="0" marL="0" rtl="0">
              <a:lnSpc>
                <a:spcPct val="150000"/>
              </a:lnSpc>
              <a:spcBef>
                <a:spcPts val="0"/>
              </a:spcBef>
              <a:spcAft>
                <a:spcPts val="0"/>
              </a:spcAft>
              <a:buNone/>
            </a:pPr>
            <a:r>
              <a:t/>
            </a:r>
            <a:endParaRPr sz="3000">
              <a:solidFill>
                <a:srgbClr val="980000"/>
              </a:solidFill>
              <a:latin typeface="Open Sans"/>
              <a:ea typeface="Open Sans"/>
              <a:cs typeface="Open Sans"/>
              <a:sym typeface="Open Sans"/>
            </a:endParaRPr>
          </a:p>
          <a:p>
            <a:pPr indent="-441325" lvl="0" marL="377825" marR="0" rtl="0" algn="l">
              <a:lnSpc>
                <a:spcPct val="150000"/>
              </a:lnSpc>
              <a:spcBef>
                <a:spcPts val="0"/>
              </a:spcBef>
              <a:spcAft>
                <a:spcPts val="0"/>
              </a:spcAft>
              <a:buClr>
                <a:srgbClr val="980000"/>
              </a:buClr>
              <a:buSzPts val="3000"/>
              <a:buFont typeface="Arial"/>
              <a:buChar char="★"/>
            </a:pPr>
            <a:r>
              <a:rPr lang="en-US" sz="3000">
                <a:solidFill>
                  <a:srgbClr val="980000"/>
                </a:solidFill>
                <a:latin typeface="Arial"/>
                <a:ea typeface="Arial"/>
                <a:cs typeface="Arial"/>
                <a:sym typeface="Arial"/>
              </a:rPr>
              <a:t>What is Security Testing?</a:t>
            </a:r>
            <a:endParaRPr sz="3000">
              <a:solidFill>
                <a:srgbClr val="980000"/>
              </a:solidFill>
              <a:latin typeface="Arial"/>
              <a:ea typeface="Arial"/>
              <a:cs typeface="Arial"/>
              <a:sym typeface="Arial"/>
            </a:endParaRPr>
          </a:p>
          <a:p>
            <a:pPr indent="-441325" lvl="0" marL="377825" marR="0" rtl="0" algn="l">
              <a:lnSpc>
                <a:spcPct val="150000"/>
              </a:lnSpc>
              <a:spcBef>
                <a:spcPts val="0"/>
              </a:spcBef>
              <a:spcAft>
                <a:spcPts val="0"/>
              </a:spcAft>
              <a:buClr>
                <a:srgbClr val="980000"/>
              </a:buClr>
              <a:buSzPts val="3000"/>
              <a:buFont typeface="Arial"/>
              <a:buChar char="★"/>
            </a:pPr>
            <a:r>
              <a:rPr lang="en-US" sz="3000">
                <a:solidFill>
                  <a:srgbClr val="980000"/>
                </a:solidFill>
                <a:latin typeface="Arial"/>
                <a:ea typeface="Arial"/>
                <a:cs typeface="Arial"/>
                <a:sym typeface="Arial"/>
              </a:rPr>
              <a:t>Why should a QA think about security aspects!</a:t>
            </a:r>
            <a:endParaRPr sz="3000">
              <a:solidFill>
                <a:srgbClr val="980000"/>
              </a:solidFill>
              <a:latin typeface="Arial"/>
              <a:ea typeface="Arial"/>
              <a:cs typeface="Arial"/>
              <a:sym typeface="Arial"/>
            </a:endParaRPr>
          </a:p>
          <a:p>
            <a:pPr indent="-441325" lvl="0" marL="377825" marR="0" rtl="0" algn="l">
              <a:lnSpc>
                <a:spcPct val="150000"/>
              </a:lnSpc>
              <a:spcBef>
                <a:spcPts val="0"/>
              </a:spcBef>
              <a:spcAft>
                <a:spcPts val="0"/>
              </a:spcAft>
              <a:buClr>
                <a:srgbClr val="980000"/>
              </a:buClr>
              <a:buSzPts val="3000"/>
              <a:buFont typeface="Arial"/>
              <a:buChar char="★"/>
            </a:pPr>
            <a:r>
              <a:rPr lang="en-US" sz="3000">
                <a:solidFill>
                  <a:srgbClr val="980000"/>
                </a:solidFill>
                <a:latin typeface="Arial"/>
                <a:ea typeface="Arial"/>
                <a:cs typeface="Arial"/>
                <a:sym typeface="Arial"/>
              </a:rPr>
              <a:t>Exploring Defense Mechanisms</a:t>
            </a:r>
            <a:endParaRPr sz="3000">
              <a:solidFill>
                <a:srgbClr val="980000"/>
              </a:solidFill>
              <a:latin typeface="Arial"/>
              <a:ea typeface="Arial"/>
              <a:cs typeface="Arial"/>
              <a:sym typeface="Arial"/>
            </a:endParaRPr>
          </a:p>
          <a:p>
            <a:pPr indent="-441325" lvl="0" marL="377825" marR="0" rtl="0" algn="l">
              <a:lnSpc>
                <a:spcPct val="150000"/>
              </a:lnSpc>
              <a:spcBef>
                <a:spcPts val="400"/>
              </a:spcBef>
              <a:spcAft>
                <a:spcPts val="0"/>
              </a:spcAft>
              <a:buClr>
                <a:srgbClr val="980000"/>
              </a:buClr>
              <a:buSzPts val="3000"/>
              <a:buFont typeface="Arial"/>
              <a:buChar char="★"/>
            </a:pPr>
            <a:r>
              <a:rPr i="0" lang="en-US" sz="3000" u="none" cap="none" strike="noStrike">
                <a:solidFill>
                  <a:srgbClr val="980000"/>
                </a:solidFill>
                <a:latin typeface="Arial"/>
                <a:ea typeface="Arial"/>
                <a:cs typeface="Arial"/>
                <a:sym typeface="Arial"/>
              </a:rPr>
              <a:t>Q&amp;A</a:t>
            </a:r>
            <a:endParaRPr i="0" sz="3000" u="none" cap="none" strike="noStrike">
              <a:solidFill>
                <a:srgbClr val="980000"/>
              </a:solidFill>
              <a:latin typeface="Arial"/>
              <a:ea typeface="Arial"/>
              <a:cs typeface="Arial"/>
              <a:sym typeface="Arial"/>
            </a:endParaRPr>
          </a:p>
          <a:p>
            <a:pPr indent="0" lvl="0" marL="0" marR="0" rtl="0" algn="l">
              <a:lnSpc>
                <a:spcPct val="150000"/>
              </a:lnSpc>
              <a:spcBef>
                <a:spcPts val="400"/>
              </a:spcBef>
              <a:spcAft>
                <a:spcPts val="0"/>
              </a:spcAft>
              <a:buNone/>
            </a:pPr>
            <a:r>
              <a:rPr lang="en-US" sz="3000">
                <a:solidFill>
                  <a:srgbClr val="980000"/>
                </a:solidFill>
                <a:latin typeface="Arial"/>
                <a:ea typeface="Arial"/>
                <a:cs typeface="Arial"/>
                <a:sym typeface="Arial"/>
              </a:rPr>
              <a:t>10.136.125.131:3000</a:t>
            </a:r>
            <a:endParaRPr sz="3000">
              <a:solidFill>
                <a:srgbClr val="98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19850" y="1451075"/>
            <a:ext cx="5364000" cy="966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sz="2400">
                <a:solidFill>
                  <a:srgbClr val="38761D"/>
                </a:solidFill>
                <a:latin typeface="Arial"/>
                <a:ea typeface="Arial"/>
                <a:cs typeface="Arial"/>
                <a:sym typeface="Arial"/>
              </a:rPr>
              <a:t>Prefer whilelists over blacklists</a:t>
            </a:r>
            <a:endParaRPr b="1" sz="2400">
              <a:latin typeface="Arial"/>
              <a:ea typeface="Arial"/>
              <a:cs typeface="Arial"/>
              <a:sym typeface="Arial"/>
            </a:endParaRPr>
          </a:p>
        </p:txBody>
      </p:sp>
      <p:grpSp>
        <p:nvGrpSpPr>
          <p:cNvPr id="211" name="Shape 211"/>
          <p:cNvGrpSpPr/>
          <p:nvPr/>
        </p:nvGrpSpPr>
        <p:grpSpPr>
          <a:xfrm>
            <a:off x="533400" y="2109900"/>
            <a:ext cx="4376550" cy="3307200"/>
            <a:chOff x="1447800" y="2338500"/>
            <a:chExt cx="4376550" cy="3307200"/>
          </a:xfrm>
        </p:grpSpPr>
        <p:pic>
          <p:nvPicPr>
            <p:cNvPr id="212" name="Shape 212"/>
            <p:cNvPicPr preferRelativeResize="0"/>
            <p:nvPr/>
          </p:nvPicPr>
          <p:blipFill>
            <a:blip r:embed="rId3">
              <a:alphaModFix/>
            </a:blip>
            <a:stretch>
              <a:fillRect/>
            </a:stretch>
          </p:blipFill>
          <p:spPr>
            <a:xfrm>
              <a:off x="1447800" y="2338500"/>
              <a:ext cx="4286250" cy="3000375"/>
            </a:xfrm>
            <a:prstGeom prst="rect">
              <a:avLst/>
            </a:prstGeom>
            <a:noFill/>
            <a:ln>
              <a:noFill/>
            </a:ln>
          </p:spPr>
        </p:pic>
        <p:sp>
          <p:nvSpPr>
            <p:cNvPr id="213" name="Shape 213"/>
            <p:cNvSpPr txBox="1"/>
            <p:nvPr/>
          </p:nvSpPr>
          <p:spPr>
            <a:xfrm>
              <a:off x="1486650" y="2338500"/>
              <a:ext cx="2177700" cy="85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Whitelisting</a:t>
              </a:r>
              <a:endParaRPr sz="3000"/>
            </a:p>
          </p:txBody>
        </p:sp>
        <p:sp>
          <p:nvSpPr>
            <p:cNvPr id="214" name="Shape 214"/>
            <p:cNvSpPr txBox="1"/>
            <p:nvPr/>
          </p:nvSpPr>
          <p:spPr>
            <a:xfrm>
              <a:off x="3646650" y="4787100"/>
              <a:ext cx="2177700" cy="85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000"/>
                <a:t>Black</a:t>
              </a:r>
              <a:r>
                <a:rPr lang="en-US" sz="3000"/>
                <a:t>listing</a:t>
              </a:r>
              <a:endParaRPr sz="3000"/>
            </a:p>
          </p:txBody>
        </p:sp>
      </p:grpSp>
      <p:sp>
        <p:nvSpPr>
          <p:cNvPr id="215" name="Shape 215"/>
          <p:cNvSpPr txBox="1"/>
          <p:nvPr>
            <p:ph idx="1" type="body"/>
          </p:nvPr>
        </p:nvSpPr>
        <p:spPr>
          <a:xfrm>
            <a:off x="5367150" y="4805725"/>
            <a:ext cx="3840900" cy="966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sz="2400">
                <a:solidFill>
                  <a:srgbClr val="38761D"/>
                </a:solidFill>
                <a:latin typeface="Arial"/>
                <a:ea typeface="Arial"/>
                <a:cs typeface="Arial"/>
                <a:sym typeface="Arial"/>
              </a:rPr>
              <a:t>Validate uploaded files</a:t>
            </a:r>
            <a:endParaRPr b="1" sz="2400">
              <a:latin typeface="Arial"/>
              <a:ea typeface="Arial"/>
              <a:cs typeface="Arial"/>
              <a:sym typeface="Arial"/>
            </a:endParaRPr>
          </a:p>
        </p:txBody>
      </p:sp>
      <p:pic>
        <p:nvPicPr>
          <p:cNvPr id="216" name="Shape 216"/>
          <p:cNvPicPr preferRelativeResize="0"/>
          <p:nvPr/>
        </p:nvPicPr>
        <p:blipFill rotWithShape="1">
          <a:blip r:embed="rId4">
            <a:alphaModFix/>
          </a:blip>
          <a:srcRect b="0" l="42229" r="0" t="37919"/>
          <a:stretch/>
        </p:blipFill>
        <p:spPr>
          <a:xfrm>
            <a:off x="5404775" y="2109900"/>
            <a:ext cx="3542525" cy="267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p:nvPr/>
        </p:nvSpPr>
        <p:spPr>
          <a:xfrm>
            <a:off x="1167848" y="2819400"/>
            <a:ext cx="6828162" cy="859099"/>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Stay Up-to-date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25" y="1169975"/>
            <a:ext cx="8510100" cy="96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sz="2400">
                <a:solidFill>
                  <a:srgbClr val="17801C"/>
                </a:solidFill>
              </a:rPr>
              <a:t>How a third-party software/library affected Equifax’s business !!! </a:t>
            </a:r>
            <a:endParaRPr b="1" sz="2400">
              <a:solidFill>
                <a:srgbClr val="17801C"/>
              </a:solidFill>
            </a:endParaRPr>
          </a:p>
        </p:txBody>
      </p:sp>
      <p:pic>
        <p:nvPicPr>
          <p:cNvPr id="229" name="Shape 229"/>
          <p:cNvPicPr preferRelativeResize="0"/>
          <p:nvPr/>
        </p:nvPicPr>
        <p:blipFill rotWithShape="1">
          <a:blip r:embed="rId3">
            <a:alphaModFix/>
          </a:blip>
          <a:srcRect b="5594" l="7682" r="4613" t="3429"/>
          <a:stretch/>
        </p:blipFill>
        <p:spPr>
          <a:xfrm>
            <a:off x="1259025" y="2000575"/>
            <a:ext cx="6546277" cy="3771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215800" y="1647750"/>
            <a:ext cx="8928300" cy="8886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rPr b="1" lang="en-US" sz="2400">
                <a:solidFill>
                  <a:srgbClr val="17801C"/>
                </a:solidFill>
                <a:latin typeface="Arial"/>
                <a:ea typeface="Arial"/>
                <a:cs typeface="Arial"/>
                <a:sym typeface="Arial"/>
              </a:rPr>
              <a:t>Quick reference to check third-party libraries vulnerabilities</a:t>
            </a:r>
            <a:endParaRPr b="1" sz="2400">
              <a:solidFill>
                <a:srgbClr val="17801C"/>
              </a:solidFill>
              <a:latin typeface="Arial"/>
              <a:ea typeface="Arial"/>
              <a:cs typeface="Arial"/>
              <a:sym typeface="Arial"/>
            </a:endParaRPr>
          </a:p>
          <a:p>
            <a:pPr indent="0" lvl="0" marL="457200" rtl="0">
              <a:lnSpc>
                <a:spcPct val="200000"/>
              </a:lnSpc>
              <a:spcBef>
                <a:spcPts val="0"/>
              </a:spcBef>
              <a:spcAft>
                <a:spcPts val="0"/>
              </a:spcAft>
              <a:buNone/>
            </a:pPr>
            <a:r>
              <a:rPr lang="en-US" sz="2400">
                <a:latin typeface="Arial"/>
                <a:ea typeface="Arial"/>
                <a:cs typeface="Arial"/>
                <a:sym typeface="Arial"/>
              </a:rPr>
              <a:t>  </a:t>
            </a:r>
            <a:endParaRPr sz="2400">
              <a:solidFill>
                <a:srgbClr val="17801C"/>
              </a:solidFill>
              <a:latin typeface="Arial"/>
              <a:ea typeface="Arial"/>
              <a:cs typeface="Arial"/>
              <a:sym typeface="Arial"/>
            </a:endParaRPr>
          </a:p>
          <a:p>
            <a:pPr indent="-377825" lvl="0" marL="377825" marR="0" rtl="0" algn="l">
              <a:lnSpc>
                <a:spcPct val="115000"/>
              </a:lnSpc>
              <a:spcBef>
                <a:spcPts val="400"/>
              </a:spcBef>
              <a:spcAft>
                <a:spcPts val="0"/>
              </a:spcAft>
              <a:buClr>
                <a:schemeClr val="dk1"/>
              </a:buClr>
              <a:buSzPts val="2000"/>
              <a:buFont typeface="Georgia"/>
              <a:buNone/>
            </a:pPr>
            <a:r>
              <a:t/>
            </a:r>
            <a:endParaRPr i="0" sz="2400" u="none" cap="none" strike="noStrike">
              <a:solidFill>
                <a:schemeClr val="dk1"/>
              </a:solidFill>
              <a:latin typeface="Arial"/>
              <a:ea typeface="Arial"/>
              <a:cs typeface="Arial"/>
              <a:sym typeface="Arial"/>
            </a:endParaRPr>
          </a:p>
        </p:txBody>
      </p:sp>
      <p:grpSp>
        <p:nvGrpSpPr>
          <p:cNvPr id="235" name="Shape 235"/>
          <p:cNvGrpSpPr/>
          <p:nvPr/>
        </p:nvGrpSpPr>
        <p:grpSpPr>
          <a:xfrm>
            <a:off x="4244880" y="3277640"/>
            <a:ext cx="4112400" cy="2569208"/>
            <a:chOff x="3417305" y="3029440"/>
            <a:chExt cx="4112400" cy="2569208"/>
          </a:xfrm>
        </p:grpSpPr>
        <p:pic>
          <p:nvPicPr>
            <p:cNvPr id="236" name="Shape 236"/>
            <p:cNvPicPr preferRelativeResize="0"/>
            <p:nvPr/>
          </p:nvPicPr>
          <p:blipFill>
            <a:blip r:embed="rId3">
              <a:alphaModFix/>
            </a:blip>
            <a:stretch>
              <a:fillRect/>
            </a:stretch>
          </p:blipFill>
          <p:spPr>
            <a:xfrm>
              <a:off x="4433659" y="3954233"/>
              <a:ext cx="2691950" cy="1644415"/>
            </a:xfrm>
            <a:prstGeom prst="rect">
              <a:avLst/>
            </a:prstGeom>
            <a:noFill/>
            <a:ln>
              <a:noFill/>
            </a:ln>
          </p:spPr>
        </p:pic>
        <p:sp>
          <p:nvSpPr>
            <p:cNvPr id="237" name="Shape 237"/>
            <p:cNvSpPr txBox="1"/>
            <p:nvPr/>
          </p:nvSpPr>
          <p:spPr>
            <a:xfrm rot="-440302">
              <a:off x="3609789" y="3231653"/>
              <a:ext cx="3727431" cy="1240174"/>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n-US" sz="1800"/>
                <a:t>Update Libraries &amp; Components to overcome known vulnerabilities!</a:t>
              </a:r>
              <a:endParaRPr sz="1800"/>
            </a:p>
          </p:txBody>
        </p:sp>
      </p:grpSp>
      <p:pic>
        <p:nvPicPr>
          <p:cNvPr id="238" name="Shape 238"/>
          <p:cNvPicPr preferRelativeResize="0"/>
          <p:nvPr/>
        </p:nvPicPr>
        <p:blipFill>
          <a:blip r:embed="rId4">
            <a:alphaModFix/>
          </a:blip>
          <a:stretch>
            <a:fillRect/>
          </a:stretch>
        </p:blipFill>
        <p:spPr>
          <a:xfrm>
            <a:off x="215800" y="2353725"/>
            <a:ext cx="2581275" cy="1152525"/>
          </a:xfrm>
          <a:prstGeom prst="rect">
            <a:avLst/>
          </a:prstGeom>
          <a:noFill/>
          <a:ln>
            <a:noFill/>
          </a:ln>
        </p:spPr>
      </p:pic>
      <p:sp>
        <p:nvSpPr>
          <p:cNvPr id="239" name="Shape 239"/>
          <p:cNvSpPr txBox="1"/>
          <p:nvPr/>
        </p:nvSpPr>
        <p:spPr>
          <a:xfrm>
            <a:off x="2099875" y="2745450"/>
            <a:ext cx="7342200" cy="856500"/>
          </a:xfrm>
          <a:prstGeom prst="rect">
            <a:avLst/>
          </a:prstGeom>
          <a:noFill/>
          <a:ln>
            <a:noFill/>
          </a:ln>
        </p:spPr>
        <p:txBody>
          <a:bodyPr anchorCtr="0" anchor="t" bIns="91425" lIns="91425" spcFirstLastPara="1" rIns="91425" wrap="square" tIns="91425">
            <a:noAutofit/>
          </a:bodyPr>
          <a:lstStyle/>
          <a:p>
            <a:pPr indent="0" lvl="0" marL="457200" rtl="0">
              <a:lnSpc>
                <a:spcPct val="200000"/>
              </a:lnSpc>
              <a:spcBef>
                <a:spcPts val="0"/>
              </a:spcBef>
              <a:spcAft>
                <a:spcPts val="0"/>
              </a:spcAft>
              <a:buClr>
                <a:schemeClr val="dk1"/>
              </a:buClr>
              <a:buSzPts val="1100"/>
              <a:buFont typeface="Arial"/>
              <a:buNone/>
            </a:pPr>
            <a:r>
              <a:rPr b="1" lang="en-US" sz="2400">
                <a:solidFill>
                  <a:schemeClr val="dk1"/>
                </a:solidFill>
              </a:rPr>
              <a:t> </a:t>
            </a:r>
            <a:r>
              <a:rPr b="1" lang="en-US" sz="2400" u="sng">
                <a:solidFill>
                  <a:srgbClr val="17801C"/>
                </a:solidFill>
                <a:hlinkClick r:id="rId5"/>
              </a:rPr>
              <a:t>To check it now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p:nvPr/>
        </p:nvSpPr>
        <p:spPr>
          <a:xfrm>
            <a:off x="996625" y="2697025"/>
            <a:ext cx="7234299" cy="920374"/>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Session Management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355750" y="1460550"/>
            <a:ext cx="4908900" cy="3936900"/>
          </a:xfrm>
          <a:prstGeom prst="rect">
            <a:avLst/>
          </a:prstGeom>
        </p:spPr>
        <p:txBody>
          <a:bodyPr anchorCtr="0" anchor="t" bIns="91425" lIns="91425" spcFirstLastPara="1" rIns="91425" wrap="square" tIns="91425">
            <a:noAutofit/>
          </a:bodyPr>
          <a:lstStyle/>
          <a:p>
            <a:pPr indent="-355600" lvl="0" marL="457200" algn="just">
              <a:lnSpc>
                <a:spcPct val="200000"/>
              </a:lnSpc>
              <a:spcBef>
                <a:spcPts val="400"/>
              </a:spcBef>
              <a:spcAft>
                <a:spcPts val="0"/>
              </a:spcAft>
              <a:buClr>
                <a:srgbClr val="38761D"/>
              </a:buClr>
              <a:buSzPts val="2000"/>
              <a:buChar char="❖"/>
            </a:pPr>
            <a:r>
              <a:rPr lang="en-US">
                <a:solidFill>
                  <a:srgbClr val="38761D"/>
                </a:solidFill>
                <a:latin typeface="Arial"/>
                <a:ea typeface="Arial"/>
                <a:cs typeface="Arial"/>
                <a:sym typeface="Arial"/>
              </a:rPr>
              <a:t>Implement ideal </a:t>
            </a:r>
            <a:r>
              <a:rPr b="1" i="1" lang="en-US">
                <a:solidFill>
                  <a:srgbClr val="38761D"/>
                </a:solidFill>
                <a:latin typeface="Arial"/>
                <a:ea typeface="Arial"/>
                <a:cs typeface="Arial"/>
                <a:sym typeface="Arial"/>
              </a:rPr>
              <a:t>session time-outs</a:t>
            </a:r>
            <a:r>
              <a:rPr lang="en-US">
                <a:solidFill>
                  <a:srgbClr val="38761D"/>
                </a:solidFill>
                <a:latin typeface="Arial"/>
                <a:ea typeface="Arial"/>
                <a:cs typeface="Arial"/>
                <a:sym typeface="Arial"/>
              </a:rPr>
              <a:t>.</a:t>
            </a:r>
            <a:endParaRPr>
              <a:solidFill>
                <a:srgbClr val="38761D"/>
              </a:solidFill>
              <a:latin typeface="Arial"/>
              <a:ea typeface="Arial"/>
              <a:cs typeface="Arial"/>
              <a:sym typeface="Arial"/>
            </a:endParaRPr>
          </a:p>
          <a:p>
            <a:pPr indent="-355600" lvl="0" marL="457200" algn="just">
              <a:lnSpc>
                <a:spcPct val="200000"/>
              </a:lnSpc>
              <a:spcBef>
                <a:spcPts val="0"/>
              </a:spcBef>
              <a:spcAft>
                <a:spcPts val="0"/>
              </a:spcAft>
              <a:buClr>
                <a:srgbClr val="38761D"/>
              </a:buClr>
              <a:buSzPts val="2000"/>
              <a:buChar char="❖"/>
            </a:pPr>
            <a:r>
              <a:rPr lang="en-US">
                <a:solidFill>
                  <a:srgbClr val="38761D"/>
                </a:solidFill>
                <a:latin typeface="Arial"/>
                <a:ea typeface="Arial"/>
                <a:cs typeface="Arial"/>
                <a:sym typeface="Arial"/>
              </a:rPr>
              <a:t>Ensure the </a:t>
            </a:r>
            <a:r>
              <a:rPr b="1" i="1" lang="en-US">
                <a:solidFill>
                  <a:srgbClr val="38761D"/>
                </a:solidFill>
                <a:latin typeface="Arial"/>
                <a:ea typeface="Arial"/>
                <a:cs typeface="Arial"/>
                <a:sym typeface="Arial"/>
              </a:rPr>
              <a:t>regenerated</a:t>
            </a:r>
            <a:r>
              <a:rPr lang="en-US">
                <a:solidFill>
                  <a:srgbClr val="38761D"/>
                </a:solidFill>
                <a:latin typeface="Arial"/>
                <a:ea typeface="Arial"/>
                <a:cs typeface="Arial"/>
                <a:sym typeface="Arial"/>
              </a:rPr>
              <a:t> </a:t>
            </a:r>
            <a:r>
              <a:rPr b="1" i="1" lang="en-US">
                <a:solidFill>
                  <a:srgbClr val="38761D"/>
                </a:solidFill>
                <a:latin typeface="Arial"/>
                <a:ea typeface="Arial"/>
                <a:cs typeface="Arial"/>
                <a:sym typeface="Arial"/>
              </a:rPr>
              <a:t>session identifiers</a:t>
            </a:r>
            <a:r>
              <a:rPr lang="en-US">
                <a:solidFill>
                  <a:srgbClr val="38761D"/>
                </a:solidFill>
                <a:latin typeface="Arial"/>
                <a:ea typeface="Arial"/>
                <a:cs typeface="Arial"/>
                <a:sym typeface="Arial"/>
              </a:rPr>
              <a:t> are </a:t>
            </a:r>
            <a:r>
              <a:rPr b="1" i="1" lang="en-US">
                <a:solidFill>
                  <a:srgbClr val="38761D"/>
                </a:solidFill>
                <a:latin typeface="Arial"/>
                <a:ea typeface="Arial"/>
                <a:cs typeface="Arial"/>
                <a:sym typeface="Arial"/>
              </a:rPr>
              <a:t>sufficiently random</a:t>
            </a:r>
            <a:r>
              <a:rPr lang="en-US">
                <a:solidFill>
                  <a:srgbClr val="38761D"/>
                </a:solidFill>
                <a:latin typeface="Arial"/>
                <a:ea typeface="Arial"/>
                <a:cs typeface="Arial"/>
                <a:sym typeface="Arial"/>
              </a:rPr>
              <a:t>.</a:t>
            </a:r>
            <a:endParaRPr>
              <a:solidFill>
                <a:srgbClr val="38761D"/>
              </a:solidFill>
              <a:latin typeface="Arial"/>
              <a:ea typeface="Arial"/>
              <a:cs typeface="Arial"/>
              <a:sym typeface="Arial"/>
            </a:endParaRPr>
          </a:p>
          <a:p>
            <a:pPr indent="-355600" lvl="0" marL="457200" rtl="0" algn="just">
              <a:lnSpc>
                <a:spcPct val="200000"/>
              </a:lnSpc>
              <a:spcBef>
                <a:spcPts val="0"/>
              </a:spcBef>
              <a:spcAft>
                <a:spcPts val="0"/>
              </a:spcAft>
              <a:buClr>
                <a:srgbClr val="38761D"/>
              </a:buClr>
              <a:buSzPts val="2000"/>
              <a:buChar char="❖"/>
            </a:pPr>
            <a:r>
              <a:rPr b="1" i="1" lang="en-US">
                <a:solidFill>
                  <a:srgbClr val="38761D"/>
                </a:solidFill>
                <a:latin typeface="Arial"/>
                <a:ea typeface="Arial"/>
                <a:cs typeface="Arial"/>
                <a:sym typeface="Arial"/>
              </a:rPr>
              <a:t>Destroy session</a:t>
            </a:r>
            <a:r>
              <a:rPr lang="en-US">
                <a:solidFill>
                  <a:srgbClr val="38761D"/>
                </a:solidFill>
                <a:latin typeface="Arial"/>
                <a:ea typeface="Arial"/>
                <a:cs typeface="Arial"/>
                <a:sym typeface="Arial"/>
              </a:rPr>
              <a:t> at the sign of </a:t>
            </a:r>
            <a:r>
              <a:rPr b="1" i="1" lang="en-US">
                <a:solidFill>
                  <a:srgbClr val="38761D"/>
                </a:solidFill>
                <a:latin typeface="Arial"/>
                <a:ea typeface="Arial"/>
                <a:cs typeface="Arial"/>
                <a:sym typeface="Arial"/>
              </a:rPr>
              <a:t>tampering</a:t>
            </a:r>
            <a:endParaRPr>
              <a:solidFill>
                <a:srgbClr val="38761D"/>
              </a:solidFill>
              <a:latin typeface="Arial"/>
              <a:ea typeface="Arial"/>
              <a:cs typeface="Arial"/>
              <a:sym typeface="Arial"/>
            </a:endParaRPr>
          </a:p>
          <a:p>
            <a:pPr indent="-355600" lvl="0" marL="457200" rtl="0" algn="just">
              <a:lnSpc>
                <a:spcPct val="200000"/>
              </a:lnSpc>
              <a:spcBef>
                <a:spcPts val="0"/>
              </a:spcBef>
              <a:spcAft>
                <a:spcPts val="0"/>
              </a:spcAft>
              <a:buClr>
                <a:srgbClr val="38761D"/>
              </a:buClr>
              <a:buSzPts val="2000"/>
              <a:buChar char="❖"/>
            </a:pPr>
            <a:r>
              <a:rPr lang="en-US">
                <a:solidFill>
                  <a:srgbClr val="38761D"/>
                </a:solidFill>
                <a:latin typeface="Arial"/>
                <a:ea typeface="Arial"/>
                <a:cs typeface="Arial"/>
                <a:sym typeface="Arial"/>
              </a:rPr>
              <a:t>Set attributes to the cookies Secure,HttpOnly, Expire</a:t>
            </a:r>
            <a:endParaRPr>
              <a:solidFill>
                <a:srgbClr val="38761D"/>
              </a:solidFill>
              <a:latin typeface="Arial"/>
              <a:ea typeface="Arial"/>
              <a:cs typeface="Arial"/>
              <a:sym typeface="Arial"/>
            </a:endParaRPr>
          </a:p>
        </p:txBody>
      </p:sp>
      <p:grpSp>
        <p:nvGrpSpPr>
          <p:cNvPr id="252" name="Shape 252"/>
          <p:cNvGrpSpPr/>
          <p:nvPr/>
        </p:nvGrpSpPr>
        <p:grpSpPr>
          <a:xfrm>
            <a:off x="5264650" y="1290475"/>
            <a:ext cx="3676067" cy="2285928"/>
            <a:chOff x="2652336" y="3606448"/>
            <a:chExt cx="4186864" cy="2137780"/>
          </a:xfrm>
        </p:grpSpPr>
        <p:pic>
          <p:nvPicPr>
            <p:cNvPr id="253" name="Shape 253"/>
            <p:cNvPicPr preferRelativeResize="0"/>
            <p:nvPr/>
          </p:nvPicPr>
          <p:blipFill>
            <a:blip r:embed="rId3">
              <a:alphaModFix/>
            </a:blip>
            <a:stretch>
              <a:fillRect/>
            </a:stretch>
          </p:blipFill>
          <p:spPr>
            <a:xfrm>
              <a:off x="2743450" y="4355103"/>
              <a:ext cx="4095750" cy="1389125"/>
            </a:xfrm>
            <a:prstGeom prst="rect">
              <a:avLst/>
            </a:prstGeom>
            <a:noFill/>
            <a:ln>
              <a:noFill/>
            </a:ln>
          </p:spPr>
        </p:pic>
        <p:sp>
          <p:nvSpPr>
            <p:cNvPr id="254" name="Shape 254"/>
            <p:cNvSpPr txBox="1"/>
            <p:nvPr/>
          </p:nvSpPr>
          <p:spPr>
            <a:xfrm>
              <a:off x="2652336" y="3606448"/>
              <a:ext cx="4095900" cy="9363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US">
                  <a:solidFill>
                    <a:srgbClr val="FF0000"/>
                  </a:solidFill>
                </a:rPr>
                <a:t>Ensure there is no scope for data tampering</a:t>
              </a:r>
              <a:endParaRPr b="1">
                <a:solidFill>
                  <a:srgbClr val="FF0000"/>
                </a:solidFill>
              </a:endParaRPr>
            </a:p>
          </p:txBody>
        </p:sp>
      </p:grpSp>
      <p:sp>
        <p:nvSpPr>
          <p:cNvPr id="255" name="Shape 255"/>
          <p:cNvSpPr txBox="1"/>
          <p:nvPr/>
        </p:nvSpPr>
        <p:spPr>
          <a:xfrm>
            <a:off x="5164800" y="3836700"/>
            <a:ext cx="3852000" cy="2081400"/>
          </a:xfrm>
          <a:prstGeom prst="rect">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980000"/>
                </a:solidFill>
              </a:rPr>
              <a:t>URL MANIPULATION</a:t>
            </a:r>
            <a:endParaRPr b="1">
              <a:solidFill>
                <a:srgbClr val="980000"/>
              </a:solidFill>
            </a:endParaRPr>
          </a:p>
          <a:p>
            <a:pPr indent="0" lvl="0" marL="0">
              <a:spcBef>
                <a:spcPts val="0"/>
              </a:spcBef>
              <a:spcAft>
                <a:spcPts val="0"/>
              </a:spcAft>
              <a:buNone/>
            </a:pPr>
            <a:r>
              <a:t/>
            </a:r>
            <a:endParaRPr b="1">
              <a:solidFill>
                <a:srgbClr val="17801C"/>
              </a:solidFill>
              <a:latin typeface="Georgia"/>
              <a:ea typeface="Georgia"/>
              <a:cs typeface="Georgia"/>
              <a:sym typeface="Georgia"/>
            </a:endParaRPr>
          </a:p>
          <a:p>
            <a:pPr indent="0" lvl="0" marL="0">
              <a:spcBef>
                <a:spcPts val="0"/>
              </a:spcBef>
              <a:spcAft>
                <a:spcPts val="0"/>
              </a:spcAft>
              <a:buNone/>
            </a:pPr>
            <a:r>
              <a:rPr b="1" lang="en-US">
                <a:solidFill>
                  <a:srgbClr val="17801C"/>
                </a:solidFill>
                <a:latin typeface="Georgia"/>
                <a:ea typeface="Georgia"/>
                <a:cs typeface="Georgia"/>
                <a:sym typeface="Georgia"/>
              </a:rPr>
              <a:t>http://bankingsite.com?sessionID=</a:t>
            </a:r>
            <a:r>
              <a:rPr b="1" lang="en-US">
                <a:solidFill>
                  <a:srgbClr val="980000"/>
                </a:solidFill>
                <a:latin typeface="Georgia"/>
                <a:ea typeface="Georgia"/>
                <a:cs typeface="Georgia"/>
                <a:sym typeface="Georgia"/>
              </a:rPr>
              <a:t>AKH078WSD4RTH125</a:t>
            </a:r>
            <a:endParaRPr b="1">
              <a:solidFill>
                <a:srgbClr val="980000"/>
              </a:solidFill>
              <a:latin typeface="Georgia"/>
              <a:ea typeface="Georgia"/>
              <a:cs typeface="Georgia"/>
              <a:sym typeface="Georgia"/>
            </a:endParaRPr>
          </a:p>
          <a:p>
            <a:pPr indent="0" lvl="0" marL="0" rtl="0">
              <a:spcBef>
                <a:spcPts val="0"/>
              </a:spcBef>
              <a:spcAft>
                <a:spcPts val="0"/>
              </a:spcAft>
              <a:buNone/>
            </a:pPr>
            <a:r>
              <a:t/>
            </a:r>
            <a:endParaRPr b="1">
              <a:solidFill>
                <a:srgbClr val="FF0000"/>
              </a:solidFill>
              <a:latin typeface="Georgia"/>
              <a:ea typeface="Georgia"/>
              <a:cs typeface="Georgia"/>
              <a:sym typeface="Georgia"/>
            </a:endParaRPr>
          </a:p>
          <a:p>
            <a:pPr indent="0" lvl="0" marL="0">
              <a:spcBef>
                <a:spcPts val="0"/>
              </a:spcBef>
              <a:spcAft>
                <a:spcPts val="0"/>
              </a:spcAft>
              <a:buNone/>
            </a:pPr>
            <a:r>
              <a:rPr b="1" lang="en-US">
                <a:solidFill>
                  <a:srgbClr val="17801C"/>
                </a:solidFill>
                <a:latin typeface="Georgia"/>
                <a:ea typeface="Georgia"/>
                <a:cs typeface="Georgia"/>
                <a:sym typeface="Georgia"/>
              </a:rPr>
              <a:t>http://bankingsite.com/verify?userid=</a:t>
            </a:r>
            <a:r>
              <a:rPr b="1" lang="en-US">
                <a:solidFill>
                  <a:srgbClr val="980000"/>
                </a:solidFill>
                <a:latin typeface="Georgia"/>
                <a:ea typeface="Georgia"/>
                <a:cs typeface="Georgia"/>
                <a:sym typeface="Georgia"/>
              </a:rPr>
              <a:t>9898989</a:t>
            </a:r>
            <a:endParaRPr b="1">
              <a:solidFill>
                <a:srgbClr val="980000"/>
              </a:solidFill>
              <a:latin typeface="Georgia"/>
              <a:ea typeface="Georgia"/>
              <a:cs typeface="Georgia"/>
              <a:sym typeface="Georgia"/>
            </a:endParaRPr>
          </a:p>
          <a:p>
            <a:pPr indent="0" lvl="0" marL="0" rtl="0">
              <a:spcBef>
                <a:spcPts val="0"/>
              </a:spcBef>
              <a:spcAft>
                <a:spcPts val="0"/>
              </a:spcAft>
              <a:buNone/>
            </a:pPr>
            <a:r>
              <a:t/>
            </a:r>
            <a:endParaRPr b="1">
              <a:solidFill>
                <a:srgbClr val="FF0000"/>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p:nvPr/>
        </p:nvSpPr>
        <p:spPr>
          <a:xfrm>
            <a:off x="625198" y="320525"/>
            <a:ext cx="4679447" cy="652231"/>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Disclaimer</a:t>
            </a:r>
          </a:p>
        </p:txBody>
      </p:sp>
      <p:sp>
        <p:nvSpPr>
          <p:cNvPr id="262" name="Shape 262"/>
          <p:cNvSpPr txBox="1"/>
          <p:nvPr/>
        </p:nvSpPr>
        <p:spPr>
          <a:xfrm>
            <a:off x="430350" y="1346600"/>
            <a:ext cx="8107200" cy="4581300"/>
          </a:xfrm>
          <a:prstGeom prst="rect">
            <a:avLst/>
          </a:prstGeom>
          <a:noFill/>
          <a:ln>
            <a:noFill/>
          </a:ln>
        </p:spPr>
        <p:txBody>
          <a:bodyPr anchorCtr="0" anchor="ctr" bIns="91425" lIns="91425" spcFirstLastPara="1" rIns="91425" wrap="square" tIns="91425">
            <a:noAutofit/>
          </a:bodyPr>
          <a:lstStyle/>
          <a:p>
            <a:pPr indent="-355600" lvl="0" marL="457200" rtl="0" algn="just">
              <a:lnSpc>
                <a:spcPct val="200000"/>
              </a:lnSpc>
              <a:spcBef>
                <a:spcPts val="400"/>
              </a:spcBef>
              <a:spcAft>
                <a:spcPts val="0"/>
              </a:spcAft>
              <a:buClr>
                <a:srgbClr val="38761D"/>
              </a:buClr>
              <a:buSzPts val="2000"/>
              <a:buFont typeface="Georgia"/>
              <a:buChar char="❖"/>
            </a:pPr>
            <a:r>
              <a:rPr lang="en-US" sz="2000">
                <a:solidFill>
                  <a:srgbClr val="38761D"/>
                </a:solidFill>
              </a:rPr>
              <a:t>Hacking is illegal and should not be performed.</a:t>
            </a:r>
            <a:endParaRPr sz="2000">
              <a:solidFill>
                <a:srgbClr val="38761D"/>
              </a:solidFill>
            </a:endParaRPr>
          </a:p>
          <a:p>
            <a:pPr indent="-355600" lvl="0" marL="457200" rtl="0" algn="just">
              <a:lnSpc>
                <a:spcPct val="200000"/>
              </a:lnSpc>
              <a:spcBef>
                <a:spcPts val="0"/>
              </a:spcBef>
              <a:spcAft>
                <a:spcPts val="0"/>
              </a:spcAft>
              <a:buClr>
                <a:srgbClr val="38761D"/>
              </a:buClr>
              <a:buSzPts val="2000"/>
              <a:buFont typeface="Georgia"/>
              <a:buChar char="❖"/>
            </a:pPr>
            <a:r>
              <a:rPr lang="en-US" sz="2000">
                <a:solidFill>
                  <a:srgbClr val="38761D"/>
                </a:solidFill>
              </a:rPr>
              <a:t>Security testing is an agreed form of audit between two parties and should be in bound in writing defining the scope and nature of what is to be audited</a:t>
            </a:r>
            <a:endParaRPr sz="2000">
              <a:solidFill>
                <a:srgbClr val="38761D"/>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533400" y="484187"/>
            <a:ext cx="8007350" cy="9667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231"/>
              </a:buClr>
              <a:buSzPts val="3200"/>
              <a:buFont typeface="Arial"/>
              <a:buNone/>
            </a:pPr>
            <a:r>
              <a:rPr i="0" lang="en-US" sz="3200" u="none" cap="none" strike="noStrike">
                <a:solidFill>
                  <a:srgbClr val="17801C"/>
                </a:solidFill>
                <a:latin typeface="Lobster"/>
                <a:ea typeface="Lobster"/>
                <a:cs typeface="Lobster"/>
                <a:sym typeface="Lobster"/>
              </a:rPr>
              <a:t>References</a:t>
            </a:r>
            <a:endParaRPr i="0" sz="3200" u="none" cap="none" strike="noStrike">
              <a:solidFill>
                <a:srgbClr val="17801C"/>
              </a:solidFill>
              <a:latin typeface="Lobster"/>
              <a:ea typeface="Lobster"/>
              <a:cs typeface="Lobster"/>
              <a:sym typeface="Lobster"/>
            </a:endParaRPr>
          </a:p>
        </p:txBody>
      </p:sp>
      <p:sp>
        <p:nvSpPr>
          <p:cNvPr id="268" name="Shape 268"/>
          <p:cNvSpPr txBox="1"/>
          <p:nvPr>
            <p:ph idx="1" type="body"/>
          </p:nvPr>
        </p:nvSpPr>
        <p:spPr>
          <a:xfrm>
            <a:off x="457350" y="1450975"/>
            <a:ext cx="8263500" cy="44673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OWASP: </a:t>
            </a:r>
            <a:r>
              <a:rPr lang="en-US" sz="1800" u="sng">
                <a:solidFill>
                  <a:schemeClr val="hlink"/>
                </a:solidFill>
                <a:latin typeface="Arial"/>
                <a:ea typeface="Arial"/>
                <a:cs typeface="Arial"/>
                <a:sym typeface="Arial"/>
                <a:hlinkClick r:id="rId3"/>
              </a:rPr>
              <a:t>https://www.owasp.org/images/0/08/OWASP_SCP_Quick_Reference_Guide_v2.pdf</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GitCrypt: </a:t>
            </a:r>
            <a:r>
              <a:rPr lang="en-US" sz="1800" u="sng">
                <a:solidFill>
                  <a:schemeClr val="hlink"/>
                </a:solidFill>
                <a:latin typeface="Arial"/>
                <a:ea typeface="Arial"/>
                <a:cs typeface="Arial"/>
                <a:sym typeface="Arial"/>
                <a:hlinkClick r:id="rId4"/>
              </a:rPr>
              <a:t>https://github.com/AGWA/git-crypt</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US" sz="1800">
                <a:latin typeface="Arial"/>
                <a:ea typeface="Arial"/>
                <a:cs typeface="Arial"/>
                <a:sym typeface="Arial"/>
              </a:rPr>
              <a:t>Talisman: </a:t>
            </a:r>
            <a:r>
              <a:rPr lang="en-US" sz="1800" u="sng">
                <a:solidFill>
                  <a:schemeClr val="hlink"/>
                </a:solidFill>
                <a:latin typeface="Arial"/>
                <a:ea typeface="Arial"/>
                <a:cs typeface="Arial"/>
                <a:sym typeface="Arial"/>
                <a:hlinkClick r:id="rId5"/>
              </a:rPr>
              <a:t>https://github.com/thoughtworks/talisman</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US" sz="1800">
                <a:latin typeface="Arial"/>
                <a:ea typeface="Arial"/>
                <a:cs typeface="Arial"/>
                <a:sym typeface="Arial"/>
              </a:rPr>
              <a:t>HTTPS: </a:t>
            </a:r>
            <a:r>
              <a:rPr lang="en-US" sz="1800" u="sng">
                <a:solidFill>
                  <a:schemeClr val="hlink"/>
                </a:solidFill>
                <a:latin typeface="Arial"/>
                <a:ea typeface="Arial"/>
                <a:cs typeface="Arial"/>
                <a:sym typeface="Arial"/>
                <a:hlinkClick r:id="rId6"/>
              </a:rPr>
              <a:t>https://www.quicksprout.com/2016/03/25/should-you-switch-your-site-to-https-heres-why-you-should-or-shouldnt/</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US" sz="1800">
                <a:latin typeface="Arial"/>
                <a:ea typeface="Arial"/>
                <a:cs typeface="Arial"/>
                <a:sym typeface="Arial"/>
              </a:rPr>
              <a:t>Two factor authentication: </a:t>
            </a:r>
            <a:r>
              <a:rPr lang="en-US" sz="1800" u="sng">
                <a:solidFill>
                  <a:schemeClr val="hlink"/>
                </a:solidFill>
                <a:latin typeface="Arial"/>
                <a:ea typeface="Arial"/>
                <a:cs typeface="Arial"/>
                <a:sym typeface="Arial"/>
                <a:hlinkClick r:id="rId7"/>
              </a:rPr>
              <a:t>https://www.securenvoy.com/two-factor-authentication/what-is-2fa.shtm</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US" sz="1800">
                <a:latin typeface="Arial"/>
                <a:ea typeface="Arial"/>
                <a:cs typeface="Arial"/>
                <a:sym typeface="Arial"/>
              </a:rPr>
              <a:t>Open Source Security Testing Tools: </a:t>
            </a:r>
            <a:r>
              <a:rPr lang="en-US" sz="1800" u="sng">
                <a:solidFill>
                  <a:schemeClr val="hlink"/>
                </a:solidFill>
                <a:latin typeface="Arial"/>
                <a:ea typeface="Arial"/>
                <a:cs typeface="Arial"/>
                <a:sym typeface="Arial"/>
                <a:hlinkClick r:id="rId8"/>
              </a:rPr>
              <a:t>http://www.cigniti.com/blog/8-open-source-security-testing-tools-to-test-your-website/</a:t>
            </a:r>
            <a:endParaRPr b="1"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US" sz="1800">
                <a:latin typeface="Arial"/>
                <a:ea typeface="Arial"/>
                <a:cs typeface="Arial"/>
                <a:sym typeface="Arial"/>
              </a:rPr>
              <a:t>Check account has been hacked </a:t>
            </a:r>
            <a:r>
              <a:rPr lang="en-US" sz="1800" u="sng">
                <a:solidFill>
                  <a:schemeClr val="hlink"/>
                </a:solidFill>
                <a:latin typeface="Arial"/>
                <a:ea typeface="Arial"/>
                <a:cs typeface="Arial"/>
                <a:sym typeface="Arial"/>
                <a:hlinkClick r:id="rId9"/>
              </a:rPr>
              <a:t>https://haveibeenpwned.com/</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b="1" sz="2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ctrTitle"/>
          </p:nvPr>
        </p:nvSpPr>
        <p:spPr>
          <a:xfrm>
            <a:off x="1485900" y="2554021"/>
            <a:ext cx="6172200" cy="703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3231"/>
              </a:buClr>
              <a:buSzPts val="3600"/>
              <a:buFont typeface="Georgia"/>
              <a:buNone/>
            </a:pPr>
            <a:r>
              <a:rPr i="0" lang="en-US" sz="4800" u="none" cap="none" strike="noStrike">
                <a:solidFill>
                  <a:srgbClr val="980000"/>
                </a:solidFill>
                <a:latin typeface="Lobster"/>
                <a:ea typeface="Lobster"/>
                <a:cs typeface="Lobster"/>
                <a:sym typeface="Lobster"/>
              </a:rPr>
              <a:t>Thank You</a:t>
            </a:r>
            <a:endParaRPr i="0" sz="4800" u="none" cap="none" strike="noStrike">
              <a:solidFill>
                <a:srgbClr val="980000"/>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p:nvPr/>
        </p:nvSpPr>
        <p:spPr>
          <a:xfrm>
            <a:off x="704775" y="2555500"/>
            <a:ext cx="7828190" cy="1127520"/>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What is Security Testing?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p:nvPr/>
        </p:nvSpPr>
        <p:spPr>
          <a:xfrm>
            <a:off x="6274901" y="4168725"/>
            <a:ext cx="2340000" cy="1070700"/>
          </a:xfrm>
          <a:prstGeom prst="cloudCallout">
            <a:avLst>
              <a:gd fmla="val -57981" name="adj1"/>
              <a:gd fmla="val -76366" name="adj2"/>
            </a:avLst>
          </a:prstGeom>
          <a:noFill/>
          <a:ln cap="flat" cmpd="sng" w="254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 name="Shape 49"/>
          <p:cNvSpPr/>
          <p:nvPr/>
        </p:nvSpPr>
        <p:spPr>
          <a:xfrm rot="-892277">
            <a:off x="70897" y="1535238"/>
            <a:ext cx="2541219" cy="1339666"/>
          </a:xfrm>
          <a:prstGeom prst="cloudCallout">
            <a:avLst>
              <a:gd fmla="val 76340" name="adj1"/>
              <a:gd fmla="val -12140" name="adj2"/>
            </a:avLst>
          </a:prstGeom>
          <a:noFill/>
          <a:ln cap="flat" cmpd="sng" w="25400">
            <a:solidFill>
              <a:srgbClr val="00B05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Shape 50"/>
          <p:cNvSpPr txBox="1"/>
          <p:nvPr/>
        </p:nvSpPr>
        <p:spPr>
          <a:xfrm rot="-1449537">
            <a:off x="319677" y="1887684"/>
            <a:ext cx="1936622" cy="52316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980000"/>
                </a:solidFill>
                <a:latin typeface="Arial"/>
                <a:ea typeface="Arial"/>
                <a:cs typeface="Arial"/>
                <a:sym typeface="Arial"/>
              </a:rPr>
              <a:t>GitHub a code repo was compromised.</a:t>
            </a:r>
            <a:endParaRPr b="1" i="0" sz="1400" u="none" cap="none" strike="noStrike">
              <a:solidFill>
                <a:srgbClr val="980000"/>
              </a:solidFill>
              <a:latin typeface="Arial"/>
              <a:ea typeface="Arial"/>
              <a:cs typeface="Arial"/>
              <a:sym typeface="Arial"/>
            </a:endParaRPr>
          </a:p>
        </p:txBody>
      </p:sp>
      <p:sp>
        <p:nvSpPr>
          <p:cNvPr id="51" name="Shape 51"/>
          <p:cNvSpPr txBox="1"/>
          <p:nvPr/>
        </p:nvSpPr>
        <p:spPr>
          <a:xfrm rot="-210854">
            <a:off x="6537009" y="4424589"/>
            <a:ext cx="1864706" cy="5232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980000"/>
                </a:solidFill>
              </a:rPr>
              <a:t>Internal email server is compromised</a:t>
            </a:r>
            <a:endParaRPr b="1" i="0" sz="1400" u="none" cap="none" strike="noStrike">
              <a:solidFill>
                <a:srgbClr val="980000"/>
              </a:solidFill>
              <a:latin typeface="Arial"/>
              <a:ea typeface="Arial"/>
              <a:cs typeface="Arial"/>
              <a:sym typeface="Arial"/>
            </a:endParaRPr>
          </a:p>
        </p:txBody>
      </p:sp>
      <p:sp>
        <p:nvSpPr>
          <p:cNvPr id="52" name="Shape 52"/>
          <p:cNvSpPr txBox="1"/>
          <p:nvPr/>
        </p:nvSpPr>
        <p:spPr>
          <a:xfrm>
            <a:off x="457200" y="4985325"/>
            <a:ext cx="4314000" cy="865200"/>
          </a:xfrm>
          <a:prstGeom prst="rect">
            <a:avLst/>
          </a:prstGeom>
          <a:noFill/>
          <a:ln>
            <a:noFill/>
          </a:ln>
        </p:spPr>
        <p:txBody>
          <a:bodyPr anchorCtr="0" anchor="t" bIns="91425" lIns="91425" spcFirstLastPara="1" rIns="91425" wrap="square" tIns="91425">
            <a:noAutofit/>
          </a:bodyPr>
          <a:lstStyle/>
          <a:p>
            <a:pPr indent="0" lvl="0" marL="0" algn="l">
              <a:spcBef>
                <a:spcPts val="0"/>
              </a:spcBef>
              <a:spcAft>
                <a:spcPts val="0"/>
              </a:spcAft>
              <a:buNone/>
            </a:pPr>
            <a:r>
              <a:rPr lang="en-US" sz="2400" u="sng">
                <a:solidFill>
                  <a:srgbClr val="980000"/>
                </a:solidFill>
                <a:latin typeface="Georgia"/>
                <a:ea typeface="Georgia"/>
                <a:cs typeface="Georgia"/>
                <a:sym typeface="Georgia"/>
                <a:hlinkClick r:id="rId3"/>
              </a:rPr>
              <a:t>Click here to explore more</a:t>
            </a:r>
            <a:r>
              <a:rPr lang="en-US" sz="2400" u="sng">
                <a:solidFill>
                  <a:srgbClr val="980000"/>
                </a:solidFill>
                <a:latin typeface="Georgia"/>
                <a:ea typeface="Georgia"/>
                <a:cs typeface="Georgia"/>
                <a:sym typeface="Georgia"/>
              </a:rPr>
              <a:t>…..</a:t>
            </a:r>
            <a:endParaRPr sz="2400" u="sng">
              <a:solidFill>
                <a:srgbClr val="980000"/>
              </a:solidFill>
              <a:latin typeface="Georgia"/>
              <a:ea typeface="Georgia"/>
              <a:cs typeface="Georgia"/>
              <a:sym typeface="Georgia"/>
            </a:endParaRPr>
          </a:p>
        </p:txBody>
      </p:sp>
      <p:sp>
        <p:nvSpPr>
          <p:cNvPr id="53" name="Shape 53"/>
          <p:cNvSpPr txBox="1"/>
          <p:nvPr>
            <p:ph type="title"/>
          </p:nvPr>
        </p:nvSpPr>
        <p:spPr>
          <a:xfrm>
            <a:off x="533400" y="484187"/>
            <a:ext cx="8007300" cy="96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231"/>
              </a:buClr>
              <a:buSzPts val="3200"/>
              <a:buFont typeface="Arial"/>
              <a:buNone/>
            </a:pPr>
            <a:r>
              <a:rPr b="1" i="0" lang="en-US" sz="3000" u="none" cap="none" strike="noStrike">
                <a:solidFill>
                  <a:srgbClr val="17801C"/>
                </a:solidFill>
                <a:latin typeface="Lobster"/>
                <a:ea typeface="Lobster"/>
                <a:cs typeface="Lobster"/>
                <a:sym typeface="Lobster"/>
              </a:rPr>
              <a:t>Recent Data/Security Breaches</a:t>
            </a:r>
            <a:endParaRPr b="1" i="0" sz="3000" u="none" cap="none" strike="noStrike">
              <a:solidFill>
                <a:srgbClr val="17801C"/>
              </a:solidFill>
              <a:latin typeface="Lobster"/>
              <a:ea typeface="Lobster"/>
              <a:cs typeface="Lobster"/>
              <a:sym typeface="Lobster"/>
            </a:endParaRPr>
          </a:p>
        </p:txBody>
      </p:sp>
      <p:pic>
        <p:nvPicPr>
          <p:cNvPr id="54" name="Shape 54"/>
          <p:cNvPicPr preferRelativeResize="0"/>
          <p:nvPr/>
        </p:nvPicPr>
        <p:blipFill>
          <a:blip r:embed="rId4">
            <a:alphaModFix/>
          </a:blip>
          <a:stretch>
            <a:fillRect/>
          </a:stretch>
        </p:blipFill>
        <p:spPr>
          <a:xfrm>
            <a:off x="533400" y="3333400"/>
            <a:ext cx="5404652" cy="1339725"/>
          </a:xfrm>
          <a:prstGeom prst="rect">
            <a:avLst/>
          </a:prstGeom>
          <a:noFill/>
          <a:ln>
            <a:noFill/>
          </a:ln>
        </p:spPr>
      </p:pic>
      <p:pic>
        <p:nvPicPr>
          <p:cNvPr id="55" name="Shape 55"/>
          <p:cNvPicPr preferRelativeResize="0"/>
          <p:nvPr/>
        </p:nvPicPr>
        <p:blipFill>
          <a:blip r:embed="rId5">
            <a:alphaModFix/>
          </a:blip>
          <a:stretch>
            <a:fillRect/>
          </a:stretch>
        </p:blipFill>
        <p:spPr>
          <a:xfrm>
            <a:off x="3199075" y="1459100"/>
            <a:ext cx="5864983" cy="147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1" type="body"/>
          </p:nvPr>
        </p:nvSpPr>
        <p:spPr>
          <a:xfrm>
            <a:off x="2532000" y="1267250"/>
            <a:ext cx="6008700" cy="3219300"/>
          </a:xfrm>
          <a:prstGeom prst="rect">
            <a:avLst/>
          </a:prstGeom>
          <a:noFill/>
          <a:ln>
            <a:noFill/>
          </a:ln>
        </p:spPr>
        <p:txBody>
          <a:bodyPr anchorCtr="0" anchor="ctr" bIns="0" lIns="0" spcFirstLastPara="1" rIns="0" wrap="square" tIns="0">
            <a:noAutofit/>
          </a:bodyPr>
          <a:lstStyle/>
          <a:p>
            <a:pPr indent="0" lvl="0" marL="0" marR="0" rtl="0" algn="just">
              <a:lnSpc>
                <a:spcPct val="150000"/>
              </a:lnSpc>
              <a:spcBef>
                <a:spcPts val="0"/>
              </a:spcBef>
              <a:spcAft>
                <a:spcPts val="0"/>
              </a:spcAft>
              <a:buNone/>
            </a:pPr>
            <a:r>
              <a:rPr b="1" lang="en-US" sz="2400">
                <a:solidFill>
                  <a:srgbClr val="17801C"/>
                </a:solidFill>
                <a:highlight>
                  <a:srgbClr val="FFFFFF"/>
                </a:highlight>
                <a:latin typeface="Arial"/>
                <a:ea typeface="Arial"/>
                <a:cs typeface="Arial"/>
                <a:sym typeface="Arial"/>
              </a:rPr>
              <a:t>@Cisco’s 2017 study found that 20% of breached orgs lost customers, with 40% of them losing more than 20% of their customer base….</a:t>
            </a:r>
            <a:endParaRPr b="1" sz="2400">
              <a:solidFill>
                <a:srgbClr val="17801C"/>
              </a:solidFill>
              <a:latin typeface="Arial"/>
              <a:ea typeface="Arial"/>
              <a:cs typeface="Arial"/>
              <a:sym typeface="Arial"/>
            </a:endParaRPr>
          </a:p>
        </p:txBody>
      </p:sp>
      <p:sp>
        <p:nvSpPr>
          <p:cNvPr id="61" name="Shape 61"/>
          <p:cNvSpPr txBox="1"/>
          <p:nvPr>
            <p:ph type="title"/>
          </p:nvPr>
        </p:nvSpPr>
        <p:spPr>
          <a:xfrm>
            <a:off x="533400" y="484187"/>
            <a:ext cx="8007300" cy="96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231"/>
              </a:buClr>
              <a:buSzPts val="3200"/>
              <a:buFont typeface="Arial"/>
              <a:buNone/>
            </a:pPr>
            <a:r>
              <a:rPr b="1" lang="en-US" sz="3000">
                <a:solidFill>
                  <a:srgbClr val="17801C"/>
                </a:solidFill>
                <a:latin typeface="Lobster"/>
                <a:ea typeface="Lobster"/>
                <a:cs typeface="Lobster"/>
                <a:sym typeface="Lobster"/>
              </a:rPr>
              <a:t>A Recent Survey Indicates….</a:t>
            </a:r>
            <a:endParaRPr b="1" i="0" sz="3000" u="none" cap="none" strike="noStrike">
              <a:solidFill>
                <a:srgbClr val="17801C"/>
              </a:solidFill>
              <a:latin typeface="Lobster"/>
              <a:ea typeface="Lobster"/>
              <a:cs typeface="Lobster"/>
              <a:sym typeface="Lobster"/>
            </a:endParaRPr>
          </a:p>
        </p:txBody>
      </p:sp>
      <p:pic>
        <p:nvPicPr>
          <p:cNvPr id="62" name="Shape 62"/>
          <p:cNvPicPr preferRelativeResize="0"/>
          <p:nvPr/>
        </p:nvPicPr>
        <p:blipFill>
          <a:blip r:embed="rId3">
            <a:alphaModFix/>
          </a:blip>
          <a:stretch>
            <a:fillRect/>
          </a:stretch>
        </p:blipFill>
        <p:spPr>
          <a:xfrm>
            <a:off x="228600" y="2012725"/>
            <a:ext cx="2143125" cy="2143125"/>
          </a:xfrm>
          <a:prstGeom prst="rect">
            <a:avLst/>
          </a:prstGeom>
          <a:noFill/>
          <a:ln>
            <a:noFill/>
          </a:ln>
        </p:spPr>
      </p:pic>
      <p:pic>
        <p:nvPicPr>
          <p:cNvPr id="63" name="Shape 63"/>
          <p:cNvPicPr preferRelativeResize="0"/>
          <p:nvPr/>
        </p:nvPicPr>
        <p:blipFill>
          <a:blip r:embed="rId4">
            <a:alphaModFix/>
          </a:blip>
          <a:stretch>
            <a:fillRect/>
          </a:stretch>
        </p:blipFill>
        <p:spPr>
          <a:xfrm>
            <a:off x="2286000" y="4178775"/>
            <a:ext cx="3921834" cy="176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378600" y="1512975"/>
            <a:ext cx="8421300" cy="9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313231"/>
              </a:buClr>
              <a:buSzPts val="3200"/>
              <a:buFont typeface="Arial"/>
              <a:buNone/>
            </a:pPr>
            <a:r>
              <a:rPr b="1" lang="en-US" sz="3000">
                <a:solidFill>
                  <a:srgbClr val="17801C"/>
                </a:solidFill>
                <a:latin typeface="Arial"/>
                <a:ea typeface="Arial"/>
                <a:cs typeface="Arial"/>
                <a:sym typeface="Arial"/>
              </a:rPr>
              <a:t>Are you wondering why should a QA think about security aspects?</a:t>
            </a:r>
            <a:endParaRPr b="1" sz="3000">
              <a:solidFill>
                <a:srgbClr val="17801C"/>
              </a:solidFill>
              <a:latin typeface="Arial"/>
              <a:ea typeface="Arial"/>
              <a:cs typeface="Arial"/>
              <a:sym typeface="Arial"/>
            </a:endParaRPr>
          </a:p>
        </p:txBody>
      </p:sp>
      <p:pic>
        <p:nvPicPr>
          <p:cNvPr id="70" name="Shape 70"/>
          <p:cNvPicPr preferRelativeResize="0"/>
          <p:nvPr/>
        </p:nvPicPr>
        <p:blipFill>
          <a:blip r:embed="rId3">
            <a:alphaModFix/>
          </a:blip>
          <a:stretch>
            <a:fillRect/>
          </a:stretch>
        </p:blipFill>
        <p:spPr>
          <a:xfrm>
            <a:off x="3119025" y="2619375"/>
            <a:ext cx="3357976" cy="3357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body"/>
          </p:nvPr>
        </p:nvSpPr>
        <p:spPr>
          <a:xfrm>
            <a:off x="308200" y="1460550"/>
            <a:ext cx="8064900" cy="69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US" sz="3000">
                <a:solidFill>
                  <a:srgbClr val="17801C"/>
                </a:solidFill>
                <a:latin typeface="Arial"/>
                <a:ea typeface="Arial"/>
                <a:cs typeface="Arial"/>
                <a:sym typeface="Arial"/>
              </a:rPr>
              <a:t>How or where to begin?</a:t>
            </a:r>
            <a:endParaRPr b="1" sz="3000">
              <a:solidFill>
                <a:srgbClr val="17801C"/>
              </a:solidFill>
              <a:latin typeface="Arial"/>
              <a:ea typeface="Arial"/>
              <a:cs typeface="Arial"/>
              <a:sym typeface="Arial"/>
            </a:endParaRPr>
          </a:p>
        </p:txBody>
      </p:sp>
      <p:pic>
        <p:nvPicPr>
          <p:cNvPr id="77" name="Shape 77"/>
          <p:cNvPicPr preferRelativeResize="0"/>
          <p:nvPr/>
        </p:nvPicPr>
        <p:blipFill>
          <a:blip r:embed="rId3">
            <a:alphaModFix/>
          </a:blip>
          <a:stretch>
            <a:fillRect/>
          </a:stretch>
        </p:blipFill>
        <p:spPr>
          <a:xfrm>
            <a:off x="679450" y="2608950"/>
            <a:ext cx="7782624" cy="282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217025" y="1347018"/>
            <a:ext cx="8455500" cy="9066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1600"/>
              </a:spcAft>
              <a:buNone/>
            </a:pPr>
            <a:r>
              <a:rPr b="1" lang="en-US" sz="3000">
                <a:solidFill>
                  <a:srgbClr val="17801C"/>
                </a:solidFill>
              </a:rPr>
              <a:t>A breach can occur and affect  any segment.</a:t>
            </a:r>
            <a:endParaRPr b="1" sz="3000">
              <a:solidFill>
                <a:srgbClr val="17801C"/>
              </a:solidFill>
            </a:endParaRPr>
          </a:p>
        </p:txBody>
      </p:sp>
      <p:grpSp>
        <p:nvGrpSpPr>
          <p:cNvPr id="83" name="Shape 83"/>
          <p:cNvGrpSpPr/>
          <p:nvPr/>
        </p:nvGrpSpPr>
        <p:grpSpPr>
          <a:xfrm>
            <a:off x="2399296" y="2299109"/>
            <a:ext cx="3324119" cy="3385578"/>
            <a:chOff x="2718835" y="677103"/>
            <a:chExt cx="3574322" cy="3713071"/>
          </a:xfrm>
        </p:grpSpPr>
        <p:sp>
          <p:nvSpPr>
            <p:cNvPr id="84" name="Shape 84"/>
            <p:cNvSpPr/>
            <p:nvPr/>
          </p:nvSpPr>
          <p:spPr>
            <a:xfrm rot="-6596588">
              <a:off x="3726388" y="3510395"/>
              <a:ext cx="771357" cy="771357"/>
            </a:xfrm>
            <a:prstGeom prst="ellipse">
              <a:avLst/>
            </a:prstGeom>
            <a:solidFill>
              <a:srgbClr val="6AA84F"/>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rot="-6599386">
              <a:off x="2810209" y="1407533"/>
              <a:ext cx="440541" cy="440541"/>
            </a:xfrm>
            <a:prstGeom prst="ellipse">
              <a:avLst/>
            </a:prstGeom>
            <a:solidFill>
              <a:srgbClr val="00B050"/>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6598839">
              <a:off x="2887641" y="2346984"/>
              <a:ext cx="1199287" cy="1199287"/>
            </a:xfrm>
            <a:prstGeom prst="ellipse">
              <a:avLst/>
            </a:prstGeom>
            <a:solidFill>
              <a:srgbClr val="93C47D"/>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6598620">
              <a:off x="4374916" y="913763"/>
              <a:ext cx="1681581" cy="1681581"/>
            </a:xfrm>
            <a:prstGeom prst="ellipse">
              <a:avLst/>
            </a:prstGeom>
            <a:solidFill>
              <a:srgbClr val="B6D7A8"/>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6597490">
              <a:off x="3249239" y="1323821"/>
              <a:ext cx="942186" cy="1105325"/>
            </a:xfrm>
            <a:prstGeom prst="ellipse">
              <a:avLst/>
            </a:prstGeom>
            <a:solidFill>
              <a:srgbClr val="6AA84F"/>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rot="-6597701">
              <a:off x="3267625" y="1113818"/>
              <a:ext cx="274172" cy="274172"/>
            </a:xfrm>
            <a:prstGeom prst="ellipse">
              <a:avLst/>
            </a:prstGeom>
            <a:solidFill>
              <a:srgbClr val="92D050"/>
            </a:solidFill>
            <a:ln>
              <a:noFill/>
            </a:ln>
            <a:effectLst>
              <a:outerShdw blurRad="57150" rotWithShape="0" algn="bl" dir="5400000" dist="19050">
                <a:srgbClr val="000000">
                  <a:alpha val="23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0" name="Shape 90"/>
          <p:cNvGrpSpPr/>
          <p:nvPr/>
        </p:nvGrpSpPr>
        <p:grpSpPr>
          <a:xfrm>
            <a:off x="4579094" y="3922099"/>
            <a:ext cx="2219118" cy="2033419"/>
            <a:chOff x="4447194" y="1815766"/>
            <a:chExt cx="2440200" cy="2440200"/>
          </a:xfrm>
        </p:grpSpPr>
        <p:sp>
          <p:nvSpPr>
            <p:cNvPr id="91" name="Shape 91"/>
            <p:cNvSpPr/>
            <p:nvPr/>
          </p:nvSpPr>
          <p:spPr>
            <a:xfrm>
              <a:off x="4447194" y="1815766"/>
              <a:ext cx="2440200" cy="2440200"/>
            </a:xfrm>
            <a:prstGeom prst="ellipse">
              <a:avLst/>
            </a:prstGeom>
            <a:solidFill>
              <a:srgbClr val="38761D"/>
            </a:solidFill>
            <a:ln>
              <a:noFill/>
            </a:ln>
            <a:effectLst>
              <a:outerShdw blurRad="228600" rotWithShape="0" algn="tl" dir="5400000" dist="50800">
                <a:srgbClr val="000000">
                  <a:alpha val="64999"/>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1800">
                <a:solidFill>
                  <a:srgbClr val="00695C"/>
                </a:solidFill>
              </a:endParaRPr>
            </a:p>
          </p:txBody>
        </p:sp>
        <p:sp>
          <p:nvSpPr>
            <p:cNvPr id="92" name="Shape 92"/>
            <p:cNvSpPr txBox="1"/>
            <p:nvPr/>
          </p:nvSpPr>
          <p:spPr>
            <a:xfrm>
              <a:off x="4735950" y="2504275"/>
              <a:ext cx="1862700" cy="1163400"/>
            </a:xfrm>
            <a:prstGeom prst="rect">
              <a:avLst/>
            </a:prstGeom>
            <a:noFill/>
            <a:ln>
              <a:noFill/>
            </a:ln>
            <a:effectLst>
              <a:outerShdw blurRad="57150" rotWithShape="0" algn="bl" dir="5400000" dist="19050">
                <a:srgbClr val="000000">
                  <a:alpha val="64999"/>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b="1" lang="en-US" sz="1800">
                  <a:solidFill>
                    <a:srgbClr val="FFFFFF"/>
                  </a:solidFill>
                </a:rPr>
                <a:t>PRODUCT</a:t>
              </a:r>
              <a:endParaRPr b="1" sz="1800">
                <a:solidFill>
                  <a:srgbClr val="FFFFFF"/>
                </a:solidFill>
              </a:endParaRPr>
            </a:p>
          </p:txBody>
        </p:sp>
      </p:grpSp>
      <p:grpSp>
        <p:nvGrpSpPr>
          <p:cNvPr id="93" name="Shape 93"/>
          <p:cNvGrpSpPr/>
          <p:nvPr/>
        </p:nvGrpSpPr>
        <p:grpSpPr>
          <a:xfrm rot="-856266">
            <a:off x="3492519" y="3556660"/>
            <a:ext cx="1423741" cy="1423741"/>
            <a:chOff x="3490737" y="1374053"/>
            <a:chExt cx="1423800" cy="1423800"/>
          </a:xfrm>
        </p:grpSpPr>
        <p:sp>
          <p:nvSpPr>
            <p:cNvPr id="94" name="Shape 94"/>
            <p:cNvSpPr/>
            <p:nvPr/>
          </p:nvSpPr>
          <p:spPr>
            <a:xfrm>
              <a:off x="3490737" y="1374053"/>
              <a:ext cx="1423800" cy="1423800"/>
            </a:xfrm>
            <a:prstGeom prst="ellipse">
              <a:avLst/>
            </a:prstGeom>
            <a:solidFill>
              <a:srgbClr val="00B05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b="1" sz="900">
                <a:solidFill>
                  <a:srgbClr val="00695C"/>
                </a:solidFill>
                <a:latin typeface="Roboto"/>
                <a:ea typeface="Roboto"/>
                <a:cs typeface="Roboto"/>
                <a:sym typeface="Roboto"/>
              </a:endParaRPr>
            </a:p>
          </p:txBody>
        </p:sp>
        <p:sp>
          <p:nvSpPr>
            <p:cNvPr id="95" name="Shape 95"/>
            <p:cNvSpPr txBox="1"/>
            <p:nvPr/>
          </p:nvSpPr>
          <p:spPr>
            <a:xfrm>
              <a:off x="3588025" y="1613609"/>
              <a:ext cx="1176000" cy="944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US">
                  <a:solidFill>
                    <a:srgbClr val="FFFFFF"/>
                  </a:solidFill>
                </a:rPr>
                <a:t>Application Server</a:t>
              </a:r>
              <a:endParaRPr b="1">
                <a:solidFill>
                  <a:srgbClr val="FFFFFF"/>
                </a:solidFill>
              </a:endParaRPr>
            </a:p>
          </p:txBody>
        </p:sp>
      </p:grpSp>
      <p:sp>
        <p:nvSpPr>
          <p:cNvPr id="96" name="Shape 96"/>
          <p:cNvSpPr txBox="1"/>
          <p:nvPr/>
        </p:nvSpPr>
        <p:spPr>
          <a:xfrm rot="-1063494">
            <a:off x="2973445" y="3028212"/>
            <a:ext cx="1423893" cy="49667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Web </a:t>
            </a:r>
            <a:endParaRPr b="1"/>
          </a:p>
          <a:p>
            <a:pPr indent="0" lvl="0" marL="0">
              <a:spcBef>
                <a:spcPts val="0"/>
              </a:spcBef>
              <a:spcAft>
                <a:spcPts val="0"/>
              </a:spcAft>
              <a:buNone/>
            </a:pPr>
            <a:r>
              <a:rPr b="1" lang="en-US"/>
              <a:t>Server</a:t>
            </a:r>
            <a:endParaRPr b="1"/>
          </a:p>
        </p:txBody>
      </p:sp>
      <p:sp>
        <p:nvSpPr>
          <p:cNvPr id="97" name="Shape 97"/>
          <p:cNvSpPr txBox="1"/>
          <p:nvPr/>
        </p:nvSpPr>
        <p:spPr>
          <a:xfrm rot="-1556326">
            <a:off x="2605237" y="4020166"/>
            <a:ext cx="1423834" cy="496706"/>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a:t>Database</a:t>
            </a:r>
            <a:endParaRPr b="1"/>
          </a:p>
        </p:txBody>
      </p:sp>
      <p:sp>
        <p:nvSpPr>
          <p:cNvPr id="98" name="Shape 98"/>
          <p:cNvSpPr txBox="1"/>
          <p:nvPr/>
        </p:nvSpPr>
        <p:spPr>
          <a:xfrm rot="-876013">
            <a:off x="3274505" y="4967687"/>
            <a:ext cx="1330566" cy="427565"/>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200"/>
              <a:t>Platform</a:t>
            </a:r>
            <a:endParaRPr b="1" sz="1200"/>
          </a:p>
        </p:txBody>
      </p:sp>
      <p:sp>
        <p:nvSpPr>
          <p:cNvPr id="99" name="Shape 99"/>
          <p:cNvSpPr txBox="1"/>
          <p:nvPr/>
        </p:nvSpPr>
        <p:spPr>
          <a:xfrm rot="-569841">
            <a:off x="4202347" y="2899431"/>
            <a:ext cx="1290894" cy="503406"/>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Framework</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p:nvPr/>
        </p:nvSpPr>
        <p:spPr>
          <a:xfrm>
            <a:off x="704775" y="2707900"/>
            <a:ext cx="7722169" cy="1112626"/>
          </a:xfrm>
          <a:prstGeom prst="rect">
            <a:avLst/>
          </a:prstGeom>
        </p:spPr>
        <p:txBody>
          <a:bodyPr>
            <a:prstTxWarp prst="textPlain"/>
          </a:bodyPr>
          <a:lstStyle/>
          <a:p>
            <a:pPr lvl="0" algn="ctr"/>
            <a:r>
              <a:rPr b="0" i="0">
                <a:ln cap="flat" cmpd="sng" w="9525">
                  <a:solidFill>
                    <a:srgbClr val="000000"/>
                  </a:solidFill>
                  <a:prstDash val="solid"/>
                  <a:round/>
                  <a:headEnd len="med" w="med" type="none"/>
                  <a:tailEnd len="med" w="med" type="none"/>
                </a:ln>
                <a:solidFill>
                  <a:srgbClr val="17801C"/>
                </a:solidFill>
                <a:latin typeface="Lobster"/>
              </a:rPr>
              <a:t>Exploring Defense Mechanisms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