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BlueSphere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An Open Platform for Ocean Data &amp; Climate Insight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Environmental Impacts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Biodiversity: coral reefs at risk beyond +2°C</a:t>
            </a:r>
          </a:p>
          <a:p>
            <a:pPr>
              <a:defRPr sz="2000"/>
            </a:pPr>
            <a:r>
              <a:t>Food security: fisheries shifting</a:t>
            </a:r>
          </a:p>
          <a:p>
            <a:pPr>
              <a:defRPr sz="2000"/>
            </a:pPr>
            <a:r>
              <a:t>Extreme events: stronger cyclones fueled by warm SST</a:t>
            </a:r>
          </a:p>
          <a:p>
            <a:pPr>
              <a:defRPr sz="2000"/>
            </a:pPr>
            <a:r>
              <a:t>Sea level rise: thermal expansion ~40% of observed rise</a:t>
            </a:r>
          </a:p>
        </p:txBody>
      </p:sp>
      <p:pic>
        <p:nvPicPr>
          <p:cNvPr id="4" name="Picture 3" descr="sea_le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1287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505050"/>
                </a:solidFill>
              </a:defRPr>
            </a:pPr>
            <a:r>
              <a:t>Source: Tide gauges &amp; satellite altimetry (illustrative)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Needs to Be Done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Mitigation: decarbonization, renewables, methane reduction</a:t>
            </a:r>
          </a:p>
          <a:p>
            <a:pPr>
              <a:defRPr sz="2000"/>
            </a:pPr>
            <a:r>
              <a:t>Adaptation: marine protected areas, climate-smart fisheries</a:t>
            </a:r>
          </a:p>
          <a:p>
            <a:pPr>
              <a:defRPr sz="2000"/>
            </a:pPr>
            <a:r>
              <a:t>Monitoring: platforms like BlueSphere for early warning</a:t>
            </a:r>
          </a:p>
          <a:p>
            <a:pPr>
              <a:defRPr sz="2000"/>
            </a:pPr>
            <a:r>
              <a:t>Policy: Paris Agreement, SDG 14 (Life Below Water)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BlueSphere’s Future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Shift from observation → prediction → prescription</a:t>
            </a:r>
          </a:p>
          <a:p>
            <a:pPr>
              <a:defRPr sz="2000"/>
            </a:pPr>
            <a:r>
              <a:t>Climate action dashboards linking data to solutions</a:t>
            </a:r>
          </a:p>
          <a:p>
            <a:pPr>
              <a:defRPr sz="2000"/>
            </a:pPr>
            <a:r>
              <a:t>Partner with governments, UN, NGOs for net zero goals</a:t>
            </a:r>
          </a:p>
        </p:txBody>
      </p:sp>
      <p:pic>
        <p:nvPicPr>
          <p:cNvPr id="4" name="Picture 3" descr="future_scenari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151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505050"/>
                </a:solidFill>
              </a:defRPr>
            </a:pPr>
            <a:r>
              <a:t>Source: IPCC AR6 scenarios (illustrative)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0–3 months: ingestion, core map UI, API</a:t>
            </a:r>
          </a:p>
          <a:p>
            <a:pPr>
              <a:defRPr sz="2000"/>
            </a:pPr>
            <a:r>
              <a:t>3–6 months: predictive analytics, story mode</a:t>
            </a:r>
          </a:p>
          <a:p>
            <a:pPr>
              <a:defRPr sz="2000"/>
            </a:pPr>
            <a:r>
              <a:t>6–12 months: alerts, embedding, collaborations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Governance &amp; Community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MIT License, open source governance</a:t>
            </a:r>
          </a:p>
          <a:p>
            <a:pPr>
              <a:defRPr sz="2000"/>
            </a:pPr>
            <a:r>
              <a:t>Advisory board: scientists, NGOs, engineers</a:t>
            </a:r>
          </a:p>
          <a:p>
            <a:pPr>
              <a:defRPr sz="2000"/>
            </a:pPr>
            <a:r>
              <a:t>Community-driven roadmap, transparency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BlueSphere?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Consolidates decades of public ocean data</a:t>
            </a:r>
          </a:p>
          <a:p>
            <a:pPr>
              <a:defRPr sz="2000"/>
            </a:pPr>
            <a:r>
              <a:t>Makes climate science accessible &amp; actionable</a:t>
            </a:r>
          </a:p>
          <a:p>
            <a:pPr>
              <a:defRPr sz="2000"/>
            </a:pPr>
            <a:r>
              <a:t>Scales from research to policy to education</a:t>
            </a:r>
          </a:p>
          <a:p>
            <a:pPr>
              <a:defRPr sz="2000"/>
            </a:pPr>
            <a:r>
              <a:t>Global, open, sustainable initiative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Join as contributor, partner, supporter</a:t>
            </a:r>
          </a:p>
          <a:p>
            <a:pPr>
              <a:defRPr sz="2000"/>
            </a:pPr>
            <a:r>
              <a:t>Pilot with NGOs, universities, governments</a:t>
            </a:r>
          </a:p>
          <a:p>
            <a:pPr>
              <a:defRPr sz="2000"/>
            </a:pPr>
            <a:r>
              <a:t>Help scale BlueSphere for global 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Sustainability Enablers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Predictive currents → safer shipping &amp; renewable siting</a:t>
            </a:r>
          </a:p>
          <a:p>
            <a:pPr>
              <a:defRPr sz="2000"/>
            </a:pPr>
            <a:r>
              <a:t>Anomaly forecasts → protect coral &amp; fisheries</a:t>
            </a:r>
          </a:p>
          <a:p>
            <a:pPr>
              <a:defRPr sz="2000"/>
            </a:pPr>
            <a:r>
              <a:t>Open data → accountability &amp; global cooperation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Marine Life &amp; Biodiversity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Reef health &amp; bleaching alerts (future)</a:t>
            </a:r>
          </a:p>
          <a:p>
            <a:pPr>
              <a:defRPr sz="2000"/>
            </a:pPr>
            <a:r>
              <a:t>Protected areas overlays (MPAs)</a:t>
            </a:r>
          </a:p>
          <a:p>
            <a:pPr>
              <a:defRPr sz="2000"/>
            </a:pPr>
            <a:r>
              <a:t>Education stories: whales, turtles, seagrass, mangroves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Oceans absorb ~90% of excess heat from global warming</a:t>
            </a:r>
          </a:p>
          <a:p>
            <a:pPr>
              <a:defRPr sz="2000"/>
            </a:pPr>
            <a:r>
              <a:t>Data exists but is fragmented and inaccessible</a:t>
            </a:r>
          </a:p>
          <a:p>
            <a:pPr>
              <a:defRPr sz="2000"/>
            </a:pPr>
            <a:r>
              <a:t>Policy makers, NGOs, educators lack easy-to-use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Vision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Open-source, map-first platform</a:t>
            </a:r>
          </a:p>
          <a:p>
            <a:pPr>
              <a:defRPr sz="2000"/>
            </a:pPr>
            <a:r>
              <a:t>Real-time monitoring + predictive modeling</a:t>
            </a:r>
          </a:p>
          <a:p>
            <a:pPr>
              <a:defRPr sz="2000"/>
            </a:pPr>
            <a:r>
              <a:t>Accessible to scientists, policy makers, NGOs, citizens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BlueSphere Delivers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Interactive maps: SST, currents, anomalies</a:t>
            </a:r>
          </a:p>
          <a:p>
            <a:pPr>
              <a:defRPr sz="2000"/>
            </a:pPr>
            <a:r>
              <a:t>Time-series explorer: historical + forecast data</a:t>
            </a:r>
          </a:p>
          <a:p>
            <a:pPr>
              <a:defRPr sz="2000"/>
            </a:pPr>
            <a:r>
              <a:t>Daily auto-updates with self-healing ingestion</a:t>
            </a:r>
          </a:p>
          <a:p>
            <a:pPr>
              <a:defRPr sz="2000"/>
            </a:pPr>
            <a:r>
              <a:t>Predictive modeling (Phase 2)</a:t>
            </a:r>
          </a:p>
          <a:p>
            <a:pPr>
              <a:defRPr sz="2000"/>
            </a:pPr>
            <a:r>
              <a:t>Educational story mode + outreach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Users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Marine Scientists: anomaly &amp; trend analysis</a:t>
            </a:r>
          </a:p>
          <a:p>
            <a:pPr>
              <a:defRPr sz="2000"/>
            </a:pPr>
            <a:r>
              <a:t>Policy Makers: decision-ready dashboards</a:t>
            </a:r>
          </a:p>
          <a:p>
            <a:pPr>
              <a:defRPr sz="2000"/>
            </a:pPr>
            <a:r>
              <a:t>NGOs: embeddable maps for campaigns</a:t>
            </a:r>
          </a:p>
          <a:p>
            <a:pPr>
              <a:defRPr sz="2000"/>
            </a:pPr>
            <a:r>
              <a:t>Educators: engaging visualizations</a:t>
            </a:r>
          </a:p>
          <a:p>
            <a:pPr>
              <a:defRPr sz="2000"/>
            </a:pPr>
            <a:r>
              <a:t>Citizen Scientists: real-time exploration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Database: PostgreSQL + PostGIS + TimescaleDB</a:t>
            </a:r>
          </a:p>
          <a:p>
            <a:pPr>
              <a:defRPr sz="2000"/>
            </a:pPr>
            <a:r>
              <a:t>Backend: FastAPI, REST + vector tiles</a:t>
            </a:r>
          </a:p>
          <a:p>
            <a:pPr>
              <a:defRPr sz="2000"/>
            </a:pPr>
            <a:r>
              <a:t>Frontend: Next.js + MapboxGL</a:t>
            </a:r>
          </a:p>
          <a:p>
            <a:pPr>
              <a:defRPr sz="2000"/>
            </a:pPr>
            <a:r>
              <a:t>Ingestion: GitHub Actions (NDBC, Argo, ERSST, OSCAR)</a:t>
            </a:r>
          </a:p>
          <a:p>
            <a:pPr>
              <a:defRPr sz="2000"/>
            </a:pPr>
            <a:r>
              <a:t>Deployment: Docker, cloud portable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Daily ingestion with retries + backfill</a:t>
            </a:r>
          </a:p>
          <a:p>
            <a:pPr>
              <a:defRPr sz="2000"/>
            </a:pPr>
            <a:r>
              <a:t>Freshness badges per dataset</a:t>
            </a:r>
          </a:p>
          <a:p>
            <a:pPr>
              <a:defRPr sz="2000"/>
            </a:pPr>
            <a:r>
              <a:t>Compare Mode: historic vs present</a:t>
            </a:r>
          </a:p>
          <a:p>
            <a:pPr>
              <a:defRPr sz="2000"/>
            </a:pPr>
            <a:r>
              <a:t>Story Mode: El Niño, marine heatwaves</a:t>
            </a:r>
          </a:p>
          <a:p>
            <a:pPr>
              <a:defRPr sz="2000"/>
            </a:pPr>
            <a:r>
              <a:t>Future: Alerts &amp; anomaly notifications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Observed Trends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Global SST has risen ~0.14°C per decade since 1970</a:t>
            </a:r>
          </a:p>
          <a:p>
            <a:pPr>
              <a:defRPr sz="2000"/>
            </a:pPr>
            <a:r>
              <a:t>Marine heatwaves occur 3x more often than 1980s</a:t>
            </a:r>
          </a:p>
          <a:p>
            <a:pPr>
              <a:defRPr sz="2000"/>
            </a:pPr>
            <a:r>
              <a:t>Arctic warming ~3x faster than global avg</a:t>
            </a:r>
          </a:p>
          <a:p>
            <a:pPr>
              <a:defRPr sz="2000"/>
            </a:pPr>
            <a:r>
              <a:t>Coral bleaching and sea-level rise accelerating</a:t>
            </a:r>
          </a:p>
        </p:txBody>
      </p:sp>
      <p:pic>
        <p:nvPicPr>
          <p:cNvPr id="4" name="Picture 3" descr="sst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0871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505050"/>
                </a:solidFill>
              </a:defRPr>
            </a:pPr>
            <a:r>
              <a:t>Source: NOAA ERSST (illustrative)</a:t>
            </a:r>
          </a:p>
        </p:txBody>
      </p:sp>
      <p:pic>
        <p:nvPicPr>
          <p:cNvPr id="6" name="Picture 5" descr="heatwav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6400800" cy="41810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505050"/>
                </a:solidFill>
              </a:defRPr>
            </a:pPr>
            <a:r>
              <a:t>Marine heatwave frequency (illustrative, based on IPCC AR6)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Oceans Are Warming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Greenhouse gas forcing (CO₂, CH₄)</a:t>
            </a:r>
          </a:p>
          <a:p>
            <a:pPr>
              <a:defRPr sz="2000"/>
            </a:pPr>
            <a:r>
              <a:t>Ocean heat uptake (~90% of excess heat)</a:t>
            </a:r>
          </a:p>
          <a:p>
            <a:pPr>
              <a:defRPr sz="2000"/>
            </a:pPr>
            <a:r>
              <a:t>Stratification: weaker upwelling, less mixing</a:t>
            </a:r>
          </a:p>
          <a:p>
            <a:pPr>
              <a:defRPr sz="2000"/>
            </a:pPr>
            <a:r>
              <a:t>Feedback loops: ice melt, albedo, AMOC slowdown</a:t>
            </a:r>
          </a:p>
        </p:txBody>
      </p:sp>
      <p:pic>
        <p:nvPicPr>
          <p:cNvPr id="4" name="Picture 3" descr="co2_vs_s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384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505050"/>
                </a:solidFill>
              </a:defRPr>
            </a:pPr>
            <a:r>
              <a:t>Source: Mauna Loa CO₂ &amp; NOAA SST (illustrative)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1722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© 2025 Mark Lindon — BlueSphere — Authored by Mark Lindon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