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69" r:id="rId5"/>
    <p:sldId id="273" r:id="rId6"/>
    <p:sldId id="274" r:id="rId7"/>
    <p:sldId id="265" r:id="rId8"/>
    <p:sldId id="267" r:id="rId9"/>
    <p:sldId id="268" r:id="rId10"/>
    <p:sldId id="264" r:id="rId11"/>
    <p:sldId id="270" r:id="rId12"/>
    <p:sldId id="271" r:id="rId13"/>
    <p:sldId id="275" r:id="rId14"/>
    <p:sldId id="262"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15"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B6A5-4C4F-4CE3-8DC9-20B93F34AA82}" type="datetimeFigureOut">
              <a:rPr lang="en-AU" smtClean="0"/>
              <a:t>3/11/2022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8F04-D846-47DF-AB7C-28D61D896A9C}" type="slidenum">
              <a:rPr lang="en-AU" smtClean="0"/>
              <a:t>‹#›</a:t>
            </a:fld>
            <a:endParaRPr lang="en-AU"/>
          </a:p>
        </p:txBody>
      </p:sp>
    </p:spTree>
    <p:extLst>
      <p:ext uri="{BB962C8B-B14F-4D97-AF65-F5344CB8AC3E}">
        <p14:creationId xmlns:p14="http://schemas.microsoft.com/office/powerpoint/2010/main" val="38071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a:t>
            </a:fld>
            <a:endParaRPr lang="en-AU"/>
          </a:p>
        </p:txBody>
      </p:sp>
    </p:spTree>
    <p:extLst>
      <p:ext uri="{BB962C8B-B14F-4D97-AF65-F5344CB8AC3E}">
        <p14:creationId xmlns:p14="http://schemas.microsoft.com/office/powerpoint/2010/main" val="88438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2</a:t>
            </a:fld>
            <a:endParaRPr lang="en-AU"/>
          </a:p>
        </p:txBody>
      </p:sp>
    </p:spTree>
    <p:extLst>
      <p:ext uri="{BB962C8B-B14F-4D97-AF65-F5344CB8AC3E}">
        <p14:creationId xmlns:p14="http://schemas.microsoft.com/office/powerpoint/2010/main" val="109909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6</a:t>
            </a:fld>
            <a:endParaRPr lang="en-AU"/>
          </a:p>
        </p:txBody>
      </p:sp>
    </p:spTree>
    <p:extLst>
      <p:ext uri="{BB962C8B-B14F-4D97-AF65-F5344CB8AC3E}">
        <p14:creationId xmlns:p14="http://schemas.microsoft.com/office/powerpoint/2010/main" val="123890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Talking Point:</a:t>
            </a:r>
          </a:p>
          <a:p>
            <a:pPr marL="171450" indent="-171450">
              <a:buFont typeface="Arial" panose="020B0604020202020204" pitchFamily="34" charset="0"/>
              <a:buChar char="•"/>
            </a:pPr>
            <a:r>
              <a:rPr lang="en-AU" dirty="0"/>
              <a:t>We observe an increasing trend in the household spending from 2012 – 2018.</a:t>
            </a:r>
          </a:p>
          <a:p>
            <a:pPr marL="171450" indent="-171450">
              <a:buFont typeface="Arial" panose="020B0604020202020204" pitchFamily="34" charset="0"/>
              <a:buChar char="•"/>
            </a:pPr>
            <a:r>
              <a:rPr lang="en-AU" dirty="0"/>
              <a:t>In 2018 – 2019, the increase in spending seems to be plateauing.</a:t>
            </a:r>
          </a:p>
          <a:p>
            <a:pPr marL="171450" indent="-171450">
              <a:buFont typeface="Arial" panose="020B0604020202020204" pitchFamily="34" charset="0"/>
              <a:buChar char="•"/>
            </a:pPr>
            <a:r>
              <a:rPr lang="en-AU" dirty="0"/>
              <a:t>If you remember once upon a time, there is this virus named Coronavirus.  In late Q1 2020, Australia went into mandatory lockdown.</a:t>
            </a:r>
            <a:br>
              <a:rPr lang="en-AU" dirty="0"/>
            </a:br>
            <a:r>
              <a:rPr lang="en-AU" dirty="0"/>
              <a:t>We can see a material decline in consumption and expenditure.</a:t>
            </a:r>
          </a:p>
          <a:p>
            <a:pPr marL="171450" indent="-171450">
              <a:buFont typeface="Arial" panose="020B0604020202020204" pitchFamily="34" charset="0"/>
              <a:buChar char="•"/>
            </a:pPr>
            <a:r>
              <a:rPr lang="en-AU" dirty="0"/>
              <a:t>As government lift restrictions, we see the spending increase again. </a:t>
            </a:r>
          </a:p>
          <a:p>
            <a:pPr marL="171450" indent="-171450">
              <a:buFont typeface="Arial" panose="020B0604020202020204" pitchFamily="34" charset="0"/>
              <a:buChar char="•"/>
            </a:pPr>
            <a:r>
              <a:rPr lang="en-AU" dirty="0"/>
              <a:t>The second dip in mid 2021 is highly likely as a result of Delta variant stimulated lockdown.</a:t>
            </a:r>
          </a:p>
          <a:p>
            <a:pPr marL="171450" indent="-171450">
              <a:buFont typeface="Arial" panose="020B0604020202020204" pitchFamily="34" charset="0"/>
              <a:buChar char="•"/>
            </a:pPr>
            <a:r>
              <a:rPr lang="en-AU" dirty="0"/>
              <a:t>Oct 2021 As we transition to endemic stage / emerge out from pandemic, we see a steep increase in consumption.</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7</a:t>
            </a:fld>
            <a:endParaRPr lang="en-AU"/>
          </a:p>
        </p:txBody>
      </p:sp>
    </p:spTree>
    <p:extLst>
      <p:ext uri="{BB962C8B-B14F-4D97-AF65-F5344CB8AC3E}">
        <p14:creationId xmlns:p14="http://schemas.microsoft.com/office/powerpoint/2010/main" val="289651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8</a:t>
            </a:fld>
            <a:endParaRPr lang="en-AU"/>
          </a:p>
        </p:txBody>
      </p:sp>
    </p:spTree>
    <p:extLst>
      <p:ext uri="{BB962C8B-B14F-4D97-AF65-F5344CB8AC3E}">
        <p14:creationId xmlns:p14="http://schemas.microsoft.com/office/powerpoint/2010/main" val="80372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Top 3 spending no changes over the last 10 years</a:t>
            </a:r>
          </a:p>
        </p:txBody>
      </p:sp>
      <p:sp>
        <p:nvSpPr>
          <p:cNvPr id="4" name="Slide Number Placeholder 3"/>
          <p:cNvSpPr>
            <a:spLocks noGrp="1"/>
          </p:cNvSpPr>
          <p:nvPr>
            <p:ph type="sldNum" sz="quarter" idx="5"/>
          </p:nvPr>
        </p:nvSpPr>
        <p:spPr/>
        <p:txBody>
          <a:bodyPr/>
          <a:lstStyle/>
          <a:p>
            <a:fld id="{FA398F04-D846-47DF-AB7C-28D61D896A9C}" type="slidenum">
              <a:rPr lang="en-AU" smtClean="0"/>
              <a:t>9</a:t>
            </a:fld>
            <a:endParaRPr lang="en-AU"/>
          </a:p>
        </p:txBody>
      </p:sp>
    </p:spTree>
    <p:extLst>
      <p:ext uri="{BB962C8B-B14F-4D97-AF65-F5344CB8AC3E}">
        <p14:creationId xmlns:p14="http://schemas.microsoft.com/office/powerpoint/2010/main" val="33933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are some the possible explanation</a:t>
            </a:r>
          </a:p>
          <a:p>
            <a:pPr marL="228600" indent="-228600">
              <a:buAutoNum type="arabicPeriod"/>
            </a:pPr>
            <a:r>
              <a:rPr lang="en-AU" dirty="0"/>
              <a:t>Covid stimulated changes.</a:t>
            </a:r>
          </a:p>
          <a:p>
            <a:pPr marL="0" indent="0">
              <a:buNone/>
            </a:pPr>
            <a:r>
              <a:rPr lang="en-AU" dirty="0"/>
              <a:t>Rent – looking for bigger place as ppl recognise the need for space as a result of working from home, home-schooling</a:t>
            </a:r>
          </a:p>
          <a:p>
            <a:pPr marL="0" indent="0">
              <a:buNone/>
            </a:pPr>
            <a:r>
              <a:rPr lang="en-AU" dirty="0"/>
              <a:t>Food – no where else to spend???</a:t>
            </a:r>
          </a:p>
          <a:p>
            <a:pPr marL="0" indent="0">
              <a:buNone/>
            </a:pPr>
            <a:r>
              <a:rPr lang="en-AU" dirty="0"/>
              <a:t>Education – retraining?? As ppl lost their jobs</a:t>
            </a:r>
          </a:p>
          <a:p>
            <a:pPr marL="0" indent="0">
              <a:buNone/>
            </a:pPr>
            <a:r>
              <a:rPr lang="en-AU" dirty="0"/>
              <a:t>Transport / hotel and eating out– no surprises. Travel restrictions (i.e. 5km radius/ 10km radius) and mandatory lockdown</a:t>
            </a:r>
          </a:p>
          <a:p>
            <a:pPr marL="0" inden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10</a:t>
            </a:fld>
            <a:endParaRPr lang="en-AU"/>
          </a:p>
        </p:txBody>
      </p:sp>
    </p:spTree>
    <p:extLst>
      <p:ext uri="{BB962C8B-B14F-4D97-AF65-F5344CB8AC3E}">
        <p14:creationId xmlns:p14="http://schemas.microsoft.com/office/powerpoint/2010/main" val="302463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14</a:t>
            </a:fld>
            <a:endParaRPr lang="en-AU"/>
          </a:p>
        </p:txBody>
      </p:sp>
    </p:spTree>
    <p:extLst>
      <p:ext uri="{BB962C8B-B14F-4D97-AF65-F5344CB8AC3E}">
        <p14:creationId xmlns:p14="http://schemas.microsoft.com/office/powerpoint/2010/main" val="9924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3"/>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lnSpcReduction="100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peech Bubble: Rectangle 10">
            <a:extLst>
              <a:ext uri="{FF2B5EF4-FFF2-40B4-BE49-F238E27FC236}">
                <a16:creationId xmlns:a16="http://schemas.microsoft.com/office/drawing/2014/main" id="{388FF869-4FBD-EEE1-FC26-F05FA2001AD2}"/>
              </a:ext>
            </a:extLst>
          </p:cNvPr>
          <p:cNvSpPr/>
          <p:nvPr/>
        </p:nvSpPr>
        <p:spPr>
          <a:xfrm>
            <a:off x="908937" y="5694559"/>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Decreasing trend in tobacco spending </a:t>
            </a:r>
          </a:p>
        </p:txBody>
      </p:sp>
      <p:sp>
        <p:nvSpPr>
          <p:cNvPr id="14" name="Speech Bubble: Rectangle 13">
            <a:extLst>
              <a:ext uri="{FF2B5EF4-FFF2-40B4-BE49-F238E27FC236}">
                <a16:creationId xmlns:a16="http://schemas.microsoft.com/office/drawing/2014/main" id="{32651EE8-1C74-A7DA-FCBC-03A973215238}"/>
              </a:ext>
            </a:extLst>
          </p:cNvPr>
          <p:cNvSpPr/>
          <p:nvPr/>
        </p:nvSpPr>
        <p:spPr>
          <a:xfrm>
            <a:off x="7769525" y="5671606"/>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Increasing spending in communication YoY</a:t>
            </a:r>
          </a:p>
        </p:txBody>
      </p:sp>
      <p:sp>
        <p:nvSpPr>
          <p:cNvPr id="15" name="Rectangle 14">
            <a:extLst>
              <a:ext uri="{FF2B5EF4-FFF2-40B4-BE49-F238E27FC236}">
                <a16:creationId xmlns:a16="http://schemas.microsoft.com/office/drawing/2014/main" id="{D072C734-DD72-9BF4-F1FB-545DC37C67DD}"/>
              </a:ext>
            </a:extLst>
          </p:cNvPr>
          <p:cNvSpPr/>
          <p:nvPr/>
        </p:nvSpPr>
        <p:spPr>
          <a:xfrm>
            <a:off x="555253" y="79578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809C6389-EBF4-FB2D-BB70-E703CEE43E87}"/>
              </a:ext>
            </a:extLst>
          </p:cNvPr>
          <p:cNvSpPr txBox="1"/>
          <p:nvPr/>
        </p:nvSpPr>
        <p:spPr>
          <a:xfrm>
            <a:off x="908937" y="663072"/>
            <a:ext cx="7348747" cy="95410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These observed changes in  2020/2021 are likely to be driven by covid pandemic.</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Material increase in spending on food and rent</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Small increase in spending on education</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Significant drop in spending in transport, hotel and eating out.</a:t>
            </a:r>
          </a:p>
        </p:txBody>
      </p:sp>
      <p:sp>
        <p:nvSpPr>
          <p:cNvPr id="17" name="Flowchart: Connector 16">
            <a:extLst>
              <a:ext uri="{FF2B5EF4-FFF2-40B4-BE49-F238E27FC236}">
                <a16:creationId xmlns:a16="http://schemas.microsoft.com/office/drawing/2014/main" id="{6FAA33C2-18B9-E67B-229F-AEAD0766C959}"/>
              </a:ext>
            </a:extLst>
          </p:cNvPr>
          <p:cNvSpPr/>
          <p:nvPr/>
        </p:nvSpPr>
        <p:spPr>
          <a:xfrm>
            <a:off x="8826165" y="3429000"/>
            <a:ext cx="353684" cy="38818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peech Bubble: Rectangle 17">
            <a:extLst>
              <a:ext uri="{FF2B5EF4-FFF2-40B4-BE49-F238E27FC236}">
                <a16:creationId xmlns:a16="http://schemas.microsoft.com/office/drawing/2014/main" id="{FF4F8820-7736-DAB7-71CC-7821E29A4546}"/>
              </a:ext>
            </a:extLst>
          </p:cNvPr>
          <p:cNvSpPr/>
          <p:nvPr/>
        </p:nvSpPr>
        <p:spPr>
          <a:xfrm>
            <a:off x="9303685" y="2032000"/>
            <a:ext cx="2113280" cy="1027458"/>
          </a:xfrm>
          <a:prstGeom prst="wedgeRectCallout">
            <a:avLst>
              <a:gd name="adj1" fmla="val -57371"/>
              <a:gd name="adj2" fmla="val 787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Massive increase in recreation spending as we emerge out from the pandemic</a:t>
            </a:r>
          </a:p>
        </p:txBody>
      </p:sp>
    </p:spTree>
    <p:extLst>
      <p:ext uri="{BB962C8B-B14F-4D97-AF65-F5344CB8AC3E}">
        <p14:creationId xmlns:p14="http://schemas.microsoft.com/office/powerpoint/2010/main" val="41267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Relationship between unemployment and household consumption</a:t>
            </a:r>
            <a:endParaRPr lang="en-AU" sz="2800" dirty="0"/>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As unemployment increases, spending on discretionary items are expected to decrease; spending on necessities are likely to remain unchanged.</a:t>
            </a:r>
          </a:p>
          <a:p>
            <a:pPr marL="0" indent="0">
              <a:buNone/>
            </a:pPr>
            <a:endParaRPr lang="en-US" sz="2000" b="1" dirty="0"/>
          </a:p>
          <a:p>
            <a:pPr marL="0" indent="0">
              <a:buNone/>
            </a:pPr>
            <a:r>
              <a:rPr lang="en-AU" sz="2000" b="1" dirty="0"/>
              <a:t>Findings:</a:t>
            </a:r>
          </a:p>
          <a:p>
            <a:pPr marL="0" indent="0">
              <a:buNone/>
            </a:pPr>
            <a:r>
              <a:rPr lang="en-AU" sz="2000" dirty="0"/>
              <a:t>The results largely agree with the hypothesis. We also found that spending on tobacco and alcohol are slightly positively correlated with unemployment.</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
        <p:nvSpPr>
          <p:cNvPr id="2" name="Rectangle 1">
            <a:extLst>
              <a:ext uri="{FF2B5EF4-FFF2-40B4-BE49-F238E27FC236}">
                <a16:creationId xmlns:a16="http://schemas.microsoft.com/office/drawing/2014/main" id="{534515A4-0520-0941-26B1-23ED3F66E0F0}"/>
              </a:ext>
            </a:extLst>
          </p:cNvPr>
          <p:cNvSpPr/>
          <p:nvPr/>
        </p:nvSpPr>
        <p:spPr>
          <a:xfrm>
            <a:off x="2032000" y="4994860"/>
            <a:ext cx="375920" cy="59314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004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household saving and household consumption pattern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Increase in saving means less spending in absolute dollar terms. We expect the proportion spent on discretionary items are likely to decrease and proportion spent on necessities remains largely unchanged.</a:t>
            </a:r>
          </a:p>
          <a:p>
            <a:pPr marL="0" indent="0">
              <a:buNone/>
            </a:pPr>
            <a:endParaRPr lang="en-US" sz="2000" dirty="0"/>
          </a:p>
          <a:p>
            <a:pPr marL="0" indent="0">
              <a:buNone/>
            </a:pPr>
            <a:r>
              <a:rPr lang="en-AU" sz="2000" b="1" dirty="0"/>
              <a:t>Findings:</a:t>
            </a:r>
          </a:p>
          <a:p>
            <a:pPr marL="0" indent="0">
              <a:buNone/>
            </a:pPr>
            <a:r>
              <a:rPr lang="en-AU" sz="2000" dirty="0"/>
              <a:t>The results largely agree with the hypothesis. We also found that spending on alcohol are positively correlated with saving.</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ASX 200 and household consumption pattern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There is no relationship between ASX 200 returns and household consumption pattern.</a:t>
            </a:r>
          </a:p>
          <a:p>
            <a:pPr marL="0" indent="0">
              <a:buNone/>
            </a:pPr>
            <a:endParaRPr lang="en-US" sz="2000" dirty="0"/>
          </a:p>
          <a:p>
            <a:pPr marL="0" indent="0">
              <a:buNone/>
            </a:pPr>
            <a:r>
              <a:rPr lang="en-AU" sz="2000" b="1" dirty="0"/>
              <a:t>Findings:</a:t>
            </a:r>
          </a:p>
          <a:p>
            <a:pPr marL="0" indent="0">
              <a:buNone/>
            </a:pPr>
            <a:r>
              <a:rPr lang="en-AU" sz="2000" dirty="0"/>
              <a:t>The results support the hypothesis.</a:t>
            </a: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60888" y="1976865"/>
            <a:ext cx="5002549" cy="4048857"/>
          </a:xfrm>
        </p:spPr>
      </p:pic>
    </p:spTree>
    <p:extLst>
      <p:ext uri="{BB962C8B-B14F-4D97-AF65-F5344CB8AC3E}">
        <p14:creationId xmlns:p14="http://schemas.microsoft.com/office/powerpoint/2010/main" val="358242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Future Development</a:t>
            </a:r>
            <a:endParaRPr lang="en-AU" sz="2800" dirty="0"/>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There is an obvious decreasing trend in tobacco spending. What are the likely drivers of this decreasing trend?</a:t>
            </a:r>
          </a:p>
          <a:p>
            <a:r>
              <a:rPr lang="en-US" sz="2000" dirty="0">
                <a:latin typeface="Arial" panose="020B0604020202020204" pitchFamily="34" charset="0"/>
                <a:cs typeface="Arial" panose="020B0604020202020204" pitchFamily="34" charset="0"/>
              </a:rPr>
              <a:t>Enhance the granularity of this study including explore any differences in consumption pattern between states and </a:t>
            </a:r>
            <a:r>
              <a:rPr lang="en-AU" sz="2000" dirty="0">
                <a:latin typeface="Arial" panose="020B0604020202020204" pitchFamily="34" charset="0"/>
                <a:cs typeface="Arial" panose="020B0604020202020204" pitchFamily="34" charset="0"/>
              </a:rPr>
              <a:t>territories.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47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Project Proposal</a:t>
            </a: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lnSpcReduction="10000"/>
          </a:bodyPr>
          <a:lstStyle/>
          <a:p>
            <a:r>
              <a:rPr lang="en-AU" sz="2000" dirty="0">
                <a:latin typeface="Arial" panose="020B0604020202020204" pitchFamily="34" charset="0"/>
                <a:cs typeface="Arial" panose="020B0604020202020204" pitchFamily="34" charset="0"/>
              </a:rPr>
              <a:t>We seek to uncover the trend and pattern in Australian household consumption and expenditure.</a:t>
            </a:r>
          </a:p>
          <a:p>
            <a:r>
              <a:rPr lang="en-AU" sz="2000" dirty="0">
                <a:latin typeface="Arial" panose="020B0604020202020204" pitchFamily="34" charset="0"/>
                <a:cs typeface="Arial" panose="020B0604020202020204" pitchFamily="34" charset="0"/>
              </a:rPr>
              <a:t>We examine where do fellow Aussies spend their money. How has the consumption pattern changed over the last ten years?</a:t>
            </a:r>
          </a:p>
          <a:p>
            <a:r>
              <a:rPr lang="en-AU" sz="2000" dirty="0">
                <a:latin typeface="Arial" panose="020B0604020202020204" pitchFamily="34" charset="0"/>
                <a:cs typeface="Arial" panose="020B0604020202020204" pitchFamily="34" charset="0"/>
              </a:rPr>
              <a:t>We explore if there is any possible Covid pandemic stimulated changes in consumption pattern. What are some of the possible explanations?</a:t>
            </a:r>
          </a:p>
          <a:p>
            <a:r>
              <a:rPr lang="en-AU" sz="2000" dirty="0">
                <a:latin typeface="Arial" panose="020B0604020202020204" pitchFamily="34" charset="0"/>
                <a:cs typeface="Arial" panose="020B0604020202020204" pitchFamily="34" charset="0"/>
              </a:rPr>
              <a:t>We further examine the relationships between Australian household consumption pattern and two key economic indicator: unemployment and household saving.</a:t>
            </a:r>
          </a:p>
          <a:p>
            <a:r>
              <a:rPr lang="en-AU" sz="2000" dirty="0">
                <a:latin typeface="Arial" panose="020B0604020202020204" pitchFamily="34" charset="0"/>
                <a:cs typeface="Arial" panose="020B0604020202020204" pitchFamily="34" charset="0"/>
              </a:rPr>
              <a:t>We further examine the relationships between Australian household consumption pattern and ASX 200 returns.</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t>
            </a:r>
            <a:r>
              <a:rPr lang="en-AU" sz="1800" b="1" dirty="0">
                <a:solidFill>
                  <a:schemeClr val="tx2">
                    <a:lumMod val="75000"/>
                  </a:schemeClr>
                </a:solidFill>
                <a:latin typeface="Arial" panose="020B0604020202020204" pitchFamily="34" charset="0"/>
                <a:cs typeface="Arial" panose="020B0604020202020204" pitchFamily="34" charset="0"/>
              </a:rPr>
              <a:t>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fontScale="92500" lnSpcReduction="10000"/>
          </a:bodyPr>
          <a:lstStyle/>
          <a:p>
            <a:pPr marL="0" indent="0">
              <a:buNone/>
            </a:pPr>
            <a:r>
              <a:rPr lang="en-AU" sz="2000" b="1" dirty="0">
                <a:latin typeface="Arial" panose="020B0604020202020204" pitchFamily="34" charset="0"/>
                <a:cs typeface="Arial" panose="020B0604020202020204" pitchFamily="34" charset="0"/>
              </a:rPr>
              <a:t>Download</a:t>
            </a:r>
          </a:p>
          <a:p>
            <a:r>
              <a:rPr lang="en-AU" sz="2000" dirty="0">
                <a:latin typeface="Arial" panose="020B0604020202020204" pitchFamily="34" charset="0"/>
                <a:cs typeface="Arial" panose="020B0604020202020204" pitchFamily="34" charset="0"/>
              </a:rPr>
              <a:t>Data made available by ABS can be downloaded as CSV files. </a:t>
            </a:r>
          </a:p>
          <a:p>
            <a:r>
              <a:rPr lang="en-AU" sz="2000" dirty="0">
                <a:latin typeface="Arial" panose="020B0604020202020204" pitchFamily="34" charset="0"/>
                <a:cs typeface="Arial" panose="020B0604020202020204" pitchFamily="34" charset="0"/>
              </a:rPr>
              <a:t>Generally, the data from ABS is relatively clean (i.e. format is consistent, no missing values or duplication). </a:t>
            </a:r>
          </a:p>
          <a:p>
            <a:pPr marL="0" indent="0">
              <a:buNone/>
            </a:pPr>
            <a:r>
              <a:rPr lang="en-AU" sz="2000" b="1" dirty="0">
                <a:latin typeface="Arial" panose="020B0604020202020204" pitchFamily="34" charset="0"/>
                <a:cs typeface="Arial" panose="020B0604020202020204" pitchFamily="34" charset="0"/>
              </a:rPr>
              <a:t>Identify the relevant time series</a:t>
            </a:r>
          </a:p>
          <a:p>
            <a:r>
              <a:rPr lang="en-AU" sz="2000" dirty="0">
                <a:latin typeface="Arial" panose="020B0604020202020204" pitchFamily="34" charset="0"/>
                <a:cs typeface="Arial" panose="020B0604020202020204" pitchFamily="34" charset="0"/>
              </a:rPr>
              <a:t>Within the same csv, the time series that we are interested in are made available in different type (trend, original and seasonally adjusted). </a:t>
            </a:r>
          </a:p>
          <a:p>
            <a:pPr marL="0" indent="0">
              <a:buNone/>
            </a:pPr>
            <a:r>
              <a:rPr lang="en-AU" sz="2000" b="1" dirty="0">
                <a:latin typeface="Arial" panose="020B0604020202020204" pitchFamily="34" charset="0"/>
                <a:cs typeface="Arial" panose="020B0604020202020204" pitchFamily="34" charset="0"/>
              </a:rPr>
              <a:t>Create new csv files</a:t>
            </a:r>
          </a:p>
          <a:p>
            <a:r>
              <a:rPr lang="en-AU" sz="2000" dirty="0">
                <a:latin typeface="Arial" panose="020B0604020202020204" pitchFamily="34" charset="0"/>
                <a:cs typeface="Arial" panose="020B0604020202020204" pitchFamily="34" charset="0"/>
              </a:rPr>
              <a:t>We manually copy and paste the seasonally adjusted time series and filter for the study period 2012-2022 into a new csv. </a:t>
            </a:r>
          </a:p>
          <a:p>
            <a:pPr marL="0" indent="0">
              <a:buNone/>
            </a:pPr>
            <a:r>
              <a:rPr lang="en-AU" sz="2000" b="1" dirty="0">
                <a:latin typeface="Arial" panose="020B0604020202020204" pitchFamily="34" charset="0"/>
                <a:cs typeface="Arial" panose="020B0604020202020204" pitchFamily="34" charset="0"/>
              </a:rPr>
              <a:t>Additional checking before analysis</a:t>
            </a:r>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These csv files are then read into a pandas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for further analysis.</a:t>
            </a:r>
          </a:p>
          <a:p>
            <a:r>
              <a:rPr lang="en-AU" sz="2000" dirty="0">
                <a:latin typeface="Arial" panose="020B0604020202020204" pitchFamily="34" charset="0"/>
                <a:cs typeface="Arial" panose="020B0604020202020204" pitchFamily="34" charset="0"/>
              </a:rPr>
              <a:t>Once it’s in a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we check for missing values and duplication to identify potential copy and paste error in the extraction step.</a:t>
            </a:r>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 (</a:t>
            </a:r>
            <a:r>
              <a:rPr lang="en-AU" sz="2800" b="1" dirty="0" err="1">
                <a:latin typeface="Arial" panose="020B0604020202020204" pitchFamily="34" charset="0"/>
                <a:cs typeface="Arial" panose="020B0604020202020204" pitchFamily="34" charset="0"/>
              </a:rPr>
              <a:t>cont</a:t>
            </a:r>
            <a:r>
              <a:rPr lang="en-AU" sz="2800" b="1" dirty="0">
                <a:latin typeface="Arial" panose="020B0604020202020204" pitchFamily="34" charset="0"/>
                <a:cs typeface="Arial" panose="020B0604020202020204" pitchFamily="34" charset="0"/>
              </a:rPr>
              <a:t>)</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a:bodyPr>
          <a:lstStyle/>
          <a:p>
            <a:pPr marL="0" indent="0">
              <a:buNone/>
            </a:pPr>
            <a:r>
              <a:rPr lang="en-AU" sz="2000" dirty="0">
                <a:latin typeface="Arial" panose="020B0604020202020204" pitchFamily="34" charset="0"/>
                <a:cs typeface="Arial" panose="020B0604020202020204" pitchFamily="34" charset="0"/>
              </a:rPr>
              <a:t>As we explore the different time series, we observe</a:t>
            </a:r>
          </a:p>
          <a:p>
            <a:r>
              <a:rPr lang="en-AU" sz="2000" dirty="0">
                <a:latin typeface="Arial" panose="020B0604020202020204" pitchFamily="34" charset="0"/>
                <a:cs typeface="Arial" panose="020B0604020202020204" pitchFamily="34" charset="0"/>
              </a:rPr>
              <a:t>Time series are in different frequency. Consumption and expenditure is quarterly, unemployment data is monthly, saving ratio data is quarterly.</a:t>
            </a:r>
          </a:p>
          <a:p>
            <a:pPr marL="0" indent="0">
              <a:buNone/>
            </a:pPr>
            <a:endParaRPr lang="en-AU"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6B6B19-A9CB-91D3-EF61-29638C9C0EC6}"/>
              </a:ext>
            </a:extLst>
          </p:cNvPr>
          <p:cNvSpPr txBox="1"/>
          <p:nvPr/>
        </p:nvSpPr>
        <p:spPr>
          <a:xfrm>
            <a:off x="920003" y="2965261"/>
            <a:ext cx="10351994" cy="923330"/>
          </a:xfrm>
          <a:prstGeom prst="rect">
            <a:avLst/>
          </a:prstGeom>
          <a:solidFill>
            <a:schemeClr val="accent5">
              <a:lumMod val="40000"/>
              <a:lumOff val="60000"/>
            </a:schemeClr>
          </a:solidFill>
          <a:ln>
            <a:noFill/>
          </a:ln>
        </p:spPr>
        <p:txBody>
          <a:bodyPr wrap="square" rtlCol="0">
            <a:spAutoFit/>
          </a:bodyPr>
          <a:lstStyle/>
          <a:p>
            <a:r>
              <a:rPr lang="en-AU" b="1" dirty="0">
                <a:latin typeface="Arial" panose="020B0604020202020204" pitchFamily="34" charset="0"/>
                <a:cs typeface="Arial" panose="020B0604020202020204" pitchFamily="34" charset="0"/>
              </a:rPr>
              <a:t>Decision Point: </a:t>
            </a:r>
          </a:p>
          <a:p>
            <a:pPr marL="285750" indent="-285750">
              <a:buFont typeface="Arial" panose="020B0604020202020204" pitchFamily="34" charset="0"/>
              <a:buChar char="•"/>
            </a:pPr>
            <a:r>
              <a:rPr lang="en-AU" dirty="0">
                <a:latin typeface="Arial" panose="020B0604020202020204" pitchFamily="34" charset="0"/>
                <a:cs typeface="Arial" panose="020B0604020202020204" pitchFamily="34" charset="0"/>
              </a:rPr>
              <a:t>What frequency should the study be?</a:t>
            </a:r>
            <a:br>
              <a:rPr lang="en-AU" b="1"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Annually</a:t>
            </a:r>
          </a:p>
        </p:txBody>
      </p:sp>
    </p:spTree>
    <p:extLst>
      <p:ext uri="{BB962C8B-B14F-4D97-AF65-F5344CB8AC3E}">
        <p14:creationId xmlns:p14="http://schemas.microsoft.com/office/powerpoint/2010/main" val="23862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9FD93-4679-6BF6-EE1F-455E43366624}"/>
              </a:ext>
            </a:extLst>
          </p:cNvPr>
          <p:cNvSpPr>
            <a:spLocks noGrp="1"/>
          </p:cNvSpPr>
          <p:nvPr>
            <p:ph type="title"/>
          </p:nvPr>
        </p:nvSpPr>
        <p:spPr>
          <a:xfrm>
            <a:off x="804671" y="2425109"/>
            <a:ext cx="6777229" cy="3307656"/>
          </a:xfrm>
        </p:spPr>
        <p:txBody>
          <a:bodyPr vert="horz" lIns="91440" tIns="45720" rIns="91440" bIns="45720" rtlCol="0" anchor="t">
            <a:normAutofit/>
          </a:bodyPr>
          <a:lstStyle/>
          <a:p>
            <a:r>
              <a:rPr lang="en-US" sz="7400" kern="1200">
                <a:solidFill>
                  <a:schemeClr val="tx1"/>
                </a:solidFill>
                <a:latin typeface="+mj-lt"/>
                <a:ea typeface="+mj-ea"/>
                <a:cs typeface="+mj-cs"/>
              </a:rPr>
              <a:t>Observations</a:t>
            </a:r>
          </a:p>
        </p:txBody>
      </p:sp>
    </p:spTree>
    <p:extLst>
      <p:ext uri="{BB962C8B-B14F-4D97-AF65-F5344CB8AC3E}">
        <p14:creationId xmlns:p14="http://schemas.microsoft.com/office/powerpoint/2010/main" val="3689150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
        <p:nvSpPr>
          <p:cNvPr id="3" name="Oval 2">
            <a:extLst>
              <a:ext uri="{FF2B5EF4-FFF2-40B4-BE49-F238E27FC236}">
                <a16:creationId xmlns:a16="http://schemas.microsoft.com/office/drawing/2014/main" id="{35FF7615-883B-E0B6-2E07-B949898FCF5B}"/>
              </a:ext>
            </a:extLst>
          </p:cNvPr>
          <p:cNvSpPr/>
          <p:nvPr/>
        </p:nvSpPr>
        <p:spPr>
          <a:xfrm>
            <a:off x="8710523" y="3243259"/>
            <a:ext cx="580815" cy="587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0A471A5-3B92-EE31-37D9-98DE80037116}"/>
              </a:ext>
            </a:extLst>
          </p:cNvPr>
          <p:cNvSpPr/>
          <p:nvPr/>
        </p:nvSpPr>
        <p:spPr>
          <a:xfrm>
            <a:off x="7850284" y="4432473"/>
            <a:ext cx="615102" cy="524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3"/>
          <a:stretch>
            <a:fillRect/>
          </a:stretch>
        </p:blipFill>
        <p:spPr>
          <a:xfrm>
            <a:off x="5320996" y="754581"/>
            <a:ext cx="6274296" cy="5348837"/>
          </a:xfrm>
          <a:prstGeom prst="rect">
            <a:avLst/>
          </a:prstGeom>
        </p:spPr>
      </p:pic>
      <p:sp>
        <p:nvSpPr>
          <p:cNvPr id="6" name="Heptagon 5">
            <a:extLst>
              <a:ext uri="{FF2B5EF4-FFF2-40B4-BE49-F238E27FC236}">
                <a16:creationId xmlns:a16="http://schemas.microsoft.com/office/drawing/2014/main" id="{BFEA0306-F29B-0BDE-902D-D0352995380F}"/>
              </a:ext>
            </a:extLst>
          </p:cNvPr>
          <p:cNvSpPr/>
          <p:nvPr/>
        </p:nvSpPr>
        <p:spPr>
          <a:xfrm>
            <a:off x="7711440" y="145971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1</a:t>
            </a:r>
          </a:p>
        </p:txBody>
      </p:sp>
      <p:sp>
        <p:nvSpPr>
          <p:cNvPr id="7" name="Heptagon 6">
            <a:extLst>
              <a:ext uri="{FF2B5EF4-FFF2-40B4-BE49-F238E27FC236}">
                <a16:creationId xmlns:a16="http://schemas.microsoft.com/office/drawing/2014/main" id="{E1266582-AFA6-D8AD-B5BD-A15CC971891C}"/>
              </a:ext>
            </a:extLst>
          </p:cNvPr>
          <p:cNvSpPr/>
          <p:nvPr/>
        </p:nvSpPr>
        <p:spPr>
          <a:xfrm>
            <a:off x="6908800" y="545259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2</a:t>
            </a:r>
          </a:p>
        </p:txBody>
      </p:sp>
      <p:sp>
        <p:nvSpPr>
          <p:cNvPr id="8" name="Heptagon 7">
            <a:extLst>
              <a:ext uri="{FF2B5EF4-FFF2-40B4-BE49-F238E27FC236}">
                <a16:creationId xmlns:a16="http://schemas.microsoft.com/office/drawing/2014/main" id="{25AC7250-1AA7-91F2-23FA-0B1A9EBD573A}"/>
              </a:ext>
            </a:extLst>
          </p:cNvPr>
          <p:cNvSpPr/>
          <p:nvPr/>
        </p:nvSpPr>
        <p:spPr>
          <a:xfrm>
            <a:off x="11052048" y="287195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3"/>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peech Bubble: Rectangle 1">
            <a:extLst>
              <a:ext uri="{FF2B5EF4-FFF2-40B4-BE49-F238E27FC236}">
                <a16:creationId xmlns:a16="http://schemas.microsoft.com/office/drawing/2014/main" id="{A31FA700-96CF-A37F-FC38-6832C876A25B}"/>
              </a:ext>
            </a:extLst>
          </p:cNvPr>
          <p:cNvSpPr/>
          <p:nvPr/>
        </p:nvSpPr>
        <p:spPr>
          <a:xfrm>
            <a:off x="908937" y="5694559"/>
            <a:ext cx="2113280" cy="655442"/>
          </a:xfrm>
          <a:prstGeom prst="wedgeRectCallout">
            <a:avLst>
              <a:gd name="adj1" fmla="val -11217"/>
              <a:gd name="adj2" fmla="val -15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communication almost double in 10 years time</a:t>
            </a:r>
          </a:p>
        </p:txBody>
      </p:sp>
      <p:sp>
        <p:nvSpPr>
          <p:cNvPr id="3" name="Speech Bubble: Rectangle 2">
            <a:extLst>
              <a:ext uri="{FF2B5EF4-FFF2-40B4-BE49-F238E27FC236}">
                <a16:creationId xmlns:a16="http://schemas.microsoft.com/office/drawing/2014/main" id="{FCC42035-5662-74F0-61B6-1D5C06200190}"/>
              </a:ext>
            </a:extLst>
          </p:cNvPr>
          <p:cNvSpPr/>
          <p:nvPr/>
        </p:nvSpPr>
        <p:spPr>
          <a:xfrm>
            <a:off x="5105223" y="1803261"/>
            <a:ext cx="2193770" cy="655442"/>
          </a:xfrm>
          <a:prstGeom prst="wedgeRectCallout">
            <a:avLst>
              <a:gd name="adj1" fmla="val -54486"/>
              <a:gd name="adj2" fmla="val 7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tobacco almost half in 10 years time</a:t>
            </a:r>
          </a:p>
        </p:txBody>
      </p:sp>
      <p:sp>
        <p:nvSpPr>
          <p:cNvPr id="4" name="Rectangle 3">
            <a:extLst>
              <a:ext uri="{FF2B5EF4-FFF2-40B4-BE49-F238E27FC236}">
                <a16:creationId xmlns:a16="http://schemas.microsoft.com/office/drawing/2014/main" id="{A36F14B2-D837-8B15-BAE0-ACAAA079B45A}"/>
              </a:ext>
            </a:extLst>
          </p:cNvPr>
          <p:cNvSpPr/>
          <p:nvPr/>
        </p:nvSpPr>
        <p:spPr>
          <a:xfrm>
            <a:off x="1134304" y="4493360"/>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59E977B2-3FDC-CDF8-E5DA-CA4C0354E31E}"/>
              </a:ext>
            </a:extLst>
          </p:cNvPr>
          <p:cNvSpPr/>
          <p:nvPr/>
        </p:nvSpPr>
        <p:spPr>
          <a:xfrm>
            <a:off x="7298992" y="444652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peech Bubble: Rectangle 5">
            <a:extLst>
              <a:ext uri="{FF2B5EF4-FFF2-40B4-BE49-F238E27FC236}">
                <a16:creationId xmlns:a16="http://schemas.microsoft.com/office/drawing/2014/main" id="{80B0A353-76A6-77BD-F940-36E4582B376F}"/>
              </a:ext>
            </a:extLst>
          </p:cNvPr>
          <p:cNvSpPr/>
          <p:nvPr/>
        </p:nvSpPr>
        <p:spPr>
          <a:xfrm>
            <a:off x="4893008" y="4872777"/>
            <a:ext cx="2193770" cy="1242723"/>
          </a:xfrm>
          <a:prstGeom prst="wedgeRectCallout">
            <a:avLst>
              <a:gd name="adj1" fmla="val 60370"/>
              <a:gd name="adj2" fmla="val -798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The significant decrease in transport spending could be due to the emerging hybrid working model</a:t>
            </a:r>
          </a:p>
        </p:txBody>
      </p:sp>
    </p:spTree>
    <p:extLst>
      <p:ext uri="{BB962C8B-B14F-4D97-AF65-F5344CB8AC3E}">
        <p14:creationId xmlns:p14="http://schemas.microsoft.com/office/powerpoint/2010/main" val="222472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1006</Words>
  <Application>Microsoft Office PowerPoint</Application>
  <PresentationFormat>Widescreen</PresentationFormat>
  <Paragraphs>113</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PowerPoint Presentation</vt:lpstr>
      <vt:lpstr>Project Proposal</vt:lpstr>
      <vt:lpstr>Data</vt:lpstr>
      <vt:lpstr>Data Cleanup and Exploration</vt:lpstr>
      <vt:lpstr>Data Cleanup and Exploration (cont)</vt:lpstr>
      <vt:lpstr>Observations</vt:lpstr>
      <vt:lpstr>Trend and pattern in Australian household consumption and expenditure </vt:lpstr>
      <vt:lpstr>Where do we spend our money?</vt:lpstr>
      <vt:lpstr>PowerPoint Presentation</vt:lpstr>
      <vt:lpstr>PowerPoint Presentation</vt:lpstr>
      <vt:lpstr>Relationship between unemployment and household consumption</vt:lpstr>
      <vt:lpstr>Relationship between household saving and household consumption pattern</vt:lpstr>
      <vt:lpstr>Relationship between ASX 200 and household consumption pattern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Kit Ng</cp:lastModifiedBy>
  <cp:revision>28</cp:revision>
  <dcterms:created xsi:type="dcterms:W3CDTF">2022-10-29T08:44:18Z</dcterms:created>
  <dcterms:modified xsi:type="dcterms:W3CDTF">2022-11-03T10:25:05Z</dcterms:modified>
</cp:coreProperties>
</file>