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6" r:id="rId4"/>
    <p:sldId id="269" r:id="rId5"/>
    <p:sldId id="273" r:id="rId6"/>
    <p:sldId id="274" r:id="rId7"/>
    <p:sldId id="265" r:id="rId8"/>
    <p:sldId id="267" r:id="rId9"/>
    <p:sldId id="268" r:id="rId10"/>
    <p:sldId id="264" r:id="rId11"/>
    <p:sldId id="270" r:id="rId12"/>
    <p:sldId id="271" r:id="rId13"/>
    <p:sldId id="262" r:id="rId14"/>
    <p:sldId id="258"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315" autoAdjust="0"/>
  </p:normalViewPr>
  <p:slideViewPr>
    <p:cSldViewPr snapToGrid="0">
      <p:cViewPr varScale="1">
        <p:scale>
          <a:sx n="94" d="100"/>
          <a:sy n="94" d="100"/>
        </p:scale>
        <p:origin x="12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B6A5-4C4F-4CE3-8DC9-20B93F34AA82}" type="datetimeFigureOut">
              <a:rPr lang="en-AU" smtClean="0"/>
              <a:t>3/11/2022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98F04-D846-47DF-AB7C-28D61D896A9C}" type="slidenum">
              <a:rPr lang="en-AU" smtClean="0"/>
              <a:t>‹#›</a:t>
            </a:fld>
            <a:endParaRPr lang="en-AU"/>
          </a:p>
        </p:txBody>
      </p:sp>
    </p:spTree>
    <p:extLst>
      <p:ext uri="{BB962C8B-B14F-4D97-AF65-F5344CB8AC3E}">
        <p14:creationId xmlns:p14="http://schemas.microsoft.com/office/powerpoint/2010/main" val="380711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6</a:t>
            </a:fld>
            <a:endParaRPr lang="en-AU"/>
          </a:p>
        </p:txBody>
      </p:sp>
    </p:spTree>
    <p:extLst>
      <p:ext uri="{BB962C8B-B14F-4D97-AF65-F5344CB8AC3E}">
        <p14:creationId xmlns:p14="http://schemas.microsoft.com/office/powerpoint/2010/main" val="1238906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Talking Point:</a:t>
            </a:r>
          </a:p>
          <a:p>
            <a:pPr marL="171450" indent="-171450">
              <a:buFont typeface="Arial" panose="020B0604020202020204" pitchFamily="34" charset="0"/>
              <a:buChar char="•"/>
            </a:pPr>
            <a:r>
              <a:rPr lang="en-AU" dirty="0"/>
              <a:t>We observe an increasing trend in the household spending from 2012 – 2018.</a:t>
            </a:r>
          </a:p>
          <a:p>
            <a:pPr marL="171450" indent="-171450">
              <a:buFont typeface="Arial" panose="020B0604020202020204" pitchFamily="34" charset="0"/>
              <a:buChar char="•"/>
            </a:pPr>
            <a:r>
              <a:rPr lang="en-AU" dirty="0"/>
              <a:t>In 2018 – 2019, the increase in spending seems to be plateauing.</a:t>
            </a:r>
          </a:p>
          <a:p>
            <a:pPr marL="171450" indent="-171450">
              <a:buFont typeface="Arial" panose="020B0604020202020204" pitchFamily="34" charset="0"/>
              <a:buChar char="•"/>
            </a:pPr>
            <a:r>
              <a:rPr lang="en-AU" dirty="0"/>
              <a:t>If you remember once upon a time, there is this virus named Coronavirus.  In late Q1 2020, Australia went into mandatory lockdown.</a:t>
            </a:r>
            <a:br>
              <a:rPr lang="en-AU" dirty="0"/>
            </a:br>
            <a:r>
              <a:rPr lang="en-AU" dirty="0"/>
              <a:t>We can see a material decline in consumption and expenditure.</a:t>
            </a:r>
          </a:p>
          <a:p>
            <a:pPr marL="171450" indent="-171450">
              <a:buFont typeface="Arial" panose="020B0604020202020204" pitchFamily="34" charset="0"/>
              <a:buChar char="•"/>
            </a:pPr>
            <a:r>
              <a:rPr lang="en-AU" dirty="0"/>
              <a:t>As government lift restrictions, we see the spending increase again. </a:t>
            </a:r>
          </a:p>
          <a:p>
            <a:pPr marL="171450" indent="-171450">
              <a:buFont typeface="Arial" panose="020B0604020202020204" pitchFamily="34" charset="0"/>
              <a:buChar char="•"/>
            </a:pPr>
            <a:r>
              <a:rPr lang="en-AU" dirty="0"/>
              <a:t>The second dip in mid 2021 is highly likely as a result of Delta variant stimulated lockdown.</a:t>
            </a:r>
          </a:p>
          <a:p>
            <a:pPr marL="171450" indent="-171450">
              <a:buFont typeface="Arial" panose="020B0604020202020204" pitchFamily="34" charset="0"/>
              <a:buChar char="•"/>
            </a:pPr>
            <a:r>
              <a:rPr lang="en-AU" dirty="0"/>
              <a:t>Oct 2021 As we transition to endemic stage / emerge out from pandemic, we see a steep increase in consumption.</a:t>
            </a:r>
          </a:p>
          <a:p>
            <a:pPr marL="171450" indent="-171450">
              <a:buFont typeface="Arial" panose="020B0604020202020204" pitchFamily="34" charset="0"/>
              <a:buChar char="•"/>
            </a:pPr>
            <a:endParaRPr lang="en-AU" dirty="0"/>
          </a:p>
          <a:p>
            <a:pPr marL="0" indent="0">
              <a:buFont typeface="Arial" panose="020B0604020202020204" pitchFamily="34" charset="0"/>
              <a:buNone/>
            </a:pPr>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7</a:t>
            </a:fld>
            <a:endParaRPr lang="en-AU"/>
          </a:p>
        </p:txBody>
      </p:sp>
    </p:spTree>
    <p:extLst>
      <p:ext uri="{BB962C8B-B14F-4D97-AF65-F5344CB8AC3E}">
        <p14:creationId xmlns:p14="http://schemas.microsoft.com/office/powerpoint/2010/main" val="2896517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8</a:t>
            </a:fld>
            <a:endParaRPr lang="en-AU"/>
          </a:p>
        </p:txBody>
      </p:sp>
    </p:spTree>
    <p:extLst>
      <p:ext uri="{BB962C8B-B14F-4D97-AF65-F5344CB8AC3E}">
        <p14:creationId xmlns:p14="http://schemas.microsoft.com/office/powerpoint/2010/main" val="803720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are some the possible explanation</a:t>
            </a:r>
          </a:p>
          <a:p>
            <a:pPr marL="228600" indent="-228600">
              <a:buAutoNum type="arabicPeriod"/>
            </a:pPr>
            <a:r>
              <a:rPr lang="en-AU" dirty="0"/>
              <a:t>Covid stimulated changes.</a:t>
            </a:r>
          </a:p>
          <a:p>
            <a:pPr marL="0" indent="0">
              <a:buNone/>
            </a:pPr>
            <a:r>
              <a:rPr lang="en-AU" dirty="0"/>
              <a:t>Rent – looking for bigger place as ppl recognise the need for space as a result of working from home, home-schooling</a:t>
            </a:r>
          </a:p>
          <a:p>
            <a:pPr marL="0" indent="0">
              <a:buNone/>
            </a:pPr>
            <a:r>
              <a:rPr lang="en-AU" dirty="0"/>
              <a:t>Food – no where else to spend???</a:t>
            </a:r>
          </a:p>
          <a:p>
            <a:pPr marL="0" indent="0">
              <a:buNone/>
            </a:pPr>
            <a:r>
              <a:rPr lang="en-AU" dirty="0"/>
              <a:t>Education – retraining?? As ppl lost their jobs</a:t>
            </a:r>
          </a:p>
          <a:p>
            <a:pPr marL="0" indent="0">
              <a:buNone/>
            </a:pPr>
            <a:r>
              <a:rPr lang="en-AU" dirty="0"/>
              <a:t>Transport / hotel and eating out– no surprises. Travel restrictions (i.e. 5km radius/ 10km radius) and mandatory lockdown</a:t>
            </a:r>
          </a:p>
          <a:p>
            <a:pPr marL="0" indent="0">
              <a:buNone/>
            </a:pPr>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10</a:t>
            </a:fld>
            <a:endParaRPr lang="en-AU"/>
          </a:p>
        </p:txBody>
      </p:sp>
    </p:spTree>
    <p:extLst>
      <p:ext uri="{BB962C8B-B14F-4D97-AF65-F5344CB8AC3E}">
        <p14:creationId xmlns:p14="http://schemas.microsoft.com/office/powerpoint/2010/main" val="3024637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169F-31C8-1774-22F1-A9DA66C6AD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5EED5FE-07C2-29AF-4131-ABBD3407E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439775B-9B13-F2AF-3B0A-59485D075AA6}"/>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5" name="Footer Placeholder 4">
            <a:extLst>
              <a:ext uri="{FF2B5EF4-FFF2-40B4-BE49-F238E27FC236}">
                <a16:creationId xmlns:a16="http://schemas.microsoft.com/office/drawing/2014/main" id="{4729EF23-1BC7-3B92-1419-C95C7C18DA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6D8536F-17C2-D71A-C4D1-E2A2D527A6EB}"/>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348366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9B8E-9F63-0AF6-877B-F59B0F242CD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EBCF548-85B3-1F01-0FF8-D2C03BC2B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1C322-839A-BEE7-7C74-024FC781069B}"/>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5" name="Footer Placeholder 4">
            <a:extLst>
              <a:ext uri="{FF2B5EF4-FFF2-40B4-BE49-F238E27FC236}">
                <a16:creationId xmlns:a16="http://schemas.microsoft.com/office/drawing/2014/main" id="{A8EAE8FB-D985-D8A4-C7CA-27B533F27A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8A5DF13-52EB-B6B6-F55D-605CC18006CF}"/>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31944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DF8F8-694B-11F7-941C-EFA23D759D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033B521-E24C-8322-544F-C5FBD4C05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B53B48-1D0F-4CE5-D3B9-9A1B65D758CD}"/>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5" name="Footer Placeholder 4">
            <a:extLst>
              <a:ext uri="{FF2B5EF4-FFF2-40B4-BE49-F238E27FC236}">
                <a16:creationId xmlns:a16="http://schemas.microsoft.com/office/drawing/2014/main" id="{ABB0B23F-4843-398D-9684-2D57037DE5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0BFAFE-80BF-7F9C-4666-55F46EFE92D9}"/>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38333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FF03-F133-0FF2-E777-F3F1D6738DE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7D68761-CE09-427F-577F-BB4C2047E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D8DE9CA-BCF8-9D0D-620C-3C9772BD4E78}"/>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5" name="Footer Placeholder 4">
            <a:extLst>
              <a:ext uri="{FF2B5EF4-FFF2-40B4-BE49-F238E27FC236}">
                <a16:creationId xmlns:a16="http://schemas.microsoft.com/office/drawing/2014/main" id="{F65CAFE8-419E-A194-285E-0450511015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D77830-BD8F-E7F9-606F-6FD6D1CD0545}"/>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10970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EFB3-1CF0-D34F-9AB2-78E28B84AD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47EDCD2-DCCD-FE19-EE29-7CB55BB5C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FE57C-0E5E-EA80-BD75-175C34E57D6E}"/>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5" name="Footer Placeholder 4">
            <a:extLst>
              <a:ext uri="{FF2B5EF4-FFF2-40B4-BE49-F238E27FC236}">
                <a16:creationId xmlns:a16="http://schemas.microsoft.com/office/drawing/2014/main" id="{D4B8BEC1-14C9-58FD-5970-5065F67D620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D29000-71BC-843C-9851-EF4902043B1F}"/>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46100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7B2A-DE00-0211-9BD5-A70E8DF0C1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A668D91-715A-4FEE-028D-CE86A20675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11E0C26-8FD3-1EFB-9E02-7ADDE17C9D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8B568FC-E0DE-363C-A6F1-11FE71D9D5C1}"/>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6" name="Footer Placeholder 5">
            <a:extLst>
              <a:ext uri="{FF2B5EF4-FFF2-40B4-BE49-F238E27FC236}">
                <a16:creationId xmlns:a16="http://schemas.microsoft.com/office/drawing/2014/main" id="{7823B1AA-BB9E-FBC6-81AB-4D9A8E74C7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F68550B-77B8-CCBD-5D9A-D199619485F7}"/>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04575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9DF7-371D-CB50-7FC5-FFFA8B4422C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5CD1B3C-39A1-03BC-BD53-E5630F920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033307-E62F-B63A-DC10-EB0BD4B9FD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6802742-19E2-E0FB-F0DC-054723147C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3EF8D-D9B0-6945-4588-E8A76C149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FED545D-179A-131C-0DD8-952CA8457633}"/>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8" name="Footer Placeholder 7">
            <a:extLst>
              <a:ext uri="{FF2B5EF4-FFF2-40B4-BE49-F238E27FC236}">
                <a16:creationId xmlns:a16="http://schemas.microsoft.com/office/drawing/2014/main" id="{09A20414-A8D9-D517-85C6-C17021FC90E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B1AFBE6-71FB-3D66-1334-225DED4AD296}"/>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377652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6F9C-7F14-35B0-26EF-8C108951E74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878AA0F-8F1C-480E-1107-33E3FABE1A4C}"/>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4" name="Footer Placeholder 3">
            <a:extLst>
              <a:ext uri="{FF2B5EF4-FFF2-40B4-BE49-F238E27FC236}">
                <a16:creationId xmlns:a16="http://schemas.microsoft.com/office/drawing/2014/main" id="{16254B6D-46B0-4BE7-A725-A600D945C51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AC62198-39E6-3363-1B0B-61A7415124B6}"/>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16279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8DDB5F-E866-CDB9-B171-B1236A9E950C}"/>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3" name="Footer Placeholder 2">
            <a:extLst>
              <a:ext uri="{FF2B5EF4-FFF2-40B4-BE49-F238E27FC236}">
                <a16:creationId xmlns:a16="http://schemas.microsoft.com/office/drawing/2014/main" id="{C35DAE1C-9A30-9621-114F-E38EED5DB1F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A74E74E-CF2B-0B44-4572-825FA16F7057}"/>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93589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F4BD-D903-0BFF-6270-1977BB5F8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7C9723C-3E28-53C4-43A2-924F5E23F8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0C31CAF-71DB-2687-EC0B-B856C73D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60E58-5172-A14D-396B-6CDBF039687F}"/>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6" name="Footer Placeholder 5">
            <a:extLst>
              <a:ext uri="{FF2B5EF4-FFF2-40B4-BE49-F238E27FC236}">
                <a16:creationId xmlns:a16="http://schemas.microsoft.com/office/drawing/2014/main" id="{3C69CDB3-42EC-4DEB-20B5-38B819C4114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498F71-B53E-E81E-9E67-C6BCA6AFD840}"/>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281263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6A3B-CF5B-633D-514D-8CF0DBEA7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59C7978-D4F2-C5C3-79C7-29610EE80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5975AFC-16CC-3512-6463-1CDB53E03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EA45D-367F-7D01-C25C-9B1619F357DC}"/>
              </a:ext>
            </a:extLst>
          </p:cNvPr>
          <p:cNvSpPr>
            <a:spLocks noGrp="1"/>
          </p:cNvSpPr>
          <p:nvPr>
            <p:ph type="dt" sz="half" idx="10"/>
          </p:nvPr>
        </p:nvSpPr>
        <p:spPr/>
        <p:txBody>
          <a:bodyPr/>
          <a:lstStyle/>
          <a:p>
            <a:fld id="{C2478F1D-7C0F-400F-87A3-E84D20C54587}" type="datetimeFigureOut">
              <a:rPr lang="en-AU" smtClean="0"/>
              <a:t>3/11/2022</a:t>
            </a:fld>
            <a:endParaRPr lang="en-AU"/>
          </a:p>
        </p:txBody>
      </p:sp>
      <p:sp>
        <p:nvSpPr>
          <p:cNvPr id="6" name="Footer Placeholder 5">
            <a:extLst>
              <a:ext uri="{FF2B5EF4-FFF2-40B4-BE49-F238E27FC236}">
                <a16:creationId xmlns:a16="http://schemas.microsoft.com/office/drawing/2014/main" id="{AFFD5170-C903-8577-0EFD-215C12FF95E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CAA2894-E374-FF27-380D-342A4AB93772}"/>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11680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44C22E-7C21-FF87-6470-B2FBC8862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56832E8-B62B-7620-F249-6C22F8CBC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B5351A-9B35-1BA5-2824-E75BA68AE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78F1D-7C0F-400F-87A3-E84D20C54587}" type="datetimeFigureOut">
              <a:rPr lang="en-AU" smtClean="0"/>
              <a:t>3/11/2022</a:t>
            </a:fld>
            <a:endParaRPr lang="en-AU"/>
          </a:p>
        </p:txBody>
      </p:sp>
      <p:sp>
        <p:nvSpPr>
          <p:cNvPr id="5" name="Footer Placeholder 4">
            <a:extLst>
              <a:ext uri="{FF2B5EF4-FFF2-40B4-BE49-F238E27FC236}">
                <a16:creationId xmlns:a16="http://schemas.microsoft.com/office/drawing/2014/main" id="{27FA392D-F20C-D3B9-6E66-2E430C4F9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ECB7F62-9760-D000-954B-72BA66734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6A086-B08F-4E86-A2B0-CB4D1760FE6C}" type="slidenum">
              <a:rPr lang="en-AU" smtClean="0"/>
              <a:t>‹#›</a:t>
            </a:fld>
            <a:endParaRPr lang="en-AU"/>
          </a:p>
        </p:txBody>
      </p:sp>
    </p:spTree>
    <p:extLst>
      <p:ext uri="{BB962C8B-B14F-4D97-AF65-F5344CB8AC3E}">
        <p14:creationId xmlns:p14="http://schemas.microsoft.com/office/powerpoint/2010/main" val="2989444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descr="Shape&#10;&#10;Description automatically generated">
            <a:extLst>
              <a:ext uri="{FF2B5EF4-FFF2-40B4-BE49-F238E27FC236}">
                <a16:creationId xmlns:a16="http://schemas.microsoft.com/office/drawing/2014/main" id="{BA3513FC-E9C1-1CE7-AFAB-A98506734773}"/>
              </a:ext>
            </a:extLst>
          </p:cNvPr>
          <p:cNvPicPr>
            <a:picLocks noChangeAspect="1"/>
          </p:cNvPicPr>
          <p:nvPr/>
        </p:nvPicPr>
        <p:blipFill rotWithShape="1">
          <a:blip r:embed="rId2"/>
          <a:srcRect l="9091" t="8161" b="930"/>
          <a:stretch/>
        </p:blipFill>
        <p:spPr>
          <a:xfrm>
            <a:off x="20" y="10"/>
            <a:ext cx="12191980" cy="6857990"/>
          </a:xfrm>
          <a:prstGeom prst="rect">
            <a:avLst/>
          </a:prstGeom>
        </p:spPr>
      </p:pic>
      <p:sp>
        <p:nvSpPr>
          <p:cNvPr id="35" name="Rectangle 30">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9206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77786C86-0114-F84E-F2BA-A0CE35AA4417}"/>
              </a:ext>
            </a:extLst>
          </p:cNvPr>
          <p:cNvSpPr>
            <a:spLocks noGrp="1"/>
          </p:cNvSpPr>
          <p:nvPr>
            <p:ph idx="1"/>
          </p:nvPr>
        </p:nvSpPr>
        <p:spPr>
          <a:xfrm>
            <a:off x="7775804" y="1620133"/>
            <a:ext cx="3764826" cy="3773010"/>
          </a:xfrm>
        </p:spPr>
        <p:txBody>
          <a:bodyPr>
            <a:normAutofit lnSpcReduction="10000"/>
          </a:bodyPr>
          <a:lstStyle/>
          <a:p>
            <a:pPr marL="0" indent="0">
              <a:buNone/>
            </a:pPr>
            <a:r>
              <a:rPr lang="en-US" sz="2400" dirty="0">
                <a:latin typeface="Arial Black" panose="020B0A04020102020204" pitchFamily="34" charset="0"/>
                <a:cs typeface="Arial" panose="020B0604020202020204" pitchFamily="34" charset="0"/>
              </a:rPr>
              <a:t>Australian Household Consumption and Expenditure Pattern</a:t>
            </a:r>
          </a:p>
          <a:p>
            <a:pPr marL="0" indent="0">
              <a:buNone/>
            </a:pPr>
            <a:r>
              <a:rPr lang="en-US" sz="1800" dirty="0">
                <a:latin typeface="Arial" panose="020B0604020202020204" pitchFamily="34" charset="0"/>
                <a:cs typeface="Arial" panose="020B0604020202020204" pitchFamily="34" charset="0"/>
              </a:rPr>
              <a:t>A study from 2012 – 2022</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spcBef>
                <a:spcPts val="600"/>
              </a:spcBef>
              <a:buNone/>
            </a:pPr>
            <a:r>
              <a:rPr lang="en-US" sz="1800" dirty="0">
                <a:latin typeface="Arial" panose="020B0604020202020204" pitchFamily="34" charset="0"/>
                <a:cs typeface="Arial" panose="020B0604020202020204" pitchFamily="34" charset="0"/>
              </a:rPr>
              <a:t>Presented by:</a:t>
            </a:r>
          </a:p>
          <a:p>
            <a:pPr marL="0" indent="0">
              <a:spcBef>
                <a:spcPts val="600"/>
              </a:spcBef>
              <a:buNone/>
            </a:pPr>
            <a:r>
              <a:rPr lang="en-US" sz="1800" dirty="0">
                <a:latin typeface="Arial" panose="020B0604020202020204" pitchFamily="34" charset="0"/>
                <a:cs typeface="Arial" panose="020B0604020202020204" pitchFamily="34" charset="0"/>
              </a:rPr>
              <a:t>Emma H, Kit N, Md </a:t>
            </a:r>
            <a:r>
              <a:rPr lang="en-US" sz="1800" dirty="0" err="1">
                <a:latin typeface="Arial" panose="020B0604020202020204" pitchFamily="34" charset="0"/>
                <a:cs typeface="Arial" panose="020B0604020202020204" pitchFamily="34" charset="0"/>
              </a:rPr>
              <a:t>Muhasenul</a:t>
            </a:r>
            <a:r>
              <a:rPr lang="en-US" sz="1800" dirty="0">
                <a:latin typeface="Arial" panose="020B0604020202020204" pitchFamily="34" charset="0"/>
                <a:cs typeface="Arial" panose="020B0604020202020204" pitchFamily="34" charset="0"/>
              </a:rPr>
              <a:t> H</a:t>
            </a:r>
          </a:p>
          <a:p>
            <a:pPr marL="0" indent="0">
              <a:spcBef>
                <a:spcPts val="600"/>
              </a:spcBef>
              <a:buNone/>
            </a:pPr>
            <a:r>
              <a:rPr lang="en-US" sz="1800" dirty="0">
                <a:latin typeface="Arial" panose="020B0604020202020204" pitchFamily="34" charset="0"/>
                <a:cs typeface="Arial" panose="020B0604020202020204" pitchFamily="34" charset="0"/>
              </a:rPr>
              <a:t>November 2022</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dirty="0"/>
          </a:p>
        </p:txBody>
      </p:sp>
    </p:spTree>
    <p:extLst>
      <p:ext uri="{BB962C8B-B14F-4D97-AF65-F5344CB8AC3E}">
        <p14:creationId xmlns:p14="http://schemas.microsoft.com/office/powerpoint/2010/main" val="343179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145E8985-1C84-64C9-3B29-6FDB01CA83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533" y="1932317"/>
            <a:ext cx="11672934" cy="3256210"/>
          </a:xfrm>
        </p:spPr>
      </p:pic>
      <p:sp>
        <p:nvSpPr>
          <p:cNvPr id="6" name="Rectangle 5">
            <a:extLst>
              <a:ext uri="{FF2B5EF4-FFF2-40B4-BE49-F238E27FC236}">
                <a16:creationId xmlns:a16="http://schemas.microsoft.com/office/drawing/2014/main" id="{80E37D0A-6AAE-77CF-2668-C5B4CEEEDBAB}"/>
              </a:ext>
            </a:extLst>
          </p:cNvPr>
          <p:cNvSpPr/>
          <p:nvPr/>
        </p:nvSpPr>
        <p:spPr>
          <a:xfrm>
            <a:off x="1061049" y="3994030"/>
            <a:ext cx="655608" cy="1311215"/>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6BF3056-5979-C00F-FD14-036C4D47811D}"/>
              </a:ext>
            </a:extLst>
          </p:cNvPr>
          <p:cNvSpPr/>
          <p:nvPr/>
        </p:nvSpPr>
        <p:spPr>
          <a:xfrm>
            <a:off x="7769525" y="4118942"/>
            <a:ext cx="655608" cy="1186304"/>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2E5953DD-115C-E20F-29FD-0243D661EC87}"/>
              </a:ext>
            </a:extLst>
          </p:cNvPr>
          <p:cNvSpPr/>
          <p:nvPr/>
        </p:nvSpPr>
        <p:spPr>
          <a:xfrm>
            <a:off x="707366" y="3429000"/>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96FF3FE0-5B92-6576-78FA-1E81B0CA0751}"/>
              </a:ext>
            </a:extLst>
          </p:cNvPr>
          <p:cNvSpPr/>
          <p:nvPr/>
        </p:nvSpPr>
        <p:spPr>
          <a:xfrm>
            <a:off x="3404558" y="2304691"/>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BB2B8582-6183-42E9-A0B3-4AAFC00F9F51}"/>
              </a:ext>
            </a:extLst>
          </p:cNvPr>
          <p:cNvSpPr/>
          <p:nvPr/>
        </p:nvSpPr>
        <p:spPr>
          <a:xfrm>
            <a:off x="10107283" y="3924846"/>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EA06623-AD0D-223A-9FDB-08ED5D9F3931}"/>
              </a:ext>
            </a:extLst>
          </p:cNvPr>
          <p:cNvSpPr/>
          <p:nvPr/>
        </p:nvSpPr>
        <p:spPr>
          <a:xfrm>
            <a:off x="7415841" y="4261448"/>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C4BA45EA-6910-4C92-DBC3-788E66597FC7}"/>
              </a:ext>
            </a:extLst>
          </p:cNvPr>
          <p:cNvSpPr/>
          <p:nvPr/>
        </p:nvSpPr>
        <p:spPr>
          <a:xfrm>
            <a:off x="9451675" y="3935588"/>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Speech Bubble: Rectangle 10">
            <a:extLst>
              <a:ext uri="{FF2B5EF4-FFF2-40B4-BE49-F238E27FC236}">
                <a16:creationId xmlns:a16="http://schemas.microsoft.com/office/drawing/2014/main" id="{388FF869-4FBD-EEE1-FC26-F05FA2001AD2}"/>
              </a:ext>
            </a:extLst>
          </p:cNvPr>
          <p:cNvSpPr/>
          <p:nvPr/>
        </p:nvSpPr>
        <p:spPr>
          <a:xfrm>
            <a:off x="908937" y="5694559"/>
            <a:ext cx="2113280" cy="655442"/>
          </a:xfrm>
          <a:prstGeom prst="wedgeRectCallout">
            <a:avLst>
              <a:gd name="adj1" fmla="val -38621"/>
              <a:gd name="adj2" fmla="val -975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Decreasing trend in tobacco spending </a:t>
            </a:r>
          </a:p>
        </p:txBody>
      </p:sp>
      <p:sp>
        <p:nvSpPr>
          <p:cNvPr id="14" name="Speech Bubble: Rectangle 13">
            <a:extLst>
              <a:ext uri="{FF2B5EF4-FFF2-40B4-BE49-F238E27FC236}">
                <a16:creationId xmlns:a16="http://schemas.microsoft.com/office/drawing/2014/main" id="{32651EE8-1C74-A7DA-FCBC-03A973215238}"/>
              </a:ext>
            </a:extLst>
          </p:cNvPr>
          <p:cNvSpPr/>
          <p:nvPr/>
        </p:nvSpPr>
        <p:spPr>
          <a:xfrm>
            <a:off x="7769525" y="5671606"/>
            <a:ext cx="2113280" cy="655442"/>
          </a:xfrm>
          <a:prstGeom prst="wedgeRectCallout">
            <a:avLst>
              <a:gd name="adj1" fmla="val -38621"/>
              <a:gd name="adj2" fmla="val -975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Increasing spending in communication YoY</a:t>
            </a:r>
          </a:p>
        </p:txBody>
      </p:sp>
      <p:sp>
        <p:nvSpPr>
          <p:cNvPr id="15" name="Rectangle 14">
            <a:extLst>
              <a:ext uri="{FF2B5EF4-FFF2-40B4-BE49-F238E27FC236}">
                <a16:creationId xmlns:a16="http://schemas.microsoft.com/office/drawing/2014/main" id="{D072C734-DD72-9BF4-F1FB-545DC37C67DD}"/>
              </a:ext>
            </a:extLst>
          </p:cNvPr>
          <p:cNvSpPr/>
          <p:nvPr/>
        </p:nvSpPr>
        <p:spPr>
          <a:xfrm>
            <a:off x="555253" y="795786"/>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809C6389-EBF4-FB2D-BB70-E703CEE43E87}"/>
              </a:ext>
            </a:extLst>
          </p:cNvPr>
          <p:cNvSpPr txBox="1"/>
          <p:nvPr/>
        </p:nvSpPr>
        <p:spPr>
          <a:xfrm>
            <a:off x="908937" y="663072"/>
            <a:ext cx="7348747" cy="954107"/>
          </a:xfrm>
          <a:prstGeom prst="rect">
            <a:avLst/>
          </a:prstGeom>
          <a:noFill/>
        </p:spPr>
        <p:txBody>
          <a:bodyPr wrap="square" rtlCol="0">
            <a:spAutoFit/>
          </a:bodyPr>
          <a:lstStyle/>
          <a:p>
            <a:r>
              <a:rPr lang="en-AU" sz="1400" dirty="0">
                <a:latin typeface="Arial" panose="020B0604020202020204" pitchFamily="34" charset="0"/>
                <a:cs typeface="Arial" panose="020B0604020202020204" pitchFamily="34" charset="0"/>
              </a:rPr>
              <a:t>These observed changes in  2020/2021 are likely to be driven by covid pandemic.</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Material increase in spending on food and rent</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Small increase in spending on education</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Significant drop in spending in transport, hotel and eating out.</a:t>
            </a:r>
          </a:p>
        </p:txBody>
      </p:sp>
      <p:sp>
        <p:nvSpPr>
          <p:cNvPr id="17" name="Flowchart: Connector 16">
            <a:extLst>
              <a:ext uri="{FF2B5EF4-FFF2-40B4-BE49-F238E27FC236}">
                <a16:creationId xmlns:a16="http://schemas.microsoft.com/office/drawing/2014/main" id="{6FAA33C2-18B9-E67B-229F-AEAD0766C959}"/>
              </a:ext>
            </a:extLst>
          </p:cNvPr>
          <p:cNvSpPr/>
          <p:nvPr/>
        </p:nvSpPr>
        <p:spPr>
          <a:xfrm>
            <a:off x="8826165" y="3429000"/>
            <a:ext cx="353684" cy="388189"/>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Speech Bubble: Rectangle 17">
            <a:extLst>
              <a:ext uri="{FF2B5EF4-FFF2-40B4-BE49-F238E27FC236}">
                <a16:creationId xmlns:a16="http://schemas.microsoft.com/office/drawing/2014/main" id="{FF4F8820-7736-DAB7-71CC-7821E29A4546}"/>
              </a:ext>
            </a:extLst>
          </p:cNvPr>
          <p:cNvSpPr/>
          <p:nvPr/>
        </p:nvSpPr>
        <p:spPr>
          <a:xfrm>
            <a:off x="9303685" y="2032000"/>
            <a:ext cx="2113280" cy="1027458"/>
          </a:xfrm>
          <a:prstGeom prst="wedgeRectCallout">
            <a:avLst>
              <a:gd name="adj1" fmla="val -57371"/>
              <a:gd name="adj2" fmla="val 7876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Massive increase in recreation spending as we emerge out from the pandemic</a:t>
            </a:r>
          </a:p>
        </p:txBody>
      </p:sp>
    </p:spTree>
    <p:extLst>
      <p:ext uri="{BB962C8B-B14F-4D97-AF65-F5344CB8AC3E}">
        <p14:creationId xmlns:p14="http://schemas.microsoft.com/office/powerpoint/2010/main" val="412674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638611-D19B-63DC-0147-418A705E87B4}"/>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Relationship between unemployment and household consumption</a:t>
            </a:r>
            <a:endParaRPr lang="en-AU" sz="2800" dirty="0"/>
          </a:p>
        </p:txBody>
      </p:sp>
      <p:sp>
        <p:nvSpPr>
          <p:cNvPr id="9" name="Content Placeholder 8">
            <a:extLst>
              <a:ext uri="{FF2B5EF4-FFF2-40B4-BE49-F238E27FC236}">
                <a16:creationId xmlns:a16="http://schemas.microsoft.com/office/drawing/2014/main" id="{5E9F799D-EE2C-4CCD-16EC-E70569837FC1}"/>
              </a:ext>
            </a:extLst>
          </p:cNvPr>
          <p:cNvSpPr>
            <a:spLocks noGrp="1"/>
          </p:cNvSpPr>
          <p:nvPr>
            <p:ph sz="half" idx="2"/>
          </p:nvPr>
        </p:nvSpPr>
        <p:spPr/>
        <p:txBody>
          <a:bodyPr>
            <a:normAutofit/>
          </a:bodyPr>
          <a:lstStyle/>
          <a:p>
            <a:pPr marL="0" indent="0">
              <a:buNone/>
            </a:pPr>
            <a:r>
              <a:rPr lang="en-AU" sz="2000" b="1" dirty="0"/>
              <a:t>Hypothesis:</a:t>
            </a:r>
          </a:p>
          <a:p>
            <a:pPr marL="0" indent="0">
              <a:buNone/>
            </a:pPr>
            <a:r>
              <a:rPr lang="en-AU" sz="2000" dirty="0"/>
              <a:t>As unemployment increases, </a:t>
            </a:r>
          </a:p>
          <a:p>
            <a:r>
              <a:rPr lang="en-AU" sz="2000" dirty="0"/>
              <a:t>Discretionary spending will decrease</a:t>
            </a:r>
          </a:p>
          <a:p>
            <a:r>
              <a:rPr lang="en-AU" sz="2000" dirty="0"/>
              <a:t>Spending on basic needs are likely to have no change</a:t>
            </a:r>
          </a:p>
          <a:p>
            <a:pPr marL="0" indent="0">
              <a:buNone/>
            </a:pPr>
            <a:r>
              <a:rPr lang="en-AU" sz="2000" b="1" dirty="0"/>
              <a:t>Findings:</a:t>
            </a:r>
          </a:p>
          <a:p>
            <a:pPr marL="0" indent="0">
              <a:buNone/>
            </a:pPr>
            <a:r>
              <a:rPr lang="en-AU" sz="2000" dirty="0"/>
              <a:t>The results largely agree with the hypothesis. We also found that spending on tobacco and alcohol are slightly positively correlated with unemployment.</a:t>
            </a:r>
          </a:p>
        </p:txBody>
      </p:sp>
      <p:pic>
        <p:nvPicPr>
          <p:cNvPr id="15" name="Content Placeholder 14">
            <a:extLst>
              <a:ext uri="{FF2B5EF4-FFF2-40B4-BE49-F238E27FC236}">
                <a16:creationId xmlns:a16="http://schemas.microsoft.com/office/drawing/2014/main" id="{0BC59CEE-94BD-B9CC-F2ED-B301DBC61557}"/>
              </a:ext>
            </a:extLst>
          </p:cNvPr>
          <p:cNvPicPr>
            <a:picLocks noGrp="1" noChangeAspect="1"/>
          </p:cNvPicPr>
          <p:nvPr>
            <p:ph sz="half" idx="1"/>
          </p:nvPr>
        </p:nvPicPr>
        <p:blipFill>
          <a:blip r:embed="rId2"/>
          <a:stretch>
            <a:fillRect/>
          </a:stretch>
        </p:blipFill>
        <p:spPr>
          <a:xfrm>
            <a:off x="431777" y="1926540"/>
            <a:ext cx="5310838" cy="4250423"/>
          </a:xfrm>
        </p:spPr>
      </p:pic>
    </p:spTree>
    <p:extLst>
      <p:ext uri="{BB962C8B-B14F-4D97-AF65-F5344CB8AC3E}">
        <p14:creationId xmlns:p14="http://schemas.microsoft.com/office/powerpoint/2010/main" val="110047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AAC23-0889-0EB0-23F1-CB36F6A17C23}"/>
              </a:ext>
            </a:extLst>
          </p:cNvPr>
          <p:cNvSpPr>
            <a:spLocks noGrp="1"/>
          </p:cNvSpPr>
          <p:nvPr>
            <p:ph type="title"/>
          </p:nvPr>
        </p:nvSpPr>
        <p:spPr/>
        <p:txBody>
          <a:bodyPr>
            <a:normAutofit/>
          </a:bodyPr>
          <a:lstStyle/>
          <a:p>
            <a:r>
              <a:rPr lang="en-AU" sz="3200" b="1" dirty="0">
                <a:latin typeface="Arial" panose="020B0604020202020204" pitchFamily="34" charset="0"/>
                <a:cs typeface="Arial" panose="020B0604020202020204" pitchFamily="34" charset="0"/>
              </a:rPr>
              <a:t>Relationship between unemployment and household consumption</a:t>
            </a:r>
            <a:endParaRPr lang="en-AU" sz="3200" dirty="0"/>
          </a:p>
        </p:txBody>
      </p:sp>
      <p:sp>
        <p:nvSpPr>
          <p:cNvPr id="6" name="Content Placeholder 5">
            <a:extLst>
              <a:ext uri="{FF2B5EF4-FFF2-40B4-BE49-F238E27FC236}">
                <a16:creationId xmlns:a16="http://schemas.microsoft.com/office/drawing/2014/main" id="{2D68DB38-51DF-50E8-61EE-4D553A1E9053}"/>
              </a:ext>
            </a:extLst>
          </p:cNvPr>
          <p:cNvSpPr>
            <a:spLocks noGrp="1"/>
          </p:cNvSpPr>
          <p:nvPr>
            <p:ph sz="half" idx="2"/>
          </p:nvPr>
        </p:nvSpPr>
        <p:spPr/>
        <p:txBody>
          <a:bodyPr>
            <a:normAutofit/>
          </a:bodyPr>
          <a:lstStyle/>
          <a:p>
            <a:pPr marL="0" indent="0">
              <a:buNone/>
            </a:pPr>
            <a:r>
              <a:rPr lang="en-AU" sz="2000" b="1" dirty="0"/>
              <a:t>Hypothesis:</a:t>
            </a:r>
          </a:p>
          <a:p>
            <a:pPr marL="0" indent="0">
              <a:buNone/>
            </a:pPr>
            <a:r>
              <a:rPr lang="en-AU" sz="2000" dirty="0"/>
              <a:t>As saving increases, it is expected there is less to be spent </a:t>
            </a:r>
          </a:p>
          <a:p>
            <a:r>
              <a:rPr lang="en-AU" sz="2000" dirty="0"/>
              <a:t>Discretionary spending will decrease</a:t>
            </a:r>
          </a:p>
          <a:p>
            <a:r>
              <a:rPr lang="en-AU" sz="2000" dirty="0"/>
              <a:t>Spending on basic needs are likely to have no change</a:t>
            </a:r>
          </a:p>
          <a:p>
            <a:pPr marL="0" indent="0">
              <a:buNone/>
            </a:pPr>
            <a:r>
              <a:rPr lang="en-AU" sz="2000" b="1" dirty="0"/>
              <a:t>Findings:</a:t>
            </a:r>
          </a:p>
          <a:p>
            <a:pPr marL="0" indent="0">
              <a:buNone/>
            </a:pPr>
            <a:r>
              <a:rPr lang="en-AU" sz="2000" dirty="0"/>
              <a:t>The results largely agree with the hypothesis. We also found that spending on alcohol are positively correlated with saving.</a:t>
            </a:r>
          </a:p>
          <a:p>
            <a:pPr marL="0" indent="0">
              <a:buNone/>
            </a:pPr>
            <a:endParaRPr lang="en-AU" dirty="0"/>
          </a:p>
        </p:txBody>
      </p:sp>
      <p:pic>
        <p:nvPicPr>
          <p:cNvPr id="12" name="Content Placeholder 11">
            <a:extLst>
              <a:ext uri="{FF2B5EF4-FFF2-40B4-BE49-F238E27FC236}">
                <a16:creationId xmlns:a16="http://schemas.microsoft.com/office/drawing/2014/main" id="{AF90DFBE-32B5-218F-B94E-9EDAEBDE0DE0}"/>
              </a:ext>
            </a:extLst>
          </p:cNvPr>
          <p:cNvPicPr>
            <a:picLocks noGrp="1" noChangeAspect="1"/>
          </p:cNvPicPr>
          <p:nvPr>
            <p:ph sz="half" idx="1"/>
          </p:nvPr>
        </p:nvPicPr>
        <p:blipFill>
          <a:blip r:embed="rId2"/>
          <a:stretch>
            <a:fillRect/>
          </a:stretch>
        </p:blipFill>
        <p:spPr>
          <a:xfrm>
            <a:off x="838200" y="1976865"/>
            <a:ext cx="5047925" cy="4048857"/>
          </a:xfrm>
        </p:spPr>
      </p:pic>
    </p:spTree>
    <p:extLst>
      <p:ext uri="{BB962C8B-B14F-4D97-AF65-F5344CB8AC3E}">
        <p14:creationId xmlns:p14="http://schemas.microsoft.com/office/powerpoint/2010/main" val="1813831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Future Development</a:t>
            </a:r>
            <a:endParaRPr lang="en-AU" sz="2800" dirty="0"/>
          </a:p>
        </p:txBody>
      </p:sp>
      <p:sp>
        <p:nvSpPr>
          <p:cNvPr id="3" name="Content Placeholder 2">
            <a:extLst>
              <a:ext uri="{FF2B5EF4-FFF2-40B4-BE49-F238E27FC236}">
                <a16:creationId xmlns:a16="http://schemas.microsoft.com/office/drawing/2014/main" id="{5BE6EAC9-F05D-CB91-9299-DF2113C1D1A4}"/>
              </a:ext>
            </a:extLst>
          </p:cNvPr>
          <p:cNvSpPr>
            <a:spLocks noGrp="1"/>
          </p:cNvSpPr>
          <p:nvPr>
            <p:ph idx="1"/>
          </p:nvPr>
        </p:nvSpPr>
        <p:spPr/>
        <p:txBody>
          <a:bodyPr>
            <a:normAutofit/>
          </a:bodyPr>
          <a:lstStyle/>
          <a:p>
            <a:r>
              <a:rPr lang="en-AU" sz="2000" dirty="0">
                <a:latin typeface="Arial" panose="020B0604020202020204" pitchFamily="34" charset="0"/>
                <a:cs typeface="Arial" panose="020B0604020202020204" pitchFamily="34" charset="0"/>
              </a:rPr>
              <a:t>There is an obvious decreasing trend in tobacco spending. What are the likely drivers of this decreasing trend?</a:t>
            </a:r>
          </a:p>
          <a:p>
            <a:r>
              <a:rPr lang="en-AU" sz="2000" dirty="0">
                <a:latin typeface="Arial" panose="020B0604020202020204" pitchFamily="34" charset="0"/>
                <a:cs typeface="Arial" panose="020B0604020202020204" pitchFamily="34" charset="0"/>
              </a:rPr>
              <a:t>For each states and territories, how has the consumption pattern changed over the last ten years?</a:t>
            </a:r>
          </a:p>
          <a:p>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7473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876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78764B"/>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2956B48-4176-AC22-8C88-0AFC55C8B336}"/>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b="1">
                <a:solidFill>
                  <a:srgbClr val="78764B"/>
                </a:solidFill>
              </a:rPr>
              <a:t>Questions</a:t>
            </a:r>
          </a:p>
        </p:txBody>
      </p:sp>
      <p:sp>
        <p:nvSpPr>
          <p:cNvPr id="5" name="Text Placeholder 4">
            <a:extLst>
              <a:ext uri="{FF2B5EF4-FFF2-40B4-BE49-F238E27FC236}">
                <a16:creationId xmlns:a16="http://schemas.microsoft.com/office/drawing/2014/main" id="{46DBB5C9-3B07-35BC-07A2-A0003B72D26F}"/>
              </a:ext>
            </a:extLst>
          </p:cNvPr>
          <p:cNvSpPr>
            <a:spLocks noGrp="1"/>
          </p:cNvSpPr>
          <p:nvPr>
            <p:ph type="body" idx="1"/>
          </p:nvPr>
        </p:nvSpPr>
        <p:spPr>
          <a:xfrm>
            <a:off x="1709530" y="5799489"/>
            <a:ext cx="8767860" cy="440822"/>
          </a:xfrm>
        </p:spPr>
        <p:txBody>
          <a:bodyPr vert="horz" lIns="91440" tIns="45720" rIns="91440" bIns="45720" rtlCol="0">
            <a:normAutofit/>
          </a:bodyPr>
          <a:lstStyle/>
          <a:p>
            <a:pPr algn="ctr"/>
            <a:endParaRPr lang="en-US" sz="2000" dirty="0">
              <a:solidFill>
                <a:srgbClr val="78764B"/>
              </a:solidFill>
            </a:endParaRPr>
          </a:p>
        </p:txBody>
      </p:sp>
      <p:pic>
        <p:nvPicPr>
          <p:cNvPr id="22" name="Picture 21" descr="3D black question marks with one yellow question mark">
            <a:extLst>
              <a:ext uri="{FF2B5EF4-FFF2-40B4-BE49-F238E27FC236}">
                <a16:creationId xmlns:a16="http://schemas.microsoft.com/office/drawing/2014/main" id="{45AF17BD-84BA-9482-8E5E-EE9A2226C09B}"/>
              </a:ext>
            </a:extLst>
          </p:cNvPr>
          <p:cNvPicPr>
            <a:picLocks noChangeAspect="1"/>
          </p:cNvPicPr>
          <p:nvPr/>
        </p:nvPicPr>
        <p:blipFill rotWithShape="1">
          <a:blip r:embed="rId2"/>
          <a:srcRect t="3701" r="1" b="8187"/>
          <a:stretch/>
        </p:blipFill>
        <p:spPr>
          <a:xfrm>
            <a:off x="243840" y="256540"/>
            <a:ext cx="11704320" cy="3764276"/>
          </a:xfrm>
          <a:prstGeom prst="rect">
            <a:avLst/>
          </a:prstGeom>
        </p:spPr>
      </p:pic>
    </p:spTree>
    <p:extLst>
      <p:ext uri="{BB962C8B-B14F-4D97-AF65-F5344CB8AC3E}">
        <p14:creationId xmlns:p14="http://schemas.microsoft.com/office/powerpoint/2010/main" val="176145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BCFF7E0D-6EF2-D47C-814D-598BD3443D65}"/>
              </a:ext>
            </a:extLst>
          </p:cNvPr>
          <p:cNvPicPr>
            <a:picLocks noChangeAspect="1"/>
          </p:cNvPicPr>
          <p:nvPr/>
        </p:nvPicPr>
        <p:blipFill rotWithShape="1">
          <a:blip r:embed="rId2"/>
          <a:srcRect t="20559" b="9782"/>
          <a:stretch/>
        </p:blipFill>
        <p:spPr>
          <a:xfrm>
            <a:off x="1143908" y="643466"/>
            <a:ext cx="9904184" cy="5571067"/>
          </a:xfrm>
          <a:prstGeom prst="rect">
            <a:avLst/>
          </a:prstGeom>
        </p:spPr>
      </p:pic>
    </p:spTree>
    <p:extLst>
      <p:ext uri="{BB962C8B-B14F-4D97-AF65-F5344CB8AC3E}">
        <p14:creationId xmlns:p14="http://schemas.microsoft.com/office/powerpoint/2010/main" val="420991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AEF379-D565-2C65-2866-0CB92F183AF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dirty="0">
                <a:solidFill>
                  <a:schemeClr val="bg1"/>
                </a:solidFill>
              </a:rPr>
              <a:t>Project Proposal</a:t>
            </a:r>
          </a:p>
        </p:txBody>
      </p:sp>
      <p:sp>
        <p:nvSpPr>
          <p:cNvPr id="4" name="Content Placeholder 3">
            <a:extLst>
              <a:ext uri="{FF2B5EF4-FFF2-40B4-BE49-F238E27FC236}">
                <a16:creationId xmlns:a16="http://schemas.microsoft.com/office/drawing/2014/main" id="{24DE47A9-65D9-1B23-2FC3-4C9FF5A6928C}"/>
              </a:ext>
            </a:extLst>
          </p:cNvPr>
          <p:cNvSpPr>
            <a:spLocks noGrp="1"/>
          </p:cNvSpPr>
          <p:nvPr>
            <p:ph idx="1"/>
          </p:nvPr>
        </p:nvSpPr>
        <p:spPr>
          <a:xfrm>
            <a:off x="5358384" y="640081"/>
            <a:ext cx="6024654" cy="5257800"/>
          </a:xfrm>
        </p:spPr>
        <p:txBody>
          <a:bodyPr anchor="ctr">
            <a:normAutofit/>
          </a:bodyPr>
          <a:lstStyle/>
          <a:p>
            <a:r>
              <a:rPr lang="en-AU" sz="2000" dirty="0">
                <a:latin typeface="Arial" panose="020B0604020202020204" pitchFamily="34" charset="0"/>
                <a:cs typeface="Arial" panose="020B0604020202020204" pitchFamily="34" charset="0"/>
              </a:rPr>
              <a:t>We seek to uncover the trend and pattern in Australian household consumption and expenditure.</a:t>
            </a:r>
          </a:p>
          <a:p>
            <a:r>
              <a:rPr lang="en-AU" sz="2000" dirty="0">
                <a:latin typeface="Arial" panose="020B0604020202020204" pitchFamily="34" charset="0"/>
                <a:cs typeface="Arial" panose="020B0604020202020204" pitchFamily="34" charset="0"/>
              </a:rPr>
              <a:t>We examine where do fellow Aussies spend their money. How has the consumption pattern changed over the last ten years?</a:t>
            </a:r>
          </a:p>
          <a:p>
            <a:r>
              <a:rPr lang="en-AU" sz="2000" dirty="0">
                <a:latin typeface="Arial" panose="020B0604020202020204" pitchFamily="34" charset="0"/>
                <a:cs typeface="Arial" panose="020B0604020202020204" pitchFamily="34" charset="0"/>
              </a:rPr>
              <a:t>We explore if there is any possible Covid pandemic stimulated changes in consumption pattern. What are some of the possible explanations?</a:t>
            </a:r>
          </a:p>
          <a:p>
            <a:r>
              <a:rPr lang="en-AU" sz="2000" dirty="0">
                <a:latin typeface="Arial" panose="020B0604020202020204" pitchFamily="34" charset="0"/>
                <a:cs typeface="Arial" panose="020B0604020202020204" pitchFamily="34" charset="0"/>
              </a:rPr>
              <a:t>We further examine the relationships between Australian household consumption pattern and two key economic indicators.</a:t>
            </a:r>
          </a:p>
        </p:txBody>
      </p:sp>
    </p:spTree>
    <p:extLst>
      <p:ext uri="{BB962C8B-B14F-4D97-AF65-F5344CB8AC3E}">
        <p14:creationId xmlns:p14="http://schemas.microsoft.com/office/powerpoint/2010/main" val="278773353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a:xfrm>
            <a:off x="838200" y="365125"/>
            <a:ext cx="10515600" cy="670045"/>
          </a:xfrm>
        </p:spPr>
        <p:txBody>
          <a:bodyPr>
            <a:normAutofit/>
          </a:bodyPr>
          <a:lstStyle/>
          <a:p>
            <a:r>
              <a:rPr lang="en-AU" sz="2800" b="1" dirty="0">
                <a:latin typeface="Arial" panose="020B0604020202020204" pitchFamily="34" charset="0"/>
                <a:cs typeface="Arial" panose="020B0604020202020204" pitchFamily="34" charset="0"/>
              </a:rPr>
              <a:t>Data</a:t>
            </a:r>
          </a:p>
        </p:txBody>
      </p:sp>
      <p:sp>
        <p:nvSpPr>
          <p:cNvPr id="3" name="Content Placeholder 2">
            <a:extLst>
              <a:ext uri="{FF2B5EF4-FFF2-40B4-BE49-F238E27FC236}">
                <a16:creationId xmlns:a16="http://schemas.microsoft.com/office/drawing/2014/main" id="{5BE6EAC9-F05D-CB91-9299-DF2113C1D1A4}"/>
              </a:ext>
            </a:extLst>
          </p:cNvPr>
          <p:cNvSpPr>
            <a:spLocks noGrp="1"/>
          </p:cNvSpPr>
          <p:nvPr>
            <p:ph idx="1"/>
          </p:nvPr>
        </p:nvSpPr>
        <p:spPr>
          <a:xfrm>
            <a:off x="838200" y="1224952"/>
            <a:ext cx="10515600" cy="4952012"/>
          </a:xfrm>
        </p:spPr>
        <p:txBody>
          <a:bodyPr/>
          <a:lstStyle/>
          <a:p>
            <a:pPr marL="0" indent="0">
              <a:buNone/>
            </a:pPr>
            <a:r>
              <a:rPr lang="en-AU" sz="1800" dirty="0">
                <a:latin typeface="Arial" panose="020B0604020202020204" pitchFamily="34" charset="0"/>
                <a:cs typeface="Arial" panose="020B0604020202020204" pitchFamily="34" charset="0"/>
              </a:rPr>
              <a:t>To study the </a:t>
            </a:r>
            <a:r>
              <a:rPr lang="en-AU" sz="1800" b="1" dirty="0">
                <a:latin typeface="Arial" panose="020B0604020202020204" pitchFamily="34" charset="0"/>
                <a:cs typeface="Arial" panose="020B0604020202020204" pitchFamily="34" charset="0"/>
              </a:rPr>
              <a:t>Australian household final consumption and expenditure</a:t>
            </a:r>
            <a:r>
              <a:rPr lang="en-AU" sz="1800" dirty="0">
                <a:latin typeface="Arial" panose="020B0604020202020204" pitchFamily="34" charset="0"/>
                <a:cs typeface="Arial" panose="020B0604020202020204" pitchFamily="34" charset="0"/>
              </a:rPr>
              <a:t> pattern, we have  used:</a:t>
            </a:r>
          </a:p>
          <a:p>
            <a:r>
              <a:rPr lang="en-AU" sz="1800" dirty="0">
                <a:latin typeface="Arial" panose="020B0604020202020204" pitchFamily="34" charset="0"/>
                <a:cs typeface="Arial" panose="020B0604020202020204" pitchFamily="34" charset="0"/>
              </a:rPr>
              <a:t>Household final consumption expenditure, </a:t>
            </a:r>
            <a:r>
              <a:rPr lang="en-AU" sz="1800" b="1" dirty="0">
                <a:latin typeface="Arial" panose="020B0604020202020204" pitchFamily="34" charset="0"/>
                <a:cs typeface="Arial" panose="020B0604020202020204" pitchFamily="34" charset="0"/>
              </a:rPr>
              <a:t>chain volume measures</a:t>
            </a:r>
            <a:r>
              <a:rPr lang="en-AU" sz="1800" dirty="0">
                <a:latin typeface="Arial" panose="020B0604020202020204" pitchFamily="34" charset="0"/>
                <a:cs typeface="Arial" panose="020B0604020202020204" pitchFamily="34" charset="0"/>
              </a:rPr>
              <a:t>, seasonally adjusted data published by the </a:t>
            </a:r>
            <a:r>
              <a:rPr lang="en-AU" sz="1800" b="1" dirty="0">
                <a:solidFill>
                  <a:schemeClr val="tx2">
                    <a:lumMod val="75000"/>
                  </a:schemeClr>
                </a:solidFill>
                <a:latin typeface="Arial" panose="020B0604020202020204" pitchFamily="34" charset="0"/>
                <a:cs typeface="Arial" panose="020B0604020202020204" pitchFamily="34" charset="0"/>
              </a:rPr>
              <a:t>Australian Bureau of Statistics (ABS)</a:t>
            </a:r>
          </a:p>
          <a:p>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a:p>
            <a:pPr marL="0" indent="0">
              <a:buNone/>
            </a:pPr>
            <a:endParaRPr lang="en-AU" sz="1000" dirty="0">
              <a:latin typeface="Arial" panose="020B0604020202020204" pitchFamily="34" charset="0"/>
              <a:cs typeface="Arial" panose="020B0604020202020204" pitchFamily="34" charset="0"/>
            </a:endParaRPr>
          </a:p>
          <a:p>
            <a:pPr marL="0" indent="0">
              <a:buNone/>
            </a:pPr>
            <a:endParaRPr lang="en-AU" sz="1050" dirty="0">
              <a:latin typeface="Arial" panose="020B0604020202020204" pitchFamily="34" charset="0"/>
              <a:cs typeface="Arial" panose="020B0604020202020204" pitchFamily="34" charset="0"/>
            </a:endParaRPr>
          </a:p>
          <a:p>
            <a:pPr marL="0" indent="0">
              <a:buNone/>
            </a:pPr>
            <a:r>
              <a:rPr lang="en-AU" sz="1800" dirty="0">
                <a:latin typeface="Arial" panose="020B0604020202020204" pitchFamily="34" charset="0"/>
                <a:cs typeface="Arial" panose="020B0604020202020204" pitchFamily="34" charset="0"/>
              </a:rPr>
              <a:t>To examine relationships between Australian household consumption pattern and key economic indicators, economic data are source from ABS. Data used are:</a:t>
            </a:r>
          </a:p>
          <a:p>
            <a:r>
              <a:rPr lang="en-AU" sz="1800" dirty="0">
                <a:latin typeface="Arial" panose="020B0604020202020204" pitchFamily="34" charset="0"/>
                <a:cs typeface="Arial" panose="020B0604020202020204" pitchFamily="34" charset="0"/>
              </a:rPr>
              <a:t>Unemployment rate, seasonally adjusted</a:t>
            </a:r>
          </a:p>
          <a:p>
            <a:r>
              <a:rPr lang="en-AU" sz="1800" dirty="0">
                <a:latin typeface="Arial" panose="020B0604020202020204" pitchFamily="34" charset="0"/>
                <a:cs typeface="Arial" panose="020B0604020202020204" pitchFamily="34" charset="0"/>
              </a:rPr>
              <a:t>Household saving ratio, seasonally adjusted</a:t>
            </a: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a:p>
            <a:pPr marL="0" indent="0">
              <a:buNone/>
            </a:pPr>
            <a:endParaRPr lang="en-AU" dirty="0"/>
          </a:p>
          <a:p>
            <a:pPr marL="0" indent="0">
              <a:buNone/>
            </a:pPr>
            <a:endParaRPr lang="en-AU" dirty="0"/>
          </a:p>
        </p:txBody>
      </p:sp>
      <p:sp>
        <p:nvSpPr>
          <p:cNvPr id="4" name="TextBox 3">
            <a:extLst>
              <a:ext uri="{FF2B5EF4-FFF2-40B4-BE49-F238E27FC236}">
                <a16:creationId xmlns:a16="http://schemas.microsoft.com/office/drawing/2014/main" id="{6A9193C5-7C4B-1E2C-83FA-3E4B4D9AB25F}"/>
              </a:ext>
            </a:extLst>
          </p:cNvPr>
          <p:cNvSpPr txBox="1"/>
          <p:nvPr/>
        </p:nvSpPr>
        <p:spPr>
          <a:xfrm>
            <a:off x="920003" y="2347395"/>
            <a:ext cx="10351994" cy="861774"/>
          </a:xfrm>
          <a:prstGeom prst="rect">
            <a:avLst/>
          </a:prstGeom>
          <a:solidFill>
            <a:schemeClr val="accent5">
              <a:lumMod val="40000"/>
              <a:lumOff val="60000"/>
            </a:schemeClr>
          </a:solidFill>
          <a:ln>
            <a:noFill/>
          </a:ln>
        </p:spPr>
        <p:txBody>
          <a:bodyPr wrap="square" rtlCol="0">
            <a:spAutoFit/>
          </a:bodyPr>
          <a:lstStyle/>
          <a:p>
            <a:r>
              <a:rPr lang="en-AU" sz="1600" b="1" dirty="0">
                <a:latin typeface="Arial" panose="020B0604020202020204" pitchFamily="34" charset="0"/>
                <a:cs typeface="Arial" panose="020B0604020202020204" pitchFamily="34" charset="0"/>
              </a:rPr>
              <a:t>What are chain volume measures?</a:t>
            </a:r>
          </a:p>
          <a:p>
            <a:r>
              <a:rPr lang="en-AU" sz="1600" dirty="0">
                <a:latin typeface="Arial" panose="020B0604020202020204" pitchFamily="34" charset="0"/>
                <a:cs typeface="Arial" panose="020B0604020202020204" pitchFamily="34" charset="0"/>
              </a:rPr>
              <a:t>Chain volume measures are </a:t>
            </a:r>
            <a:r>
              <a:rPr lang="en-AU" sz="1600" b="1" dirty="0">
                <a:latin typeface="Arial" panose="020B0604020202020204" pitchFamily="34" charset="0"/>
                <a:cs typeface="Arial" panose="020B0604020202020204" pitchFamily="34" charset="0"/>
              </a:rPr>
              <a:t>constant price estimates</a:t>
            </a:r>
            <a:r>
              <a:rPr lang="en-AU" sz="1600" dirty="0">
                <a:latin typeface="Arial" panose="020B0604020202020204" pitchFamily="34" charset="0"/>
                <a:cs typeface="Arial" panose="020B0604020202020204" pitchFamily="34" charset="0"/>
              </a:rPr>
              <a:t>. This metric measures consumption volumes by removing the part inflated by price increases. It provides better indication of movement in expenditure</a:t>
            </a:r>
            <a:r>
              <a:rPr lang="en-AU"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27DFE23C-E95E-1CA7-F597-5ABE8A444503}"/>
              </a:ext>
            </a:extLst>
          </p:cNvPr>
          <p:cNvSpPr txBox="1"/>
          <p:nvPr/>
        </p:nvSpPr>
        <p:spPr>
          <a:xfrm>
            <a:off x="920003" y="5072616"/>
            <a:ext cx="10351994" cy="1077218"/>
          </a:xfrm>
          <a:prstGeom prst="rect">
            <a:avLst/>
          </a:prstGeom>
          <a:solidFill>
            <a:schemeClr val="accent5">
              <a:lumMod val="40000"/>
              <a:lumOff val="60000"/>
            </a:schemeClr>
          </a:solidFill>
          <a:ln>
            <a:noFill/>
          </a:ln>
        </p:spPr>
        <p:txBody>
          <a:bodyPr wrap="square" rtlCol="0">
            <a:spAutoFit/>
          </a:bodyPr>
          <a:lstStyle/>
          <a:p>
            <a:r>
              <a:rPr lang="en-AU" sz="1600" b="1" dirty="0">
                <a:latin typeface="Arial" panose="020B0604020202020204" pitchFamily="34" charset="0"/>
                <a:cs typeface="Arial" panose="020B0604020202020204" pitchFamily="34" charset="0"/>
              </a:rPr>
              <a:t>What is seasonally adjusted data?</a:t>
            </a:r>
          </a:p>
          <a:p>
            <a:r>
              <a:rPr lang="en-AU" sz="1600" dirty="0">
                <a:latin typeface="Arial" panose="020B0604020202020204" pitchFamily="34" charset="0"/>
                <a:cs typeface="Arial" panose="020B0604020202020204" pitchFamily="34" charset="0"/>
              </a:rPr>
              <a:t>Seasonally adjusted mean the data has been modified to eliminate the effect of seasonal and calendar influences. The seasonally adjusted data better reflect the true patterns in the underlying consumption activity. </a:t>
            </a:r>
          </a:p>
          <a:p>
            <a:r>
              <a:rPr lang="en-AU" sz="1600" dirty="0">
                <a:latin typeface="Arial" panose="020B0604020202020204" pitchFamily="34" charset="0"/>
                <a:cs typeface="Arial" panose="020B0604020202020204" pitchFamily="34" charset="0"/>
              </a:rPr>
              <a:t>It allows for more meaningful comparisons from period to period.</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09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4D8-9155-9536-DFE1-AD6BD6BD7733}"/>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Data </a:t>
            </a:r>
            <a:r>
              <a:rPr lang="en-AU" sz="2800" b="1" dirty="0" err="1">
                <a:latin typeface="Arial" panose="020B0604020202020204" pitchFamily="34" charset="0"/>
                <a:cs typeface="Arial" panose="020B0604020202020204" pitchFamily="34" charset="0"/>
              </a:rPr>
              <a:t>Cleanup</a:t>
            </a:r>
            <a:r>
              <a:rPr lang="en-AU" sz="2800" b="1" dirty="0">
                <a:latin typeface="Arial" panose="020B0604020202020204" pitchFamily="34" charset="0"/>
                <a:cs typeface="Arial" panose="020B0604020202020204" pitchFamily="34" charset="0"/>
              </a:rPr>
              <a:t> and Exploration</a:t>
            </a:r>
            <a:endParaRPr lang="en-AU" sz="2800" dirty="0"/>
          </a:p>
        </p:txBody>
      </p:sp>
      <p:sp>
        <p:nvSpPr>
          <p:cNvPr id="3" name="Content Placeholder 2">
            <a:extLst>
              <a:ext uri="{FF2B5EF4-FFF2-40B4-BE49-F238E27FC236}">
                <a16:creationId xmlns:a16="http://schemas.microsoft.com/office/drawing/2014/main" id="{65E02A14-AE9F-B8B3-CA65-CD301E6C9C3D}"/>
              </a:ext>
            </a:extLst>
          </p:cNvPr>
          <p:cNvSpPr>
            <a:spLocks noGrp="1"/>
          </p:cNvSpPr>
          <p:nvPr>
            <p:ph idx="1"/>
          </p:nvPr>
        </p:nvSpPr>
        <p:spPr>
          <a:xfrm>
            <a:off x="838200" y="1477108"/>
            <a:ext cx="10515600" cy="4699855"/>
          </a:xfrm>
        </p:spPr>
        <p:txBody>
          <a:bodyPr>
            <a:normAutofit fontScale="92500" lnSpcReduction="10000"/>
          </a:bodyPr>
          <a:lstStyle/>
          <a:p>
            <a:pPr marL="0" indent="0">
              <a:buNone/>
            </a:pPr>
            <a:r>
              <a:rPr lang="en-AU" sz="2000" b="1" dirty="0">
                <a:latin typeface="Arial" panose="020B0604020202020204" pitchFamily="34" charset="0"/>
                <a:cs typeface="Arial" panose="020B0604020202020204" pitchFamily="34" charset="0"/>
              </a:rPr>
              <a:t>Download</a:t>
            </a:r>
          </a:p>
          <a:p>
            <a:r>
              <a:rPr lang="en-AU" sz="2000" dirty="0">
                <a:latin typeface="Arial" panose="020B0604020202020204" pitchFamily="34" charset="0"/>
                <a:cs typeface="Arial" panose="020B0604020202020204" pitchFamily="34" charset="0"/>
              </a:rPr>
              <a:t>Data made available by ABS can be downloaded as CSV files. </a:t>
            </a:r>
          </a:p>
          <a:p>
            <a:r>
              <a:rPr lang="en-AU" sz="2000" dirty="0">
                <a:latin typeface="Arial" panose="020B0604020202020204" pitchFamily="34" charset="0"/>
                <a:cs typeface="Arial" panose="020B0604020202020204" pitchFamily="34" charset="0"/>
              </a:rPr>
              <a:t>Generally, the data from ABS is relatively clean (i.e. format is consistent, no missing values or duplication). </a:t>
            </a:r>
          </a:p>
          <a:p>
            <a:pPr marL="0" indent="0">
              <a:buNone/>
            </a:pPr>
            <a:r>
              <a:rPr lang="en-AU" sz="2000" b="1" dirty="0">
                <a:latin typeface="Arial" panose="020B0604020202020204" pitchFamily="34" charset="0"/>
                <a:cs typeface="Arial" panose="020B0604020202020204" pitchFamily="34" charset="0"/>
              </a:rPr>
              <a:t>Identify the relevant time series</a:t>
            </a:r>
          </a:p>
          <a:p>
            <a:r>
              <a:rPr lang="en-AU" sz="2000" dirty="0">
                <a:latin typeface="Arial" panose="020B0604020202020204" pitchFamily="34" charset="0"/>
                <a:cs typeface="Arial" panose="020B0604020202020204" pitchFamily="34" charset="0"/>
              </a:rPr>
              <a:t>Within the same csv, the time series that we are interested in are made available in different type (trend, original and seasonally adjusted). </a:t>
            </a:r>
          </a:p>
          <a:p>
            <a:pPr marL="0" indent="0">
              <a:buNone/>
            </a:pPr>
            <a:r>
              <a:rPr lang="en-AU" sz="2000" b="1" dirty="0">
                <a:latin typeface="Arial" panose="020B0604020202020204" pitchFamily="34" charset="0"/>
                <a:cs typeface="Arial" panose="020B0604020202020204" pitchFamily="34" charset="0"/>
              </a:rPr>
              <a:t>Create new csv files</a:t>
            </a:r>
          </a:p>
          <a:p>
            <a:r>
              <a:rPr lang="en-AU" sz="2000" dirty="0">
                <a:latin typeface="Arial" panose="020B0604020202020204" pitchFamily="34" charset="0"/>
                <a:cs typeface="Arial" panose="020B0604020202020204" pitchFamily="34" charset="0"/>
              </a:rPr>
              <a:t>We manually copy and paste the seasonally adjusted time series and filter for the study period 2012-2022 into a new csv. </a:t>
            </a:r>
          </a:p>
          <a:p>
            <a:pPr marL="0" indent="0">
              <a:buNone/>
            </a:pPr>
            <a:r>
              <a:rPr lang="en-AU" sz="2000" b="1" dirty="0">
                <a:latin typeface="Arial" panose="020B0604020202020204" pitchFamily="34" charset="0"/>
                <a:cs typeface="Arial" panose="020B0604020202020204" pitchFamily="34" charset="0"/>
              </a:rPr>
              <a:t>Additional checking before analysis</a:t>
            </a:r>
            <a:endParaRPr lang="en-AU" sz="2000" dirty="0">
              <a:latin typeface="Arial" panose="020B0604020202020204" pitchFamily="34" charset="0"/>
              <a:cs typeface="Arial" panose="020B0604020202020204" pitchFamily="34" charset="0"/>
            </a:endParaRPr>
          </a:p>
          <a:p>
            <a:r>
              <a:rPr lang="en-AU" sz="2000" dirty="0">
                <a:latin typeface="Arial" panose="020B0604020202020204" pitchFamily="34" charset="0"/>
                <a:cs typeface="Arial" panose="020B0604020202020204" pitchFamily="34" charset="0"/>
              </a:rPr>
              <a:t>These csv files are then read into a pandas </a:t>
            </a:r>
            <a:r>
              <a:rPr lang="en-AU" sz="2000" dirty="0" err="1">
                <a:latin typeface="Arial" panose="020B0604020202020204" pitchFamily="34" charset="0"/>
                <a:cs typeface="Arial" panose="020B0604020202020204" pitchFamily="34" charset="0"/>
              </a:rPr>
              <a:t>Dataframe</a:t>
            </a:r>
            <a:r>
              <a:rPr lang="en-AU" sz="2000" dirty="0">
                <a:latin typeface="Arial" panose="020B0604020202020204" pitchFamily="34" charset="0"/>
                <a:cs typeface="Arial" panose="020B0604020202020204" pitchFamily="34" charset="0"/>
              </a:rPr>
              <a:t> for further analysis.</a:t>
            </a:r>
          </a:p>
          <a:p>
            <a:r>
              <a:rPr lang="en-AU" sz="2000" dirty="0">
                <a:latin typeface="Arial" panose="020B0604020202020204" pitchFamily="34" charset="0"/>
                <a:cs typeface="Arial" panose="020B0604020202020204" pitchFamily="34" charset="0"/>
              </a:rPr>
              <a:t>Once it’s in a </a:t>
            </a:r>
            <a:r>
              <a:rPr lang="en-AU" sz="2000" dirty="0" err="1">
                <a:latin typeface="Arial" panose="020B0604020202020204" pitchFamily="34" charset="0"/>
                <a:cs typeface="Arial" panose="020B0604020202020204" pitchFamily="34" charset="0"/>
              </a:rPr>
              <a:t>dataframe</a:t>
            </a:r>
            <a:r>
              <a:rPr lang="en-AU" sz="2000" dirty="0">
                <a:latin typeface="Arial" panose="020B0604020202020204" pitchFamily="34" charset="0"/>
                <a:cs typeface="Arial" panose="020B0604020202020204" pitchFamily="34" charset="0"/>
              </a:rPr>
              <a:t>, we check for missing values and duplication to identify potential copy and paste error in the extraction step.</a:t>
            </a:r>
          </a:p>
        </p:txBody>
      </p:sp>
    </p:spTree>
    <p:extLst>
      <p:ext uri="{BB962C8B-B14F-4D97-AF65-F5344CB8AC3E}">
        <p14:creationId xmlns:p14="http://schemas.microsoft.com/office/powerpoint/2010/main" val="231286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4D8-9155-9536-DFE1-AD6BD6BD7733}"/>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Data </a:t>
            </a:r>
            <a:r>
              <a:rPr lang="en-AU" sz="2800" b="1" dirty="0" err="1">
                <a:latin typeface="Arial" panose="020B0604020202020204" pitchFamily="34" charset="0"/>
                <a:cs typeface="Arial" panose="020B0604020202020204" pitchFamily="34" charset="0"/>
              </a:rPr>
              <a:t>Cleanup</a:t>
            </a:r>
            <a:r>
              <a:rPr lang="en-AU" sz="2800" b="1" dirty="0">
                <a:latin typeface="Arial" panose="020B0604020202020204" pitchFamily="34" charset="0"/>
                <a:cs typeface="Arial" panose="020B0604020202020204" pitchFamily="34" charset="0"/>
              </a:rPr>
              <a:t> and Exploration (</a:t>
            </a:r>
            <a:r>
              <a:rPr lang="en-AU" sz="2800" b="1" dirty="0" err="1">
                <a:latin typeface="Arial" panose="020B0604020202020204" pitchFamily="34" charset="0"/>
                <a:cs typeface="Arial" panose="020B0604020202020204" pitchFamily="34" charset="0"/>
              </a:rPr>
              <a:t>cont</a:t>
            </a:r>
            <a:r>
              <a:rPr lang="en-AU" sz="2800" b="1" dirty="0">
                <a:latin typeface="Arial" panose="020B0604020202020204" pitchFamily="34" charset="0"/>
                <a:cs typeface="Arial" panose="020B0604020202020204" pitchFamily="34" charset="0"/>
              </a:rPr>
              <a:t>)</a:t>
            </a:r>
            <a:endParaRPr lang="en-AU" sz="2800" dirty="0"/>
          </a:p>
        </p:txBody>
      </p:sp>
      <p:sp>
        <p:nvSpPr>
          <p:cNvPr id="3" name="Content Placeholder 2">
            <a:extLst>
              <a:ext uri="{FF2B5EF4-FFF2-40B4-BE49-F238E27FC236}">
                <a16:creationId xmlns:a16="http://schemas.microsoft.com/office/drawing/2014/main" id="{65E02A14-AE9F-B8B3-CA65-CD301E6C9C3D}"/>
              </a:ext>
            </a:extLst>
          </p:cNvPr>
          <p:cNvSpPr>
            <a:spLocks noGrp="1"/>
          </p:cNvSpPr>
          <p:nvPr>
            <p:ph idx="1"/>
          </p:nvPr>
        </p:nvSpPr>
        <p:spPr>
          <a:xfrm>
            <a:off x="838200" y="1477108"/>
            <a:ext cx="10515600" cy="4699855"/>
          </a:xfrm>
        </p:spPr>
        <p:txBody>
          <a:bodyPr>
            <a:normAutofit/>
          </a:bodyPr>
          <a:lstStyle/>
          <a:p>
            <a:pPr marL="0" indent="0">
              <a:buNone/>
            </a:pPr>
            <a:r>
              <a:rPr lang="en-AU" sz="2000" dirty="0">
                <a:latin typeface="Arial" panose="020B0604020202020204" pitchFamily="34" charset="0"/>
                <a:cs typeface="Arial" panose="020B0604020202020204" pitchFamily="34" charset="0"/>
              </a:rPr>
              <a:t>As we explore the different time series, we observe</a:t>
            </a:r>
          </a:p>
          <a:p>
            <a:r>
              <a:rPr lang="en-AU" sz="2000" dirty="0">
                <a:latin typeface="Arial" panose="020B0604020202020204" pitchFamily="34" charset="0"/>
                <a:cs typeface="Arial" panose="020B0604020202020204" pitchFamily="34" charset="0"/>
              </a:rPr>
              <a:t>Time series are in different frequency. Consumption and expenditure is quarterly, unemployment data is monthly, saving ratio data is quarterly.</a:t>
            </a:r>
          </a:p>
          <a:p>
            <a:pPr marL="0" indent="0">
              <a:buNone/>
            </a:pPr>
            <a:endParaRPr lang="en-AU"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16B6B19-A9CB-91D3-EF61-29638C9C0EC6}"/>
              </a:ext>
            </a:extLst>
          </p:cNvPr>
          <p:cNvSpPr txBox="1"/>
          <p:nvPr/>
        </p:nvSpPr>
        <p:spPr>
          <a:xfrm>
            <a:off x="920003" y="2965261"/>
            <a:ext cx="10351994" cy="923330"/>
          </a:xfrm>
          <a:prstGeom prst="rect">
            <a:avLst/>
          </a:prstGeom>
          <a:solidFill>
            <a:schemeClr val="accent5">
              <a:lumMod val="40000"/>
              <a:lumOff val="60000"/>
            </a:schemeClr>
          </a:solidFill>
          <a:ln>
            <a:noFill/>
          </a:ln>
        </p:spPr>
        <p:txBody>
          <a:bodyPr wrap="square" rtlCol="0">
            <a:spAutoFit/>
          </a:bodyPr>
          <a:lstStyle/>
          <a:p>
            <a:r>
              <a:rPr lang="en-AU" b="1" dirty="0">
                <a:latin typeface="Arial" panose="020B0604020202020204" pitchFamily="34" charset="0"/>
                <a:cs typeface="Arial" panose="020B0604020202020204" pitchFamily="34" charset="0"/>
              </a:rPr>
              <a:t>Decision Point: </a:t>
            </a:r>
          </a:p>
          <a:p>
            <a:pPr marL="285750" indent="-285750">
              <a:buFont typeface="Arial" panose="020B0604020202020204" pitchFamily="34" charset="0"/>
              <a:buChar char="•"/>
            </a:pPr>
            <a:r>
              <a:rPr lang="en-AU" dirty="0">
                <a:latin typeface="Arial" panose="020B0604020202020204" pitchFamily="34" charset="0"/>
                <a:cs typeface="Arial" panose="020B0604020202020204" pitchFamily="34" charset="0"/>
              </a:rPr>
              <a:t>What frequency should the study be?</a:t>
            </a:r>
            <a:br>
              <a:rPr lang="en-AU" b="1" dirty="0">
                <a:latin typeface="Arial" panose="020B0604020202020204" pitchFamily="34" charset="0"/>
                <a:cs typeface="Arial" panose="020B0604020202020204" pitchFamily="34" charset="0"/>
              </a:rPr>
            </a:br>
            <a:r>
              <a:rPr lang="en-AU" dirty="0">
                <a:latin typeface="Arial" panose="020B0604020202020204" pitchFamily="34" charset="0"/>
                <a:cs typeface="Arial" panose="020B0604020202020204" pitchFamily="34" charset="0"/>
              </a:rPr>
              <a:t>Annually</a:t>
            </a:r>
          </a:p>
        </p:txBody>
      </p:sp>
    </p:spTree>
    <p:extLst>
      <p:ext uri="{BB962C8B-B14F-4D97-AF65-F5344CB8AC3E}">
        <p14:creationId xmlns:p14="http://schemas.microsoft.com/office/powerpoint/2010/main" val="238626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CA0A05FF-4BA9-494B-9164-2AD5AB36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
            <a:ext cx="10086973" cy="6858958"/>
          </a:xfrm>
          <a:custGeom>
            <a:avLst/>
            <a:gdLst>
              <a:gd name="connsiteX0" fmla="*/ 2008921 w 10086973"/>
              <a:gd name="connsiteY0" fmla="*/ 0 h 6858958"/>
              <a:gd name="connsiteX1" fmla="*/ 5838793 w 10086973"/>
              <a:gd name="connsiteY1" fmla="*/ 0 h 6858958"/>
              <a:gd name="connsiteX2" fmla="*/ 6905021 w 10086973"/>
              <a:gd name="connsiteY2" fmla="*/ 0 h 6858958"/>
              <a:gd name="connsiteX3" fmla="*/ 6910598 w 10086973"/>
              <a:gd name="connsiteY3" fmla="*/ 0 h 6858958"/>
              <a:gd name="connsiteX4" fmla="*/ 10086973 w 10086973"/>
              <a:gd name="connsiteY4" fmla="*/ 6858478 h 6858958"/>
              <a:gd name="connsiteX5" fmla="*/ 9324755 w 10086973"/>
              <a:gd name="connsiteY5" fmla="*/ 6858478 h 6858958"/>
              <a:gd name="connsiteX6" fmla="*/ 9324977 w 10086973"/>
              <a:gd name="connsiteY6" fmla="*/ 6858957 h 6858958"/>
              <a:gd name="connsiteX7" fmla="*/ 3359025 w 10086973"/>
              <a:gd name="connsiteY7" fmla="*/ 6858957 h 6858958"/>
              <a:gd name="connsiteX8" fmla="*/ 3359025 w 10086973"/>
              <a:gd name="connsiteY8" fmla="*/ 6858958 h 6858958"/>
              <a:gd name="connsiteX9" fmla="*/ 0 w 10086973"/>
              <a:gd name="connsiteY9" fmla="*/ 6858958 h 6858958"/>
              <a:gd name="connsiteX10" fmla="*/ 0 w 10086973"/>
              <a:gd name="connsiteY10" fmla="*/ 958 h 6858958"/>
              <a:gd name="connsiteX11" fmla="*/ 761996 w 10086973"/>
              <a:gd name="connsiteY11" fmla="*/ 958 h 6858958"/>
              <a:gd name="connsiteX12" fmla="*/ 761996 w 10086973"/>
              <a:gd name="connsiteY12" fmla="*/ 479 h 6858958"/>
              <a:gd name="connsiteX13" fmla="*/ 1246925 w 10086973"/>
              <a:gd name="connsiteY13" fmla="*/ 479 h 6858958"/>
              <a:gd name="connsiteX14" fmla="*/ 2008921 w 10086973"/>
              <a:gd name="connsiteY14" fmla="*/ 479 h 685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86973" h="6858958">
                <a:moveTo>
                  <a:pt x="2008921" y="0"/>
                </a:moveTo>
                <a:lnTo>
                  <a:pt x="5838793" y="0"/>
                </a:lnTo>
                <a:lnTo>
                  <a:pt x="6905021" y="0"/>
                </a:lnTo>
                <a:lnTo>
                  <a:pt x="6910598" y="0"/>
                </a:lnTo>
                <a:lnTo>
                  <a:pt x="10086973" y="6858478"/>
                </a:lnTo>
                <a:lnTo>
                  <a:pt x="9324755" y="6858478"/>
                </a:lnTo>
                <a:lnTo>
                  <a:pt x="9324977" y="6858957"/>
                </a:lnTo>
                <a:lnTo>
                  <a:pt x="3359025" y="6858957"/>
                </a:lnTo>
                <a:lnTo>
                  <a:pt x="3359025" y="6858958"/>
                </a:lnTo>
                <a:lnTo>
                  <a:pt x="0" y="6858958"/>
                </a:lnTo>
                <a:lnTo>
                  <a:pt x="0" y="958"/>
                </a:lnTo>
                <a:lnTo>
                  <a:pt x="761996" y="958"/>
                </a:lnTo>
                <a:lnTo>
                  <a:pt x="761996" y="479"/>
                </a:lnTo>
                <a:lnTo>
                  <a:pt x="1246925" y="479"/>
                </a:lnTo>
                <a:lnTo>
                  <a:pt x="2008921"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C9FD93-4679-6BF6-EE1F-455E43366624}"/>
              </a:ext>
            </a:extLst>
          </p:cNvPr>
          <p:cNvSpPr>
            <a:spLocks noGrp="1"/>
          </p:cNvSpPr>
          <p:nvPr>
            <p:ph type="title"/>
          </p:nvPr>
        </p:nvSpPr>
        <p:spPr>
          <a:xfrm>
            <a:off x="804671" y="2425109"/>
            <a:ext cx="6777229" cy="3307656"/>
          </a:xfrm>
        </p:spPr>
        <p:txBody>
          <a:bodyPr vert="horz" lIns="91440" tIns="45720" rIns="91440" bIns="45720" rtlCol="0" anchor="t">
            <a:normAutofit/>
          </a:bodyPr>
          <a:lstStyle/>
          <a:p>
            <a:r>
              <a:rPr lang="en-US" sz="7400" kern="1200">
                <a:solidFill>
                  <a:schemeClr val="tx1"/>
                </a:solidFill>
                <a:latin typeface="+mj-lt"/>
                <a:ea typeface="+mj-ea"/>
                <a:cs typeface="+mj-cs"/>
              </a:rPr>
              <a:t>Observations</a:t>
            </a:r>
          </a:p>
        </p:txBody>
      </p:sp>
    </p:spTree>
    <p:extLst>
      <p:ext uri="{BB962C8B-B14F-4D97-AF65-F5344CB8AC3E}">
        <p14:creationId xmlns:p14="http://schemas.microsoft.com/office/powerpoint/2010/main" val="36891505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p:txBody>
          <a:bodyPr>
            <a:normAutofit/>
          </a:bodyPr>
          <a:lstStyle/>
          <a:p>
            <a:pPr algn="ctr"/>
            <a:r>
              <a:rPr lang="en-AU" sz="2400" b="1" dirty="0">
                <a:latin typeface="Arial" panose="020B0604020202020204" pitchFamily="34" charset="0"/>
                <a:cs typeface="Arial" panose="020B0604020202020204" pitchFamily="34" charset="0"/>
              </a:rPr>
              <a:t>Trend and pattern in Australian household consumption and expenditure </a:t>
            </a:r>
            <a:endParaRPr lang="en-AU" sz="2400" dirty="0"/>
          </a:p>
        </p:txBody>
      </p:sp>
      <p:pic>
        <p:nvPicPr>
          <p:cNvPr id="9" name="Content Placeholder 8" descr="Chart, line chart&#10;&#10;Description automatically generated">
            <a:extLst>
              <a:ext uri="{FF2B5EF4-FFF2-40B4-BE49-F238E27FC236}">
                <a16:creationId xmlns:a16="http://schemas.microsoft.com/office/drawing/2014/main" id="{93C2E6DE-FF16-CB49-EB79-D4EBE23830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2328" y="1461294"/>
            <a:ext cx="9144000" cy="4126706"/>
          </a:xfrm>
        </p:spPr>
      </p:pic>
      <p:cxnSp>
        <p:nvCxnSpPr>
          <p:cNvPr id="23" name="Straight Connector 22">
            <a:extLst>
              <a:ext uri="{FF2B5EF4-FFF2-40B4-BE49-F238E27FC236}">
                <a16:creationId xmlns:a16="http://schemas.microsoft.com/office/drawing/2014/main" id="{A2F2BB90-254C-76A2-8DBE-D84DCB83613D}"/>
              </a:ext>
            </a:extLst>
          </p:cNvPr>
          <p:cNvCxnSpPr>
            <a:cxnSpLocks/>
          </p:cNvCxnSpPr>
          <p:nvPr/>
        </p:nvCxnSpPr>
        <p:spPr>
          <a:xfrm>
            <a:off x="6763109" y="1975449"/>
            <a:ext cx="0" cy="312276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E691F0-B766-B425-AABB-92EB41DEC152}"/>
              </a:ext>
            </a:extLst>
          </p:cNvPr>
          <p:cNvCxnSpPr>
            <a:cxnSpLocks/>
          </p:cNvCxnSpPr>
          <p:nvPr/>
        </p:nvCxnSpPr>
        <p:spPr>
          <a:xfrm>
            <a:off x="7786777" y="1975449"/>
            <a:ext cx="20129" cy="312276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2C80A03-9721-5C97-8A1A-39715C766C7F}"/>
              </a:ext>
            </a:extLst>
          </p:cNvPr>
          <p:cNvSpPr txBox="1"/>
          <p:nvPr/>
        </p:nvSpPr>
        <p:spPr>
          <a:xfrm>
            <a:off x="7975121" y="2056196"/>
            <a:ext cx="1470804" cy="369332"/>
          </a:xfrm>
          <a:prstGeom prst="rect">
            <a:avLst/>
          </a:prstGeom>
          <a:noFill/>
        </p:spPr>
        <p:txBody>
          <a:bodyPr wrap="square" rtlCol="0">
            <a:spAutoFit/>
          </a:bodyPr>
          <a:lstStyle/>
          <a:p>
            <a:r>
              <a:rPr lang="en-AU" b="1" dirty="0"/>
              <a:t>Covid impact</a:t>
            </a:r>
          </a:p>
        </p:txBody>
      </p:sp>
      <p:sp>
        <p:nvSpPr>
          <p:cNvPr id="33" name="TextBox 32">
            <a:extLst>
              <a:ext uri="{FF2B5EF4-FFF2-40B4-BE49-F238E27FC236}">
                <a16:creationId xmlns:a16="http://schemas.microsoft.com/office/drawing/2014/main" id="{3932A3A6-6C7F-8F37-94EC-F43F12F22440}"/>
              </a:ext>
            </a:extLst>
          </p:cNvPr>
          <p:cNvSpPr txBox="1"/>
          <p:nvPr/>
        </p:nvSpPr>
        <p:spPr>
          <a:xfrm>
            <a:off x="3569900" y="2073449"/>
            <a:ext cx="1470804" cy="369332"/>
          </a:xfrm>
          <a:prstGeom prst="rect">
            <a:avLst/>
          </a:prstGeom>
          <a:noFill/>
        </p:spPr>
        <p:txBody>
          <a:bodyPr wrap="square" rtlCol="0">
            <a:spAutoFit/>
          </a:bodyPr>
          <a:lstStyle/>
          <a:p>
            <a:r>
              <a:rPr lang="en-AU" b="1" dirty="0"/>
              <a:t>YoY increase</a:t>
            </a:r>
          </a:p>
        </p:txBody>
      </p:sp>
      <p:sp>
        <p:nvSpPr>
          <p:cNvPr id="34" name="TextBox 33">
            <a:extLst>
              <a:ext uri="{FF2B5EF4-FFF2-40B4-BE49-F238E27FC236}">
                <a16:creationId xmlns:a16="http://schemas.microsoft.com/office/drawing/2014/main" id="{73F10DF9-CEEB-278C-D579-A6C1B54BA91F}"/>
              </a:ext>
            </a:extLst>
          </p:cNvPr>
          <p:cNvSpPr txBox="1"/>
          <p:nvPr/>
        </p:nvSpPr>
        <p:spPr>
          <a:xfrm>
            <a:off x="6802193" y="2073449"/>
            <a:ext cx="1004713" cy="369332"/>
          </a:xfrm>
          <a:prstGeom prst="rect">
            <a:avLst/>
          </a:prstGeom>
          <a:noFill/>
        </p:spPr>
        <p:txBody>
          <a:bodyPr wrap="square" rtlCol="0">
            <a:spAutoFit/>
          </a:bodyPr>
          <a:lstStyle/>
          <a:p>
            <a:r>
              <a:rPr lang="en-AU" b="1" dirty="0"/>
              <a:t>Plateau</a:t>
            </a:r>
          </a:p>
        </p:txBody>
      </p:sp>
      <p:sp>
        <p:nvSpPr>
          <p:cNvPr id="3" name="Oval 2">
            <a:extLst>
              <a:ext uri="{FF2B5EF4-FFF2-40B4-BE49-F238E27FC236}">
                <a16:creationId xmlns:a16="http://schemas.microsoft.com/office/drawing/2014/main" id="{35FF7615-883B-E0B6-2E07-B949898FCF5B}"/>
              </a:ext>
            </a:extLst>
          </p:cNvPr>
          <p:cNvSpPr/>
          <p:nvPr/>
        </p:nvSpPr>
        <p:spPr>
          <a:xfrm>
            <a:off x="8710523" y="3243259"/>
            <a:ext cx="580815" cy="5871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10A471A5-3B92-EE31-37D9-98DE80037116}"/>
              </a:ext>
            </a:extLst>
          </p:cNvPr>
          <p:cNvSpPr/>
          <p:nvPr/>
        </p:nvSpPr>
        <p:spPr>
          <a:xfrm>
            <a:off x="7850284" y="4432473"/>
            <a:ext cx="615102" cy="5248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0423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ppt_y</p:attrName>
                                        </p:attrNameLst>
                                      </p:cBhvr>
                                      <p:tavLst>
                                        <p:tav tm="0">
                                          <p:val>
                                            <p:strVal val="#ppt_y+#ppt_h*1.125000"/>
                                          </p:val>
                                        </p:tav>
                                        <p:tav tm="100000">
                                          <p:val>
                                            <p:strVal val="#ppt_y"/>
                                          </p:val>
                                        </p:tav>
                                      </p:tavLst>
                                    </p:anim>
                                    <p:animEffect transition="in" filter="wipe(up)">
                                      <p:cBhvr>
                                        <p:cTn id="8" dur="500"/>
                                        <p:tgtEl>
                                          <p:spTgt spid="3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p:tgtEl>
                                          <p:spTgt spid="34"/>
                                        </p:tgtEl>
                                        <p:attrNameLst>
                                          <p:attrName>ppt_y</p:attrName>
                                        </p:attrNameLst>
                                      </p:cBhvr>
                                      <p:tavLst>
                                        <p:tav tm="0">
                                          <p:val>
                                            <p:strVal val="#ppt_y+#ppt_h*1.125000"/>
                                          </p:val>
                                        </p:tav>
                                        <p:tav tm="100000">
                                          <p:val>
                                            <p:strVal val="#ppt_y"/>
                                          </p:val>
                                        </p:tav>
                                      </p:tavLst>
                                    </p:anim>
                                    <p:animEffect transition="in" filter="wipe(up)">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p:tgtEl>
                                          <p:spTgt spid="30"/>
                                        </p:tgtEl>
                                        <p:attrNameLst>
                                          <p:attrName>ppt_y</p:attrName>
                                        </p:attrNameLst>
                                      </p:cBhvr>
                                      <p:tavLst>
                                        <p:tav tm="0">
                                          <p:val>
                                            <p:strVal val="#ppt_y+#ppt_h*1.125000"/>
                                          </p:val>
                                        </p:tav>
                                        <p:tav tm="100000">
                                          <p:val>
                                            <p:strVal val="#ppt_y"/>
                                          </p:val>
                                        </p:tav>
                                      </p:tavLst>
                                    </p:anim>
                                    <p:animEffect transition="in" filter="wipe(up)">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b="1" kern="1200" dirty="0">
                <a:solidFill>
                  <a:srgbClr val="FFFFFF"/>
                </a:solidFill>
                <a:latin typeface="+mj-lt"/>
                <a:ea typeface="+mj-ea"/>
                <a:cs typeface="+mj-cs"/>
              </a:rPr>
              <a:t>Where do we spend our money?</a:t>
            </a:r>
            <a:endParaRPr lang="en-US" kern="1200" dirty="0">
              <a:solidFill>
                <a:srgbClr val="FFFFFF"/>
              </a:solidFill>
              <a:latin typeface="+mj-lt"/>
              <a:ea typeface="+mj-ea"/>
              <a:cs typeface="+mj-cs"/>
            </a:endParaRPr>
          </a:p>
        </p:txBody>
      </p:sp>
      <p:pic>
        <p:nvPicPr>
          <p:cNvPr id="21" name="Content Placeholder 20">
            <a:extLst>
              <a:ext uri="{FF2B5EF4-FFF2-40B4-BE49-F238E27FC236}">
                <a16:creationId xmlns:a16="http://schemas.microsoft.com/office/drawing/2014/main" id="{224D68D5-9666-F5B5-930B-402D678D82F9}"/>
              </a:ext>
            </a:extLst>
          </p:cNvPr>
          <p:cNvPicPr>
            <a:picLocks noGrp="1" noChangeAspect="1"/>
          </p:cNvPicPr>
          <p:nvPr>
            <p:ph sz="half" idx="2"/>
          </p:nvPr>
        </p:nvPicPr>
        <p:blipFill>
          <a:blip r:embed="rId3"/>
          <a:stretch>
            <a:fillRect/>
          </a:stretch>
        </p:blipFill>
        <p:spPr>
          <a:xfrm>
            <a:off x="5320996" y="754581"/>
            <a:ext cx="6274296" cy="5348837"/>
          </a:xfrm>
          <a:prstGeom prst="rect">
            <a:avLst/>
          </a:prstGeom>
        </p:spPr>
      </p:pic>
    </p:spTree>
    <p:extLst>
      <p:ext uri="{BB962C8B-B14F-4D97-AF65-F5344CB8AC3E}">
        <p14:creationId xmlns:p14="http://schemas.microsoft.com/office/powerpoint/2010/main" val="135006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Isosceles Triangle 2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Chart, pie chart, radar chart&#10;&#10;Description automatically generated">
            <a:extLst>
              <a:ext uri="{FF2B5EF4-FFF2-40B4-BE49-F238E27FC236}">
                <a16:creationId xmlns:a16="http://schemas.microsoft.com/office/drawing/2014/main" id="{0CFB01E9-0C82-3993-CE07-06A3C856C946}"/>
              </a:ext>
            </a:extLst>
          </p:cNvPr>
          <p:cNvPicPr>
            <a:picLocks noGrp="1" noChangeAspect="1"/>
          </p:cNvPicPr>
          <p:nvPr>
            <p:ph idx="1"/>
          </p:nvPr>
        </p:nvPicPr>
        <p:blipFill>
          <a:blip r:embed="rId2"/>
          <a:stretch>
            <a:fillRect/>
          </a:stretch>
        </p:blipFill>
        <p:spPr>
          <a:xfrm>
            <a:off x="643467" y="1261618"/>
            <a:ext cx="10905066" cy="4334763"/>
          </a:xfrm>
          <a:prstGeom prst="rect">
            <a:avLst/>
          </a:prstGeom>
          <a:ln>
            <a:noFill/>
          </a:ln>
        </p:spPr>
      </p:pic>
      <p:sp>
        <p:nvSpPr>
          <p:cNvPr id="30" name="Isosceles Triangle 2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D5ECC4-2413-73D6-0B45-6785042CC26D}"/>
              </a:ext>
            </a:extLst>
          </p:cNvPr>
          <p:cNvSpPr/>
          <p:nvPr/>
        </p:nvSpPr>
        <p:spPr>
          <a:xfrm>
            <a:off x="4170480" y="2458703"/>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22CC7B16-83CE-0404-7006-E3004B8FB00F}"/>
              </a:ext>
            </a:extLst>
          </p:cNvPr>
          <p:cNvSpPr/>
          <p:nvPr/>
        </p:nvSpPr>
        <p:spPr>
          <a:xfrm>
            <a:off x="1255033" y="4724575"/>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31A8A1F1-4D81-48A5-505D-F1AE1A06A582}"/>
              </a:ext>
            </a:extLst>
          </p:cNvPr>
          <p:cNvSpPr/>
          <p:nvPr/>
        </p:nvSpPr>
        <p:spPr>
          <a:xfrm>
            <a:off x="10387218" y="2535168"/>
            <a:ext cx="831273" cy="1636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607DB16F-CF1D-7A39-4081-7413EF524A4C}"/>
              </a:ext>
            </a:extLst>
          </p:cNvPr>
          <p:cNvSpPr/>
          <p:nvPr/>
        </p:nvSpPr>
        <p:spPr>
          <a:xfrm>
            <a:off x="7298993" y="4686670"/>
            <a:ext cx="831273" cy="157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Speech Bubble: Rectangle 1">
            <a:extLst>
              <a:ext uri="{FF2B5EF4-FFF2-40B4-BE49-F238E27FC236}">
                <a16:creationId xmlns:a16="http://schemas.microsoft.com/office/drawing/2014/main" id="{A31FA700-96CF-A37F-FC38-6832C876A25B}"/>
              </a:ext>
            </a:extLst>
          </p:cNvPr>
          <p:cNvSpPr/>
          <p:nvPr/>
        </p:nvSpPr>
        <p:spPr>
          <a:xfrm>
            <a:off x="908937" y="5694559"/>
            <a:ext cx="2113280" cy="655442"/>
          </a:xfrm>
          <a:prstGeom prst="wedgeRectCallout">
            <a:avLst>
              <a:gd name="adj1" fmla="val -11217"/>
              <a:gd name="adj2" fmla="val -1502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Spending on communication almost double in 10 years time</a:t>
            </a:r>
          </a:p>
        </p:txBody>
      </p:sp>
      <p:sp>
        <p:nvSpPr>
          <p:cNvPr id="3" name="Speech Bubble: Rectangle 2">
            <a:extLst>
              <a:ext uri="{FF2B5EF4-FFF2-40B4-BE49-F238E27FC236}">
                <a16:creationId xmlns:a16="http://schemas.microsoft.com/office/drawing/2014/main" id="{FCC42035-5662-74F0-61B6-1D5C06200190}"/>
              </a:ext>
            </a:extLst>
          </p:cNvPr>
          <p:cNvSpPr/>
          <p:nvPr/>
        </p:nvSpPr>
        <p:spPr>
          <a:xfrm>
            <a:off x="5105223" y="1803261"/>
            <a:ext cx="2193770" cy="655442"/>
          </a:xfrm>
          <a:prstGeom prst="wedgeRectCallout">
            <a:avLst>
              <a:gd name="adj1" fmla="val -54486"/>
              <a:gd name="adj2" fmla="val 744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Spending on tobacco almost half in 10 years time</a:t>
            </a:r>
          </a:p>
        </p:txBody>
      </p:sp>
      <p:sp>
        <p:nvSpPr>
          <p:cNvPr id="4" name="Rectangle 3">
            <a:extLst>
              <a:ext uri="{FF2B5EF4-FFF2-40B4-BE49-F238E27FC236}">
                <a16:creationId xmlns:a16="http://schemas.microsoft.com/office/drawing/2014/main" id="{A36F14B2-D837-8B15-BAE0-ACAAA079B45A}"/>
              </a:ext>
            </a:extLst>
          </p:cNvPr>
          <p:cNvSpPr/>
          <p:nvPr/>
        </p:nvSpPr>
        <p:spPr>
          <a:xfrm>
            <a:off x="1134304" y="4493360"/>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59E977B2-3FDC-CDF8-E5DA-CA4C0354E31E}"/>
              </a:ext>
            </a:extLst>
          </p:cNvPr>
          <p:cNvSpPr/>
          <p:nvPr/>
        </p:nvSpPr>
        <p:spPr>
          <a:xfrm>
            <a:off x="7298992" y="4446525"/>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Speech Bubble: Rectangle 5">
            <a:extLst>
              <a:ext uri="{FF2B5EF4-FFF2-40B4-BE49-F238E27FC236}">
                <a16:creationId xmlns:a16="http://schemas.microsoft.com/office/drawing/2014/main" id="{80B0A353-76A6-77BD-F940-36E4582B376F}"/>
              </a:ext>
            </a:extLst>
          </p:cNvPr>
          <p:cNvSpPr/>
          <p:nvPr/>
        </p:nvSpPr>
        <p:spPr>
          <a:xfrm>
            <a:off x="4893008" y="4872777"/>
            <a:ext cx="2193770" cy="1242723"/>
          </a:xfrm>
          <a:prstGeom prst="wedgeRectCallout">
            <a:avLst>
              <a:gd name="adj1" fmla="val 60370"/>
              <a:gd name="adj2" fmla="val -7984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The significant decrease in transport spending could be due to the emerging hybrid working model</a:t>
            </a:r>
          </a:p>
        </p:txBody>
      </p:sp>
    </p:spTree>
    <p:extLst>
      <p:ext uri="{BB962C8B-B14F-4D97-AF65-F5344CB8AC3E}">
        <p14:creationId xmlns:p14="http://schemas.microsoft.com/office/powerpoint/2010/main" val="2224726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927</Words>
  <Application>Microsoft Office PowerPoint</Application>
  <PresentationFormat>Widescreen</PresentationFormat>
  <Paragraphs>100</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Calibri Light</vt:lpstr>
      <vt:lpstr>Office Theme</vt:lpstr>
      <vt:lpstr>PowerPoint Presentation</vt:lpstr>
      <vt:lpstr>Project Proposal</vt:lpstr>
      <vt:lpstr>Data</vt:lpstr>
      <vt:lpstr>Data Cleanup and Exploration</vt:lpstr>
      <vt:lpstr>Data Cleanup and Exploration (cont)</vt:lpstr>
      <vt:lpstr>Observations</vt:lpstr>
      <vt:lpstr>Trend and pattern in Australian household consumption and expenditure </vt:lpstr>
      <vt:lpstr>Where do we spend our money?</vt:lpstr>
      <vt:lpstr>PowerPoint Presentation</vt:lpstr>
      <vt:lpstr>PowerPoint Presentation</vt:lpstr>
      <vt:lpstr>Relationship between unemployment and household consumption</vt:lpstr>
      <vt:lpstr>Relationship between unemployment and household consumption</vt:lpstr>
      <vt:lpstr>Future Development</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Kit Ng</dc:creator>
  <cp:lastModifiedBy>Kit Ng</cp:lastModifiedBy>
  <cp:revision>26</cp:revision>
  <dcterms:created xsi:type="dcterms:W3CDTF">2022-10-29T08:44:18Z</dcterms:created>
  <dcterms:modified xsi:type="dcterms:W3CDTF">2022-11-03T08:26:41Z</dcterms:modified>
</cp:coreProperties>
</file>