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handoutMasterIdLst>
    <p:handoutMasterId r:id="rId24"/>
  </p:handoutMasterIdLst>
  <p:sldIdLst>
    <p:sldId id="256" r:id="rId5"/>
    <p:sldId id="844" r:id="rId6"/>
    <p:sldId id="845" r:id="rId7"/>
    <p:sldId id="846" r:id="rId8"/>
    <p:sldId id="401" r:id="rId9"/>
    <p:sldId id="439" r:id="rId10"/>
    <p:sldId id="385" r:id="rId11"/>
    <p:sldId id="494" r:id="rId12"/>
    <p:sldId id="535" r:id="rId13"/>
    <p:sldId id="413" r:id="rId14"/>
    <p:sldId id="404" r:id="rId15"/>
    <p:sldId id="407" r:id="rId16"/>
    <p:sldId id="405" r:id="rId17"/>
    <p:sldId id="408" r:id="rId18"/>
    <p:sldId id="495" r:id="rId19"/>
    <p:sldId id="445" r:id="rId20"/>
    <p:sldId id="340" r:id="rId21"/>
    <p:sldId id="73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1: Introduction to SQL" id="{208845D9-C34C-40A8-9637-3A3FA921A5DF}">
          <p14:sldIdLst>
            <p14:sldId id="256"/>
            <p14:sldId id="844"/>
            <p14:sldId id="845"/>
            <p14:sldId id="846"/>
            <p14:sldId id="401"/>
            <p14:sldId id="439"/>
            <p14:sldId id="385"/>
            <p14:sldId id="494"/>
            <p14:sldId id="535"/>
            <p14:sldId id="413"/>
            <p14:sldId id="404"/>
            <p14:sldId id="407"/>
            <p14:sldId id="405"/>
            <p14:sldId id="408"/>
            <p14:sldId id="495"/>
            <p14:sldId id="445"/>
            <p14:sldId id="340"/>
            <p14:sldId id="7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B748D-E268-4B5A-A41D-6CE2A8510AF0}" v="732" dt="2021-04-26T10:20:03.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87013" autoAdjust="0"/>
  </p:normalViewPr>
  <p:slideViewPr>
    <p:cSldViewPr snapToGrid="0">
      <p:cViewPr varScale="1">
        <p:scale>
          <a:sx n="63" d="100"/>
          <a:sy n="63" d="100"/>
        </p:scale>
        <p:origin x="1092" y="60"/>
      </p:cViewPr>
      <p:guideLst>
        <p:guide orient="horz" pos="2160"/>
        <p:guide pos="3840"/>
      </p:guideLst>
    </p:cSldViewPr>
  </p:slideViewPr>
  <p:outlineViewPr>
    <p:cViewPr>
      <p:scale>
        <a:sx n="33" d="100"/>
        <a:sy n="33" d="100"/>
      </p:scale>
      <p:origin x="0" y="-144"/>
    </p:cViewPr>
  </p:outlineViewPr>
  <p:notesTextViewPr>
    <p:cViewPr>
      <p:scale>
        <a:sx n="3" d="2"/>
        <a:sy n="3" d="2"/>
      </p:scale>
      <p:origin x="0" y="0"/>
    </p:cViewPr>
  </p:notesTextViewPr>
  <p:sorterViewPr>
    <p:cViewPr>
      <p:scale>
        <a:sx n="110" d="100"/>
        <a:sy n="110" d="100"/>
      </p:scale>
      <p:origin x="0" y="-84222"/>
    </p:cViewPr>
  </p:sorterViewPr>
  <p:notesViewPr>
    <p:cSldViewPr snapToGrid="0">
      <p:cViewPr varScale="1">
        <p:scale>
          <a:sx n="55" d="100"/>
          <a:sy n="55" d="100"/>
        </p:scale>
        <p:origin x="213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32C012-8432-481D-9C7C-24058F5CE1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78E808B6-3AF2-433C-AABE-BEF4E0F4A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06B1D1-D8C8-4B18-974C-22F4EBA794AB}" type="datetimeFigureOut">
              <a:rPr lang="en-ZA" smtClean="0"/>
              <a:t>2023/07/21</a:t>
            </a:fld>
            <a:endParaRPr lang="en-ZA"/>
          </a:p>
        </p:txBody>
      </p:sp>
      <p:sp>
        <p:nvSpPr>
          <p:cNvPr id="4" name="Footer Placeholder 3">
            <a:extLst>
              <a:ext uri="{FF2B5EF4-FFF2-40B4-BE49-F238E27FC236}">
                <a16:creationId xmlns:a16="http://schemas.microsoft.com/office/drawing/2014/main" id="{EDF5F001-DD4E-4B9C-ACE3-162A6B44FC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29A43703-C496-4EB3-A08D-3C808D16F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2F0150-85C3-4AC9-9490-F03A1221B4FE}" type="slidenum">
              <a:rPr lang="en-ZA" smtClean="0"/>
              <a:t>‹#›</a:t>
            </a:fld>
            <a:endParaRPr lang="en-ZA"/>
          </a:p>
        </p:txBody>
      </p:sp>
    </p:spTree>
    <p:extLst>
      <p:ext uri="{BB962C8B-B14F-4D97-AF65-F5344CB8AC3E}">
        <p14:creationId xmlns:p14="http://schemas.microsoft.com/office/powerpoint/2010/main" val="504193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031FE-A7D0-43E5-8573-50F59ECE001B}" type="datetimeFigureOut">
              <a:rPr lang="en-ZA" smtClean="0"/>
              <a:t>2023/07/21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C5F24-0218-45C1-84FF-7B5EA4924C5B}" type="slidenum">
              <a:rPr lang="en-ZA" smtClean="0"/>
              <a:t>‹#›</a:t>
            </a:fld>
            <a:endParaRPr lang="en-ZA"/>
          </a:p>
        </p:txBody>
      </p:sp>
    </p:spTree>
    <p:extLst>
      <p:ext uri="{BB962C8B-B14F-4D97-AF65-F5344CB8AC3E}">
        <p14:creationId xmlns:p14="http://schemas.microsoft.com/office/powerpoint/2010/main" val="292943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eeksforgeeks.org/sql-create/" TargetMode="External"/><Relationship Id="rId7" Type="http://schemas.openxmlformats.org/officeDocument/2006/relationships/hyperlink" Target="https://www.geeksforgeeks.org/sql-alter-rename/"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geeksforgeeks.org/sql-comments/" TargetMode="External"/><Relationship Id="rId5" Type="http://schemas.openxmlformats.org/officeDocument/2006/relationships/hyperlink" Target="https://www.geeksforgeeks.org/sql-alter-add-drop-modify/" TargetMode="External"/><Relationship Id="rId4" Type="http://schemas.openxmlformats.org/officeDocument/2006/relationships/hyperlink" Target="https://www.geeksforgeeks.org/sql-drop-truncat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chterms.com/definition/quer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a:t>
            </a:fld>
            <a:endParaRPr lang="en-ZA"/>
          </a:p>
        </p:txBody>
      </p:sp>
    </p:spTree>
    <p:extLst>
      <p:ext uri="{BB962C8B-B14F-4D97-AF65-F5344CB8AC3E}">
        <p14:creationId xmlns:p14="http://schemas.microsoft.com/office/powerpoint/2010/main" val="2748640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AutoNum type="arabicPeriod"/>
            </a:pPr>
            <a:r>
              <a:rPr lang="en-US" b="1" i="0" dirty="0">
                <a:solidFill>
                  <a:srgbClr val="40424E"/>
                </a:solidFill>
                <a:effectLst/>
                <a:latin typeface="urw-din"/>
              </a:rPr>
              <a:t>DDL or Data Definition Language </a:t>
            </a:r>
            <a:r>
              <a:rPr lang="en-US" b="0" i="0" dirty="0">
                <a:solidFill>
                  <a:srgbClr val="40424E"/>
                </a:solidFill>
                <a:effectLst/>
                <a:latin typeface="urw-din"/>
              </a:rPr>
              <a:t>actually consists of the SQL commands that can be used to define the database schema. </a:t>
            </a:r>
          </a:p>
          <a:p>
            <a:pPr algn="l" fontAlgn="base">
              <a:buFont typeface="+mj-lt"/>
              <a:buAutoNum type="arabicPeriod"/>
            </a:pPr>
            <a:endParaRPr lang="en-US" b="0" i="0" dirty="0">
              <a:solidFill>
                <a:srgbClr val="40424E"/>
              </a:solidFill>
              <a:effectLst/>
              <a:latin typeface="urw-din"/>
            </a:endParaRPr>
          </a:p>
          <a:p>
            <a:pPr algn="l" fontAlgn="base">
              <a:buFont typeface="+mj-lt"/>
              <a:buNone/>
            </a:pPr>
            <a:r>
              <a:rPr lang="en-US" b="0" i="0" dirty="0">
                <a:solidFill>
                  <a:srgbClr val="40424E"/>
                </a:solidFill>
                <a:effectLst/>
                <a:latin typeface="urw-din"/>
              </a:rPr>
              <a:t>It simply deals with </a:t>
            </a:r>
            <a:r>
              <a:rPr lang="en-US" b="0" i="1" dirty="0">
                <a:solidFill>
                  <a:srgbClr val="40424E"/>
                </a:solidFill>
                <a:effectLst/>
                <a:latin typeface="urw-din"/>
              </a:rPr>
              <a:t>descriptions of the database schema </a:t>
            </a:r>
            <a:r>
              <a:rPr lang="en-US" b="0" i="0" dirty="0">
                <a:solidFill>
                  <a:srgbClr val="40424E"/>
                </a:solidFill>
                <a:effectLst/>
                <a:latin typeface="urw-din"/>
              </a:rPr>
              <a:t>and is used to create and modify the structure of database objects in the database.</a:t>
            </a:r>
          </a:p>
          <a:p>
            <a:pPr algn="l" fontAlgn="base">
              <a:buFont typeface="+mj-lt"/>
              <a:buNone/>
            </a:pPr>
            <a:endParaRPr lang="en-US" b="0" i="0" dirty="0">
              <a:solidFill>
                <a:srgbClr val="40424E"/>
              </a:solidFill>
              <a:effectLst/>
              <a:latin typeface="urw-din"/>
            </a:endParaRPr>
          </a:p>
          <a:p>
            <a:pPr algn="l" fontAlgn="base">
              <a:buFont typeface="+mj-lt"/>
              <a:buNone/>
            </a:pPr>
            <a:r>
              <a:rPr lang="en-US" b="1" i="0" dirty="0">
                <a:solidFill>
                  <a:srgbClr val="40424E"/>
                </a:solidFill>
                <a:effectLst/>
                <a:latin typeface="urw-din"/>
              </a:rPr>
              <a:t>Examples of DDL commands:</a:t>
            </a:r>
            <a:endParaRPr lang="en-US" b="0" i="0" dirty="0">
              <a:solidFill>
                <a:srgbClr val="40424E"/>
              </a:solidFill>
              <a:effectLst/>
              <a:latin typeface="urw-din"/>
            </a:endParaRPr>
          </a:p>
          <a:p>
            <a:pPr marL="742950" lvl="1" indent="-285750" algn="l" fontAlgn="base">
              <a:buFont typeface="+mj-lt"/>
              <a:buAutoNum type="arabicPeriod"/>
            </a:pPr>
            <a:r>
              <a:rPr lang="en-US" b="0" i="0" u="sng" dirty="0">
                <a:solidFill>
                  <a:srgbClr val="EC4E20"/>
                </a:solidFill>
                <a:effectLst/>
                <a:latin typeface="urw-din"/>
                <a:hlinkClick r:id="rId3"/>
              </a:rPr>
              <a:t>CREATE</a:t>
            </a:r>
            <a:r>
              <a:rPr lang="en-US" b="0" i="0" dirty="0">
                <a:solidFill>
                  <a:srgbClr val="40424E"/>
                </a:solidFill>
                <a:effectLst/>
                <a:latin typeface="urw-din"/>
              </a:rPr>
              <a:t> – is used to create the database or its objects (like table  index  function  views  store procedure and triggers).</a:t>
            </a:r>
          </a:p>
          <a:p>
            <a:pPr marL="742950" lvl="1" indent="-285750" algn="l" fontAlgn="base">
              <a:buFont typeface="+mj-lt"/>
              <a:buAutoNum type="arabicPeriod"/>
            </a:pPr>
            <a:r>
              <a:rPr lang="en-US" b="0" i="0" u="sng" dirty="0">
                <a:solidFill>
                  <a:srgbClr val="EC4E20"/>
                </a:solidFill>
                <a:effectLst/>
                <a:latin typeface="urw-din"/>
                <a:hlinkClick r:id="rId4"/>
              </a:rPr>
              <a:t>DROP</a:t>
            </a:r>
            <a:r>
              <a:rPr lang="en-US" b="0" i="0" dirty="0">
                <a:solidFill>
                  <a:srgbClr val="40424E"/>
                </a:solidFill>
                <a:effectLst/>
                <a:latin typeface="urw-din"/>
              </a:rPr>
              <a:t> – is used to delete objects from the database.</a:t>
            </a:r>
          </a:p>
          <a:p>
            <a:pPr marL="742950" lvl="1" indent="-285750" algn="l" fontAlgn="base">
              <a:buFont typeface="+mj-lt"/>
              <a:buAutoNum type="arabicPeriod"/>
            </a:pPr>
            <a:r>
              <a:rPr lang="en-US" b="0" i="0" u="sng" dirty="0">
                <a:solidFill>
                  <a:srgbClr val="EC4E20"/>
                </a:solidFill>
                <a:effectLst/>
                <a:latin typeface="urw-din"/>
                <a:hlinkClick r:id="rId5"/>
              </a:rPr>
              <a:t>ALTER</a:t>
            </a:r>
            <a:r>
              <a:rPr lang="en-US" b="0" i="0" dirty="0">
                <a:solidFill>
                  <a:srgbClr val="40424E"/>
                </a:solidFill>
                <a:effectLst/>
                <a:latin typeface="urw-din"/>
              </a:rPr>
              <a:t>-is used to alter the structure of the database.</a:t>
            </a:r>
          </a:p>
          <a:p>
            <a:pPr marL="742950" lvl="1" indent="-285750" algn="l" fontAlgn="base">
              <a:buFont typeface="+mj-lt"/>
              <a:buAutoNum type="arabicPeriod"/>
            </a:pPr>
            <a:r>
              <a:rPr lang="en-US" b="0" i="0" u="sng" dirty="0">
                <a:solidFill>
                  <a:srgbClr val="EC4E20"/>
                </a:solidFill>
                <a:effectLst/>
                <a:latin typeface="urw-din"/>
                <a:hlinkClick r:id="rId4"/>
              </a:rPr>
              <a:t>TRUNCATE</a:t>
            </a:r>
            <a:r>
              <a:rPr lang="en-US" b="0" i="0" dirty="0">
                <a:solidFill>
                  <a:srgbClr val="40424E"/>
                </a:solidFill>
                <a:effectLst/>
                <a:latin typeface="urw-din"/>
              </a:rPr>
              <a:t>–is used to remove all records from a table  including all spaces allocated for the records are removed.</a:t>
            </a:r>
          </a:p>
          <a:p>
            <a:pPr marL="742950" lvl="1" indent="-285750" algn="l" fontAlgn="base">
              <a:buFont typeface="+mj-lt"/>
              <a:buAutoNum type="arabicPeriod"/>
            </a:pPr>
            <a:r>
              <a:rPr lang="en-US" b="0" i="0" u="sng" dirty="0">
                <a:solidFill>
                  <a:srgbClr val="EC4E20"/>
                </a:solidFill>
                <a:effectLst/>
                <a:latin typeface="urw-din"/>
                <a:hlinkClick r:id="rId6"/>
              </a:rPr>
              <a:t>COMMENT</a:t>
            </a:r>
            <a:r>
              <a:rPr lang="en-US" b="0" i="0" dirty="0">
                <a:solidFill>
                  <a:srgbClr val="40424E"/>
                </a:solidFill>
                <a:effectLst/>
                <a:latin typeface="urw-din"/>
              </a:rPr>
              <a:t> –is used to add comments to the data dictionary.</a:t>
            </a:r>
          </a:p>
          <a:p>
            <a:pPr marL="742950" lvl="1" indent="-285750" algn="l" fontAlgn="base">
              <a:buFont typeface="+mj-lt"/>
              <a:buAutoNum type="arabicPeriod"/>
            </a:pPr>
            <a:r>
              <a:rPr lang="en-US" b="0" i="0" u="sng" dirty="0">
                <a:solidFill>
                  <a:srgbClr val="EC4E20"/>
                </a:solidFill>
                <a:effectLst/>
                <a:latin typeface="urw-din"/>
                <a:hlinkClick r:id="rId7"/>
              </a:rPr>
              <a:t>RENAME </a:t>
            </a:r>
            <a:r>
              <a:rPr lang="en-US" b="0" i="0" dirty="0">
                <a:solidFill>
                  <a:srgbClr val="40424E"/>
                </a:solidFill>
                <a:effectLst/>
                <a:latin typeface="urw-din"/>
              </a:rPr>
              <a:t>–is used to rename an object existing in the database.</a:t>
            </a:r>
          </a:p>
          <a:p>
            <a:pPr marL="742950" lvl="1" indent="-285750" algn="l" fontAlgn="base">
              <a:buFont typeface="+mj-lt"/>
              <a:buAutoNum type="arabicPeriod"/>
            </a:pPr>
            <a:endParaRPr lang="en-US" b="0" i="0" dirty="0">
              <a:solidFill>
                <a:srgbClr val="40424E"/>
              </a:solidFill>
              <a:effectLst/>
              <a:latin typeface="urw-din"/>
            </a:endParaRPr>
          </a:p>
          <a:p>
            <a:pPr marL="457200" marR="0" lvl="1" indent="0" algn="l" defTabSz="914400" rtl="0" eaLnBrk="1" fontAlgn="base" latinLnBrk="0" hangingPunct="1">
              <a:lnSpc>
                <a:spcPct val="100000"/>
              </a:lnSpc>
              <a:spcBef>
                <a:spcPts val="0"/>
              </a:spcBef>
              <a:spcAft>
                <a:spcPts val="0"/>
              </a:spcAft>
              <a:buClrTx/>
              <a:buSzTx/>
              <a:buFont typeface="+mj-lt"/>
              <a:buNone/>
              <a:tabLst/>
              <a:defRPr/>
            </a:pP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Create  modify  and delete tables.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Create and delete views.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Create and delete indexes.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Create and delete stored SQL procedures.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Create and delete triggers.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Create and delete user-defined functions.</a:t>
            </a:r>
          </a:p>
          <a:p>
            <a:pPr marL="457200" lvl="1" indent="0" algn="l" fontAlgn="base">
              <a:buFont typeface="+mj-lt"/>
              <a:buNone/>
            </a:pPr>
            <a:endParaRPr lang="en-US" b="0" i="0" dirty="0">
              <a:solidFill>
                <a:srgbClr val="40424E"/>
              </a:solidFill>
              <a:effectLst/>
              <a:latin typeface="urw-din"/>
            </a:endParaRPr>
          </a:p>
          <a:p>
            <a:br>
              <a:rPr lang="en-US" dirty="0"/>
            </a:br>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13</a:t>
            </a:fld>
            <a:endParaRPr lang="en-ZA"/>
          </a:p>
        </p:txBody>
      </p:sp>
    </p:spTree>
    <p:extLst>
      <p:ext uri="{BB962C8B-B14F-4D97-AF65-F5344CB8AC3E}">
        <p14:creationId xmlns:p14="http://schemas.microsoft.com/office/powerpoint/2010/main" val="2514864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000000"/>
                </a:solidFill>
                <a:effectLst/>
                <a:latin typeface="Calibri" panose="020F0502020204030204" pitchFamily="34" charset="0"/>
              </a:rPr>
              <a:t>Enable and disable security for a dictionary.</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Create and delete users.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Add and drop users from groups.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Change user passwords.</a:t>
            </a:r>
            <a:br>
              <a:rPr lang="en-US" sz="1800" b="0" i="0" dirty="0">
                <a:solidFill>
                  <a:srgbClr val="000000"/>
                </a:solidFill>
                <a:effectLst/>
                <a:latin typeface="Calibri" panose="020F0502020204030204" pitchFamily="34" charset="0"/>
              </a:rPr>
            </a:br>
            <a:r>
              <a:rPr lang="en-US" sz="1800" b="0" i="0" dirty="0">
                <a:solidFill>
                  <a:srgbClr val="000000"/>
                </a:solidFill>
                <a:effectLst/>
                <a:latin typeface="Calibri" panose="020F0502020204030204" pitchFamily="34" charset="0"/>
              </a:rPr>
              <a:t>Grant and revoke table access rights.</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14</a:t>
            </a:fld>
            <a:endParaRPr lang="en-ZA"/>
          </a:p>
        </p:txBody>
      </p:sp>
    </p:spTree>
    <p:extLst>
      <p:ext uri="{BB962C8B-B14F-4D97-AF65-F5344CB8AC3E}">
        <p14:creationId xmlns:p14="http://schemas.microsoft.com/office/powerpoint/2010/main" val="988370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Select FirstName  </a:t>
            </a:r>
            <a:r>
              <a:rPr lang="en-ZA" dirty="0" err="1"/>
              <a:t>LastName</a:t>
            </a:r>
            <a:r>
              <a:rPr lang="en-ZA" dirty="0"/>
              <a:t> from Employees</a:t>
            </a:r>
          </a:p>
          <a:p>
            <a:endParaRPr lang="en-ZA" dirty="0"/>
          </a:p>
          <a:p>
            <a:endParaRPr lang="en-ZA" dirty="0"/>
          </a:p>
          <a:p>
            <a:r>
              <a:rPr lang="en-ZA" dirty="0"/>
              <a:t>Select </a:t>
            </a:r>
            <a:r>
              <a:rPr lang="en-ZA" dirty="0" err="1"/>
              <a:t>first_name</a:t>
            </a:r>
            <a:r>
              <a:rPr lang="en-ZA" dirty="0"/>
              <a:t>  </a:t>
            </a:r>
            <a:r>
              <a:rPr lang="en-ZA" dirty="0" err="1"/>
              <a:t>last_name</a:t>
            </a:r>
            <a:r>
              <a:rPr lang="en-ZA" dirty="0"/>
              <a:t> from employees</a:t>
            </a:r>
          </a:p>
          <a:p>
            <a:endParaRPr lang="en-ZA" dirty="0"/>
          </a:p>
          <a:p>
            <a:r>
              <a:rPr lang="en-ZA" i="1" dirty="0"/>
              <a:t>*Keywords are not case sensitive  however it is common practice to write them in upper case</a:t>
            </a:r>
          </a:p>
          <a:p>
            <a:r>
              <a:rPr lang="en-ZA" i="1" dirty="0"/>
              <a:t>*Indenting – No widely accepted std  just don t squeeze it all on 1 line</a:t>
            </a:r>
          </a:p>
        </p:txBody>
      </p:sp>
      <p:sp>
        <p:nvSpPr>
          <p:cNvPr id="4" name="Slide Number Placeholder 3"/>
          <p:cNvSpPr>
            <a:spLocks noGrp="1"/>
          </p:cNvSpPr>
          <p:nvPr>
            <p:ph type="sldNum" sz="quarter" idx="5"/>
          </p:nvPr>
        </p:nvSpPr>
        <p:spPr/>
        <p:txBody>
          <a:bodyPr/>
          <a:lstStyle/>
          <a:p>
            <a:fld id="{85CC5F24-0218-45C1-84FF-7B5EA4924C5B}" type="slidenum">
              <a:rPr lang="en-ZA" smtClean="0"/>
              <a:t>15</a:t>
            </a:fld>
            <a:endParaRPr lang="en-ZA"/>
          </a:p>
        </p:txBody>
      </p:sp>
    </p:spTree>
    <p:extLst>
      <p:ext uri="{BB962C8B-B14F-4D97-AF65-F5344CB8AC3E}">
        <p14:creationId xmlns:p14="http://schemas.microsoft.com/office/powerpoint/2010/main" val="2071636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Open Sans" panose="020B0606030504020204" pitchFamily="34" charset="0"/>
              </a:rPr>
              <a:t>In </a:t>
            </a:r>
            <a:r>
              <a:rPr lang="en-US" b="1" i="0" dirty="0">
                <a:solidFill>
                  <a:srgbClr val="555555"/>
                </a:solidFill>
                <a:effectLst/>
                <a:latin typeface="Open Sans" panose="020B0606030504020204" pitchFamily="34" charset="0"/>
              </a:rPr>
              <a:t>MySQL</a:t>
            </a:r>
            <a:r>
              <a:rPr lang="en-US" b="0" i="0" dirty="0">
                <a:solidFill>
                  <a:srgbClr val="555555"/>
                </a:solidFill>
                <a:effectLst/>
                <a:latin typeface="Open Sans" panose="020B0606030504020204" pitchFamily="34" charset="0"/>
              </a:rPr>
              <a:t>  the ”</a:t>
            </a:r>
            <a:r>
              <a:rPr lang="en-US" dirty="0"/>
              <a:t>-- </a:t>
            </a:r>
            <a:r>
              <a:rPr lang="en-US" b="0" i="0" dirty="0">
                <a:solidFill>
                  <a:srgbClr val="555555"/>
                </a:solidFill>
                <a:effectLst/>
                <a:latin typeface="Open Sans" panose="020B0606030504020204" pitchFamily="34" charset="0"/>
              </a:rPr>
              <a:t> ”(double-dash) comment style requires the second dash to be </a:t>
            </a:r>
            <a:r>
              <a:rPr lang="en-US" b="0" i="1" dirty="0">
                <a:solidFill>
                  <a:srgbClr val="555555"/>
                </a:solidFill>
                <a:effectLst/>
                <a:latin typeface="Open Sans" panose="020B0606030504020204" pitchFamily="34" charset="0"/>
              </a:rPr>
              <a:t>followed by at least one white space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08090"/>
                </a:solidFill>
                <a:effectLst/>
                <a:latin typeface="Liberation Mono"/>
              </a:rPr>
              <a:t># This comment continues to the end of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08090"/>
                </a:solidFill>
                <a:effectLst/>
                <a:latin typeface="Liberation Mono"/>
              </a:rPr>
              <a:t>-- This comment continues to the end of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08090"/>
                </a:solidFill>
                <a:effectLst/>
                <a:latin typeface="Liberation Mono"/>
              </a:rPr>
              <a:t>/* this is an in-line comment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08090"/>
                </a:solidFill>
                <a:effectLst/>
                <a:latin typeface="Liberation Mono"/>
              </a:rPr>
              <a:t>/* this is a multiple-line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08090"/>
                </a:solidFill>
                <a:effectLst/>
                <a:latin typeface="Liberation Mono"/>
              </a:rPr>
              <a:t>	 comment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08090"/>
              </a:solidFill>
              <a:effectLst/>
              <a:latin typeface="Liberation Mon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708090"/>
                </a:solidFill>
                <a:effectLst/>
                <a:latin typeface="Liberation Mono"/>
              </a:rPr>
              <a:t>SQL Server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08090"/>
                </a:solidFill>
                <a:effectLst/>
                <a:latin typeface="Liberation Mono"/>
              </a:rPr>
              <a:t>-- This comment continues to the end of 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08090"/>
              </a:solidFill>
              <a:effectLst/>
              <a:latin typeface="Liberation Mon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a:p>
            <a:endParaRPr lang="en-ZA" dirty="0"/>
          </a:p>
          <a:p>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708090"/>
              </a:solidFill>
              <a:effectLst/>
              <a:latin typeface="Liberation Mon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a:p>
            <a:endParaRPr lang="en-ZA" dirty="0"/>
          </a:p>
          <a:p>
            <a:r>
              <a:rPr lang="en-ZA" b="1" dirty="0"/>
              <a:t>Single line comments:</a:t>
            </a:r>
          </a:p>
          <a:p>
            <a:r>
              <a:rPr lang="en-ZA" i="1" dirty="0"/>
              <a:t>--this is a comment</a:t>
            </a:r>
          </a:p>
          <a:p>
            <a:endParaRPr lang="en-ZA" dirty="0"/>
          </a:p>
          <a:p>
            <a:r>
              <a:rPr lang="en-ZA" b="1" dirty="0"/>
              <a:t>Multi-Line comments</a:t>
            </a:r>
          </a:p>
          <a:p>
            <a:r>
              <a:rPr lang="en-ZA" i="1" dirty="0"/>
              <a:t>/* this is a comment that runs</a:t>
            </a:r>
          </a:p>
          <a:p>
            <a:r>
              <a:rPr lang="en-ZA" i="1" dirty="0"/>
              <a:t>over 2 lines*/</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16</a:t>
            </a:fld>
            <a:endParaRPr lang="en-ZA"/>
          </a:p>
        </p:txBody>
      </p:sp>
    </p:spTree>
    <p:extLst>
      <p:ext uri="{BB962C8B-B14F-4D97-AF65-F5344CB8AC3E}">
        <p14:creationId xmlns:p14="http://schemas.microsoft.com/office/powerpoint/2010/main" val="549182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Verdana" panose="020B0604030504040204" pitchFamily="34" charset="0"/>
            </a:endParaRPr>
          </a:p>
          <a:p>
            <a:pPr algn="l"/>
            <a:r>
              <a:rPr lang="en-US" b="1" i="0" dirty="0">
                <a:solidFill>
                  <a:srgbClr val="000000"/>
                </a:solidFill>
                <a:effectLst/>
                <a:latin typeface="Segoe UI" panose="020B0502040204020203" pitchFamily="34" charset="0"/>
              </a:rPr>
              <a:t>SQL Comments</a:t>
            </a:r>
          </a:p>
          <a:p>
            <a:pPr algn="l"/>
            <a:r>
              <a:rPr lang="en-US" b="0" i="0" dirty="0">
                <a:solidFill>
                  <a:srgbClr val="000000"/>
                </a:solidFill>
                <a:effectLst/>
                <a:latin typeface="Verdana" panose="020B0604030504040204" pitchFamily="34" charset="0"/>
              </a:rPr>
              <a:t>Comments are used to explain sections of SQL statements  or to prevent execution of SQL statements.</a:t>
            </a:r>
          </a:p>
          <a:p>
            <a:pPr algn="l"/>
            <a:endParaRPr lang="en-US" b="0" i="0" dirty="0">
              <a:solidFill>
                <a:srgbClr val="000000"/>
              </a:solidFill>
              <a:effectLst/>
              <a:latin typeface="Verdana" panose="020B0604030504040204" pitchFamily="34" charset="0"/>
            </a:endParaRPr>
          </a:p>
          <a:p>
            <a:pPr algn="l"/>
            <a:endParaRPr lang="en-ZA" sz="1800" b="0" i="0" u="none" strike="noStrike" baseline="0" dirty="0">
              <a:solidFill>
                <a:srgbClr val="000000"/>
              </a:solidFill>
              <a:latin typeface="Bariol Bold"/>
            </a:endParaRPr>
          </a:p>
          <a:p>
            <a:r>
              <a:rPr lang="en-US" sz="1800" b="1" i="0" u="none" strike="noStrike" baseline="0" dirty="0">
                <a:solidFill>
                  <a:srgbClr val="000000"/>
                </a:solidFill>
                <a:latin typeface="Bariol Bold"/>
              </a:rPr>
              <a:t>Single-Line Comments</a:t>
            </a:r>
            <a:r>
              <a:rPr lang="en-US" sz="1800" b="0" i="0" u="none" strike="noStrike" baseline="0" dirty="0">
                <a:solidFill>
                  <a:srgbClr val="000000"/>
                </a:solidFill>
                <a:latin typeface="Bariol Regular"/>
              </a:rPr>
              <a:t>: These start with “–”. Any text that goes after the dash and till the end of the line will not be taken into account by the compiler.</a:t>
            </a:r>
          </a:p>
          <a:p>
            <a:pPr algn="l"/>
            <a:endParaRPr lang="en-ZA" sz="1800" b="0" i="0" u="none" strike="noStrike" baseline="0" dirty="0">
              <a:solidFill>
                <a:srgbClr val="000000"/>
              </a:solidFill>
              <a:latin typeface="Bariol Bold"/>
            </a:endParaRPr>
          </a:p>
          <a:p>
            <a:r>
              <a:rPr lang="en-US" sz="1800" b="1" i="0" u="none" strike="noStrike" baseline="0" dirty="0">
                <a:solidFill>
                  <a:srgbClr val="000000"/>
                </a:solidFill>
                <a:latin typeface="Bariol Bold"/>
              </a:rPr>
              <a:t>Multi-Line Comments: </a:t>
            </a:r>
            <a:r>
              <a:rPr lang="en-US" sz="1800" b="0" i="0" u="none" strike="noStrike" baseline="0" dirty="0">
                <a:solidFill>
                  <a:srgbClr val="000000"/>
                </a:solidFill>
                <a:latin typeface="Bariol Regular"/>
              </a:rPr>
              <a:t>These start with /* and end with */. Again  any text that is beyond the slashes lines will be ignored by the compiler.</a:t>
            </a: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endParaRPr lang="en-Z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5CC5F24-0218-45C1-84FF-7B5EA4924C5B}"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Z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04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a:t>
            </a:fld>
            <a:endParaRPr lang="en-ZA"/>
          </a:p>
        </p:txBody>
      </p:sp>
    </p:spTree>
    <p:extLst>
      <p:ext uri="{BB962C8B-B14F-4D97-AF65-F5344CB8AC3E}">
        <p14:creationId xmlns:p14="http://schemas.microsoft.com/office/powerpoint/2010/main" val="170976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4D40"/>
                </a:solidFill>
                <a:effectLst/>
                <a:latin typeface="Open Sans"/>
              </a:rPr>
              <a:t>The relational structure makes it possible to run </a:t>
            </a:r>
            <a:r>
              <a:rPr lang="en-US" b="0" i="0" u="none" strike="noStrike" dirty="0">
                <a:solidFill>
                  <a:srgbClr val="039BE5"/>
                </a:solidFill>
                <a:effectLst/>
                <a:latin typeface="Open Sans"/>
                <a:hlinkClick r:id="rId3"/>
              </a:rPr>
              <a:t>queries</a:t>
            </a:r>
            <a:r>
              <a:rPr lang="en-US" b="0" i="0" dirty="0">
                <a:solidFill>
                  <a:srgbClr val="004D40"/>
                </a:solidFill>
                <a:effectLst/>
                <a:latin typeface="Open Sans"/>
              </a:rPr>
              <a:t> across multiple tables at once.</a:t>
            </a:r>
            <a:endParaRPr lang="en-ZA" dirty="0"/>
          </a:p>
          <a:p>
            <a:endParaRPr lang="en-ZA" dirty="0"/>
          </a:p>
          <a:p>
            <a:r>
              <a:rPr lang="en-ZA" dirty="0"/>
              <a:t>MySQL</a:t>
            </a:r>
          </a:p>
          <a:p>
            <a:r>
              <a:rPr lang="en-ZA" dirty="0"/>
              <a:t>PostGreSQL</a:t>
            </a:r>
          </a:p>
          <a:p>
            <a:r>
              <a:rPr lang="en-ZA" dirty="0"/>
              <a:t>Oracle</a:t>
            </a:r>
          </a:p>
          <a:p>
            <a:endParaRPr lang="en-ZA" dirty="0"/>
          </a:p>
          <a:p>
            <a:r>
              <a:rPr lang="en-ZA" sz="1800" dirty="0">
                <a:effectLst/>
                <a:latin typeface="Calibri" panose="020F0502020204030204" pitchFamily="34" charset="0"/>
                <a:ea typeface="Calibri" panose="020F0502020204030204" pitchFamily="34" charset="0"/>
                <a:cs typeface="Times New Roman" panose="02020603050405020304" pitchFamily="18" charset="0"/>
              </a:rPr>
              <a:t>For example  a table containing </a:t>
            </a:r>
            <a:r>
              <a:rPr lang="en-ZA" sz="1800" i="1" dirty="0">
                <a:effectLst/>
                <a:latin typeface="Calibri" panose="020F0502020204030204" pitchFamily="34" charset="0"/>
                <a:ea typeface="Calibri" panose="020F0502020204030204" pitchFamily="34" charset="0"/>
                <a:cs typeface="Times New Roman" panose="02020603050405020304" pitchFamily="18" charset="0"/>
              </a:rPr>
              <a:t>employee </a:t>
            </a:r>
            <a:r>
              <a:rPr lang="en-ZA" sz="1800" dirty="0">
                <a:effectLst/>
                <a:latin typeface="Calibri" panose="020F0502020204030204" pitchFamily="34" charset="0"/>
                <a:ea typeface="Calibri" panose="020F0502020204030204" pitchFamily="34" charset="0"/>
                <a:cs typeface="Times New Roman" panose="02020603050405020304" pitchFamily="18" charset="0"/>
              </a:rPr>
              <a:t>data (names and addresses) may be related to a table containing </a:t>
            </a:r>
            <a:r>
              <a:rPr lang="en-ZA" sz="1800" i="1" dirty="0">
                <a:effectLst/>
                <a:latin typeface="Calibri" panose="020F0502020204030204" pitchFamily="34" charset="0"/>
                <a:ea typeface="Calibri" panose="020F0502020204030204" pitchFamily="34" charset="0"/>
                <a:cs typeface="Times New Roman" panose="02020603050405020304" pitchFamily="18" charset="0"/>
              </a:rPr>
              <a:t>payroll </a:t>
            </a:r>
            <a:r>
              <a:rPr lang="en-ZA" sz="1800" dirty="0">
                <a:effectLst/>
                <a:latin typeface="Calibri" panose="020F0502020204030204" pitchFamily="34" charset="0"/>
                <a:ea typeface="Calibri" panose="020F0502020204030204" pitchFamily="34" charset="0"/>
                <a:cs typeface="Times New Roman" panose="02020603050405020304" pitchFamily="18" charset="0"/>
              </a:rPr>
              <a:t>information (pay date  pay amount  and check number). </a:t>
            </a:r>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5</a:t>
            </a:fld>
            <a:endParaRPr lang="en-ZA"/>
          </a:p>
        </p:txBody>
      </p:sp>
    </p:spTree>
    <p:extLst>
      <p:ext uri="{BB962C8B-B14F-4D97-AF65-F5344CB8AC3E}">
        <p14:creationId xmlns:p14="http://schemas.microsoft.com/office/powerpoint/2010/main" val="222902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Database – a </a:t>
            </a:r>
            <a:r>
              <a:rPr lang="en-ZA" b="1" dirty="0"/>
              <a:t>container</a:t>
            </a:r>
            <a:r>
              <a:rPr lang="en-ZA" dirty="0"/>
              <a:t> that holds your tables and other </a:t>
            </a:r>
            <a:r>
              <a:rPr lang="en-ZA" dirty="0" err="1"/>
              <a:t>sql</a:t>
            </a:r>
            <a:r>
              <a:rPr lang="en-ZA" dirty="0"/>
              <a:t> structures related to those tables</a:t>
            </a:r>
          </a:p>
          <a:p>
            <a:r>
              <a:rPr lang="en-ZA" dirty="0"/>
              <a:t>This can be library data / hotel reservations / google searches / video game scores / bank accounts…</a:t>
            </a:r>
          </a:p>
        </p:txBody>
      </p:sp>
      <p:sp>
        <p:nvSpPr>
          <p:cNvPr id="4" name="Slide Number Placeholder 3"/>
          <p:cNvSpPr>
            <a:spLocks noGrp="1"/>
          </p:cNvSpPr>
          <p:nvPr>
            <p:ph type="sldNum" sz="quarter" idx="5"/>
          </p:nvPr>
        </p:nvSpPr>
        <p:spPr/>
        <p:txBody>
          <a:bodyPr/>
          <a:lstStyle/>
          <a:p>
            <a:fld id="{85CC5F24-0218-45C1-84FF-7B5EA4924C5B}" type="slidenum">
              <a:rPr lang="en-ZA" smtClean="0"/>
              <a:t>6</a:t>
            </a:fld>
            <a:endParaRPr lang="en-ZA"/>
          </a:p>
        </p:txBody>
      </p:sp>
    </p:spTree>
    <p:extLst>
      <p:ext uri="{BB962C8B-B14F-4D97-AF65-F5344CB8AC3E}">
        <p14:creationId xmlns:p14="http://schemas.microsoft.com/office/powerpoint/2010/main" val="403805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32323"/>
                </a:solidFill>
                <a:effectLst/>
                <a:latin typeface="verdana" panose="020B0604030504040204" pitchFamily="34" charset="0"/>
              </a:rPr>
              <a:t>A table stores data in a structured file on a server s hard drive. </a:t>
            </a:r>
          </a:p>
          <a:p>
            <a:endParaRPr lang="en-US" b="0" i="0" dirty="0">
              <a:solidFill>
                <a:srgbClr val="232323"/>
              </a:solidFill>
              <a:effectLst/>
              <a:latin typeface="verdana" panose="020B0604030504040204" pitchFamily="34" charset="0"/>
            </a:endParaRPr>
          </a:p>
          <a:p>
            <a:r>
              <a:rPr lang="en-US" b="0" i="0" dirty="0">
                <a:solidFill>
                  <a:srgbClr val="232323"/>
                </a:solidFill>
                <a:effectLst/>
                <a:latin typeface="verdana" panose="020B0604030504040204" pitchFamily="34" charset="0"/>
              </a:rPr>
              <a:t>Each file joins data together using </a:t>
            </a:r>
            <a:r>
              <a:rPr lang="en-US" b="1" i="0" dirty="0">
                <a:solidFill>
                  <a:srgbClr val="232323"/>
                </a:solidFill>
                <a:effectLst/>
                <a:latin typeface="verdana" panose="020B0604030504040204" pitchFamily="34" charset="0"/>
              </a:rPr>
              <a:t>relationships</a:t>
            </a:r>
            <a:r>
              <a:rPr lang="en-US" b="0" i="0" dirty="0">
                <a:solidFill>
                  <a:srgbClr val="232323"/>
                </a:solidFill>
                <a:effectLst/>
                <a:latin typeface="verdana" panose="020B0604030504040204" pitchFamily="34" charset="0"/>
              </a:rPr>
              <a:t>. </a:t>
            </a:r>
            <a:r>
              <a:rPr lang="en-US" b="0" i="0" dirty="0">
                <a:solidFill>
                  <a:srgbClr val="232323"/>
                </a:solidFill>
                <a:effectLst/>
                <a:latin typeface="verdana" panose="020B0604030504040204" pitchFamily="34" charset="0"/>
                <a:sym typeface="Wingdings" panose="05000000000000000000" pitchFamily="2" charset="2"/>
              </a:rPr>
              <a:t> </a:t>
            </a:r>
            <a:r>
              <a:rPr lang="en-US" b="0" i="0" dirty="0">
                <a:solidFill>
                  <a:srgbClr val="232323"/>
                </a:solidFill>
                <a:effectLst/>
                <a:latin typeface="verdana" panose="020B0604030504040204" pitchFamily="34" charset="0"/>
              </a:rPr>
              <a:t>links that join tables together using related information. </a:t>
            </a:r>
          </a:p>
          <a:p>
            <a:r>
              <a:rPr lang="en-US" b="0" i="0" dirty="0">
                <a:solidFill>
                  <a:srgbClr val="232323"/>
                </a:solidFill>
                <a:effectLst/>
                <a:latin typeface="verdana" panose="020B0604030504040204" pitchFamily="34" charset="0"/>
              </a:rPr>
              <a:t>SQL would then </a:t>
            </a:r>
            <a:r>
              <a:rPr lang="en-US" b="1" i="0" dirty="0">
                <a:solidFill>
                  <a:srgbClr val="232323"/>
                </a:solidFill>
                <a:effectLst/>
                <a:latin typeface="verdana" panose="020B0604030504040204" pitchFamily="34" charset="0"/>
              </a:rPr>
              <a:t>link the two relational tables </a:t>
            </a:r>
            <a:r>
              <a:rPr lang="en-US" b="0" i="0" dirty="0">
                <a:solidFill>
                  <a:srgbClr val="232323"/>
                </a:solidFill>
                <a:effectLst/>
                <a:latin typeface="verdana" panose="020B0604030504040204" pitchFamily="34" charset="0"/>
              </a:rPr>
              <a:t>together. </a:t>
            </a:r>
          </a:p>
          <a:p>
            <a:endParaRPr lang="en-US" b="0" i="0" dirty="0">
              <a:solidFill>
                <a:srgbClr val="232323"/>
              </a:solidFill>
              <a:effectLst/>
              <a:latin typeface="verdana" panose="020B0604030504040204" pitchFamily="34" charset="0"/>
            </a:endParaRPr>
          </a:p>
          <a:p>
            <a:r>
              <a:rPr lang="en-US" b="0" i="0" dirty="0">
                <a:solidFill>
                  <a:srgbClr val="232323"/>
                </a:solidFill>
                <a:effectLst/>
                <a:latin typeface="verdana" panose="020B0604030504040204" pitchFamily="34" charset="0"/>
              </a:rPr>
              <a:t>As you add more data  your design matters more. </a:t>
            </a:r>
          </a:p>
          <a:p>
            <a:r>
              <a:rPr lang="en-US" b="0" i="0" dirty="0">
                <a:solidFill>
                  <a:srgbClr val="232323"/>
                </a:solidFill>
                <a:effectLst/>
                <a:latin typeface="verdana" panose="020B0604030504040204" pitchFamily="34" charset="0"/>
              </a:rPr>
              <a:t>A </a:t>
            </a:r>
            <a:r>
              <a:rPr lang="en-US" b="1" i="0" dirty="0">
                <a:solidFill>
                  <a:srgbClr val="232323"/>
                </a:solidFill>
                <a:effectLst/>
                <a:latin typeface="verdana" panose="020B0604030504040204" pitchFamily="34" charset="0"/>
              </a:rPr>
              <a:t>poor design </a:t>
            </a:r>
            <a:r>
              <a:rPr lang="en-US" b="0" i="0" dirty="0">
                <a:solidFill>
                  <a:srgbClr val="232323"/>
                </a:solidFill>
                <a:effectLst/>
                <a:latin typeface="verdana" panose="020B0604030504040204" pitchFamily="34" charset="0"/>
              </a:rPr>
              <a:t>affects accuracy and performance. </a:t>
            </a:r>
          </a:p>
          <a:p>
            <a:endParaRPr lang="en-US" b="0" i="0" dirty="0">
              <a:solidFill>
                <a:srgbClr val="232323"/>
              </a:solidFill>
              <a:effectLst/>
              <a:latin typeface="verdana" panose="020B0604030504040204" pitchFamily="34" charset="0"/>
            </a:endParaRPr>
          </a:p>
        </p:txBody>
      </p:sp>
      <p:sp>
        <p:nvSpPr>
          <p:cNvPr id="4" name="Slide Number Placeholder 3"/>
          <p:cNvSpPr>
            <a:spLocks noGrp="1"/>
          </p:cNvSpPr>
          <p:nvPr>
            <p:ph type="sldNum" sz="quarter" idx="5"/>
          </p:nvPr>
        </p:nvSpPr>
        <p:spPr/>
        <p:txBody>
          <a:bodyPr/>
          <a:lstStyle/>
          <a:p>
            <a:fld id="{85CC5F24-0218-45C1-84FF-7B5EA4924C5B}" type="slidenum">
              <a:rPr lang="en-ZA" smtClean="0"/>
              <a:t>7</a:t>
            </a:fld>
            <a:endParaRPr lang="en-ZA"/>
          </a:p>
        </p:txBody>
      </p:sp>
    </p:spTree>
    <p:extLst>
      <p:ext uri="{BB962C8B-B14F-4D97-AF65-F5344CB8AC3E}">
        <p14:creationId xmlns:p14="http://schemas.microsoft.com/office/powerpoint/2010/main" val="45953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800" b="1" dirty="0">
                <a:solidFill>
                  <a:srgbClr val="000000"/>
                </a:solidFill>
                <a:effectLst/>
                <a:latin typeface="Calibri" panose="020F0502020204030204" pitchFamily="34" charset="0"/>
                <a:ea typeface="Calibri" panose="020F0502020204030204" pitchFamily="34" charset="0"/>
              </a:rPr>
              <a:t>A record </a:t>
            </a:r>
            <a:r>
              <a:rPr lang="en-ZA" sz="1800" dirty="0">
                <a:solidFill>
                  <a:srgbClr val="000000"/>
                </a:solidFill>
                <a:effectLst/>
                <a:latin typeface="Calibri" panose="020F0502020204030204" pitchFamily="34" charset="0"/>
                <a:ea typeface="Calibri" panose="020F0502020204030204" pitchFamily="34" charset="0"/>
              </a:rPr>
              <a:t>is also called as a row of data is each individual entry that exists in a table. For example  there are 7 records in the above CUSTOMERS table. </a:t>
            </a:r>
          </a:p>
          <a:p>
            <a:endParaRPr lang="en-ZA" sz="1800" dirty="0">
              <a:solidFill>
                <a:srgbClr val="000000"/>
              </a:solidFill>
              <a:effectLst/>
              <a:latin typeface="Calibri" panose="020F0502020204030204" pitchFamily="34" charset="0"/>
              <a:ea typeface="Calibri" panose="020F0502020204030204" pitchFamily="34" charset="0"/>
            </a:endParaRPr>
          </a:p>
          <a:p>
            <a:endParaRPr lang="en-ZA" sz="1800" dirty="0">
              <a:solidFill>
                <a:srgbClr val="000000"/>
              </a:solidFill>
              <a:effectLst/>
              <a:latin typeface="Calibri" panose="020F0502020204030204" pitchFamily="34" charset="0"/>
              <a:ea typeface="Calibri" panose="020F0502020204030204" pitchFamily="34" charset="0"/>
            </a:endParaRPr>
          </a:p>
          <a:p>
            <a:r>
              <a:rPr lang="en-ZA" sz="1800" dirty="0">
                <a:solidFill>
                  <a:srgbClr val="000000"/>
                </a:solidFill>
                <a:effectLst/>
                <a:latin typeface="Calibri" panose="020F0502020204030204" pitchFamily="34" charset="0"/>
                <a:ea typeface="Calibri" panose="020F0502020204030204" pitchFamily="34" charset="0"/>
              </a:rPr>
              <a:t>What is a </a:t>
            </a:r>
            <a:r>
              <a:rPr lang="en-ZA" sz="1800" b="1" dirty="0">
                <a:solidFill>
                  <a:srgbClr val="000000"/>
                </a:solidFill>
                <a:effectLst/>
                <a:latin typeface="Calibri" panose="020F0502020204030204" pitchFamily="34" charset="0"/>
                <a:ea typeface="Calibri" panose="020F0502020204030204" pitchFamily="34" charset="0"/>
              </a:rPr>
              <a:t>field</a:t>
            </a:r>
            <a:r>
              <a:rPr lang="en-ZA" sz="1800" dirty="0">
                <a:solidFill>
                  <a:srgbClr val="000000"/>
                </a:solidFill>
                <a:effectLst/>
                <a:latin typeface="Calibri" panose="020F0502020204030204" pitchFamily="34" charset="0"/>
                <a:ea typeface="Calibri" panose="020F0502020204030204" pitchFamily="34" charset="0"/>
              </a:rPr>
              <a:t> - Every table is broken up into smaller entities called fields. The fields in the CUSTOMERS table consist of ID  NAME  AGE  ADDRESS and SALARY. A field is a column in a table that is designed to maintain specific information about every record in the table.</a:t>
            </a:r>
          </a:p>
          <a:p>
            <a:endParaRPr lang="en-ZA" dirty="0"/>
          </a:p>
          <a:p>
            <a:r>
              <a:rPr lang="en-ZA" dirty="0"/>
              <a:t>Data types – Char  text  integer  date…</a:t>
            </a:r>
          </a:p>
          <a:p>
            <a:endParaRPr lang="en-ZA" dirty="0"/>
          </a:p>
          <a:p>
            <a:r>
              <a:rPr lang="en-ZA" b="1" dirty="0"/>
              <a:t>SQL constraints </a:t>
            </a:r>
            <a:r>
              <a:rPr lang="en-ZA" dirty="0"/>
              <a:t>– not null / unique / primary key / foreign key…</a:t>
            </a:r>
          </a:p>
        </p:txBody>
      </p:sp>
      <p:sp>
        <p:nvSpPr>
          <p:cNvPr id="4" name="Slide Number Placeholder 3"/>
          <p:cNvSpPr>
            <a:spLocks noGrp="1"/>
          </p:cNvSpPr>
          <p:nvPr>
            <p:ph type="sldNum" sz="quarter" idx="5"/>
          </p:nvPr>
        </p:nvSpPr>
        <p:spPr/>
        <p:txBody>
          <a:bodyPr/>
          <a:lstStyle/>
          <a:p>
            <a:fld id="{85CC5F24-0218-45C1-84FF-7B5EA4924C5B}" type="slidenum">
              <a:rPr lang="en-ZA" smtClean="0"/>
              <a:t>8</a:t>
            </a:fld>
            <a:endParaRPr lang="en-ZA"/>
          </a:p>
        </p:txBody>
      </p:sp>
    </p:spTree>
    <p:extLst>
      <p:ext uri="{BB962C8B-B14F-4D97-AF65-F5344CB8AC3E}">
        <p14:creationId xmlns:p14="http://schemas.microsoft.com/office/powerpoint/2010/main" val="1266987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Tables / Fields / views / relationships / functions / types / packages / procedures / directories</a:t>
            </a:r>
          </a:p>
          <a:p>
            <a:endParaRPr lang="en-ZA" dirty="0"/>
          </a:p>
          <a:p>
            <a:r>
              <a:rPr lang="en-ZA" dirty="0"/>
              <a:t>http://webdev.slides.com/coltsteele/mysql-106 (Instagram schema)</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10</a:t>
            </a:fld>
            <a:endParaRPr lang="en-ZA"/>
          </a:p>
        </p:txBody>
      </p:sp>
    </p:spTree>
    <p:extLst>
      <p:ext uri="{BB962C8B-B14F-4D97-AF65-F5344CB8AC3E}">
        <p14:creationId xmlns:p14="http://schemas.microsoft.com/office/powerpoint/2010/main" val="1293401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DDL – Data Definition Language (</a:t>
            </a:r>
            <a:r>
              <a:rPr lang="en-US" i="1" dirty="0"/>
              <a:t>Create / modify the structure of the database </a:t>
            </a:r>
            <a:r>
              <a:rPr lang="en-US" dirty="0"/>
              <a:t>- Create / Alter / Drop)</a:t>
            </a:r>
          </a:p>
          <a:p>
            <a:r>
              <a:rPr lang="en-US" dirty="0"/>
              <a:t>DML – Data Manipulation Language (/ Insert / Update / Delete)</a:t>
            </a:r>
          </a:p>
          <a:p>
            <a:r>
              <a:rPr lang="en-US" dirty="0"/>
              <a:t>DCL – Data Control Language (</a:t>
            </a:r>
            <a:r>
              <a:rPr lang="en-US" i="1" dirty="0"/>
              <a:t>To control the access of the data stored in the database - </a:t>
            </a:r>
            <a:r>
              <a:rPr lang="en-US" dirty="0"/>
              <a:t>Grant / Revoke)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DQL – Data Query Language</a:t>
            </a:r>
          </a:p>
          <a:p>
            <a:endParaRPr lang="en-ZA" dirty="0"/>
          </a:p>
          <a:p>
            <a:pPr algn="l" fontAlgn="base">
              <a:buFont typeface="+mj-lt"/>
              <a:buNone/>
            </a:pP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11</a:t>
            </a:fld>
            <a:endParaRPr lang="en-ZA"/>
          </a:p>
        </p:txBody>
      </p:sp>
    </p:spTree>
    <p:extLst>
      <p:ext uri="{BB962C8B-B14F-4D97-AF65-F5344CB8AC3E}">
        <p14:creationId xmlns:p14="http://schemas.microsoft.com/office/powerpoint/2010/main" val="3910813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core DML operations </a:t>
            </a:r>
            <a:r>
              <a:rPr lang="en-US" dirty="0">
                <a:sym typeface="Wingdings" panose="05000000000000000000" pitchFamily="2" charset="2"/>
              </a:rPr>
              <a:t> </a:t>
            </a:r>
            <a:r>
              <a:rPr lang="en-US" i="1" dirty="0">
                <a:sym typeface="Wingdings" panose="05000000000000000000" pitchFamily="2" charset="2"/>
              </a:rPr>
              <a:t>CRUD</a:t>
            </a:r>
            <a:r>
              <a:rPr lang="en-US" dirty="0">
                <a:sym typeface="Wingdings" panose="05000000000000000000" pitchFamily="2" charset="2"/>
              </a:rPr>
              <a:t> (</a:t>
            </a:r>
            <a:r>
              <a:rPr lang="en-US" i="1" dirty="0">
                <a:sym typeface="Wingdings" panose="05000000000000000000" pitchFamily="2" charset="2"/>
              </a:rPr>
              <a:t>Create / Read / Update / Delete</a:t>
            </a:r>
            <a:r>
              <a:rPr lang="en-US" dirty="0">
                <a:sym typeface="Wingdings" panose="05000000000000000000" pitchFamily="2" charset="2"/>
              </a:rPr>
              <a:t>) which are perform using the statements  </a:t>
            </a:r>
            <a:r>
              <a:rPr lang="en-US" b="1" dirty="0">
                <a:sym typeface="Wingdings" panose="05000000000000000000" pitchFamily="2" charset="2"/>
              </a:rPr>
              <a:t>Insert  select  Update and Delete</a:t>
            </a:r>
            <a:endParaRPr lang="en-US" b="1" dirty="0"/>
          </a:p>
          <a:p>
            <a:endParaRPr lang="en-US" b="0" i="0" dirty="0">
              <a:solidFill>
                <a:srgbClr val="000000"/>
              </a:solidFill>
              <a:effectLst/>
              <a:latin typeface="Calibri" panose="020F0502020204030204" pitchFamily="34" charset="0"/>
            </a:endParaRPr>
          </a:p>
          <a:p>
            <a:endParaRPr lang="en-US" b="0" i="0" dirty="0">
              <a:solidFill>
                <a:srgbClr val="000000"/>
              </a:solidFill>
              <a:effectLst/>
              <a:latin typeface="Calibri" panose="020F0502020204030204" pitchFamily="34" charset="0"/>
            </a:endParaRPr>
          </a:p>
          <a:p>
            <a:r>
              <a:rPr lang="en-US" b="0" i="0" dirty="0">
                <a:solidFill>
                  <a:srgbClr val="000000"/>
                </a:solidFill>
                <a:effectLst/>
                <a:latin typeface="Calibri" panose="020F0502020204030204" pitchFamily="34" charset="0"/>
              </a:rPr>
              <a:t>Retrieve  insert  update  and delete data in tables.</a:t>
            </a:r>
            <a:br>
              <a:rPr lang="en-US" dirty="0"/>
            </a:br>
            <a:r>
              <a:rPr lang="en-US" b="0" i="0" dirty="0">
                <a:solidFill>
                  <a:srgbClr val="000000"/>
                </a:solidFill>
                <a:effectLst/>
                <a:latin typeface="Calibri" panose="020F0502020204030204" pitchFamily="34" charset="0"/>
              </a:rPr>
              <a:t>Define transactions.</a:t>
            </a:r>
            <a:br>
              <a:rPr lang="en-US" dirty="0"/>
            </a:br>
            <a:r>
              <a:rPr lang="en-US" b="0" i="0" dirty="0">
                <a:solidFill>
                  <a:srgbClr val="000000"/>
                </a:solidFill>
                <a:effectLst/>
                <a:latin typeface="Calibri" panose="020F0502020204030204" pitchFamily="34" charset="0"/>
              </a:rPr>
              <a:t>Define and delete views.</a:t>
            </a:r>
            <a:br>
              <a:rPr lang="en-US" dirty="0"/>
            </a:br>
            <a:r>
              <a:rPr lang="en-US" b="0" i="0" dirty="0">
                <a:solidFill>
                  <a:srgbClr val="000000"/>
                </a:solidFill>
                <a:effectLst/>
                <a:latin typeface="Calibri" panose="020F0502020204030204" pitchFamily="34" charset="0"/>
              </a:rPr>
              <a:t>Execute stored SQL procedures.</a:t>
            </a:r>
            <a:br>
              <a:rPr lang="en-US" dirty="0"/>
            </a:br>
            <a:r>
              <a:rPr lang="en-US" b="0" i="0" dirty="0">
                <a:solidFill>
                  <a:srgbClr val="000000"/>
                </a:solidFill>
                <a:effectLst/>
                <a:latin typeface="Calibri" panose="020F0502020204030204" pitchFamily="34" charset="0"/>
              </a:rPr>
              <a:t>Execute triggers.</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12</a:t>
            </a:fld>
            <a:endParaRPr lang="en-ZA"/>
          </a:p>
        </p:txBody>
      </p:sp>
    </p:spTree>
    <p:extLst>
      <p:ext uri="{BB962C8B-B14F-4D97-AF65-F5344CB8AC3E}">
        <p14:creationId xmlns:p14="http://schemas.microsoft.com/office/powerpoint/2010/main" val="1157210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184E432-29C8-4480-A4B9-DCB41E71EE31}" type="datetimeFigureOut">
              <a:rPr lang="en-ZA" smtClean="0"/>
              <a:t>2023/07/21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5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4E432-29C8-4480-A4B9-DCB41E71EE31}" type="datetimeFigureOut">
              <a:rPr lang="en-ZA" smtClean="0"/>
              <a:t>2023/07/21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70006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4E432-29C8-4480-A4B9-DCB41E71EE31}" type="datetimeFigureOut">
              <a:rPr lang="en-ZA" smtClean="0"/>
              <a:t>2023/07/21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18700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2023/07/21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78074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2023/07/21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0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2023/07/21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98546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2023/07/21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11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813816"/>
            <a:ext cx="9720072"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098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84180" y="6150115"/>
            <a:ext cx="1059906"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AIRBNB</a:t>
            </a:r>
          </a:p>
        </p:txBody>
      </p:sp>
    </p:spTree>
    <p:extLst>
      <p:ext uri="{BB962C8B-B14F-4D97-AF65-F5344CB8AC3E}">
        <p14:creationId xmlns:p14="http://schemas.microsoft.com/office/powerpoint/2010/main" val="4617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33685" y="6150115"/>
            <a:ext cx="958917"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Nobel</a:t>
            </a:r>
          </a:p>
        </p:txBody>
      </p:sp>
    </p:spTree>
    <p:extLst>
      <p:ext uri="{BB962C8B-B14F-4D97-AF65-F5344CB8AC3E}">
        <p14:creationId xmlns:p14="http://schemas.microsoft.com/office/powerpoint/2010/main" val="399354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22225">
                  <a:noFill/>
                  <a:prstDash val="solid"/>
                </a:ln>
                <a:solidFill>
                  <a:schemeClr val="accent2">
                    <a:lumMod val="40000"/>
                    <a:lumOff val="60000"/>
                  </a:schemeClr>
                </a:solidFill>
                <a:effectLst/>
                <a:latin typeface="Agency FB" panose="020B0503020202020204" pitchFamily="34" charset="0"/>
              </a:rPr>
              <a:t>Practice</a:t>
            </a:r>
            <a:endParaRPr lang="en-US" sz="5400" b="1" cap="none" spc="0" dirty="0">
              <a:ln w="22225">
                <a:noFill/>
                <a:prstDash val="solid"/>
              </a:ln>
              <a:pattFill prst="dkUpDiag">
                <a:fgClr>
                  <a:schemeClr val="tx2"/>
                </a:fgClr>
                <a:bgClr>
                  <a:schemeClr val="tx2">
                    <a:lumMod val="20000"/>
                    <a:lumOff val="80000"/>
                  </a:schemeClr>
                </a:bgClr>
              </a:pattFill>
              <a:effectLst/>
              <a:latin typeface="Agency FB" panose="020B0503020202020204" pitchFamily="34" charset="0"/>
            </a:endParaRP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91536" y="6150115"/>
            <a:ext cx="508474"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HR</a:t>
            </a:r>
          </a:p>
        </p:txBody>
      </p:sp>
    </p:spTree>
    <p:extLst>
      <p:ext uri="{BB962C8B-B14F-4D97-AF65-F5344CB8AC3E}">
        <p14:creationId xmlns:p14="http://schemas.microsoft.com/office/powerpoint/2010/main" val="33318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2023/07/21</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noFill/>
                  <a:prstDash val="solid"/>
                </a:ln>
                <a:pattFill prst="pct90">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5566645"/>
            <a:ext cx="924294" cy="12104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47823" y="5534561"/>
            <a:ext cx="1037463" cy="1323439"/>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Call </a:t>
            </a:r>
          </a:p>
          <a:p>
            <a:pPr algn="ctr"/>
            <a:r>
              <a:rPr lang="en-US" sz="4000" kern="1200" cap="all" spc="-300" baseline="0" dirty="0">
                <a:solidFill>
                  <a:schemeClr val="tx1">
                    <a:lumMod val="95000"/>
                    <a:lumOff val="5000"/>
                  </a:schemeClr>
                </a:solidFill>
                <a:latin typeface="+mj-lt"/>
                <a:ea typeface="+mj-ea"/>
                <a:cs typeface="+mj-cs"/>
              </a:rPr>
              <a:t>center</a:t>
            </a:r>
          </a:p>
        </p:txBody>
      </p:sp>
    </p:spTree>
    <p:extLst>
      <p:ext uri="{BB962C8B-B14F-4D97-AF65-F5344CB8AC3E}">
        <p14:creationId xmlns:p14="http://schemas.microsoft.com/office/powerpoint/2010/main" val="11238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4E432-29C8-4480-A4B9-DCB41E71EE31}" type="datetimeFigureOut">
              <a:rPr lang="en-ZA" smtClean="0"/>
              <a:t>2023/07/21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5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4E432-29C8-4480-A4B9-DCB41E71EE31}" type="datetimeFigureOut">
              <a:rPr lang="en-ZA" smtClean="0"/>
              <a:t>2023/07/21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8499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4E432-29C8-4480-A4B9-DCB41E71EE31}" type="datetimeFigureOut">
              <a:rPr lang="en-ZA" smtClean="0"/>
              <a:t>2023/07/21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41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84E432-29C8-4480-A4B9-DCB41E71EE31}" type="datetimeFigureOut">
              <a:rPr lang="en-ZA" smtClean="0"/>
              <a:t>2023/07/21</a:t>
            </a:fld>
            <a:endParaRPr lang="en-Z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Z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3D4B21-4E5A-4795-BE53-900167494B30}" type="slidenum">
              <a:rPr lang="en-ZA" smtClean="0"/>
              <a:t>‹#›</a:t>
            </a:fld>
            <a:endParaRPr lang="en-Z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6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2E8F-4049-493D-888B-C154A0E37C1A}"/>
              </a:ext>
            </a:extLst>
          </p:cNvPr>
          <p:cNvSpPr>
            <a:spLocks noGrp="1"/>
          </p:cNvSpPr>
          <p:nvPr>
            <p:ph type="ctrTitle"/>
          </p:nvPr>
        </p:nvSpPr>
        <p:spPr>
          <a:xfrm>
            <a:off x="524932" y="4960137"/>
            <a:ext cx="7704667" cy="1463040"/>
          </a:xfrm>
        </p:spPr>
        <p:txBody>
          <a:bodyPr/>
          <a:lstStyle/>
          <a:p>
            <a:r>
              <a:rPr lang="en-ZA" dirty="0"/>
              <a:t>SQL Core</a:t>
            </a:r>
          </a:p>
        </p:txBody>
      </p:sp>
      <p:sp>
        <p:nvSpPr>
          <p:cNvPr id="3" name="Subtitle 2">
            <a:extLst>
              <a:ext uri="{FF2B5EF4-FFF2-40B4-BE49-F238E27FC236}">
                <a16:creationId xmlns:a16="http://schemas.microsoft.com/office/drawing/2014/main" id="{3DC6BAE8-CE2B-486B-B577-881DC690077C}"/>
              </a:ext>
            </a:extLst>
          </p:cNvPr>
          <p:cNvSpPr>
            <a:spLocks noGrp="1"/>
          </p:cNvSpPr>
          <p:nvPr>
            <p:ph type="subTitle" idx="1"/>
          </p:nvPr>
        </p:nvSpPr>
        <p:spPr/>
        <p:txBody>
          <a:bodyPr/>
          <a:lstStyle/>
          <a:p>
            <a:r>
              <a:rPr lang="en-ZA" dirty="0"/>
              <a:t>2023</a:t>
            </a:r>
          </a:p>
        </p:txBody>
      </p:sp>
    </p:spTree>
    <p:extLst>
      <p:ext uri="{BB962C8B-B14F-4D97-AF65-F5344CB8AC3E}">
        <p14:creationId xmlns:p14="http://schemas.microsoft.com/office/powerpoint/2010/main" val="231003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797E-15EB-4E3B-BC16-3F89BD57D747}"/>
              </a:ext>
            </a:extLst>
          </p:cNvPr>
          <p:cNvSpPr>
            <a:spLocks noGrp="1"/>
          </p:cNvSpPr>
          <p:nvPr>
            <p:ph type="title"/>
          </p:nvPr>
        </p:nvSpPr>
        <p:spPr>
          <a:xfrm>
            <a:off x="1024128" y="585216"/>
            <a:ext cx="7738871" cy="1499616"/>
          </a:xfrm>
        </p:spPr>
        <p:txBody>
          <a:bodyPr>
            <a:normAutofit/>
          </a:bodyPr>
          <a:lstStyle/>
          <a:p>
            <a:r>
              <a:rPr lang="en-ZA" dirty="0"/>
              <a:t>What is a schema (Database)</a:t>
            </a:r>
          </a:p>
        </p:txBody>
      </p:sp>
      <p:sp>
        <p:nvSpPr>
          <p:cNvPr id="3" name="Content Placeholder 2">
            <a:extLst>
              <a:ext uri="{FF2B5EF4-FFF2-40B4-BE49-F238E27FC236}">
                <a16:creationId xmlns:a16="http://schemas.microsoft.com/office/drawing/2014/main" id="{26614704-9C6A-4170-BEC5-E8FC3983A7E2}"/>
              </a:ext>
            </a:extLst>
          </p:cNvPr>
          <p:cNvSpPr>
            <a:spLocks noGrp="1"/>
          </p:cNvSpPr>
          <p:nvPr>
            <p:ph idx="1"/>
          </p:nvPr>
        </p:nvSpPr>
        <p:spPr>
          <a:xfrm>
            <a:off x="1024128" y="2286000"/>
            <a:ext cx="4429615" cy="3931920"/>
          </a:xfrm>
        </p:spPr>
        <p:txBody>
          <a:bodyPr>
            <a:normAutofit/>
          </a:bodyPr>
          <a:lstStyle/>
          <a:p>
            <a:r>
              <a:rPr lang="en-US" dirty="0"/>
              <a:t>a logical collection of database objects</a:t>
            </a:r>
          </a:p>
          <a:p>
            <a:endParaRPr lang="en-US" dirty="0"/>
          </a:p>
          <a:p>
            <a:r>
              <a:rPr lang="en-US" dirty="0"/>
              <a:t>A representation of all the structures  such as tables  columns and relationships in your database  is called a schema</a:t>
            </a:r>
            <a:endParaRPr lang="en-ZA" dirty="0"/>
          </a:p>
        </p:txBody>
      </p:sp>
      <p:pic>
        <p:nvPicPr>
          <p:cNvPr id="4" name="Picture 3" descr="Diagram&#10;&#10;Description automatically generated">
            <a:extLst>
              <a:ext uri="{FF2B5EF4-FFF2-40B4-BE49-F238E27FC236}">
                <a16:creationId xmlns:a16="http://schemas.microsoft.com/office/drawing/2014/main" id="{2BCC01C2-8BB5-6958-72A6-B9B01814BFC6}"/>
              </a:ext>
            </a:extLst>
          </p:cNvPr>
          <p:cNvPicPr>
            <a:picLocks noChangeAspect="1"/>
          </p:cNvPicPr>
          <p:nvPr/>
        </p:nvPicPr>
        <p:blipFill rotWithShape="1">
          <a:blip r:embed="rId3">
            <a:extLst>
              <a:ext uri="{28A0092B-C50C-407E-A947-70E740481C1C}">
                <a14:useLocalDpi xmlns:a14="http://schemas.microsoft.com/office/drawing/2010/main" val="0"/>
              </a:ext>
            </a:extLst>
          </a:blip>
          <a:srcRect l="3770"/>
          <a:stretch/>
        </p:blipFill>
        <p:spPr>
          <a:xfrm>
            <a:off x="6096000" y="1920240"/>
            <a:ext cx="5455921" cy="4739640"/>
          </a:xfrm>
          <a:prstGeom prst="rect">
            <a:avLst/>
          </a:prstGeom>
        </p:spPr>
      </p:pic>
    </p:spTree>
    <p:extLst>
      <p:ext uri="{BB962C8B-B14F-4D97-AF65-F5344CB8AC3E}">
        <p14:creationId xmlns:p14="http://schemas.microsoft.com/office/powerpoint/2010/main" val="388409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5F04-E889-4C8B-B807-6A63ACBEABBC}"/>
              </a:ext>
            </a:extLst>
          </p:cNvPr>
          <p:cNvSpPr>
            <a:spLocks noGrp="1"/>
          </p:cNvSpPr>
          <p:nvPr>
            <p:ph type="title"/>
          </p:nvPr>
        </p:nvSpPr>
        <p:spPr/>
        <p:txBody>
          <a:bodyPr/>
          <a:lstStyle/>
          <a:p>
            <a:r>
              <a:rPr lang="en-ZA" dirty="0"/>
              <a:t>types of SQL statements</a:t>
            </a:r>
          </a:p>
        </p:txBody>
      </p:sp>
      <p:sp>
        <p:nvSpPr>
          <p:cNvPr id="3" name="Content Placeholder 2">
            <a:extLst>
              <a:ext uri="{FF2B5EF4-FFF2-40B4-BE49-F238E27FC236}">
                <a16:creationId xmlns:a16="http://schemas.microsoft.com/office/drawing/2014/main" id="{50A81EFC-222C-462C-8499-475FF1BCEF87}"/>
              </a:ext>
            </a:extLst>
          </p:cNvPr>
          <p:cNvSpPr>
            <a:spLocks noGrp="1"/>
          </p:cNvSpPr>
          <p:nvPr>
            <p:ph idx="1"/>
          </p:nvPr>
        </p:nvSpPr>
        <p:spPr/>
        <p:txBody>
          <a:bodyPr/>
          <a:lstStyle/>
          <a:p>
            <a:r>
              <a:rPr lang="en-US" dirty="0"/>
              <a:t>SQL | DML  DDL  DCL</a:t>
            </a:r>
          </a:p>
          <a:p>
            <a:r>
              <a:rPr lang="en-US" dirty="0"/>
              <a:t>SQL Comprises of 3 major sub-languages:</a:t>
            </a:r>
          </a:p>
          <a:p>
            <a:endParaRPr lang="en-US" dirty="0"/>
          </a:p>
          <a:p>
            <a:r>
              <a:rPr lang="en-US" dirty="0"/>
              <a:t>DML – Data Manipulation Language</a:t>
            </a:r>
          </a:p>
          <a:p>
            <a:r>
              <a:rPr lang="en-US" dirty="0"/>
              <a:t>DDL – Data Definition Language</a:t>
            </a:r>
          </a:p>
          <a:p>
            <a:r>
              <a:rPr lang="en-US" dirty="0"/>
              <a:t>DCL – Data Control Language</a:t>
            </a:r>
            <a:endParaRPr lang="en-ZA" dirty="0"/>
          </a:p>
        </p:txBody>
      </p:sp>
    </p:spTree>
    <p:extLst>
      <p:ext uri="{BB962C8B-B14F-4D97-AF65-F5344CB8AC3E}">
        <p14:creationId xmlns:p14="http://schemas.microsoft.com/office/powerpoint/2010/main" val="369733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A691-5ABC-4C0E-9A28-67F730169EB5}"/>
              </a:ext>
            </a:extLst>
          </p:cNvPr>
          <p:cNvSpPr>
            <a:spLocks noGrp="1"/>
          </p:cNvSpPr>
          <p:nvPr>
            <p:ph type="title"/>
          </p:nvPr>
        </p:nvSpPr>
        <p:spPr/>
        <p:txBody>
          <a:bodyPr/>
          <a:lstStyle/>
          <a:p>
            <a:r>
              <a:rPr lang="en-US" dirty="0"/>
              <a:t>DML(Data Manipulation Language)</a:t>
            </a:r>
            <a:endParaRPr lang="en-ZA" dirty="0"/>
          </a:p>
        </p:txBody>
      </p:sp>
      <p:sp>
        <p:nvSpPr>
          <p:cNvPr id="3" name="Content Placeholder 2">
            <a:extLst>
              <a:ext uri="{FF2B5EF4-FFF2-40B4-BE49-F238E27FC236}">
                <a16:creationId xmlns:a16="http://schemas.microsoft.com/office/drawing/2014/main" id="{14FCC593-5EEC-489A-93C6-58981E6AD931}"/>
              </a:ext>
            </a:extLst>
          </p:cNvPr>
          <p:cNvSpPr>
            <a:spLocks noGrp="1"/>
          </p:cNvSpPr>
          <p:nvPr>
            <p:ph idx="1"/>
          </p:nvPr>
        </p:nvSpPr>
        <p:spPr/>
        <p:txBody>
          <a:bodyPr>
            <a:normAutofit fontScale="92500"/>
          </a:bodyPr>
          <a:lstStyle/>
          <a:p>
            <a:r>
              <a:rPr lang="en-US" dirty="0"/>
              <a:t>The SQL commands that deals with the </a:t>
            </a:r>
            <a:r>
              <a:rPr lang="en-US" u="sng" dirty="0"/>
              <a:t>manipulation of data </a:t>
            </a:r>
            <a:r>
              <a:rPr lang="en-US" dirty="0"/>
              <a:t>present in the database belong to DML or Data Manipulation Language and this includes most of the SQL statements.</a:t>
            </a:r>
          </a:p>
          <a:p>
            <a:endParaRPr lang="en-US" dirty="0"/>
          </a:p>
          <a:p>
            <a:r>
              <a:rPr lang="en-US" dirty="0"/>
              <a:t>DML statements are used to view, add, modify or delete stored data in your database objects</a:t>
            </a:r>
          </a:p>
          <a:p>
            <a:endParaRPr lang="en-US" dirty="0"/>
          </a:p>
          <a:p>
            <a:r>
              <a:rPr lang="en-US" dirty="0"/>
              <a:t>Examples of DML:</a:t>
            </a:r>
          </a:p>
          <a:p>
            <a:r>
              <a:rPr lang="en-US" dirty="0"/>
              <a:t>SELECT – is used to view data from existing tables</a:t>
            </a:r>
          </a:p>
          <a:p>
            <a:r>
              <a:rPr lang="en-US" dirty="0"/>
              <a:t>INSERT – is used to insert data into a table.</a:t>
            </a:r>
          </a:p>
          <a:p>
            <a:r>
              <a:rPr lang="en-US" dirty="0"/>
              <a:t>UPDATE – is used to update existing data within a table.</a:t>
            </a:r>
          </a:p>
          <a:p>
            <a:r>
              <a:rPr lang="en-US" dirty="0"/>
              <a:t>DELETE – is used to delete records from a database table.</a:t>
            </a:r>
            <a:endParaRPr lang="en-ZA" dirty="0"/>
          </a:p>
        </p:txBody>
      </p:sp>
    </p:spTree>
    <p:extLst>
      <p:ext uri="{BB962C8B-B14F-4D97-AF65-F5344CB8AC3E}">
        <p14:creationId xmlns:p14="http://schemas.microsoft.com/office/powerpoint/2010/main" val="242155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3E64-1E30-4ABA-B207-D71C0ACC8E85}"/>
              </a:ext>
            </a:extLst>
          </p:cNvPr>
          <p:cNvSpPr>
            <a:spLocks noGrp="1"/>
          </p:cNvSpPr>
          <p:nvPr>
            <p:ph type="title"/>
          </p:nvPr>
        </p:nvSpPr>
        <p:spPr/>
        <p:txBody>
          <a:bodyPr>
            <a:normAutofit/>
          </a:bodyPr>
          <a:lstStyle/>
          <a:p>
            <a:r>
              <a:rPr lang="en-ZA" dirty="0"/>
              <a:t>DDL (</a:t>
            </a:r>
            <a:r>
              <a:rPr lang="en-US" dirty="0"/>
              <a:t>Data Definition Language)</a:t>
            </a:r>
            <a:r>
              <a:rPr lang="en-ZA" dirty="0"/>
              <a:t> commands:</a:t>
            </a:r>
          </a:p>
        </p:txBody>
      </p:sp>
      <p:sp>
        <p:nvSpPr>
          <p:cNvPr id="3" name="Content Placeholder 2">
            <a:extLst>
              <a:ext uri="{FF2B5EF4-FFF2-40B4-BE49-F238E27FC236}">
                <a16:creationId xmlns:a16="http://schemas.microsoft.com/office/drawing/2014/main" id="{6708EA43-14D8-4055-8679-0A58C42A3500}"/>
              </a:ext>
            </a:extLst>
          </p:cNvPr>
          <p:cNvSpPr>
            <a:spLocks noGrp="1"/>
          </p:cNvSpPr>
          <p:nvPr>
            <p:ph idx="1"/>
          </p:nvPr>
        </p:nvSpPr>
        <p:spPr/>
        <p:txBody>
          <a:bodyPr/>
          <a:lstStyle/>
          <a:p>
            <a:r>
              <a:rPr lang="en-US" dirty="0"/>
              <a:t>DDL actually consists of the SQL commands that can be used to </a:t>
            </a:r>
            <a:r>
              <a:rPr lang="en-US" i="1" dirty="0"/>
              <a:t>define</a:t>
            </a:r>
            <a:r>
              <a:rPr lang="en-US" dirty="0"/>
              <a:t> the database schema. </a:t>
            </a:r>
          </a:p>
          <a:p>
            <a:r>
              <a:rPr lang="en-US" dirty="0"/>
              <a:t>DDL statements are used to create, modify or delete database objects such as tables, views, schemas, domains, triggers and stored procedures</a:t>
            </a:r>
          </a:p>
          <a:p>
            <a:endParaRPr lang="en-US" dirty="0"/>
          </a:p>
          <a:p>
            <a:r>
              <a:rPr lang="en-US" dirty="0"/>
              <a:t>Create</a:t>
            </a:r>
          </a:p>
          <a:p>
            <a:r>
              <a:rPr lang="en-US" dirty="0"/>
              <a:t>Drop</a:t>
            </a:r>
          </a:p>
          <a:p>
            <a:r>
              <a:rPr lang="en-US" dirty="0"/>
              <a:t>Alter</a:t>
            </a:r>
          </a:p>
          <a:p>
            <a:r>
              <a:rPr lang="en-US" dirty="0"/>
              <a:t>Truncate</a:t>
            </a:r>
          </a:p>
          <a:p>
            <a:endParaRPr lang="en-US" dirty="0"/>
          </a:p>
          <a:p>
            <a:endParaRPr lang="en-US" dirty="0"/>
          </a:p>
          <a:p>
            <a:endParaRPr lang="en-ZA" dirty="0"/>
          </a:p>
        </p:txBody>
      </p:sp>
    </p:spTree>
    <p:extLst>
      <p:ext uri="{BB962C8B-B14F-4D97-AF65-F5344CB8AC3E}">
        <p14:creationId xmlns:p14="http://schemas.microsoft.com/office/powerpoint/2010/main" val="336978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2AAC-FA3E-4987-B865-1538C01C2F9A}"/>
              </a:ext>
            </a:extLst>
          </p:cNvPr>
          <p:cNvSpPr>
            <a:spLocks noGrp="1"/>
          </p:cNvSpPr>
          <p:nvPr>
            <p:ph type="title"/>
          </p:nvPr>
        </p:nvSpPr>
        <p:spPr/>
        <p:txBody>
          <a:bodyPr/>
          <a:lstStyle/>
          <a:p>
            <a:r>
              <a:rPr lang="en-US" dirty="0"/>
              <a:t>DCL(Data Control Language)</a:t>
            </a:r>
            <a:endParaRPr lang="en-ZA" dirty="0"/>
          </a:p>
        </p:txBody>
      </p:sp>
      <p:sp>
        <p:nvSpPr>
          <p:cNvPr id="3" name="Content Placeholder 2">
            <a:extLst>
              <a:ext uri="{FF2B5EF4-FFF2-40B4-BE49-F238E27FC236}">
                <a16:creationId xmlns:a16="http://schemas.microsoft.com/office/drawing/2014/main" id="{F7B96648-66E3-4D50-92DD-3C42F7E466A6}"/>
              </a:ext>
            </a:extLst>
          </p:cNvPr>
          <p:cNvSpPr>
            <a:spLocks noGrp="1"/>
          </p:cNvSpPr>
          <p:nvPr>
            <p:ph idx="1"/>
          </p:nvPr>
        </p:nvSpPr>
        <p:spPr/>
        <p:txBody>
          <a:bodyPr/>
          <a:lstStyle/>
          <a:p>
            <a:r>
              <a:rPr lang="en-US" dirty="0"/>
              <a:t>DCL includes commands such as GRANT and REVOKE which mainly deals with the rights  permissions and other controls of the database system.</a:t>
            </a:r>
          </a:p>
          <a:p>
            <a:r>
              <a:rPr lang="en-US" dirty="0"/>
              <a:t>DCL statements allow you to control who has access to specific objects in your database. You would also be able to control which users can view a specific set of data, and which users can manipulate that data</a:t>
            </a:r>
          </a:p>
          <a:p>
            <a:endParaRPr lang="en-US" dirty="0"/>
          </a:p>
          <a:p>
            <a:r>
              <a:rPr lang="en-US" dirty="0"/>
              <a:t>Examples of DCL commands:</a:t>
            </a:r>
          </a:p>
          <a:p>
            <a:r>
              <a:rPr lang="en-US" dirty="0"/>
              <a:t>GRANT-gives users access privileges to database.</a:t>
            </a:r>
          </a:p>
          <a:p>
            <a:r>
              <a:rPr lang="en-US" dirty="0"/>
              <a:t>REVOKE-withdraw user s access privileges given by using the GRANT command</a:t>
            </a:r>
            <a:endParaRPr lang="en-ZA" dirty="0"/>
          </a:p>
        </p:txBody>
      </p:sp>
    </p:spTree>
    <p:extLst>
      <p:ext uri="{BB962C8B-B14F-4D97-AF65-F5344CB8AC3E}">
        <p14:creationId xmlns:p14="http://schemas.microsoft.com/office/powerpoint/2010/main" val="126724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1F90-444E-4B8E-91FD-381A55C5430D}"/>
              </a:ext>
            </a:extLst>
          </p:cNvPr>
          <p:cNvSpPr>
            <a:spLocks noGrp="1"/>
          </p:cNvSpPr>
          <p:nvPr>
            <p:ph type="title"/>
          </p:nvPr>
        </p:nvSpPr>
        <p:spPr/>
        <p:txBody>
          <a:bodyPr/>
          <a:lstStyle/>
          <a:p>
            <a:r>
              <a:rPr lang="en-ZA" dirty="0"/>
              <a:t>Cases used to name DB objects</a:t>
            </a:r>
          </a:p>
        </p:txBody>
      </p:sp>
      <p:sp>
        <p:nvSpPr>
          <p:cNvPr id="3" name="Content Placeholder 2">
            <a:extLst>
              <a:ext uri="{FF2B5EF4-FFF2-40B4-BE49-F238E27FC236}">
                <a16:creationId xmlns:a16="http://schemas.microsoft.com/office/drawing/2014/main" id="{54BD0AFF-25A4-4882-8F1E-16E1F00CB1EA}"/>
              </a:ext>
            </a:extLst>
          </p:cNvPr>
          <p:cNvSpPr>
            <a:spLocks noGrp="1"/>
          </p:cNvSpPr>
          <p:nvPr>
            <p:ph idx="1"/>
          </p:nvPr>
        </p:nvSpPr>
        <p:spPr/>
        <p:txBody>
          <a:bodyPr/>
          <a:lstStyle/>
          <a:p>
            <a:r>
              <a:rPr lang="en-ZA" dirty="0"/>
              <a:t>Two common ways of formatting table / Column names</a:t>
            </a:r>
          </a:p>
          <a:p>
            <a:endParaRPr lang="en-ZA" dirty="0"/>
          </a:p>
          <a:p>
            <a:pPr>
              <a:buFont typeface="Wingdings" panose="05000000000000000000" pitchFamily="2" charset="2"/>
              <a:buChar char="§"/>
            </a:pPr>
            <a:r>
              <a:rPr lang="en-ZA" dirty="0"/>
              <a:t>CamelCase</a:t>
            </a:r>
          </a:p>
          <a:p>
            <a:pPr>
              <a:buFont typeface="Wingdings" panose="05000000000000000000" pitchFamily="2" charset="2"/>
              <a:buChar char="§"/>
            </a:pPr>
            <a:r>
              <a:rPr lang="en-ZA" dirty="0" err="1"/>
              <a:t>snake_case</a:t>
            </a:r>
            <a:endParaRPr lang="en-ZA" dirty="0"/>
          </a:p>
        </p:txBody>
      </p:sp>
    </p:spTree>
    <p:extLst>
      <p:ext uri="{BB962C8B-B14F-4D97-AF65-F5344CB8AC3E}">
        <p14:creationId xmlns:p14="http://schemas.microsoft.com/office/powerpoint/2010/main" val="2379638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F2AD-DDDD-470D-AE66-4020C5865F2E}"/>
              </a:ext>
            </a:extLst>
          </p:cNvPr>
          <p:cNvSpPr>
            <a:spLocks noGrp="1"/>
          </p:cNvSpPr>
          <p:nvPr>
            <p:ph type="title"/>
          </p:nvPr>
        </p:nvSpPr>
        <p:spPr/>
        <p:txBody>
          <a:bodyPr/>
          <a:lstStyle/>
          <a:p>
            <a:r>
              <a:rPr lang="en-ZA" dirty="0"/>
              <a:t>comment out section</a:t>
            </a:r>
          </a:p>
        </p:txBody>
      </p:sp>
      <p:sp>
        <p:nvSpPr>
          <p:cNvPr id="3" name="Content Placeholder 2">
            <a:extLst>
              <a:ext uri="{FF2B5EF4-FFF2-40B4-BE49-F238E27FC236}">
                <a16:creationId xmlns:a16="http://schemas.microsoft.com/office/drawing/2014/main" id="{0B5B9512-D9A8-4753-9771-9645EA9F3FAB}"/>
              </a:ext>
            </a:extLst>
          </p:cNvPr>
          <p:cNvSpPr>
            <a:spLocks noGrp="1"/>
          </p:cNvSpPr>
          <p:nvPr>
            <p:ph idx="1"/>
          </p:nvPr>
        </p:nvSpPr>
        <p:spPr>
          <a:xfrm>
            <a:off x="1024128" y="1892808"/>
            <a:ext cx="10580043" cy="4416552"/>
          </a:xfr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Open Sans" panose="020B0606030504020204" pitchFamily="34" charset="0"/>
              </a:rPr>
              <a:t>MySQL</a:t>
            </a:r>
            <a:endParaRPr lang="en-ZA"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iberation Mono"/>
              </a:rPr>
              <a:t># This comment continues to the end of line</a:t>
            </a:r>
          </a:p>
          <a:p>
            <a:pPr marL="0" lvl="0" indent="0">
              <a:lnSpc>
                <a:spcPct val="100000"/>
              </a:lnSpc>
              <a:spcBef>
                <a:spcPts val="0"/>
              </a:spcBef>
              <a:spcAft>
                <a:spcPts val="0"/>
              </a:spcAft>
              <a:buClrTx/>
              <a:buSzTx/>
              <a:buNone/>
              <a:defRPr/>
            </a:pPr>
            <a:r>
              <a:rPr lang="en-US" b="0" i="0" dirty="0">
                <a:effectLst/>
                <a:latin typeface="Liberation Mono"/>
              </a:rPr>
              <a:t>-- This comment continues to the end of </a:t>
            </a:r>
            <a:r>
              <a:rPr lang="en-US" dirty="0">
                <a:latin typeface="Liberation Mono"/>
              </a:rPr>
              <a:t>line (double-dash-space)</a:t>
            </a:r>
            <a:endParaRPr lang="en-US" b="0" i="0" dirty="0">
              <a:effectLst/>
              <a:latin typeface="Liberation Mon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iberation Mono"/>
              </a:rPr>
              <a:t>/* this is an in-line comment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iberation Mono"/>
              </a:rPr>
              <a:t>/* this is a multiple-line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iberation Mono"/>
              </a:rPr>
              <a:t>	 comment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Liberation Mon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Open Sans" panose="020B0606030504020204" pitchFamily="34" charset="0"/>
              </a:rPr>
              <a:t>SQL Server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Liberation Mono"/>
              </a:rPr>
              <a:t>-- This comment continues to the end of line (no space needed at the end)</a:t>
            </a:r>
          </a:p>
        </p:txBody>
      </p:sp>
    </p:spTree>
    <p:extLst>
      <p:ext uri="{BB962C8B-B14F-4D97-AF65-F5344CB8AC3E}">
        <p14:creationId xmlns:p14="http://schemas.microsoft.com/office/powerpoint/2010/main" val="392282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A8D4-A377-4DE8-898C-30D6ED163795}"/>
              </a:ext>
            </a:extLst>
          </p:cNvPr>
          <p:cNvSpPr>
            <a:spLocks noGrp="1"/>
          </p:cNvSpPr>
          <p:nvPr>
            <p:ph type="title"/>
          </p:nvPr>
        </p:nvSpPr>
        <p:spPr>
          <a:xfrm>
            <a:off x="1024129" y="588529"/>
            <a:ext cx="9720072" cy="923544"/>
          </a:xfrm>
        </p:spPr>
        <p:txBody>
          <a:bodyPr/>
          <a:lstStyle/>
          <a:p>
            <a:r>
              <a:rPr lang="en-US" dirty="0"/>
              <a:t>Commenting</a:t>
            </a:r>
            <a:endParaRPr lang="en-ZA" dirty="0"/>
          </a:p>
        </p:txBody>
      </p:sp>
      <p:sp>
        <p:nvSpPr>
          <p:cNvPr id="3" name="Content Placeholder 2">
            <a:extLst>
              <a:ext uri="{FF2B5EF4-FFF2-40B4-BE49-F238E27FC236}">
                <a16:creationId xmlns:a16="http://schemas.microsoft.com/office/drawing/2014/main" id="{802ABC34-3F93-44A0-8800-70BF450115CB}"/>
              </a:ext>
            </a:extLst>
          </p:cNvPr>
          <p:cNvSpPr>
            <a:spLocks noGrp="1"/>
          </p:cNvSpPr>
          <p:nvPr>
            <p:ph idx="1"/>
          </p:nvPr>
        </p:nvSpPr>
        <p:spPr>
          <a:xfrm>
            <a:off x="1024129" y="1892808"/>
            <a:ext cx="5791200" cy="4837176"/>
          </a:xfrm>
        </p:spPr>
        <p:txBody>
          <a:bodyPr>
            <a:noAutofit/>
          </a:bodyPr>
          <a:lstStyle/>
          <a:p>
            <a:pPr algn="l"/>
            <a:r>
              <a:rPr lang="en-US" b="1" i="0" dirty="0">
                <a:solidFill>
                  <a:srgbClr val="000000"/>
                </a:solidFill>
                <a:effectLst/>
                <a:latin typeface="Segoe UI" panose="020B0502040204020203" pitchFamily="34" charset="0"/>
              </a:rPr>
              <a:t>Single Line Comments</a:t>
            </a:r>
          </a:p>
          <a:p>
            <a:pPr algn="l"/>
            <a:r>
              <a:rPr lang="en-US" b="0" i="0" dirty="0">
                <a:solidFill>
                  <a:srgbClr val="000000"/>
                </a:solidFill>
                <a:effectLst/>
                <a:latin typeface="Verdana" panose="020B0604030504040204" pitchFamily="34" charset="0"/>
              </a:rPr>
              <a:t>Single line comments start with --.</a:t>
            </a:r>
          </a:p>
          <a:p>
            <a:pPr algn="l"/>
            <a:r>
              <a:rPr lang="en-US" b="0" i="0" dirty="0">
                <a:solidFill>
                  <a:srgbClr val="000000"/>
                </a:solidFill>
                <a:effectLst/>
                <a:latin typeface="Verdana" panose="020B0604030504040204" pitchFamily="34" charset="0"/>
              </a:rPr>
              <a:t>Any text between -- and the end of the line will be ignored (will not be executed).</a:t>
            </a:r>
          </a:p>
          <a:p>
            <a:pPr algn="l"/>
            <a:endParaRPr lang="en-US" b="0" i="0" dirty="0">
              <a:solidFill>
                <a:srgbClr val="008000"/>
              </a:solidFill>
              <a:effectLst/>
              <a:latin typeface="Consolas" panose="020B0609020204030204" pitchFamily="49" charset="0"/>
            </a:endParaRPr>
          </a:p>
          <a:p>
            <a:r>
              <a:rPr lang="en-US" b="1" dirty="0">
                <a:solidFill>
                  <a:srgbClr val="000000"/>
                </a:solidFill>
                <a:latin typeface="Segoe UI" panose="020B0502040204020203" pitchFamily="34" charset="0"/>
              </a:rPr>
              <a:t>Multi-line Comments</a:t>
            </a:r>
          </a:p>
          <a:p>
            <a:pPr algn="l"/>
            <a:r>
              <a:rPr lang="en-US" b="0" i="0" dirty="0">
                <a:solidFill>
                  <a:srgbClr val="000000"/>
                </a:solidFill>
                <a:effectLst/>
                <a:latin typeface="Verdana" panose="020B0604030504040204" pitchFamily="34" charset="0"/>
              </a:rPr>
              <a:t>Multi-line comments start with /* and end with */.</a:t>
            </a:r>
          </a:p>
          <a:p>
            <a:pPr algn="l"/>
            <a:r>
              <a:rPr lang="en-US" b="0" i="0" dirty="0">
                <a:solidFill>
                  <a:srgbClr val="000000"/>
                </a:solidFill>
                <a:effectLst/>
                <a:latin typeface="Verdana" panose="020B0604030504040204" pitchFamily="34" charset="0"/>
              </a:rPr>
              <a:t>Any text between /* and */ will be ignored.</a:t>
            </a:r>
          </a:p>
          <a:p>
            <a:pPr algn="l"/>
            <a:endParaRPr lang="en-US" dirty="0">
              <a:solidFill>
                <a:srgbClr val="000000"/>
              </a:solidFill>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8000"/>
              </a:solidFill>
              <a:effectLst/>
              <a:latin typeface="Consolas" panose="020B0609020204030204" pitchFamily="49" charset="0"/>
            </a:endParaRPr>
          </a:p>
          <a:p>
            <a:pPr algn="l"/>
            <a:endParaRPr lang="en-US" dirty="0">
              <a:solidFill>
                <a:srgbClr val="008000"/>
              </a:solidFill>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endParaRPr lang="en-ZA" dirty="0"/>
          </a:p>
        </p:txBody>
      </p:sp>
      <p:sp>
        <p:nvSpPr>
          <p:cNvPr id="4" name="Content Placeholder 2">
            <a:extLst>
              <a:ext uri="{FF2B5EF4-FFF2-40B4-BE49-F238E27FC236}">
                <a16:creationId xmlns:a16="http://schemas.microsoft.com/office/drawing/2014/main" id="{BDC32F76-D254-4D21-B8DE-9C121DFC6D51}"/>
              </a:ext>
            </a:extLst>
          </p:cNvPr>
          <p:cNvSpPr txBox="1">
            <a:spLocks/>
          </p:cNvSpPr>
          <p:nvPr/>
        </p:nvSpPr>
        <p:spPr>
          <a:xfrm>
            <a:off x="6925057" y="1892808"/>
            <a:ext cx="5151120" cy="483717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91440" marR="0" lvl="0" indent="-91440" algn="l" defTabSz="914400" rtl="0" eaLnBrk="1" fontAlgn="auto" latinLnBrk="0" hangingPunct="1">
              <a:lnSpc>
                <a:spcPct val="90000"/>
              </a:lnSpc>
              <a:spcBef>
                <a:spcPts val="1200"/>
              </a:spcBef>
              <a:spcAft>
                <a:spcPts val="200"/>
              </a:spcAft>
              <a:buClr>
                <a:srgbClr val="33CCCC"/>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--Select all:</a:t>
            </a:r>
            <a:br>
              <a:rPr kumimoji="0" lang="en-US" sz="2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br>
            <a:r>
              <a:rPr kumimoji="0" lang="en-US" sz="22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SELECT</a:t>
            </a:r>
            <a:r>
              <a:rPr kumimoji="0" lang="en-US" sz="2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22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FROM</a:t>
            </a:r>
            <a:r>
              <a:rPr kumimoji="0" lang="en-US" sz="2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Customers;</a:t>
            </a:r>
            <a:endParaRPr kumimoji="0" lang="en-US" sz="2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91440" marR="0" lvl="0" indent="-91440" algn="l" defTabSz="914400" rtl="0" eaLnBrk="1" fontAlgn="auto" latinLnBrk="0" hangingPunct="1">
              <a:lnSpc>
                <a:spcPct val="90000"/>
              </a:lnSpc>
              <a:spcBef>
                <a:spcPts val="1200"/>
              </a:spcBef>
              <a:spcAft>
                <a:spcPts val="200"/>
              </a:spcAft>
              <a:buClr>
                <a:srgbClr val="33CCCC"/>
              </a:buClr>
              <a:buSzPct val="100000"/>
              <a:buFont typeface="Tw Cen MT" panose="020B0602020104020603" pitchFamily="34" charset="0"/>
              <a:buChar char=" "/>
              <a:tabLst/>
              <a:defRPr/>
            </a:pPr>
            <a:endParaRPr kumimoji="0" lang="en-US" sz="2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91440" marR="0" lvl="0" indent="-91440" algn="l" defTabSz="914400" rtl="0" eaLnBrk="1" fontAlgn="auto" latinLnBrk="0" hangingPunct="1">
              <a:lnSpc>
                <a:spcPct val="90000"/>
              </a:lnSpc>
              <a:spcBef>
                <a:spcPts val="1200"/>
              </a:spcBef>
              <a:spcAft>
                <a:spcPts val="200"/>
              </a:spcAft>
              <a:buClr>
                <a:srgbClr val="33CCCC"/>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SELECT</a:t>
            </a:r>
            <a:r>
              <a:rPr kumimoji="0" lang="en-US" sz="2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22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FROM</a:t>
            </a:r>
            <a:r>
              <a:rPr kumimoji="0" lang="en-US" sz="2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Customers </a:t>
            </a:r>
            <a:r>
              <a:rPr kumimoji="0" lang="en-US" sz="2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 WHERE City= Berlin ;</a:t>
            </a:r>
          </a:p>
          <a:p>
            <a:pPr marL="91440" marR="0" lvl="0" indent="-91440" algn="l" defTabSz="914400" rtl="0" eaLnBrk="1" fontAlgn="auto" latinLnBrk="0" hangingPunct="1">
              <a:lnSpc>
                <a:spcPct val="90000"/>
              </a:lnSpc>
              <a:spcBef>
                <a:spcPts val="1200"/>
              </a:spcBef>
              <a:spcAft>
                <a:spcPts val="200"/>
              </a:spcAft>
              <a:buClr>
                <a:srgbClr val="33CCCC"/>
              </a:buClr>
              <a:buSzPct val="100000"/>
              <a:buFont typeface="Tw Cen MT" panose="020B0602020104020603" pitchFamily="34" charset="0"/>
              <a:buChar char=" "/>
              <a:tabLst/>
              <a:defRPr/>
            </a:pPr>
            <a:endParaRPr kumimoji="0" lang="en-US" sz="2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90000"/>
              </a:lnSpc>
              <a:spcBef>
                <a:spcPts val="1200"/>
              </a:spcBef>
              <a:spcAft>
                <a:spcPts val="200"/>
              </a:spcAft>
              <a:buClr>
                <a:srgbClr val="33CCCC"/>
              </a:buClr>
              <a:buSzPct val="100000"/>
              <a:buFont typeface="Tw Cen MT" panose="020B0602020104020603" pitchFamily="34" charset="0"/>
              <a:buChar char=" "/>
              <a:tabLst/>
              <a:defRPr/>
            </a:pPr>
            <a:endParaRPr kumimoji="0" lang="en-US" sz="2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90000"/>
              </a:lnSpc>
              <a:spcBef>
                <a:spcPts val="1200"/>
              </a:spcBef>
              <a:spcAft>
                <a:spcPts val="200"/>
              </a:spcAft>
              <a:buClr>
                <a:srgbClr val="33CCCC"/>
              </a:buClr>
              <a:buSzPct val="100000"/>
              <a:buFont typeface="Tw Cen MT" panose="020B0602020104020603" pitchFamily="34" charset="0"/>
              <a:buChar char=" "/>
              <a:tabLst/>
              <a:defRPr/>
            </a:pPr>
            <a:endParaRPr kumimoji="0" lang="en-US" sz="2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90000"/>
              </a:lnSpc>
              <a:spcBef>
                <a:spcPts val="1200"/>
              </a:spcBef>
              <a:spcAft>
                <a:spcPts val="200"/>
              </a:spcAft>
              <a:buClr>
                <a:srgbClr val="33CCCC"/>
              </a:buClr>
              <a:buSzPct val="100000"/>
              <a:buFont typeface="Tw Cen MT" panose="020B0602020104020603" pitchFamily="34" charset="0"/>
              <a:buChar char=" "/>
              <a:tabLst/>
              <a:defRPr/>
            </a:pPr>
            <a:r>
              <a:rPr kumimoji="0" lang="en-US" sz="2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/*Select all the columns</a:t>
            </a:r>
            <a:br>
              <a:rPr kumimoji="0" lang="en-US" sz="2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br>
            <a:r>
              <a:rPr kumimoji="0" lang="en-US" sz="2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of all the records</a:t>
            </a:r>
            <a:br>
              <a:rPr kumimoji="0" lang="en-US" sz="2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br>
            <a:r>
              <a:rPr kumimoji="0" lang="en-US" sz="2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in the Customers table:*/</a:t>
            </a:r>
            <a:br>
              <a:rPr kumimoji="0" lang="en-US" sz="2200" b="0" i="0" u="none" strike="noStrike" kern="1200" cap="none" spc="0" normalizeH="0" baseline="0" noProof="0" dirty="0">
                <a:ln>
                  <a:noFill/>
                </a:ln>
                <a:solidFill>
                  <a:prstClr val="black"/>
                </a:solidFill>
                <a:effectLst/>
                <a:uLnTx/>
                <a:uFillTx/>
                <a:latin typeface="Tw Cen MT" panose="020B0602020104020603"/>
                <a:ea typeface="+mn-ea"/>
                <a:cs typeface="+mn-cs"/>
              </a:rPr>
            </a:br>
            <a:r>
              <a:rPr kumimoji="0" lang="en-US" sz="22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SELECT</a:t>
            </a:r>
            <a:r>
              <a:rPr kumimoji="0" lang="en-US" sz="2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 </a:t>
            </a:r>
            <a:r>
              <a:rPr kumimoji="0" lang="en-US" sz="2200" b="0" i="0" u="none" strike="noStrike" kern="1200" cap="none" spc="0" normalizeH="0" baseline="0" noProof="0" dirty="0">
                <a:ln>
                  <a:noFill/>
                </a:ln>
                <a:solidFill>
                  <a:srgbClr val="0000CD"/>
                </a:solidFill>
                <a:effectLst/>
                <a:uLnTx/>
                <a:uFillTx/>
                <a:latin typeface="Consolas" panose="020B0609020204030204" pitchFamily="49" charset="0"/>
                <a:ea typeface="+mn-ea"/>
                <a:cs typeface="+mn-cs"/>
              </a:rPr>
              <a:t>FROM</a:t>
            </a:r>
            <a:r>
              <a:rPr kumimoji="0" lang="en-US" sz="22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Customers;</a:t>
            </a:r>
            <a:endParaRPr kumimoji="0" lang="en-US" sz="2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91440" marR="0" lvl="0" indent="-91440" algn="l" defTabSz="914400" rtl="0" eaLnBrk="1" fontAlgn="auto" latinLnBrk="0" hangingPunct="1">
              <a:lnSpc>
                <a:spcPct val="90000"/>
              </a:lnSpc>
              <a:spcBef>
                <a:spcPts val="1200"/>
              </a:spcBef>
              <a:spcAft>
                <a:spcPts val="200"/>
              </a:spcAft>
              <a:buClr>
                <a:srgbClr val="33CCCC"/>
              </a:buClr>
              <a:buSzPct val="100000"/>
              <a:buFont typeface="Tw Cen MT" panose="020B0602020104020603" pitchFamily="34" charset="0"/>
              <a:buChar char=" "/>
              <a:tabLst/>
              <a:defRPr/>
            </a:pPr>
            <a:endParaRPr kumimoji="0" lang="en-US" sz="2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91440" marR="0" lvl="0" indent="-91440" algn="l" defTabSz="914400" rtl="0" eaLnBrk="1" fontAlgn="auto" latinLnBrk="0" hangingPunct="1">
              <a:lnSpc>
                <a:spcPct val="90000"/>
              </a:lnSpc>
              <a:spcBef>
                <a:spcPts val="1200"/>
              </a:spcBef>
              <a:spcAft>
                <a:spcPts val="200"/>
              </a:spcAft>
              <a:buClr>
                <a:srgbClr val="33CCCC"/>
              </a:buClr>
              <a:buSzPct val="100000"/>
              <a:buFont typeface="Tw Cen MT" panose="020B0602020104020603" pitchFamily="34" charset="0"/>
              <a:buChar char=" "/>
              <a:tabLst/>
              <a:defRPr/>
            </a:pPr>
            <a:endParaRPr kumimoji="0" lang="en-US" sz="2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90000"/>
              </a:lnSpc>
              <a:spcBef>
                <a:spcPts val="1200"/>
              </a:spcBef>
              <a:spcAft>
                <a:spcPts val="200"/>
              </a:spcAft>
              <a:buClr>
                <a:srgbClr val="33CCCC"/>
              </a:buClr>
              <a:buSzPct val="100000"/>
              <a:buFont typeface="Tw Cen MT" panose="020B0602020104020603" pitchFamily="34" charset="0"/>
              <a:buChar char=" "/>
              <a:tabLst/>
              <a:defRPr/>
            </a:pPr>
            <a:endParaRPr kumimoji="0" lang="en-US" sz="22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endParaRPr>
          </a:p>
          <a:p>
            <a:pPr marL="91440" marR="0" lvl="0" indent="-91440" algn="l" defTabSz="914400" rtl="0" eaLnBrk="1" fontAlgn="auto" latinLnBrk="0" hangingPunct="1">
              <a:lnSpc>
                <a:spcPct val="90000"/>
              </a:lnSpc>
              <a:spcBef>
                <a:spcPts val="1200"/>
              </a:spcBef>
              <a:spcAft>
                <a:spcPts val="200"/>
              </a:spcAft>
              <a:buClr>
                <a:srgbClr val="33CCCC"/>
              </a:buClr>
              <a:buSzPct val="100000"/>
              <a:buFont typeface="Tw Cen MT" panose="020B0602020104020603" pitchFamily="34" charset="0"/>
              <a:buChar char=" "/>
              <a:tabLst/>
              <a:defRPr/>
            </a:pPr>
            <a:endParaRPr kumimoji="0" lang="en-US" sz="2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91440" marR="0" lvl="0" indent="-91440" algn="l" defTabSz="914400" rtl="0" eaLnBrk="1" fontAlgn="auto" latinLnBrk="0" hangingPunct="1">
              <a:lnSpc>
                <a:spcPct val="90000"/>
              </a:lnSpc>
              <a:spcBef>
                <a:spcPts val="1200"/>
              </a:spcBef>
              <a:spcAft>
                <a:spcPts val="200"/>
              </a:spcAft>
              <a:buClr>
                <a:srgbClr val="33CCCC"/>
              </a:buClr>
              <a:buSzPct val="100000"/>
              <a:buFont typeface="Tw Cen MT" panose="020B0602020104020603" pitchFamily="34" charset="0"/>
              <a:buChar char=" "/>
              <a:tabLst/>
              <a:defRPr/>
            </a:pPr>
            <a:endParaRPr kumimoji="0" lang="en-ZA" sz="22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344935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010D-F4C1-3EEF-46DF-03DC547E713B}"/>
              </a:ext>
            </a:extLst>
          </p:cNvPr>
          <p:cNvSpPr>
            <a:spLocks noGrp="1"/>
          </p:cNvSpPr>
          <p:nvPr>
            <p:ph type="title"/>
          </p:nvPr>
        </p:nvSpPr>
        <p:spPr/>
        <p:txBody>
          <a:bodyPr/>
          <a:lstStyle/>
          <a:p>
            <a:r>
              <a:rPr lang="en-US" dirty="0"/>
              <a:t>Commenting</a:t>
            </a:r>
            <a:endParaRPr lang="en-ZA" dirty="0"/>
          </a:p>
        </p:txBody>
      </p:sp>
      <p:sp>
        <p:nvSpPr>
          <p:cNvPr id="3" name="Content Placeholder 2">
            <a:extLst>
              <a:ext uri="{FF2B5EF4-FFF2-40B4-BE49-F238E27FC236}">
                <a16:creationId xmlns:a16="http://schemas.microsoft.com/office/drawing/2014/main" id="{974204A9-A695-AD43-3DA7-5D5C9C4986CA}"/>
              </a:ext>
            </a:extLst>
          </p:cNvPr>
          <p:cNvSpPr>
            <a:spLocks noGrp="1"/>
          </p:cNvSpPr>
          <p:nvPr>
            <p:ph idx="1"/>
          </p:nvPr>
        </p:nvSpPr>
        <p:spPr/>
        <p:txBody>
          <a:bodyPr/>
          <a:lstStyle/>
          <a:p>
            <a:r>
              <a:rPr lang="en-ZA" dirty="0"/>
              <a:t>Once we start working in MySQL workbench or SQL Server Management studio, we’ll use comments to indicate the question numbers that we’ll be working with:</a:t>
            </a:r>
          </a:p>
          <a:p>
            <a:endParaRPr lang="en-ZA" dirty="0"/>
          </a:p>
          <a:p>
            <a:endParaRPr lang="en-ZA" dirty="0"/>
          </a:p>
        </p:txBody>
      </p:sp>
      <p:pic>
        <p:nvPicPr>
          <p:cNvPr id="5" name="Picture 4" descr="Graphical user interface, text&#10;&#10;Description automatically generated with medium confidence">
            <a:extLst>
              <a:ext uri="{FF2B5EF4-FFF2-40B4-BE49-F238E27FC236}">
                <a16:creationId xmlns:a16="http://schemas.microsoft.com/office/drawing/2014/main" id="{5C4D8AF2-BEF6-9FE9-AEFE-B86BD47D2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3667856"/>
            <a:ext cx="8166210" cy="2216109"/>
          </a:xfrm>
          <a:prstGeom prst="rect">
            <a:avLst/>
          </a:prstGeom>
        </p:spPr>
      </p:pic>
    </p:spTree>
    <p:extLst>
      <p:ext uri="{BB962C8B-B14F-4D97-AF65-F5344CB8AC3E}">
        <p14:creationId xmlns:p14="http://schemas.microsoft.com/office/powerpoint/2010/main" val="1847347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2E8F-4049-493D-888B-C154A0E37C1A}"/>
              </a:ext>
            </a:extLst>
          </p:cNvPr>
          <p:cNvSpPr>
            <a:spLocks noGrp="1"/>
          </p:cNvSpPr>
          <p:nvPr>
            <p:ph type="ctrTitle"/>
          </p:nvPr>
        </p:nvSpPr>
        <p:spPr>
          <a:xfrm>
            <a:off x="524932" y="4960137"/>
            <a:ext cx="7704667" cy="1463040"/>
          </a:xfrm>
        </p:spPr>
        <p:txBody>
          <a:bodyPr/>
          <a:lstStyle/>
          <a:p>
            <a:r>
              <a:rPr lang="en-US" dirty="0"/>
              <a:t>Chapter 1: Introduction to SQL</a:t>
            </a:r>
            <a:endParaRPr lang="en-ZA" dirty="0"/>
          </a:p>
        </p:txBody>
      </p:sp>
      <p:sp>
        <p:nvSpPr>
          <p:cNvPr id="3" name="Subtitle 2">
            <a:extLst>
              <a:ext uri="{FF2B5EF4-FFF2-40B4-BE49-F238E27FC236}">
                <a16:creationId xmlns:a16="http://schemas.microsoft.com/office/drawing/2014/main" id="{3DC6BAE8-CE2B-486B-B577-881DC690077C}"/>
              </a:ext>
            </a:extLst>
          </p:cNvPr>
          <p:cNvSpPr>
            <a:spLocks noGrp="1"/>
          </p:cNvSpPr>
          <p:nvPr>
            <p:ph type="subTitle" idx="1"/>
          </p:nvPr>
        </p:nvSpPr>
        <p:spPr/>
        <p:txBody>
          <a:bodyPr/>
          <a:lstStyle/>
          <a:p>
            <a:r>
              <a:rPr lang="en-ZA" dirty="0"/>
              <a:t>2023</a:t>
            </a:r>
          </a:p>
        </p:txBody>
      </p:sp>
    </p:spTree>
    <p:extLst>
      <p:ext uri="{BB962C8B-B14F-4D97-AF65-F5344CB8AC3E}">
        <p14:creationId xmlns:p14="http://schemas.microsoft.com/office/powerpoint/2010/main" val="3086345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531-0743-D2AD-02CA-25BDD79C8F14}"/>
              </a:ext>
            </a:extLst>
          </p:cNvPr>
          <p:cNvSpPr>
            <a:spLocks noGrp="1"/>
          </p:cNvSpPr>
          <p:nvPr>
            <p:ph type="title"/>
          </p:nvPr>
        </p:nvSpPr>
        <p:spPr/>
        <p:txBody>
          <a:bodyPr/>
          <a:lstStyle/>
          <a:p>
            <a:r>
              <a:rPr lang="en-US" dirty="0"/>
              <a:t>Chapter 1: Introduction to SQL</a:t>
            </a:r>
            <a:endParaRPr lang="en-ZA" dirty="0"/>
          </a:p>
        </p:txBody>
      </p:sp>
      <p:sp>
        <p:nvSpPr>
          <p:cNvPr id="3" name="Content Placeholder 2">
            <a:extLst>
              <a:ext uri="{FF2B5EF4-FFF2-40B4-BE49-F238E27FC236}">
                <a16:creationId xmlns:a16="http://schemas.microsoft.com/office/drawing/2014/main" id="{7BE0BCE9-8BA3-6B8D-CE50-720CDB4E4C1E}"/>
              </a:ext>
            </a:extLst>
          </p:cNvPr>
          <p:cNvSpPr>
            <a:spLocks noGrp="1"/>
          </p:cNvSpPr>
          <p:nvPr>
            <p:ph idx="1"/>
          </p:nvPr>
        </p:nvSpPr>
        <p:spPr/>
        <p:txBody>
          <a:bodyPr>
            <a:normAutofit/>
          </a:bodyPr>
          <a:lstStyle/>
          <a:p>
            <a:r>
              <a:rPr lang="en-ZA" sz="2800" dirty="0">
                <a:solidFill>
                  <a:schemeClr val="accent2"/>
                </a:solidFill>
              </a:rPr>
              <a:t>Content:</a:t>
            </a:r>
          </a:p>
          <a:p>
            <a:pPr marL="514350" indent="-514350">
              <a:buFont typeface="+mj-lt"/>
              <a:buAutoNum type="arabicPeriod"/>
            </a:pPr>
            <a:r>
              <a:rPr lang="en-ZA" sz="2800" dirty="0">
                <a:solidFill>
                  <a:schemeClr val="accent2"/>
                </a:solidFill>
              </a:rPr>
              <a:t>Introduction to SQL</a:t>
            </a:r>
          </a:p>
          <a:p>
            <a:pPr marL="514350" indent="-514350">
              <a:buFont typeface="+mj-lt"/>
              <a:buAutoNum type="arabicPeriod"/>
            </a:pPr>
            <a:r>
              <a:rPr lang="en-ZA" sz="2800" dirty="0">
                <a:solidFill>
                  <a:schemeClr val="accent2"/>
                </a:solidFill>
              </a:rPr>
              <a:t>Introduction to RDMS</a:t>
            </a:r>
          </a:p>
          <a:p>
            <a:pPr marL="0" indent="0">
              <a:buNone/>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p:txBody>
      </p:sp>
    </p:spTree>
    <p:extLst>
      <p:ext uri="{BB962C8B-B14F-4D97-AF65-F5344CB8AC3E}">
        <p14:creationId xmlns:p14="http://schemas.microsoft.com/office/powerpoint/2010/main" val="298724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9F39-F7AF-8BE7-3BCE-4F136657F9A6}"/>
              </a:ext>
            </a:extLst>
          </p:cNvPr>
          <p:cNvSpPr>
            <a:spLocks noGrp="1"/>
          </p:cNvSpPr>
          <p:nvPr>
            <p:ph type="title"/>
          </p:nvPr>
        </p:nvSpPr>
        <p:spPr/>
        <p:txBody>
          <a:bodyPr/>
          <a:lstStyle/>
          <a:p>
            <a:r>
              <a:rPr lang="en-ZA" dirty="0"/>
              <a:t>What is SQL?</a:t>
            </a:r>
          </a:p>
        </p:txBody>
      </p:sp>
      <p:sp>
        <p:nvSpPr>
          <p:cNvPr id="3" name="Content Placeholder 2">
            <a:extLst>
              <a:ext uri="{FF2B5EF4-FFF2-40B4-BE49-F238E27FC236}">
                <a16:creationId xmlns:a16="http://schemas.microsoft.com/office/drawing/2014/main" id="{CCC3D6AB-88DA-9D27-2DCE-B8624716BF20}"/>
              </a:ext>
            </a:extLst>
          </p:cNvPr>
          <p:cNvSpPr>
            <a:spLocks noGrp="1"/>
          </p:cNvSpPr>
          <p:nvPr>
            <p:ph idx="1"/>
          </p:nvPr>
        </p:nvSpPr>
        <p:spPr/>
        <p:txBody>
          <a:bodyPr/>
          <a:lstStyle/>
          <a:p>
            <a:r>
              <a:rPr lang="en-US" b="1" dirty="0"/>
              <a:t>Structured query language </a:t>
            </a:r>
          </a:p>
          <a:p>
            <a:r>
              <a:rPr lang="en-US" dirty="0"/>
              <a:t>Is a programming language for storing and processing information in a relational database. A relational database stores information in tabular form, with rows and columns representing different data attributes and the various relationships between the data values.</a:t>
            </a:r>
          </a:p>
          <a:p>
            <a:endParaRPr lang="en-US" dirty="0"/>
          </a:p>
          <a:p>
            <a:r>
              <a:rPr lang="en-US" dirty="0"/>
              <a:t>SQL (Structured Query Language) is a programming language designed to manage data stored in a relational database management system (RDBMS)</a:t>
            </a:r>
            <a:endParaRPr lang="en-ZA" dirty="0"/>
          </a:p>
          <a:p>
            <a:endParaRPr lang="en-ZA" dirty="0"/>
          </a:p>
        </p:txBody>
      </p:sp>
    </p:spTree>
    <p:extLst>
      <p:ext uri="{BB962C8B-B14F-4D97-AF65-F5344CB8AC3E}">
        <p14:creationId xmlns:p14="http://schemas.microsoft.com/office/powerpoint/2010/main" val="1624621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2D6C-C6D2-488A-8B09-CFC6D54ECE2A}"/>
              </a:ext>
            </a:extLst>
          </p:cNvPr>
          <p:cNvSpPr>
            <a:spLocks noGrp="1"/>
          </p:cNvSpPr>
          <p:nvPr>
            <p:ph type="title"/>
          </p:nvPr>
        </p:nvSpPr>
        <p:spPr/>
        <p:txBody>
          <a:bodyPr>
            <a:normAutofit/>
          </a:bodyPr>
          <a:lstStyle/>
          <a:p>
            <a:r>
              <a:rPr lang="en-ZA" dirty="0"/>
              <a:t>Introduction  to RDBMS</a:t>
            </a:r>
          </a:p>
        </p:txBody>
      </p:sp>
      <p:sp>
        <p:nvSpPr>
          <p:cNvPr id="3" name="Content Placeholder 2">
            <a:extLst>
              <a:ext uri="{FF2B5EF4-FFF2-40B4-BE49-F238E27FC236}">
                <a16:creationId xmlns:a16="http://schemas.microsoft.com/office/drawing/2014/main" id="{97642E45-13E5-4DA6-81C5-882DB0523F3E}"/>
              </a:ext>
            </a:extLst>
          </p:cNvPr>
          <p:cNvSpPr>
            <a:spLocks noGrp="1"/>
          </p:cNvSpPr>
          <p:nvPr>
            <p:ph idx="1"/>
          </p:nvPr>
        </p:nvSpPr>
        <p:spPr>
          <a:xfrm>
            <a:off x="915924" y="1463040"/>
            <a:ext cx="10360152" cy="5120640"/>
          </a:xfrm>
        </p:spPr>
        <p:txBody>
          <a:bodyPr>
            <a:normAutofit fontScale="92500" lnSpcReduction="10000"/>
          </a:bodyPr>
          <a:lstStyle/>
          <a:p>
            <a:endParaRPr lang="en-ZA" dirty="0"/>
          </a:p>
          <a:p>
            <a:r>
              <a:rPr lang="en-ZA" b="1" i="1" dirty="0"/>
              <a:t>RDBMS -- Relational Database Management system</a:t>
            </a:r>
            <a:endParaRPr lang="en-US" b="1" dirty="0"/>
          </a:p>
          <a:p>
            <a:r>
              <a:rPr lang="en-US" dirty="0"/>
              <a:t>RDBMS is the basis for all modern database systems such as </a:t>
            </a:r>
          </a:p>
          <a:p>
            <a:pPr>
              <a:buFont typeface="Arial" panose="020B0604020202020204" pitchFamily="34" charset="0"/>
              <a:buChar char="•"/>
            </a:pPr>
            <a:r>
              <a:rPr lang="en-US" dirty="0"/>
              <a:t>MySQL</a:t>
            </a:r>
          </a:p>
          <a:p>
            <a:pPr>
              <a:buFont typeface="Arial" panose="020B0604020202020204" pitchFamily="34" charset="0"/>
              <a:buChar char="•"/>
            </a:pPr>
            <a:r>
              <a:rPr lang="en-US" dirty="0"/>
              <a:t>Microsoft SQL Server</a:t>
            </a:r>
          </a:p>
          <a:p>
            <a:pPr>
              <a:buFont typeface="Arial" panose="020B0604020202020204" pitchFamily="34" charset="0"/>
              <a:buChar char="•"/>
            </a:pPr>
            <a:r>
              <a:rPr lang="en-US" dirty="0"/>
              <a:t>Oracle</a:t>
            </a:r>
          </a:p>
          <a:p>
            <a:pPr>
              <a:buFont typeface="Arial" panose="020B0604020202020204" pitchFamily="34" charset="0"/>
              <a:buChar char="•"/>
            </a:pPr>
            <a:r>
              <a:rPr lang="en-US" dirty="0"/>
              <a:t>Microsoft Access. </a:t>
            </a:r>
          </a:p>
          <a:p>
            <a:endParaRPr lang="en-US" dirty="0"/>
          </a:p>
          <a:p>
            <a:r>
              <a:rPr lang="en-US" dirty="0"/>
              <a:t>Characteristics of RDBMS: </a:t>
            </a:r>
          </a:p>
          <a:p>
            <a:pPr>
              <a:buFont typeface="Wingdings" panose="05000000000000000000" pitchFamily="2" charset="2"/>
              <a:buChar char="Ø"/>
            </a:pPr>
            <a:r>
              <a:rPr lang="en-ZA" dirty="0"/>
              <a:t>Stores data in </a:t>
            </a:r>
            <a:r>
              <a:rPr lang="en-ZA" b="1" dirty="0"/>
              <a:t>tabular</a:t>
            </a:r>
            <a:r>
              <a:rPr lang="en-ZA" dirty="0"/>
              <a:t> form with </a:t>
            </a:r>
            <a:r>
              <a:rPr lang="en-ZA" i="1" dirty="0"/>
              <a:t>rows</a:t>
            </a:r>
            <a:r>
              <a:rPr lang="en-ZA" dirty="0"/>
              <a:t> and </a:t>
            </a:r>
            <a:r>
              <a:rPr lang="en-ZA" i="1" dirty="0"/>
              <a:t>columns</a:t>
            </a:r>
          </a:p>
          <a:p>
            <a:pPr>
              <a:buFont typeface="Wingdings" panose="05000000000000000000" pitchFamily="2" charset="2"/>
              <a:buChar char="Ø"/>
            </a:pPr>
            <a:r>
              <a:rPr lang="en-ZA" dirty="0"/>
              <a:t>Multiple tables can be accessed at the same time</a:t>
            </a:r>
          </a:p>
          <a:p>
            <a:pPr>
              <a:buFont typeface="Wingdings" panose="05000000000000000000" pitchFamily="2" charset="2"/>
              <a:buChar char="Ø"/>
            </a:pPr>
            <a:r>
              <a:rPr lang="en-ZA" dirty="0"/>
              <a:t>Data is stored in tables related to one another</a:t>
            </a:r>
          </a:p>
          <a:p>
            <a:endParaRPr lang="en-ZA" dirty="0"/>
          </a:p>
        </p:txBody>
      </p:sp>
    </p:spTree>
    <p:extLst>
      <p:ext uri="{BB962C8B-B14F-4D97-AF65-F5344CB8AC3E}">
        <p14:creationId xmlns:p14="http://schemas.microsoft.com/office/powerpoint/2010/main" val="326847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551C-1716-4BCE-8019-D1BE718485D6}"/>
              </a:ext>
            </a:extLst>
          </p:cNvPr>
          <p:cNvSpPr>
            <a:spLocks noGrp="1"/>
          </p:cNvSpPr>
          <p:nvPr>
            <p:ph type="title"/>
          </p:nvPr>
        </p:nvSpPr>
        <p:spPr/>
        <p:txBody>
          <a:bodyPr/>
          <a:lstStyle/>
          <a:p>
            <a:r>
              <a:rPr lang="en-ZA" dirty="0"/>
              <a:t>What is a Database</a:t>
            </a:r>
          </a:p>
        </p:txBody>
      </p:sp>
      <p:sp>
        <p:nvSpPr>
          <p:cNvPr id="3" name="Content Placeholder 2">
            <a:extLst>
              <a:ext uri="{FF2B5EF4-FFF2-40B4-BE49-F238E27FC236}">
                <a16:creationId xmlns:a16="http://schemas.microsoft.com/office/drawing/2014/main" id="{3AD3C0FE-3A15-43DE-B22A-2328247C013C}"/>
              </a:ext>
            </a:extLst>
          </p:cNvPr>
          <p:cNvSpPr>
            <a:spLocks noGrp="1"/>
          </p:cNvSpPr>
          <p:nvPr>
            <p:ph idx="1"/>
          </p:nvPr>
        </p:nvSpPr>
        <p:spPr>
          <a:xfrm>
            <a:off x="1024128" y="2151888"/>
            <a:ext cx="9720073" cy="3776472"/>
          </a:xfrm>
        </p:spPr>
        <p:txBody>
          <a:bodyPr/>
          <a:lstStyle/>
          <a:p>
            <a:r>
              <a:rPr lang="en-ZA" dirty="0"/>
              <a:t>A collection of data.</a:t>
            </a:r>
          </a:p>
          <a:p>
            <a:r>
              <a:rPr lang="en-ZA" dirty="0"/>
              <a:t>It stores collection of tables related to one another.</a:t>
            </a:r>
          </a:p>
          <a:p>
            <a:r>
              <a:rPr lang="en-ZA" dirty="0"/>
              <a:t>It is a system that can be used for accessing and manipulating data.</a:t>
            </a:r>
          </a:p>
          <a:p>
            <a:endParaRPr lang="en-ZA" dirty="0"/>
          </a:p>
        </p:txBody>
      </p:sp>
    </p:spTree>
    <p:extLst>
      <p:ext uri="{BB962C8B-B14F-4D97-AF65-F5344CB8AC3E}">
        <p14:creationId xmlns:p14="http://schemas.microsoft.com/office/powerpoint/2010/main" val="364157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75848-BD4D-4B75-B966-A4EB0FF2B0C2}"/>
              </a:ext>
            </a:extLst>
          </p:cNvPr>
          <p:cNvSpPr>
            <a:spLocks noGrp="1"/>
          </p:cNvSpPr>
          <p:nvPr>
            <p:ph idx="1"/>
          </p:nvPr>
        </p:nvSpPr>
        <p:spPr/>
        <p:txBody>
          <a:bodyPr/>
          <a:lstStyle/>
          <a:p>
            <a:r>
              <a:rPr lang="en-US" u="sng" dirty="0"/>
              <a:t>Table</a:t>
            </a:r>
          </a:p>
          <a:p>
            <a:r>
              <a:rPr lang="en-US" dirty="0"/>
              <a:t>Is the structure inside your database that contains data  organized in </a:t>
            </a:r>
            <a:r>
              <a:rPr lang="en-US" i="1" dirty="0"/>
              <a:t>columns</a:t>
            </a:r>
            <a:r>
              <a:rPr lang="en-US" dirty="0"/>
              <a:t> and </a:t>
            </a:r>
            <a:r>
              <a:rPr lang="en-US" i="1" dirty="0"/>
              <a:t>rows</a:t>
            </a:r>
          </a:p>
          <a:p>
            <a:r>
              <a:rPr lang="en-US" dirty="0"/>
              <a:t>In Excel</a:t>
            </a:r>
          </a:p>
          <a:p>
            <a:endParaRPr lang="en-ZA" dirty="0"/>
          </a:p>
          <a:p>
            <a:endParaRPr lang="en-ZA" dirty="0"/>
          </a:p>
          <a:p>
            <a:r>
              <a:rPr lang="en-ZA" dirty="0"/>
              <a:t>In SQL</a:t>
            </a:r>
          </a:p>
        </p:txBody>
      </p:sp>
      <p:graphicFrame>
        <p:nvGraphicFramePr>
          <p:cNvPr id="2" name="Table 3">
            <a:extLst>
              <a:ext uri="{FF2B5EF4-FFF2-40B4-BE49-F238E27FC236}">
                <a16:creationId xmlns:a16="http://schemas.microsoft.com/office/drawing/2014/main" id="{059FE442-4D3D-E6F7-1B39-2214099B75D2}"/>
              </a:ext>
            </a:extLst>
          </p:cNvPr>
          <p:cNvGraphicFramePr>
            <a:graphicFrameLocks noGrp="1"/>
          </p:cNvGraphicFramePr>
          <p:nvPr>
            <p:extLst>
              <p:ext uri="{D42A27DB-BD31-4B8C-83A1-F6EECF244321}">
                <p14:modId xmlns:p14="http://schemas.microsoft.com/office/powerpoint/2010/main" val="2196310613"/>
              </p:ext>
            </p:extLst>
          </p:nvPr>
        </p:nvGraphicFramePr>
        <p:xfrm>
          <a:off x="1667764" y="3547364"/>
          <a:ext cx="8128000" cy="1107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20180433"/>
                    </a:ext>
                  </a:extLst>
                </a:gridCol>
                <a:gridCol w="2032000">
                  <a:extLst>
                    <a:ext uri="{9D8B030D-6E8A-4147-A177-3AD203B41FA5}">
                      <a16:colId xmlns:a16="http://schemas.microsoft.com/office/drawing/2014/main" val="2897917205"/>
                    </a:ext>
                  </a:extLst>
                </a:gridCol>
                <a:gridCol w="2032000">
                  <a:extLst>
                    <a:ext uri="{9D8B030D-6E8A-4147-A177-3AD203B41FA5}">
                      <a16:colId xmlns:a16="http://schemas.microsoft.com/office/drawing/2014/main" val="9402184"/>
                    </a:ext>
                  </a:extLst>
                </a:gridCol>
                <a:gridCol w="2032000">
                  <a:extLst>
                    <a:ext uri="{9D8B030D-6E8A-4147-A177-3AD203B41FA5}">
                      <a16:colId xmlns:a16="http://schemas.microsoft.com/office/drawing/2014/main" val="3499798023"/>
                    </a:ext>
                  </a:extLst>
                </a:gridCol>
              </a:tblGrid>
              <a:tr h="0">
                <a:tc>
                  <a:txBody>
                    <a:bodyPr/>
                    <a:lstStyle/>
                    <a:p>
                      <a:r>
                        <a:rPr lang="en-ZA" dirty="0"/>
                        <a:t>Column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Column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Column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Column 4</a:t>
                      </a:r>
                    </a:p>
                  </a:txBody>
                  <a:tcPr/>
                </a:tc>
                <a:extLst>
                  <a:ext uri="{0D108BD9-81ED-4DB2-BD59-A6C34878D82A}">
                    <a16:rowId xmlns:a16="http://schemas.microsoft.com/office/drawing/2014/main" val="3831810365"/>
                  </a:ext>
                </a:extLst>
              </a:tr>
              <a:tr h="370840">
                <a:tc>
                  <a:txBody>
                    <a:bodyPr/>
                    <a:lstStyle/>
                    <a:p>
                      <a:r>
                        <a:rPr lang="en-ZA" dirty="0"/>
                        <a:t>Row 1 </a:t>
                      </a:r>
                    </a:p>
                  </a:txBody>
                  <a:tcPr/>
                </a:tc>
                <a:tc>
                  <a:txBody>
                    <a:bodyPr/>
                    <a:lstStyle/>
                    <a:p>
                      <a:endParaRPr lang="en-ZA" dirty="0"/>
                    </a:p>
                  </a:txBody>
                  <a:tcPr/>
                </a:tc>
                <a:tc>
                  <a:txBody>
                    <a:bodyPr/>
                    <a:lstStyle/>
                    <a:p>
                      <a:endParaRPr lang="en-ZA"/>
                    </a:p>
                  </a:txBody>
                  <a:tcPr/>
                </a:tc>
                <a:tc>
                  <a:txBody>
                    <a:bodyPr/>
                    <a:lstStyle/>
                    <a:p>
                      <a:endParaRPr lang="en-ZA"/>
                    </a:p>
                  </a:txBody>
                  <a:tcPr/>
                </a:tc>
                <a:extLst>
                  <a:ext uri="{0D108BD9-81ED-4DB2-BD59-A6C34878D82A}">
                    <a16:rowId xmlns:a16="http://schemas.microsoft.com/office/drawing/2014/main" val="2707587249"/>
                  </a:ext>
                </a:extLst>
              </a:tr>
              <a:tr h="370840">
                <a:tc>
                  <a:txBody>
                    <a:bodyPr/>
                    <a:lstStyle/>
                    <a:p>
                      <a:r>
                        <a:rPr lang="en-ZA" dirty="0"/>
                        <a:t>Row 2</a:t>
                      </a:r>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3415966025"/>
                  </a:ext>
                </a:extLst>
              </a:tr>
            </a:tbl>
          </a:graphicData>
        </a:graphic>
      </p:graphicFrame>
      <p:graphicFrame>
        <p:nvGraphicFramePr>
          <p:cNvPr id="4" name="Table 3">
            <a:extLst>
              <a:ext uri="{FF2B5EF4-FFF2-40B4-BE49-F238E27FC236}">
                <a16:creationId xmlns:a16="http://schemas.microsoft.com/office/drawing/2014/main" id="{0CB409F3-3DD3-5B97-7FE3-E588051B4EB5}"/>
              </a:ext>
            </a:extLst>
          </p:cNvPr>
          <p:cNvGraphicFramePr>
            <a:graphicFrameLocks noGrp="1"/>
          </p:cNvGraphicFramePr>
          <p:nvPr>
            <p:extLst>
              <p:ext uri="{D42A27DB-BD31-4B8C-83A1-F6EECF244321}">
                <p14:modId xmlns:p14="http://schemas.microsoft.com/office/powerpoint/2010/main" val="3001347910"/>
              </p:ext>
            </p:extLst>
          </p:nvPr>
        </p:nvGraphicFramePr>
        <p:xfrm>
          <a:off x="1667764" y="5088804"/>
          <a:ext cx="8128000" cy="1107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120180433"/>
                    </a:ext>
                  </a:extLst>
                </a:gridCol>
                <a:gridCol w="2032000">
                  <a:extLst>
                    <a:ext uri="{9D8B030D-6E8A-4147-A177-3AD203B41FA5}">
                      <a16:colId xmlns:a16="http://schemas.microsoft.com/office/drawing/2014/main" val="2897917205"/>
                    </a:ext>
                  </a:extLst>
                </a:gridCol>
                <a:gridCol w="2032000">
                  <a:extLst>
                    <a:ext uri="{9D8B030D-6E8A-4147-A177-3AD203B41FA5}">
                      <a16:colId xmlns:a16="http://schemas.microsoft.com/office/drawing/2014/main" val="9402184"/>
                    </a:ext>
                  </a:extLst>
                </a:gridCol>
                <a:gridCol w="2032000">
                  <a:extLst>
                    <a:ext uri="{9D8B030D-6E8A-4147-A177-3AD203B41FA5}">
                      <a16:colId xmlns:a16="http://schemas.microsoft.com/office/drawing/2014/main" val="3499798023"/>
                    </a:ext>
                  </a:extLst>
                </a:gridCol>
              </a:tblGrid>
              <a:tr h="0">
                <a:tc>
                  <a:txBody>
                    <a:bodyPr/>
                    <a:lstStyle/>
                    <a:p>
                      <a:r>
                        <a:rPr lang="en-ZA" dirty="0"/>
                        <a:t>Field 1</a:t>
                      </a:r>
                    </a:p>
                  </a:txBody>
                  <a:tcPr/>
                </a:tc>
                <a:tc>
                  <a:txBody>
                    <a:bodyPr/>
                    <a:lstStyle/>
                    <a:p>
                      <a:r>
                        <a:rPr lang="en-ZA" dirty="0"/>
                        <a:t>Field 2</a:t>
                      </a:r>
                    </a:p>
                  </a:txBody>
                  <a:tcPr/>
                </a:tc>
                <a:tc>
                  <a:txBody>
                    <a:bodyPr/>
                    <a:lstStyle/>
                    <a:p>
                      <a:r>
                        <a:rPr lang="en-ZA" dirty="0"/>
                        <a:t>Field 3</a:t>
                      </a:r>
                    </a:p>
                  </a:txBody>
                  <a:tcPr/>
                </a:tc>
                <a:tc>
                  <a:txBody>
                    <a:bodyPr/>
                    <a:lstStyle/>
                    <a:p>
                      <a:r>
                        <a:rPr lang="en-ZA" dirty="0"/>
                        <a:t>Field 4</a:t>
                      </a:r>
                    </a:p>
                  </a:txBody>
                  <a:tcPr/>
                </a:tc>
                <a:extLst>
                  <a:ext uri="{0D108BD9-81ED-4DB2-BD59-A6C34878D82A}">
                    <a16:rowId xmlns:a16="http://schemas.microsoft.com/office/drawing/2014/main" val="3831810365"/>
                  </a:ext>
                </a:extLst>
              </a:tr>
              <a:tr h="370840">
                <a:tc>
                  <a:txBody>
                    <a:bodyPr/>
                    <a:lstStyle/>
                    <a:p>
                      <a:r>
                        <a:rPr lang="en-ZA" dirty="0"/>
                        <a:t>Record 1</a:t>
                      </a:r>
                    </a:p>
                  </a:txBody>
                  <a:tcPr/>
                </a:tc>
                <a:tc>
                  <a:txBody>
                    <a:bodyPr/>
                    <a:lstStyle/>
                    <a:p>
                      <a:endParaRPr lang="en-ZA" dirty="0"/>
                    </a:p>
                  </a:txBody>
                  <a:tcPr/>
                </a:tc>
                <a:tc>
                  <a:txBody>
                    <a:bodyPr/>
                    <a:lstStyle/>
                    <a:p>
                      <a:endParaRPr lang="en-ZA"/>
                    </a:p>
                  </a:txBody>
                  <a:tcPr/>
                </a:tc>
                <a:tc>
                  <a:txBody>
                    <a:bodyPr/>
                    <a:lstStyle/>
                    <a:p>
                      <a:endParaRPr lang="en-ZA"/>
                    </a:p>
                  </a:txBody>
                  <a:tcPr/>
                </a:tc>
                <a:extLst>
                  <a:ext uri="{0D108BD9-81ED-4DB2-BD59-A6C34878D82A}">
                    <a16:rowId xmlns:a16="http://schemas.microsoft.com/office/drawing/2014/main" val="2707587249"/>
                  </a:ext>
                </a:extLst>
              </a:tr>
              <a:tr h="370840">
                <a:tc>
                  <a:txBody>
                    <a:bodyPr/>
                    <a:lstStyle/>
                    <a:p>
                      <a:r>
                        <a:rPr lang="en-ZA" dirty="0"/>
                        <a:t>Record 2</a:t>
                      </a:r>
                    </a:p>
                  </a:txBody>
                  <a:tcPr/>
                </a:tc>
                <a:tc>
                  <a:txBody>
                    <a:bodyPr/>
                    <a:lstStyle/>
                    <a:p>
                      <a:endParaRPr lang="en-ZA"/>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3415966025"/>
                  </a:ext>
                </a:extLst>
              </a:tr>
            </a:tbl>
          </a:graphicData>
        </a:graphic>
      </p:graphicFrame>
    </p:spTree>
    <p:extLst>
      <p:ext uri="{BB962C8B-B14F-4D97-AF65-F5344CB8AC3E}">
        <p14:creationId xmlns:p14="http://schemas.microsoft.com/office/powerpoint/2010/main" val="363244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4FFB9-27B6-43DF-84FB-599AD660FB6E}"/>
              </a:ext>
            </a:extLst>
          </p:cNvPr>
          <p:cNvSpPr>
            <a:spLocks noGrp="1"/>
          </p:cNvSpPr>
          <p:nvPr>
            <p:ph type="title"/>
          </p:nvPr>
        </p:nvSpPr>
        <p:spPr/>
        <p:txBody>
          <a:bodyPr/>
          <a:lstStyle/>
          <a:p>
            <a:r>
              <a:rPr lang="en-ZA" dirty="0"/>
              <a:t>Database terminology</a:t>
            </a:r>
          </a:p>
        </p:txBody>
      </p:sp>
      <p:sp>
        <p:nvSpPr>
          <p:cNvPr id="3" name="Content Placeholder 2">
            <a:extLst>
              <a:ext uri="{FF2B5EF4-FFF2-40B4-BE49-F238E27FC236}">
                <a16:creationId xmlns:a16="http://schemas.microsoft.com/office/drawing/2014/main" id="{17739918-70D5-4A87-952C-ABBF52890566}"/>
              </a:ext>
            </a:extLst>
          </p:cNvPr>
          <p:cNvSpPr>
            <a:spLocks noGrp="1"/>
          </p:cNvSpPr>
          <p:nvPr>
            <p:ph idx="1"/>
          </p:nvPr>
        </p:nvSpPr>
        <p:spPr>
          <a:xfrm>
            <a:off x="704088" y="1908048"/>
            <a:ext cx="10360152" cy="4416552"/>
          </a:xfrm>
        </p:spPr>
        <p:txBody>
          <a:bodyPr/>
          <a:lstStyle/>
          <a:p>
            <a:pPr marR="0" algn="l"/>
            <a:r>
              <a:rPr lang="en-US" sz="1800" b="1" i="0" u="none" strike="noStrike" baseline="0" dirty="0">
                <a:solidFill>
                  <a:srgbClr val="000000"/>
                </a:solidFill>
                <a:latin typeface="Calibri" panose="020F0502020204030204" pitchFamily="34" charset="0"/>
              </a:rPr>
              <a:t>Primary Key </a:t>
            </a:r>
            <a:r>
              <a:rPr lang="en-US" sz="180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unique and mandatory identifier</a:t>
            </a:r>
          </a:p>
          <a:p>
            <a:pPr marR="0" algn="l"/>
            <a:r>
              <a:rPr lang="en-US" sz="1800" b="1" i="0" u="none" strike="noStrike" baseline="0" dirty="0">
                <a:solidFill>
                  <a:srgbClr val="000000"/>
                </a:solidFill>
                <a:latin typeface="Calibri" panose="020F0502020204030204" pitchFamily="34" charset="0"/>
              </a:rPr>
              <a:t>Foreign Key </a:t>
            </a:r>
            <a:r>
              <a:rPr lang="en-US" sz="1800" dirty="0">
                <a:solidFill>
                  <a:srgbClr val="000000"/>
                </a:solidFill>
                <a:latin typeface="Calibri" panose="020F0502020204030204" pitchFamily="34" charset="0"/>
              </a:rPr>
              <a:t>- A</a:t>
            </a:r>
            <a:r>
              <a:rPr lang="en-US" sz="1800" b="0" i="0" u="none" strike="noStrike" baseline="0" dirty="0">
                <a:solidFill>
                  <a:srgbClr val="000000"/>
                </a:solidFill>
                <a:latin typeface="Calibri" panose="020F0502020204030204" pitchFamily="34" charset="0"/>
              </a:rPr>
              <a:t> cross-reference between tables because it references the primary key of another table.</a:t>
            </a:r>
          </a:p>
          <a:p>
            <a:pPr marR="0" algn="l"/>
            <a:r>
              <a:rPr lang="en-US" sz="1800" b="1" i="0" u="none" strike="noStrike" baseline="0" dirty="0">
                <a:solidFill>
                  <a:srgbClr val="000000"/>
                </a:solidFill>
                <a:latin typeface="Calibri" panose="020F0502020204030204" pitchFamily="34" charset="0"/>
              </a:rPr>
              <a:t>Relationship</a:t>
            </a:r>
            <a:r>
              <a:rPr lang="en-US" sz="1800" dirty="0">
                <a:solidFill>
                  <a:srgbClr val="000000"/>
                </a:solidFill>
                <a:latin typeface="Calibri" panose="020F0502020204030204" pitchFamily="34" charset="0"/>
              </a:rPr>
              <a:t> - </a:t>
            </a:r>
            <a:r>
              <a:rPr lang="en-US" sz="1800" b="0" i="0" u="none" strike="noStrike" baseline="0" dirty="0">
                <a:solidFill>
                  <a:srgbClr val="000000"/>
                </a:solidFill>
                <a:latin typeface="Calibri" panose="020F0502020204030204" pitchFamily="34" charset="0"/>
              </a:rPr>
              <a:t>created though foreign keys </a:t>
            </a:r>
          </a:p>
          <a:p>
            <a:pPr marR="0" algn="l"/>
            <a:r>
              <a:rPr lang="en-US" sz="1800" b="1" dirty="0">
                <a:solidFill>
                  <a:srgbClr val="000000"/>
                </a:solidFill>
                <a:latin typeface="Calibri" panose="020F0502020204030204" pitchFamily="34" charset="0"/>
              </a:rPr>
              <a:t>Data types </a:t>
            </a:r>
            <a:r>
              <a:rPr lang="en-US" sz="1800" dirty="0">
                <a:solidFill>
                  <a:srgbClr val="000000"/>
                </a:solidFill>
                <a:latin typeface="Calibri" panose="020F0502020204030204" pitchFamily="34" charset="0"/>
              </a:rPr>
              <a:t>– Specifies the type of data entered in a field</a:t>
            </a:r>
          </a:p>
          <a:p>
            <a:endParaRPr lang="en-ZA" dirty="0"/>
          </a:p>
        </p:txBody>
      </p:sp>
      <p:pic>
        <p:nvPicPr>
          <p:cNvPr id="5" name="Picture 4">
            <a:extLst>
              <a:ext uri="{FF2B5EF4-FFF2-40B4-BE49-F238E27FC236}">
                <a16:creationId xmlns:a16="http://schemas.microsoft.com/office/drawing/2014/main" id="{F5474245-0068-24AF-7764-FA5B2CFF780F}"/>
              </a:ext>
            </a:extLst>
          </p:cNvPr>
          <p:cNvPicPr>
            <a:picLocks noChangeAspect="1"/>
          </p:cNvPicPr>
          <p:nvPr/>
        </p:nvPicPr>
        <p:blipFill>
          <a:blip r:embed="rId3"/>
          <a:stretch>
            <a:fillRect/>
          </a:stretch>
        </p:blipFill>
        <p:spPr>
          <a:xfrm>
            <a:off x="3129915" y="3869846"/>
            <a:ext cx="5114925" cy="2031082"/>
          </a:xfrm>
          <a:prstGeom prst="rect">
            <a:avLst/>
          </a:prstGeom>
        </p:spPr>
      </p:pic>
    </p:spTree>
    <p:extLst>
      <p:ext uri="{BB962C8B-B14F-4D97-AF65-F5344CB8AC3E}">
        <p14:creationId xmlns:p14="http://schemas.microsoft.com/office/powerpoint/2010/main" val="33295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6BCF-F917-42A0-A470-22F27292E61D}"/>
              </a:ext>
            </a:extLst>
          </p:cNvPr>
          <p:cNvSpPr>
            <a:spLocks noGrp="1"/>
          </p:cNvSpPr>
          <p:nvPr>
            <p:ph type="title"/>
          </p:nvPr>
        </p:nvSpPr>
        <p:spPr>
          <a:xfrm>
            <a:off x="1008888" y="813816"/>
            <a:ext cx="9720072" cy="923544"/>
          </a:xfrm>
        </p:spPr>
        <p:txBody>
          <a:bodyPr/>
          <a:lstStyle/>
          <a:p>
            <a:r>
              <a:rPr lang="en-ZA" dirty="0"/>
              <a:t>Why SQL</a:t>
            </a:r>
          </a:p>
        </p:txBody>
      </p:sp>
      <p:sp>
        <p:nvSpPr>
          <p:cNvPr id="3" name="Content Placeholder 2">
            <a:extLst>
              <a:ext uri="{FF2B5EF4-FFF2-40B4-BE49-F238E27FC236}">
                <a16:creationId xmlns:a16="http://schemas.microsoft.com/office/drawing/2014/main" id="{05E470A9-A0C4-464A-89E1-F38D747AE02A}"/>
              </a:ext>
            </a:extLst>
          </p:cNvPr>
          <p:cNvSpPr>
            <a:spLocks noGrp="1"/>
          </p:cNvSpPr>
          <p:nvPr>
            <p:ph idx="1"/>
          </p:nvPr>
        </p:nvSpPr>
        <p:spPr>
          <a:xfrm>
            <a:off x="810768" y="1386840"/>
            <a:ext cx="10817352" cy="4876800"/>
          </a:xfrm>
        </p:spPr>
        <p:txBody>
          <a:bodyPr>
            <a:normAutofit/>
          </a:bodyPr>
          <a:lstStyle/>
          <a:p>
            <a:pPr>
              <a:buClrTx/>
              <a:buFont typeface="Wingdings" panose="05000000000000000000" pitchFamily="2" charset="2"/>
              <a:buChar char="§"/>
            </a:pPr>
            <a:endParaRPr lang="en-US" dirty="0"/>
          </a:p>
          <a:p>
            <a:pPr>
              <a:buClrTx/>
              <a:buFont typeface="Wingdings" panose="05000000000000000000" pitchFamily="2" charset="2"/>
              <a:buChar char="§"/>
            </a:pPr>
            <a:r>
              <a:rPr lang="en-US" dirty="0"/>
              <a:t>SQL is effective at data manipulation. </a:t>
            </a:r>
          </a:p>
          <a:p>
            <a:pPr>
              <a:buClrTx/>
              <a:buFont typeface="Wingdings" panose="05000000000000000000" pitchFamily="2" charset="2"/>
              <a:buChar char="§"/>
            </a:pPr>
            <a:r>
              <a:rPr lang="en-US" dirty="0"/>
              <a:t>Data testing and manipulating is faster on SQL.</a:t>
            </a:r>
          </a:p>
          <a:p>
            <a:pPr>
              <a:buClrTx/>
              <a:buFont typeface="Wingdings" panose="05000000000000000000" pitchFamily="2" charset="2"/>
              <a:buChar char="§"/>
            </a:pPr>
            <a:r>
              <a:rPr lang="en-US" dirty="0"/>
              <a:t>Large amount of data is retrieved quickly and efficiently</a:t>
            </a:r>
          </a:p>
          <a:p>
            <a:pPr>
              <a:buClrTx/>
              <a:buFont typeface="Wingdings" panose="05000000000000000000" pitchFamily="2" charset="2"/>
              <a:buChar char="§"/>
            </a:pPr>
            <a:r>
              <a:rPr lang="en-US" dirty="0"/>
              <a:t>Data retrieval is easier, large number of lines of code is not required. All basic keywords such as SELECT, INSERT INTO, UPDATE, etc. are used and the syntactical rules are not complex in SQL, which makes it very user-friendly language. </a:t>
            </a:r>
          </a:p>
          <a:p>
            <a:pPr>
              <a:buClrTx/>
              <a:buFont typeface="Wingdings" panose="05000000000000000000" pitchFamily="2" charset="2"/>
              <a:buChar char="§"/>
            </a:pPr>
            <a:r>
              <a:rPr lang="en-US" dirty="0"/>
              <a:t>It is a standardized Language, it provides a uniform platform worldwide to all its users. </a:t>
            </a:r>
          </a:p>
          <a:p>
            <a:pPr>
              <a:buClrTx/>
              <a:buFont typeface="Wingdings" panose="05000000000000000000" pitchFamily="2" charset="2"/>
              <a:buChar char="§"/>
            </a:pPr>
            <a:r>
              <a:rPr lang="en-US" dirty="0"/>
              <a:t>Easy to learn and understand, answers to complex queries can be received in seconds. </a:t>
            </a:r>
          </a:p>
          <a:p>
            <a:pPr>
              <a:buClrTx/>
              <a:buFont typeface="Wingdings" panose="05000000000000000000" pitchFamily="2" charset="2"/>
              <a:buChar char="§"/>
            </a:pPr>
            <a:r>
              <a:rPr lang="en-US" dirty="0"/>
              <a:t>SQL can handle large volumes of data.</a:t>
            </a:r>
            <a:endParaRPr lang="en-ZA" dirty="0"/>
          </a:p>
        </p:txBody>
      </p:sp>
    </p:spTree>
    <p:extLst>
      <p:ext uri="{BB962C8B-B14F-4D97-AF65-F5344CB8AC3E}">
        <p14:creationId xmlns:p14="http://schemas.microsoft.com/office/powerpoint/2010/main" val="15391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335B74"/>
      </a:dk2>
      <a:lt2>
        <a:srgbClr val="DFE3E5"/>
      </a:lt2>
      <a:accent1>
        <a:srgbClr val="33CCCC"/>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BFB6A092BC114FB9C8BF4F3844A63F" ma:contentTypeVersion="12" ma:contentTypeDescription="Create a new document." ma:contentTypeScope="" ma:versionID="44882e59778137eb3abff6fe86cb27ae">
  <xsd:schema xmlns:xsd="http://www.w3.org/2001/XMLSchema" xmlns:xs="http://www.w3.org/2001/XMLSchema" xmlns:p="http://schemas.microsoft.com/office/2006/metadata/properties" xmlns:ns3="1d6905d8-d2be-43f9-a6c8-7ae26326fc2f" xmlns:ns4="2ff071ce-df8b-4fc0-abb4-b097bcbe2cdc" targetNamespace="http://schemas.microsoft.com/office/2006/metadata/properties" ma:root="true" ma:fieldsID="5b1db03e36aed2cb507cf74cdabc5d23" ns3:_="" ns4:_="">
    <xsd:import namespace="1d6905d8-d2be-43f9-a6c8-7ae26326fc2f"/>
    <xsd:import namespace="2ff071ce-df8b-4fc0-abb4-b097bcbe2cd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905d8-d2be-43f9-a6c8-7ae26326fc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f071ce-df8b-4fc0-abb4-b097bcbe2c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4465B9-5913-49BF-A98C-BEDDD6A19590}">
  <ds:schemaRef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openxmlformats.org/package/2006/metadata/core-properties"/>
    <ds:schemaRef ds:uri="1d6905d8-d2be-43f9-a6c8-7ae26326fc2f"/>
    <ds:schemaRef ds:uri="2ff071ce-df8b-4fc0-abb4-b097bcbe2cdc"/>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1A107D2D-9A75-4854-8A1E-79037BDAB399}">
  <ds:schemaRefs>
    <ds:schemaRef ds:uri="http://schemas.microsoft.com/sharepoint/v3/contenttype/forms"/>
  </ds:schemaRefs>
</ds:datastoreItem>
</file>

<file path=customXml/itemProps3.xml><?xml version="1.0" encoding="utf-8"?>
<ds:datastoreItem xmlns:ds="http://schemas.openxmlformats.org/officeDocument/2006/customXml" ds:itemID="{2AD56AF1-F8AC-497A-B554-CFAFE608E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905d8-d2be-43f9-a6c8-7ae26326fc2f"/>
    <ds:schemaRef ds:uri="2ff071ce-df8b-4fc0-abb4-b097bcbe2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90786</TotalTime>
  <Words>1743</Words>
  <Application>Microsoft Office PowerPoint</Application>
  <PresentationFormat>Widescreen</PresentationFormat>
  <Paragraphs>244</Paragraphs>
  <Slides>18</Slides>
  <Notes>14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18</vt:i4>
      </vt:variant>
    </vt:vector>
  </HeadingPairs>
  <TitlesOfParts>
    <vt:vector size="35" baseType="lpstr">
      <vt:lpstr>Agency FB</vt:lpstr>
      <vt:lpstr>Arial</vt:lpstr>
      <vt:lpstr>Bariol Bold</vt:lpstr>
      <vt:lpstr>Bariol Regular</vt:lpstr>
      <vt:lpstr>Calibri</vt:lpstr>
      <vt:lpstr>Consolas</vt:lpstr>
      <vt:lpstr>Liberation Mono</vt:lpstr>
      <vt:lpstr>Open Sans</vt:lpstr>
      <vt:lpstr>Segoe UI</vt:lpstr>
      <vt:lpstr>Tw Cen MT</vt:lpstr>
      <vt:lpstr>Tw Cen MT Condensed</vt:lpstr>
      <vt:lpstr>urw-din</vt:lpstr>
      <vt:lpstr>Verdana</vt:lpstr>
      <vt:lpstr>Verdana</vt:lpstr>
      <vt:lpstr>Wingdings</vt:lpstr>
      <vt:lpstr>Wingdings 3</vt:lpstr>
      <vt:lpstr>Integral</vt:lpstr>
      <vt:lpstr>SQL Core</vt:lpstr>
      <vt:lpstr>Chapter 1: Introduction to SQL</vt:lpstr>
      <vt:lpstr>Chapter 1: Introduction to SQL</vt:lpstr>
      <vt:lpstr>What is SQL?</vt:lpstr>
      <vt:lpstr>Introduction  to RDBMS</vt:lpstr>
      <vt:lpstr>What is a Database</vt:lpstr>
      <vt:lpstr>PowerPoint Presentation</vt:lpstr>
      <vt:lpstr>Database terminology</vt:lpstr>
      <vt:lpstr>Why SQL</vt:lpstr>
      <vt:lpstr>What is a schema (Database)</vt:lpstr>
      <vt:lpstr>types of SQL statements</vt:lpstr>
      <vt:lpstr>DML(Data Manipulation Language)</vt:lpstr>
      <vt:lpstr>DDL (Data Definition Language) commands:</vt:lpstr>
      <vt:lpstr>DCL(Data Control Language)</vt:lpstr>
      <vt:lpstr>Cases used to name DB objects</vt:lpstr>
      <vt:lpstr>comment out section</vt:lpstr>
      <vt:lpstr>Commenting</vt:lpstr>
      <vt:lpstr>Commenting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Mitzie van Heerden (Platinum Life)</dc:creator>
  <cp:lastModifiedBy>Fortune Zulu (Platinum Life)</cp:lastModifiedBy>
  <cp:revision>385</cp:revision>
  <dcterms:created xsi:type="dcterms:W3CDTF">2021-01-29T07:55:17Z</dcterms:created>
  <dcterms:modified xsi:type="dcterms:W3CDTF">2023-07-21T11:29:32Z</dcterms:modified>
</cp:coreProperties>
</file>