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0"/>
  </p:notesMasterIdLst>
  <p:handoutMasterIdLst>
    <p:handoutMasterId r:id="rId41"/>
  </p:handoutMasterIdLst>
  <p:sldIdLst>
    <p:sldId id="852" r:id="rId5"/>
    <p:sldId id="853" r:id="rId6"/>
    <p:sldId id="759" r:id="rId7"/>
    <p:sldId id="466" r:id="rId8"/>
    <p:sldId id="731" r:id="rId9"/>
    <p:sldId id="732" r:id="rId10"/>
    <p:sldId id="869" r:id="rId11"/>
    <p:sldId id="870" r:id="rId12"/>
    <p:sldId id="871" r:id="rId13"/>
    <p:sldId id="872" r:id="rId14"/>
    <p:sldId id="398" r:id="rId15"/>
    <p:sldId id="536" r:id="rId16"/>
    <p:sldId id="537" r:id="rId17"/>
    <p:sldId id="538" r:id="rId18"/>
    <p:sldId id="868" r:id="rId19"/>
    <p:sldId id="422" r:id="rId20"/>
    <p:sldId id="332" r:id="rId21"/>
    <p:sldId id="273" r:id="rId22"/>
    <p:sldId id="333" r:id="rId23"/>
    <p:sldId id="310" r:id="rId24"/>
    <p:sldId id="545" r:id="rId25"/>
    <p:sldId id="311" r:id="rId26"/>
    <p:sldId id="548" r:id="rId27"/>
    <p:sldId id="312" r:id="rId28"/>
    <p:sldId id="546" r:id="rId29"/>
    <p:sldId id="313" r:id="rId30"/>
    <p:sldId id="547" r:id="rId31"/>
    <p:sldId id="334" r:id="rId32"/>
    <p:sldId id="825" r:id="rId33"/>
    <p:sldId id="423" r:id="rId34"/>
    <p:sldId id="826" r:id="rId35"/>
    <p:sldId id="532" r:id="rId36"/>
    <p:sldId id="533" r:id="rId37"/>
    <p:sldId id="827" r:id="rId38"/>
    <p:sldId id="82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11: Normalisation &amp; Joins" id="{6D462FB7-257B-48F0-8C5B-87D46DFE0FBC}">
          <p14:sldIdLst>
            <p14:sldId id="852"/>
            <p14:sldId id="853"/>
            <p14:sldId id="759"/>
            <p14:sldId id="466"/>
            <p14:sldId id="731"/>
            <p14:sldId id="732"/>
            <p14:sldId id="869"/>
            <p14:sldId id="870"/>
            <p14:sldId id="871"/>
            <p14:sldId id="872"/>
            <p14:sldId id="398"/>
            <p14:sldId id="536"/>
            <p14:sldId id="537"/>
            <p14:sldId id="538"/>
            <p14:sldId id="868"/>
            <p14:sldId id="422"/>
            <p14:sldId id="332"/>
            <p14:sldId id="273"/>
            <p14:sldId id="333"/>
            <p14:sldId id="310"/>
            <p14:sldId id="545"/>
            <p14:sldId id="311"/>
            <p14:sldId id="548"/>
            <p14:sldId id="312"/>
            <p14:sldId id="546"/>
            <p14:sldId id="313"/>
            <p14:sldId id="547"/>
            <p14:sldId id="334"/>
            <p14:sldId id="825"/>
            <p14:sldId id="423"/>
            <p14:sldId id="826"/>
            <p14:sldId id="532"/>
            <p14:sldId id="533"/>
            <p14:sldId id="827"/>
            <p14:sldId id="82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47681" autoAdjust="0"/>
  </p:normalViewPr>
  <p:slideViewPr>
    <p:cSldViewPr snapToGrid="0">
      <p:cViewPr varScale="1">
        <p:scale>
          <a:sx n="34" d="100"/>
          <a:sy n="34" d="100"/>
        </p:scale>
        <p:origin x="2040" y="24"/>
      </p:cViewPr>
      <p:guideLst/>
    </p:cSldViewPr>
  </p:slideViewPr>
  <p:outlineViewPr>
    <p:cViewPr>
      <p:scale>
        <a:sx n="33" d="100"/>
        <a:sy n="33" d="100"/>
      </p:scale>
      <p:origin x="0" y="-144"/>
    </p:cViewPr>
  </p:outlineViewPr>
  <p:notesTextViewPr>
    <p:cViewPr>
      <p:scale>
        <a:sx n="3" d="2"/>
        <a:sy n="3" d="2"/>
      </p:scale>
      <p:origin x="0" y="0"/>
    </p:cViewPr>
  </p:notesTextViewPr>
  <p:sorterViewPr>
    <p:cViewPr>
      <p:scale>
        <a:sx n="110" d="100"/>
        <a:sy n="110" d="100"/>
      </p:scale>
      <p:origin x="0" y="-84222"/>
    </p:cViewPr>
  </p:sorterViewPr>
  <p:notesViewPr>
    <p:cSldViewPr snapToGrid="0">
      <p:cViewPr varScale="1">
        <p:scale>
          <a:sx n="55" d="100"/>
          <a:sy n="55" d="100"/>
        </p:scale>
        <p:origin x="213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32C012-8432-481D-9C7C-24058F5CE1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78E808B6-3AF2-433C-AABE-BEF4E0F4A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06B1D1-D8C8-4B18-974C-22F4EBA794AB}" type="datetimeFigureOut">
              <a:rPr lang="en-ZA" smtClean="0"/>
              <a:t>2023/10/16</a:t>
            </a:fld>
            <a:endParaRPr lang="en-ZA"/>
          </a:p>
        </p:txBody>
      </p:sp>
      <p:sp>
        <p:nvSpPr>
          <p:cNvPr id="4" name="Footer Placeholder 3">
            <a:extLst>
              <a:ext uri="{FF2B5EF4-FFF2-40B4-BE49-F238E27FC236}">
                <a16:creationId xmlns:a16="http://schemas.microsoft.com/office/drawing/2014/main" id="{EDF5F001-DD4E-4B9C-ACE3-162A6B44FC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29A43703-C496-4EB3-A08D-3C808D16F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2F0150-85C3-4AC9-9490-F03A1221B4FE}" type="slidenum">
              <a:rPr lang="en-ZA" smtClean="0"/>
              <a:t>‹#›</a:t>
            </a:fld>
            <a:endParaRPr lang="en-ZA"/>
          </a:p>
        </p:txBody>
      </p:sp>
    </p:spTree>
    <p:extLst>
      <p:ext uri="{BB962C8B-B14F-4D97-AF65-F5344CB8AC3E}">
        <p14:creationId xmlns:p14="http://schemas.microsoft.com/office/powerpoint/2010/main" val="504193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031FE-A7D0-43E5-8573-50F59ECE001B}" type="datetimeFigureOut">
              <a:rPr lang="en-ZA" smtClean="0"/>
              <a:t>2023/10/16</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C5F24-0218-45C1-84FF-7B5EA4924C5B}" type="slidenum">
              <a:rPr lang="en-ZA" smtClean="0"/>
              <a:t>‹#›</a:t>
            </a:fld>
            <a:endParaRPr lang="en-ZA"/>
          </a:p>
        </p:txBody>
      </p:sp>
    </p:spTree>
    <p:extLst>
      <p:ext uri="{BB962C8B-B14F-4D97-AF65-F5344CB8AC3E}">
        <p14:creationId xmlns:p14="http://schemas.microsoft.com/office/powerpoint/2010/main" val="292943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a:t>
            </a:fld>
            <a:endParaRPr lang="en-ZA"/>
          </a:p>
        </p:txBody>
      </p:sp>
    </p:spTree>
    <p:extLst>
      <p:ext uri="{BB962C8B-B14F-4D97-AF65-F5344CB8AC3E}">
        <p14:creationId xmlns:p14="http://schemas.microsoft.com/office/powerpoint/2010/main" val="1709766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1-</a:t>
            </a:r>
            <a:r>
              <a:rPr lang="en-US" dirty="0"/>
              <a:t>For example  each student in </a:t>
            </a:r>
            <a:r>
              <a:rPr lang="en-US" dirty="0" err="1"/>
              <a:t>tblStudents</a:t>
            </a:r>
            <a:r>
              <a:rPr lang="en-US" dirty="0"/>
              <a:t> can belong to more than one club  while each club in </a:t>
            </a:r>
            <a:r>
              <a:rPr lang="en-US" dirty="0" err="1"/>
              <a:t>tblClubs</a:t>
            </a:r>
            <a:r>
              <a:rPr lang="en-US" dirty="0"/>
              <a:t> has more than one member. </a:t>
            </a:r>
          </a:p>
          <a:p>
            <a:endParaRPr lang="en-ZA" dirty="0"/>
          </a:p>
          <a:p>
            <a:r>
              <a:rPr lang="en-ZA" dirty="0"/>
              <a:t>2-</a:t>
            </a:r>
            <a:r>
              <a:rPr lang="en-US" dirty="0"/>
              <a:t>separate one to many relationships  joined through a linking table (called a join table). The join table has one to many relationships with both of the tables involved in the many to many relationships. </a:t>
            </a:r>
          </a:p>
          <a:p>
            <a:endParaRPr lang="en-ZA" dirty="0"/>
          </a:p>
          <a:p>
            <a:endParaRPr lang="en-ZA" dirty="0"/>
          </a:p>
          <a:p>
            <a:r>
              <a:rPr lang="en-ZA" dirty="0"/>
              <a:t>Examples:</a:t>
            </a:r>
          </a:p>
          <a:p>
            <a:r>
              <a:rPr lang="en-ZA" sz="1800" b="1" i="1" dirty="0">
                <a:solidFill>
                  <a:srgbClr val="000000"/>
                </a:solidFill>
                <a:effectLst/>
                <a:latin typeface="Calibri" panose="020F0502020204030204" pitchFamily="34" charset="0"/>
                <a:ea typeface="Calibri" panose="020F0502020204030204" pitchFamily="34" charset="0"/>
              </a:rPr>
              <a:t>Many to many relationships are quite common in business environments. Examples include: </a:t>
            </a:r>
            <a:endParaRPr lang="en-ZA" sz="1800" dirty="0">
              <a:solidFill>
                <a:srgbClr val="000000"/>
              </a:solidFill>
              <a:effectLst/>
              <a:latin typeface="Calibri" panose="020F0502020204030204" pitchFamily="34" charset="0"/>
              <a:ea typeface="Calibri" panose="020F0502020204030204" pitchFamily="34" charset="0"/>
            </a:endParaRPr>
          </a:p>
          <a:p>
            <a:pPr>
              <a:spcAft>
                <a:spcPts val="305"/>
              </a:spcAft>
            </a:pPr>
            <a:r>
              <a:rPr lang="en-ZA" sz="1800" dirty="0">
                <a:solidFill>
                  <a:srgbClr val="000000"/>
                </a:solidFill>
                <a:effectLst/>
                <a:latin typeface="Calibri" panose="020F0502020204030204" pitchFamily="34" charset="0"/>
                <a:ea typeface="Calibri" panose="020F0502020204030204" pitchFamily="34" charset="0"/>
              </a:rPr>
              <a:t>1) Lawyers to clients (or doctors to patients): Each lawyer may be involved in several cases  while each client may be represented by more than one lawyer on each case </a:t>
            </a:r>
          </a:p>
          <a:p>
            <a:pPr>
              <a:spcAft>
                <a:spcPts val="305"/>
              </a:spcAft>
            </a:pPr>
            <a:r>
              <a:rPr lang="en-ZA" sz="1800" dirty="0">
                <a:solidFill>
                  <a:srgbClr val="000000"/>
                </a:solidFill>
                <a:effectLst/>
                <a:latin typeface="Calibri" panose="020F0502020204030204" pitchFamily="34" charset="0"/>
                <a:ea typeface="Calibri" panose="020F0502020204030204" pitchFamily="34" charset="0"/>
              </a:rPr>
              <a:t>2) Video rentals and customers: Over a year s time  each video is rented by several people  while each customer rents more than one video during the year </a:t>
            </a:r>
          </a:p>
          <a:p>
            <a:r>
              <a:rPr lang="en-ZA" sz="1800" dirty="0">
                <a:solidFill>
                  <a:srgbClr val="000000"/>
                </a:solidFill>
                <a:effectLst/>
                <a:latin typeface="Calibri" panose="020F0502020204030204" pitchFamily="34" charset="0"/>
                <a:ea typeface="Calibri" panose="020F0502020204030204" pitchFamily="34" charset="0"/>
              </a:rPr>
              <a:t>3) Magazine subscriptions: Most magazines have circulations measured in the thousands or millions. Most people subscribe to more than one magazine at a time </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14</a:t>
            </a:fld>
            <a:endParaRPr lang="en-ZA"/>
          </a:p>
        </p:txBody>
      </p:sp>
    </p:spTree>
    <p:extLst>
      <p:ext uri="{BB962C8B-B14F-4D97-AF65-F5344CB8AC3E}">
        <p14:creationId xmlns:p14="http://schemas.microsoft.com/office/powerpoint/2010/main" val="1099604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a:p>
            <a:endParaRPr lang="en-ZA" dirty="0"/>
          </a:p>
          <a:p>
            <a:r>
              <a:rPr lang="en-ZA" dirty="0"/>
              <a:t>Examples:</a:t>
            </a:r>
          </a:p>
          <a:p>
            <a:r>
              <a:rPr lang="en-ZA" sz="1800" b="1" i="1" dirty="0">
                <a:solidFill>
                  <a:srgbClr val="000000"/>
                </a:solidFill>
                <a:effectLst/>
                <a:latin typeface="Calibri" panose="020F0502020204030204" pitchFamily="34" charset="0"/>
                <a:ea typeface="Calibri" panose="020F0502020204030204" pitchFamily="34" charset="0"/>
              </a:rPr>
              <a:t>Many to many relationships are quite common in business environments. Examples include: </a:t>
            </a:r>
            <a:endParaRPr lang="en-ZA" sz="1800" dirty="0">
              <a:solidFill>
                <a:srgbClr val="000000"/>
              </a:solidFill>
              <a:effectLst/>
              <a:latin typeface="Calibri" panose="020F0502020204030204" pitchFamily="34" charset="0"/>
              <a:ea typeface="Calibri" panose="020F0502020204030204" pitchFamily="34" charset="0"/>
            </a:endParaRPr>
          </a:p>
          <a:p>
            <a:pPr>
              <a:spcAft>
                <a:spcPts val="305"/>
              </a:spcAft>
            </a:pPr>
            <a:r>
              <a:rPr lang="en-ZA" sz="1800" dirty="0">
                <a:solidFill>
                  <a:srgbClr val="000000"/>
                </a:solidFill>
                <a:effectLst/>
                <a:latin typeface="Calibri" panose="020F0502020204030204" pitchFamily="34" charset="0"/>
                <a:ea typeface="Calibri" panose="020F0502020204030204" pitchFamily="34" charset="0"/>
              </a:rPr>
              <a:t>1) Lawyers to clients (or doctors to patients): Each lawyer may be involved in several cases  while each client may be represented by more than one lawyer on each case </a:t>
            </a:r>
          </a:p>
          <a:p>
            <a:pPr>
              <a:spcAft>
                <a:spcPts val="305"/>
              </a:spcAft>
            </a:pPr>
            <a:r>
              <a:rPr lang="en-ZA" sz="1800" dirty="0">
                <a:solidFill>
                  <a:srgbClr val="000000"/>
                </a:solidFill>
                <a:effectLst/>
                <a:latin typeface="Calibri" panose="020F0502020204030204" pitchFamily="34" charset="0"/>
                <a:ea typeface="Calibri" panose="020F0502020204030204" pitchFamily="34" charset="0"/>
              </a:rPr>
              <a:t>2) Video rentals and customers: Over a year s time  each video is rented by several people  while each customer rents more than one video during the year </a:t>
            </a:r>
          </a:p>
          <a:p>
            <a:r>
              <a:rPr lang="en-ZA" sz="1800" dirty="0">
                <a:solidFill>
                  <a:srgbClr val="000000"/>
                </a:solidFill>
                <a:effectLst/>
                <a:latin typeface="Calibri" panose="020F0502020204030204" pitchFamily="34" charset="0"/>
                <a:ea typeface="Calibri" panose="020F0502020204030204" pitchFamily="34" charset="0"/>
              </a:rPr>
              <a:t>3) Magazine subscriptions: Most magazines have circulations measured in the thousands or millions. Most people subscribe to more than one magazine at a time </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15</a:t>
            </a:fld>
            <a:endParaRPr lang="en-ZA"/>
          </a:p>
        </p:txBody>
      </p:sp>
    </p:spTree>
    <p:extLst>
      <p:ext uri="{BB962C8B-B14F-4D97-AF65-F5344CB8AC3E}">
        <p14:creationId xmlns:p14="http://schemas.microsoft.com/office/powerpoint/2010/main" val="3971181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You also get Cartesian join  to join everything from table A to everything from table B</a:t>
            </a:r>
          </a:p>
          <a:p>
            <a:r>
              <a:rPr lang="en-ZA" dirty="0"/>
              <a:t>(</a:t>
            </a:r>
            <a:r>
              <a:rPr lang="en-US" b="0" i="0" dirty="0">
                <a:solidFill>
                  <a:srgbClr val="273239"/>
                </a:solidFill>
                <a:effectLst/>
                <a:latin typeface="urw-din"/>
              </a:rPr>
              <a:t>The CARTESIAN JOIN is also known as CROSS JOIN. In a CARTESIAN JOIN there is a join for each row of one table to every row of another table. This usually happens when the matching column or WHERE condition is not specified.)</a:t>
            </a:r>
          </a:p>
          <a:p>
            <a:r>
              <a:rPr lang="en-US" b="0" i="0" dirty="0">
                <a:solidFill>
                  <a:srgbClr val="273239"/>
                </a:solidFill>
                <a:effectLst/>
                <a:latin typeface="urw-din"/>
              </a:rPr>
              <a:t>Join every student with every class [at school])</a:t>
            </a:r>
            <a:endParaRPr lang="en-ZA" dirty="0"/>
          </a:p>
          <a:p>
            <a:endParaRPr lang="en-ZA" dirty="0"/>
          </a:p>
          <a:p>
            <a:r>
              <a:rPr lang="en-ZA" dirty="0"/>
              <a:t>Inner Join – You also get a natural join  where the linking column has the same name in both tables</a:t>
            </a:r>
          </a:p>
        </p:txBody>
      </p:sp>
      <p:sp>
        <p:nvSpPr>
          <p:cNvPr id="4" name="Slide Number Placeholder 3"/>
          <p:cNvSpPr>
            <a:spLocks noGrp="1"/>
          </p:cNvSpPr>
          <p:nvPr>
            <p:ph type="sldNum" sz="quarter" idx="5"/>
          </p:nvPr>
        </p:nvSpPr>
        <p:spPr/>
        <p:txBody>
          <a:bodyPr/>
          <a:lstStyle/>
          <a:p>
            <a:fld id="{85CC5F24-0218-45C1-84FF-7B5EA4924C5B}" type="slidenum">
              <a:rPr lang="en-ZA" smtClean="0"/>
              <a:t>17</a:t>
            </a:fld>
            <a:endParaRPr lang="en-ZA"/>
          </a:p>
        </p:txBody>
      </p:sp>
    </p:spTree>
    <p:extLst>
      <p:ext uri="{BB962C8B-B14F-4D97-AF65-F5344CB8AC3E}">
        <p14:creationId xmlns:p14="http://schemas.microsoft.com/office/powerpoint/2010/main" val="4262746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A JOIN clause is used to combine rows from two or more tables  based on a related column between them.</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18</a:t>
            </a:fld>
            <a:endParaRPr lang="en-ZA"/>
          </a:p>
        </p:txBody>
      </p:sp>
    </p:spTree>
    <p:extLst>
      <p:ext uri="{BB962C8B-B14F-4D97-AF65-F5344CB8AC3E}">
        <p14:creationId xmlns:p14="http://schemas.microsoft.com/office/powerpoint/2010/main" val="2440892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800" b="0" i="0" u="none" strike="noStrike" baseline="0" dirty="0">
                <a:solidFill>
                  <a:srgbClr val="000000"/>
                </a:solidFill>
                <a:latin typeface="Courier New" panose="02070309020205020404" pitchFamily="49" charset="0"/>
              </a:rPr>
              <a:t>	</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20</a:t>
            </a:fld>
            <a:endParaRPr lang="en-ZA"/>
          </a:p>
        </p:txBody>
      </p:sp>
    </p:spTree>
    <p:extLst>
      <p:ext uri="{BB962C8B-B14F-4D97-AF65-F5344CB8AC3E}">
        <p14:creationId xmlns:p14="http://schemas.microsoft.com/office/powerpoint/2010/main" val="4271099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The INNER JOIN keyword selects records that have matching values in both tables.</a:t>
            </a:r>
          </a:p>
          <a:p>
            <a:endParaRPr lang="en-US" b="0" i="0" dirty="0">
              <a:solidFill>
                <a:srgbClr val="000000"/>
              </a:solidFill>
              <a:effectLst/>
              <a:latin typeface="Verdana" panose="020B0604030504040204" pitchFamily="34" charset="0"/>
            </a:endParaRPr>
          </a:p>
          <a:p>
            <a:endParaRPr lang="en-US" b="0" i="0" dirty="0">
              <a:solidFill>
                <a:srgbClr val="000000"/>
              </a:solidFill>
              <a:effectLst/>
              <a:latin typeface="Verdana" panose="020B0604030504040204" pitchFamily="34" charset="0"/>
            </a:endParaRPr>
          </a:p>
          <a:p>
            <a:r>
              <a:rPr lang="en-US" sz="1800" b="0" i="0" u="none" strike="noStrike" baseline="0" dirty="0">
                <a:solidFill>
                  <a:srgbClr val="000000"/>
                </a:solidFill>
                <a:latin typeface="Courier New" panose="02070309020205020404" pitchFamily="49" charset="0"/>
              </a:rPr>
              <a:t>SELECT </a:t>
            </a:r>
            <a:r>
              <a:rPr lang="en-US" sz="1800" b="0" i="0" u="none" strike="noStrike" baseline="0" dirty="0" err="1">
                <a:solidFill>
                  <a:srgbClr val="000000"/>
                </a:solidFill>
                <a:latin typeface="Courier New" panose="02070309020205020404" pitchFamily="49" charset="0"/>
              </a:rPr>
              <a:t>Employees.EmployeeID</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Employees.FirstName</a:t>
            </a:r>
            <a:r>
              <a:rPr lang="en-US" sz="1800" b="0" i="0" u="none" strike="noStrike" baseline="0" dirty="0">
                <a:solidFill>
                  <a:srgbClr val="000000"/>
                </a:solidFill>
                <a:latin typeface="Courier New" panose="02070309020205020404" pitchFamily="49" charset="0"/>
              </a:rPr>
              <a:t>  </a:t>
            </a:r>
          </a:p>
          <a:p>
            <a:r>
              <a:rPr lang="en-ZA" sz="1800" b="0" i="0" u="none" strike="noStrike" baseline="0" dirty="0" err="1">
                <a:solidFill>
                  <a:srgbClr val="000000"/>
                </a:solidFill>
                <a:latin typeface="Courier New" panose="02070309020205020404" pitchFamily="49" charset="0"/>
              </a:rPr>
              <a:t>Employees.LastName</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Orders.OrderID</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Orders.OrderDate</a:t>
            </a:r>
            <a:r>
              <a:rPr lang="en-ZA"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FROM Employees JOIN Orders ON </a:t>
            </a:r>
          </a:p>
          <a:p>
            <a:r>
              <a:rPr lang="en-ZA" sz="1800" b="0" i="0" u="none" strike="noStrike" baseline="0" dirty="0">
                <a:solidFill>
                  <a:srgbClr val="000000"/>
                </a:solidFill>
                <a:latin typeface="Courier New" panose="02070309020205020404" pitchFamily="49" charset="0"/>
              </a:rPr>
              <a:t>(</a:t>
            </a:r>
            <a:r>
              <a:rPr lang="en-ZA" sz="1800" b="0" i="0" u="none" strike="noStrike" baseline="0" dirty="0" err="1">
                <a:solidFill>
                  <a:srgbClr val="000000"/>
                </a:solidFill>
                <a:latin typeface="Courier New" panose="02070309020205020404" pitchFamily="49" charset="0"/>
              </a:rPr>
              <a:t>Employees.EmployeeID</a:t>
            </a:r>
            <a:r>
              <a:rPr lang="en-ZA" sz="1800" b="0" i="0" u="none" strike="noStrike" baseline="0" dirty="0">
                <a:solidFill>
                  <a:srgbClr val="000000"/>
                </a:solidFill>
                <a:latin typeface="Courier New" panose="02070309020205020404" pitchFamily="49" charset="0"/>
              </a:rPr>
              <a:t> = </a:t>
            </a:r>
            <a:r>
              <a:rPr lang="en-ZA" sz="1800" b="0" i="0" u="none" strike="noStrike" baseline="0" dirty="0" err="1">
                <a:solidFill>
                  <a:srgbClr val="000000"/>
                </a:solidFill>
                <a:latin typeface="Courier New" panose="02070309020205020404" pitchFamily="49" charset="0"/>
              </a:rPr>
              <a:t>Orders.EmployeeID</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ORDER BY </a:t>
            </a:r>
            <a:r>
              <a:rPr lang="en-ZA" sz="1800" b="0" i="0" u="none" strike="noStrike" baseline="0" dirty="0" err="1">
                <a:solidFill>
                  <a:srgbClr val="000000"/>
                </a:solidFill>
                <a:latin typeface="Courier New" panose="02070309020205020404" pitchFamily="49" charset="0"/>
              </a:rPr>
              <a:t>Orders.OrderDate</a:t>
            </a:r>
            <a:r>
              <a:rPr lang="en-ZA" sz="1800" b="0" i="0" u="none" strike="noStrike" baseline="0" dirty="0">
                <a:solidFill>
                  <a:srgbClr val="000000"/>
                </a:solidFill>
                <a:latin typeface="Courier New" panose="02070309020205020404" pitchFamily="49" charset="0"/>
              </a:rPr>
              <a:t>; 	</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21</a:t>
            </a:fld>
            <a:endParaRPr lang="en-ZA"/>
          </a:p>
        </p:txBody>
      </p:sp>
    </p:spTree>
    <p:extLst>
      <p:ext uri="{BB962C8B-B14F-4D97-AF65-F5344CB8AC3E}">
        <p14:creationId xmlns:p14="http://schemas.microsoft.com/office/powerpoint/2010/main" val="2579227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ZA" sz="1800"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SELECT table1.column1 table1.column2 table2.column1 ....</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ZA" sz="1800"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table1 </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ZA" sz="1800"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FULL JOIN table2</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ZA" sz="1800"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table1.matching_column = table2.matching_column;</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22</a:t>
            </a:fld>
            <a:endParaRPr lang="en-ZA"/>
          </a:p>
        </p:txBody>
      </p:sp>
    </p:spTree>
    <p:extLst>
      <p:ext uri="{BB962C8B-B14F-4D97-AF65-F5344CB8AC3E}">
        <p14:creationId xmlns:p14="http://schemas.microsoft.com/office/powerpoint/2010/main" val="3058713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11111"/>
                </a:solidFill>
                <a:effectLst/>
                <a:latin typeface="-apple-system"/>
              </a:rPr>
              <a:t>MySQL does not support FULL JOIN</a:t>
            </a:r>
            <a:r>
              <a:rPr lang="en-US" b="0" i="0" dirty="0">
                <a:solidFill>
                  <a:srgbClr val="111111"/>
                </a:solidFill>
                <a:effectLst/>
                <a:latin typeface="-apple-system"/>
              </a:rPr>
              <a:t>  so you have to combine JOIN  UNION and LEFT JOIN to get an equivalent. It gives the results of A union B. It returns all records from both tables. Those columns which exist in only one table will contain NULL in the opposite table. (see at the end)</a:t>
            </a:r>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FULL OUTER JOIN keyword returns all records when there is a match in left (table1) or right (table2) table records.</a:t>
            </a:r>
          </a:p>
          <a:p>
            <a:pPr algn="l"/>
            <a:r>
              <a:rPr lang="en-US" b="1" i="0" dirty="0">
                <a:solidFill>
                  <a:srgbClr val="000000"/>
                </a:solidFill>
                <a:effectLst/>
                <a:latin typeface="Verdana" panose="020B0604030504040204" pitchFamily="34" charset="0"/>
              </a:rPr>
              <a:t>Note:</a:t>
            </a:r>
            <a:r>
              <a:rPr lang="en-US" b="0" i="0" dirty="0">
                <a:solidFill>
                  <a:srgbClr val="000000"/>
                </a:solidFill>
                <a:effectLst/>
                <a:latin typeface="Verdana" panose="020B0604030504040204" pitchFamily="34" charset="0"/>
              </a:rPr>
              <a:t> FULL OUTER JOIN can potentially return very large result-sets!</a:t>
            </a:r>
          </a:p>
          <a:p>
            <a:pPr algn="l"/>
            <a:r>
              <a:rPr lang="en-US" b="1" i="0" dirty="0">
                <a:solidFill>
                  <a:srgbClr val="000000"/>
                </a:solidFill>
                <a:effectLst/>
                <a:latin typeface="Verdana" panose="020B0604030504040204" pitchFamily="34" charset="0"/>
              </a:rPr>
              <a:t>Tip:</a:t>
            </a:r>
            <a:r>
              <a:rPr lang="en-US" b="0" i="0" dirty="0">
                <a:solidFill>
                  <a:srgbClr val="000000"/>
                </a:solidFill>
                <a:effectLst/>
                <a:latin typeface="Verdana" panose="020B0604030504040204" pitchFamily="34" charset="0"/>
              </a:rPr>
              <a:t> FULL OUTER JOIN and FULL JOIN are the same.</a:t>
            </a:r>
          </a:p>
          <a:p>
            <a:endParaRPr lang="en-ZA" dirty="0"/>
          </a:p>
          <a:p>
            <a:r>
              <a:rPr lang="en-US" sz="1800" b="0" i="0" u="none" strike="noStrike" baseline="0" dirty="0">
                <a:solidFill>
                  <a:srgbClr val="000000"/>
                </a:solidFill>
                <a:latin typeface="Courier New" panose="02070309020205020404" pitchFamily="49" charset="0"/>
              </a:rPr>
              <a:t>SELECT COUNT(DISTINCT </a:t>
            </a:r>
            <a:r>
              <a:rPr lang="en-US" sz="1800" b="0" i="0" u="none" strike="noStrike" baseline="0" dirty="0" err="1">
                <a:solidFill>
                  <a:srgbClr val="000000"/>
                </a:solidFill>
                <a:latin typeface="Courier New" panose="02070309020205020404" pitchFamily="49" charset="0"/>
              </a:rPr>
              <a:t>e.EmployeeID</a:t>
            </a:r>
            <a:r>
              <a:rPr lang="en-US" sz="1800" b="0" i="0" u="none" strike="noStrike" baseline="0" dirty="0">
                <a:solidFill>
                  <a:srgbClr val="000000"/>
                </a:solidFill>
                <a:latin typeface="Courier New" panose="02070309020205020404" pitchFamily="49" charset="0"/>
              </a:rPr>
              <a:t>) AS </a:t>
            </a:r>
            <a:r>
              <a:rPr lang="en-US" sz="1800" b="0" i="0" u="none" strike="noStrike" baseline="0" dirty="0" err="1">
                <a:solidFill>
                  <a:srgbClr val="000000"/>
                </a:solidFill>
                <a:latin typeface="Courier New" panose="02070309020205020404" pitchFamily="49" charset="0"/>
              </a:rPr>
              <a:t>numEmployees</a:t>
            </a:r>
            <a:r>
              <a:rPr lang="en-US"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COUNT(DISTINCT </a:t>
            </a:r>
            <a:r>
              <a:rPr lang="en-US" sz="1800" b="0" i="0" u="none" strike="noStrike" baseline="0" dirty="0" err="1">
                <a:solidFill>
                  <a:srgbClr val="000000"/>
                </a:solidFill>
                <a:latin typeface="Courier New" panose="02070309020205020404" pitchFamily="49" charset="0"/>
              </a:rPr>
              <a:t>c.CustomerID</a:t>
            </a:r>
            <a:r>
              <a:rPr lang="en-US" sz="1800" b="0" i="0" u="none" strike="noStrike" baseline="0" dirty="0">
                <a:solidFill>
                  <a:srgbClr val="000000"/>
                </a:solidFill>
                <a:latin typeface="Courier New" panose="02070309020205020404" pitchFamily="49" charset="0"/>
              </a:rPr>
              <a:t>) AS </a:t>
            </a:r>
            <a:r>
              <a:rPr lang="en-US" sz="1800" b="0" i="0" u="none" strike="noStrike" baseline="0" dirty="0" err="1">
                <a:solidFill>
                  <a:srgbClr val="000000"/>
                </a:solidFill>
                <a:latin typeface="Courier New" panose="02070309020205020404" pitchFamily="49" charset="0"/>
              </a:rPr>
              <a:t>numCompanies</a:t>
            </a:r>
            <a:r>
              <a:rPr lang="en-US" sz="1800" b="0" i="0" u="none" strike="noStrike" baseline="0" dirty="0">
                <a:solidFill>
                  <a:srgbClr val="000000"/>
                </a:solidFill>
                <a:latin typeface="Courier New" panose="02070309020205020404" pitchFamily="49" charset="0"/>
              </a:rPr>
              <a:t>  </a:t>
            </a:r>
          </a:p>
          <a:p>
            <a:r>
              <a:rPr lang="en-ZA" sz="1800" b="0" i="0" u="none" strike="noStrike" baseline="0" dirty="0" err="1">
                <a:solidFill>
                  <a:srgbClr val="000000"/>
                </a:solidFill>
                <a:latin typeface="Courier New" panose="02070309020205020404" pitchFamily="49" charset="0"/>
              </a:rPr>
              <a:t>e.City</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c.City</a:t>
            </a:r>
            <a:r>
              <a:rPr lang="en-ZA"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FROM Employees e FULL JOIN Customers c ON 	</a:t>
            </a:r>
          </a:p>
          <a:p>
            <a:r>
              <a:rPr lang="en-ZA" sz="1800" b="0" i="0" u="none" strike="noStrike" baseline="0" dirty="0">
                <a:solidFill>
                  <a:srgbClr val="000000"/>
                </a:solidFill>
                <a:latin typeface="Courier New" panose="02070309020205020404" pitchFamily="49" charset="0"/>
              </a:rPr>
              <a:t>(</a:t>
            </a:r>
            <a:r>
              <a:rPr lang="en-ZA" sz="1800" b="0" i="0" u="none" strike="noStrike" baseline="0" dirty="0" err="1">
                <a:solidFill>
                  <a:srgbClr val="000000"/>
                </a:solidFill>
                <a:latin typeface="Courier New" panose="02070309020205020404" pitchFamily="49" charset="0"/>
              </a:rPr>
              <a:t>e.City</a:t>
            </a:r>
            <a:r>
              <a:rPr lang="en-ZA" sz="1800" b="0" i="0" u="none" strike="noStrike" baseline="0" dirty="0">
                <a:solidFill>
                  <a:srgbClr val="000000"/>
                </a:solidFill>
                <a:latin typeface="Courier New" panose="02070309020205020404" pitchFamily="49" charset="0"/>
              </a:rPr>
              <a:t> = </a:t>
            </a:r>
            <a:r>
              <a:rPr lang="en-ZA" sz="1800" b="0" i="0" u="none" strike="noStrike" baseline="0" dirty="0" err="1">
                <a:solidFill>
                  <a:srgbClr val="000000"/>
                </a:solidFill>
                <a:latin typeface="Courier New" panose="02070309020205020404" pitchFamily="49" charset="0"/>
              </a:rPr>
              <a:t>c.City</a:t>
            </a:r>
            <a:r>
              <a:rPr lang="en-ZA"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GROUP BY </a:t>
            </a:r>
            <a:r>
              <a:rPr lang="en-US" sz="1800" b="0" i="0" u="none" strike="noStrike" baseline="0" dirty="0" err="1">
                <a:solidFill>
                  <a:srgbClr val="000000"/>
                </a:solidFill>
                <a:latin typeface="Courier New" panose="02070309020205020404" pitchFamily="49" charset="0"/>
              </a:rPr>
              <a:t>e.City</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c.City</a:t>
            </a:r>
            <a:r>
              <a:rPr lang="en-US"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ORDER BY </a:t>
            </a:r>
            <a:r>
              <a:rPr lang="en-ZA" sz="1800" b="0" i="0" u="none" strike="noStrike" baseline="0" dirty="0" err="1">
                <a:solidFill>
                  <a:srgbClr val="000000"/>
                </a:solidFill>
                <a:latin typeface="Courier New" panose="02070309020205020404" pitchFamily="49" charset="0"/>
              </a:rPr>
              <a:t>numEmployees</a:t>
            </a:r>
            <a:r>
              <a:rPr lang="en-ZA" sz="1800" b="0" i="0" u="none" strike="noStrike" baseline="0" dirty="0">
                <a:solidFill>
                  <a:srgbClr val="000000"/>
                </a:solidFill>
                <a:latin typeface="Courier New" panose="02070309020205020404" pitchFamily="49" charset="0"/>
              </a:rPr>
              <a:t> DESC; 	</a:t>
            </a:r>
          </a:p>
          <a:p>
            <a:endParaRPr lang="en-ZA" dirty="0"/>
          </a:p>
          <a:p>
            <a:endParaRPr lang="en-ZA" dirty="0"/>
          </a:p>
          <a:p>
            <a:r>
              <a:rPr lang="en-ZA" u="sng" dirty="0"/>
              <a:t>Alternative to Full join in mysql:</a:t>
            </a:r>
          </a:p>
          <a:p>
            <a:r>
              <a:rPr lang="en-US" dirty="0"/>
              <a:t>SELECT * FROM a </a:t>
            </a:r>
          </a:p>
          <a:p>
            <a:r>
              <a:rPr lang="en-US" dirty="0"/>
              <a:t>LEFT JOIN b </a:t>
            </a:r>
          </a:p>
          <a:p>
            <a:r>
              <a:rPr lang="en-US" dirty="0"/>
              <a:t>ON a.id = b.id </a:t>
            </a:r>
          </a:p>
          <a:p>
            <a:r>
              <a:rPr lang="en-US" dirty="0"/>
              <a:t>UNION </a:t>
            </a:r>
          </a:p>
          <a:p>
            <a:r>
              <a:rPr lang="en-US" dirty="0"/>
              <a:t>SELECT * FROM a </a:t>
            </a:r>
          </a:p>
          <a:p>
            <a:r>
              <a:rPr lang="en-US" dirty="0"/>
              <a:t>RIGHT JOIN b </a:t>
            </a:r>
          </a:p>
          <a:p>
            <a:r>
              <a:rPr lang="en-US" dirty="0"/>
              <a:t>ON a.id = b.id</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23</a:t>
            </a:fld>
            <a:endParaRPr lang="en-ZA"/>
          </a:p>
        </p:txBody>
      </p:sp>
    </p:spTree>
    <p:extLst>
      <p:ext uri="{BB962C8B-B14F-4D97-AF65-F5344CB8AC3E}">
        <p14:creationId xmlns:p14="http://schemas.microsoft.com/office/powerpoint/2010/main" val="22079676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sz="1800" spc="10" dirty="0">
              <a:effectLst/>
              <a:latin typeface="Calibri" panose="020F0502020204030204" pitchFamily="34" charset="0"/>
            </a:endParaRPr>
          </a:p>
          <a:p>
            <a:r>
              <a:rPr lang="en-US" dirty="0"/>
              <a:t>SELECT table1.column1 table1.column2 table2.column1 ....</a:t>
            </a:r>
          </a:p>
          <a:p>
            <a:r>
              <a:rPr lang="en-US" dirty="0"/>
              <a:t>FROM table1 </a:t>
            </a:r>
          </a:p>
          <a:p>
            <a:r>
              <a:rPr lang="en-US" dirty="0"/>
              <a:t>LEFT JOIN table2</a:t>
            </a:r>
          </a:p>
          <a:p>
            <a:r>
              <a:rPr lang="en-US" dirty="0"/>
              <a:t>ON table1.matching_column = table2.matching_column;</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24</a:t>
            </a:fld>
            <a:endParaRPr lang="en-ZA"/>
          </a:p>
        </p:txBody>
      </p:sp>
    </p:spTree>
    <p:extLst>
      <p:ext uri="{BB962C8B-B14F-4D97-AF65-F5344CB8AC3E}">
        <p14:creationId xmlns:p14="http://schemas.microsoft.com/office/powerpoint/2010/main" val="1584473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erdana" panose="020B0604030504040204" pitchFamily="34" charset="0"/>
              </a:rPr>
              <a:t>The LEFT JOIN keyword returns all records from the left table (table1)  and the matched records from the right table (table2). The result is NULL from the right side  if there is no match.</a:t>
            </a:r>
            <a:endParaRPr lang="en-ZA" dirty="0"/>
          </a:p>
          <a:p>
            <a:endParaRPr lang="en-ZA" dirty="0"/>
          </a:p>
          <a:p>
            <a:r>
              <a:rPr lang="en-US" sz="1800" b="0" i="0" u="none" strike="noStrike" baseline="0" dirty="0">
                <a:solidFill>
                  <a:srgbClr val="000000"/>
                </a:solidFill>
                <a:latin typeface="Courier New" panose="02070309020205020404" pitchFamily="49" charset="0"/>
              </a:rPr>
              <a:t>SELECT COUNT(DISTINCT </a:t>
            </a:r>
            <a:r>
              <a:rPr lang="en-US" sz="1800" b="0" i="0" u="none" strike="noStrike" baseline="0" dirty="0" err="1">
                <a:solidFill>
                  <a:srgbClr val="000000"/>
                </a:solidFill>
                <a:latin typeface="Courier New" panose="02070309020205020404" pitchFamily="49" charset="0"/>
              </a:rPr>
              <a:t>e.EmployeeID</a:t>
            </a:r>
            <a:r>
              <a:rPr lang="en-US" sz="1800" b="0" i="0" u="none" strike="noStrike" baseline="0" dirty="0">
                <a:solidFill>
                  <a:srgbClr val="000000"/>
                </a:solidFill>
                <a:latin typeface="Courier New" panose="02070309020205020404" pitchFamily="49" charset="0"/>
              </a:rPr>
              <a:t>) AS </a:t>
            </a:r>
            <a:r>
              <a:rPr lang="en-US" sz="1800" b="0" i="0" u="none" strike="noStrike" baseline="0" dirty="0" err="1">
                <a:solidFill>
                  <a:srgbClr val="000000"/>
                </a:solidFill>
                <a:latin typeface="Courier New" panose="02070309020205020404" pitchFamily="49" charset="0"/>
              </a:rPr>
              <a:t>numEmployees</a:t>
            </a:r>
            <a:r>
              <a:rPr lang="en-US"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COUNT(DISTINCT </a:t>
            </a:r>
            <a:r>
              <a:rPr lang="en-US" sz="1800" b="0" i="0" u="none" strike="noStrike" baseline="0" dirty="0" err="1">
                <a:solidFill>
                  <a:srgbClr val="000000"/>
                </a:solidFill>
                <a:latin typeface="Courier New" panose="02070309020205020404" pitchFamily="49" charset="0"/>
              </a:rPr>
              <a:t>c.CustomerID</a:t>
            </a:r>
            <a:r>
              <a:rPr lang="en-US" sz="1800" b="0" i="0" u="none" strike="noStrike" baseline="0" dirty="0">
                <a:solidFill>
                  <a:srgbClr val="000000"/>
                </a:solidFill>
                <a:latin typeface="Courier New" panose="02070309020205020404" pitchFamily="49" charset="0"/>
              </a:rPr>
              <a:t>) AS </a:t>
            </a:r>
            <a:r>
              <a:rPr lang="en-US" sz="1800" b="0" i="0" u="none" strike="noStrike" baseline="0" dirty="0" err="1">
                <a:solidFill>
                  <a:srgbClr val="000000"/>
                </a:solidFill>
                <a:latin typeface="Courier New" panose="02070309020205020404" pitchFamily="49" charset="0"/>
              </a:rPr>
              <a:t>numCompanies</a:t>
            </a:r>
            <a:r>
              <a:rPr lang="en-US" sz="1800" b="0" i="0" u="none" strike="noStrike" baseline="0" dirty="0">
                <a:solidFill>
                  <a:srgbClr val="000000"/>
                </a:solidFill>
                <a:latin typeface="Courier New" panose="02070309020205020404" pitchFamily="49" charset="0"/>
              </a:rPr>
              <a:t>  </a:t>
            </a:r>
          </a:p>
          <a:p>
            <a:r>
              <a:rPr lang="en-ZA" sz="1800" b="0" i="0" u="none" strike="noStrike" baseline="0" dirty="0" err="1">
                <a:solidFill>
                  <a:srgbClr val="000000"/>
                </a:solidFill>
                <a:latin typeface="Courier New" panose="02070309020205020404" pitchFamily="49" charset="0"/>
              </a:rPr>
              <a:t>e.City</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c.City</a:t>
            </a:r>
            <a:r>
              <a:rPr lang="en-ZA"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FROM Employees e LEFT JOIN Customers c ON </a:t>
            </a:r>
          </a:p>
          <a:p>
            <a:r>
              <a:rPr lang="en-ZA" sz="1800" b="0" i="0" u="none" strike="noStrike" baseline="0" dirty="0">
                <a:solidFill>
                  <a:srgbClr val="000000"/>
                </a:solidFill>
                <a:latin typeface="Courier New" panose="02070309020205020404" pitchFamily="49" charset="0"/>
              </a:rPr>
              <a:t>(</a:t>
            </a:r>
            <a:r>
              <a:rPr lang="en-ZA" sz="1800" b="0" i="0" u="none" strike="noStrike" baseline="0" dirty="0" err="1">
                <a:solidFill>
                  <a:srgbClr val="000000"/>
                </a:solidFill>
                <a:latin typeface="Courier New" panose="02070309020205020404" pitchFamily="49" charset="0"/>
              </a:rPr>
              <a:t>e.City</a:t>
            </a:r>
            <a:r>
              <a:rPr lang="en-ZA" sz="1800" b="0" i="0" u="none" strike="noStrike" baseline="0" dirty="0">
                <a:solidFill>
                  <a:srgbClr val="000000"/>
                </a:solidFill>
                <a:latin typeface="Courier New" panose="02070309020205020404" pitchFamily="49" charset="0"/>
              </a:rPr>
              <a:t> = </a:t>
            </a:r>
            <a:r>
              <a:rPr lang="en-ZA" sz="1800" b="0" i="0" u="none" strike="noStrike" baseline="0" dirty="0" err="1">
                <a:solidFill>
                  <a:srgbClr val="000000"/>
                </a:solidFill>
                <a:latin typeface="Courier New" panose="02070309020205020404" pitchFamily="49" charset="0"/>
              </a:rPr>
              <a:t>c.City</a:t>
            </a:r>
            <a:r>
              <a:rPr lang="en-ZA"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GROUP BY </a:t>
            </a:r>
            <a:r>
              <a:rPr lang="en-US" sz="1800" b="0" i="0" u="none" strike="noStrike" baseline="0" dirty="0" err="1">
                <a:solidFill>
                  <a:srgbClr val="000000"/>
                </a:solidFill>
                <a:latin typeface="Courier New" panose="02070309020205020404" pitchFamily="49" charset="0"/>
              </a:rPr>
              <a:t>e.City</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c.City</a:t>
            </a:r>
            <a:r>
              <a:rPr lang="en-US"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ORDER BY </a:t>
            </a:r>
            <a:r>
              <a:rPr lang="en-ZA" sz="1800" b="0" i="0" u="none" strike="noStrike" baseline="0" dirty="0" err="1">
                <a:solidFill>
                  <a:srgbClr val="000000"/>
                </a:solidFill>
                <a:latin typeface="Courier New" panose="02070309020205020404" pitchFamily="49" charset="0"/>
              </a:rPr>
              <a:t>numEmployees</a:t>
            </a:r>
            <a:r>
              <a:rPr lang="en-ZA" sz="1800" b="0" i="0" u="none" strike="noStrike" baseline="0" dirty="0">
                <a:solidFill>
                  <a:srgbClr val="000000"/>
                </a:solidFill>
                <a:latin typeface="Courier New" panose="02070309020205020404" pitchFamily="49" charset="0"/>
              </a:rPr>
              <a:t> DESC; 	</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25</a:t>
            </a:fld>
            <a:endParaRPr lang="en-ZA"/>
          </a:p>
        </p:txBody>
      </p:sp>
    </p:spTree>
    <p:extLst>
      <p:ext uri="{BB962C8B-B14F-4D97-AF65-F5344CB8AC3E}">
        <p14:creationId xmlns:p14="http://schemas.microsoft.com/office/powerpoint/2010/main" val="3506650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Delete?</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4</a:t>
            </a:fld>
            <a:endParaRPr lang="en-ZA"/>
          </a:p>
        </p:txBody>
      </p:sp>
    </p:spTree>
    <p:extLst>
      <p:ext uri="{BB962C8B-B14F-4D97-AF65-F5344CB8AC3E}">
        <p14:creationId xmlns:p14="http://schemas.microsoft.com/office/powerpoint/2010/main" val="4093371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lnSpc>
                <a:spcPct val="107000"/>
              </a:lnSpc>
              <a:spcAft>
                <a:spcPts val="800"/>
              </a:spcAft>
            </a:pPr>
            <a:r>
              <a:rPr lang="en-ZA" sz="1800" spc="1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JOIN.</a:t>
            </a:r>
            <a:r>
              <a:rPr lang="en-ZA" sz="1800" b="1" spc="1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Syntax</a:t>
            </a:r>
            <a:r>
              <a:rPr lang="en-ZA" sz="1800" b="1"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ZA" sz="1800"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SELECT table1.column1 table1.column2 table2.column1 ....</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ZA" sz="1800"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FROM table1 </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ZA" sz="1800"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RIGHT JOIN table2</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ZA" sz="1800" spc="1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 table1.matching_column = table2.matching_column;</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26</a:t>
            </a:fld>
            <a:endParaRPr lang="en-ZA"/>
          </a:p>
        </p:txBody>
      </p:sp>
    </p:spTree>
    <p:extLst>
      <p:ext uri="{BB962C8B-B14F-4D97-AF65-F5344CB8AC3E}">
        <p14:creationId xmlns:p14="http://schemas.microsoft.com/office/powerpoint/2010/main" val="3720827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The RIGHT JOIN keyword returns all records from the right table (table2)  and the matched records from the left table (table1). The result is NULL from the left side  when there is no match.</a:t>
            </a:r>
          </a:p>
          <a:p>
            <a:endParaRPr lang="en-US" b="0" i="0" dirty="0">
              <a:solidFill>
                <a:srgbClr val="000000"/>
              </a:solidFill>
              <a:effectLst/>
              <a:latin typeface="Verdana" panose="020B0604030504040204" pitchFamily="34" charset="0"/>
            </a:endParaRPr>
          </a:p>
          <a:p>
            <a:r>
              <a:rPr lang="en-US" sz="1800" b="0" i="0" u="none" strike="noStrike" baseline="0" dirty="0">
                <a:solidFill>
                  <a:srgbClr val="000000"/>
                </a:solidFill>
                <a:latin typeface="Courier New" panose="02070309020205020404" pitchFamily="49" charset="0"/>
              </a:rPr>
              <a:t>SELECT COUNT(DISTINCT </a:t>
            </a:r>
            <a:r>
              <a:rPr lang="en-US" sz="1800" b="0" i="0" u="none" strike="noStrike" baseline="0" dirty="0" err="1">
                <a:solidFill>
                  <a:srgbClr val="000000"/>
                </a:solidFill>
                <a:latin typeface="Courier New" panose="02070309020205020404" pitchFamily="49" charset="0"/>
              </a:rPr>
              <a:t>e.EmployeeID</a:t>
            </a:r>
            <a:r>
              <a:rPr lang="en-US" sz="1800" b="0" i="0" u="none" strike="noStrike" baseline="0" dirty="0">
                <a:solidFill>
                  <a:srgbClr val="000000"/>
                </a:solidFill>
                <a:latin typeface="Courier New" panose="02070309020205020404" pitchFamily="49" charset="0"/>
              </a:rPr>
              <a:t>) AS </a:t>
            </a:r>
            <a:r>
              <a:rPr lang="en-US" sz="1800" b="0" i="0" u="none" strike="noStrike" baseline="0" dirty="0" err="1">
                <a:solidFill>
                  <a:srgbClr val="000000"/>
                </a:solidFill>
                <a:latin typeface="Courier New" panose="02070309020205020404" pitchFamily="49" charset="0"/>
              </a:rPr>
              <a:t>numEmployees</a:t>
            </a:r>
            <a:r>
              <a:rPr lang="en-US"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COUNT(DISTINCT </a:t>
            </a:r>
            <a:r>
              <a:rPr lang="en-US" sz="1800" b="0" i="0" u="none" strike="noStrike" baseline="0" dirty="0" err="1">
                <a:solidFill>
                  <a:srgbClr val="000000"/>
                </a:solidFill>
                <a:latin typeface="Courier New" panose="02070309020205020404" pitchFamily="49" charset="0"/>
              </a:rPr>
              <a:t>c.CustomerID</a:t>
            </a:r>
            <a:r>
              <a:rPr lang="en-US" sz="1800" b="0" i="0" u="none" strike="noStrike" baseline="0" dirty="0">
                <a:solidFill>
                  <a:srgbClr val="000000"/>
                </a:solidFill>
                <a:latin typeface="Courier New" panose="02070309020205020404" pitchFamily="49" charset="0"/>
              </a:rPr>
              <a:t>) AS </a:t>
            </a:r>
            <a:r>
              <a:rPr lang="en-US" sz="1800" b="0" i="0" u="none" strike="noStrike" baseline="0" dirty="0" err="1">
                <a:solidFill>
                  <a:srgbClr val="000000"/>
                </a:solidFill>
                <a:latin typeface="Courier New" panose="02070309020205020404" pitchFamily="49" charset="0"/>
              </a:rPr>
              <a:t>numCompanies</a:t>
            </a:r>
            <a:r>
              <a:rPr lang="en-US" sz="1800" b="0" i="0" u="none" strike="noStrike" baseline="0" dirty="0">
                <a:solidFill>
                  <a:srgbClr val="000000"/>
                </a:solidFill>
                <a:latin typeface="Courier New" panose="02070309020205020404" pitchFamily="49" charset="0"/>
              </a:rPr>
              <a:t>  </a:t>
            </a:r>
          </a:p>
          <a:p>
            <a:r>
              <a:rPr lang="en-ZA" sz="1800" b="0" i="0" u="none" strike="noStrike" baseline="0" dirty="0" err="1">
                <a:solidFill>
                  <a:srgbClr val="000000"/>
                </a:solidFill>
                <a:latin typeface="Courier New" panose="02070309020205020404" pitchFamily="49" charset="0"/>
              </a:rPr>
              <a:t>e.City</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c.City</a:t>
            </a:r>
            <a:r>
              <a:rPr lang="en-ZA"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FROM Employees e RIGHT JOIN Customers c ON </a:t>
            </a:r>
          </a:p>
          <a:p>
            <a:r>
              <a:rPr lang="en-ZA" sz="1800" b="0" i="0" u="none" strike="noStrike" baseline="0" dirty="0">
                <a:solidFill>
                  <a:srgbClr val="000000"/>
                </a:solidFill>
                <a:latin typeface="Courier New" panose="02070309020205020404" pitchFamily="49" charset="0"/>
              </a:rPr>
              <a:t>(</a:t>
            </a:r>
            <a:r>
              <a:rPr lang="en-ZA" sz="1800" b="0" i="0" u="none" strike="noStrike" baseline="0" dirty="0" err="1">
                <a:solidFill>
                  <a:srgbClr val="000000"/>
                </a:solidFill>
                <a:latin typeface="Courier New" panose="02070309020205020404" pitchFamily="49" charset="0"/>
              </a:rPr>
              <a:t>e.City</a:t>
            </a:r>
            <a:r>
              <a:rPr lang="en-ZA" sz="1800" b="0" i="0" u="none" strike="noStrike" baseline="0" dirty="0">
                <a:solidFill>
                  <a:srgbClr val="000000"/>
                </a:solidFill>
                <a:latin typeface="Courier New" panose="02070309020205020404" pitchFamily="49" charset="0"/>
              </a:rPr>
              <a:t> = </a:t>
            </a:r>
            <a:r>
              <a:rPr lang="en-ZA" sz="1800" b="0" i="0" u="none" strike="noStrike" baseline="0" dirty="0" err="1">
                <a:solidFill>
                  <a:srgbClr val="000000"/>
                </a:solidFill>
                <a:latin typeface="Courier New" panose="02070309020205020404" pitchFamily="49" charset="0"/>
              </a:rPr>
              <a:t>c.City</a:t>
            </a:r>
            <a:r>
              <a:rPr lang="en-ZA"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GROUP BY </a:t>
            </a:r>
            <a:r>
              <a:rPr lang="en-US" sz="1800" b="0" i="0" u="none" strike="noStrike" baseline="0" dirty="0" err="1">
                <a:solidFill>
                  <a:srgbClr val="000000"/>
                </a:solidFill>
                <a:latin typeface="Courier New" panose="02070309020205020404" pitchFamily="49" charset="0"/>
              </a:rPr>
              <a:t>e.City</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c.City</a:t>
            </a:r>
            <a:r>
              <a:rPr lang="en-US"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ORDER BY </a:t>
            </a:r>
            <a:r>
              <a:rPr lang="en-ZA" sz="1800" b="0" i="0" u="none" strike="noStrike" baseline="0" dirty="0" err="1">
                <a:solidFill>
                  <a:srgbClr val="000000"/>
                </a:solidFill>
                <a:latin typeface="Courier New" panose="02070309020205020404" pitchFamily="49" charset="0"/>
              </a:rPr>
              <a:t>numEmployees</a:t>
            </a:r>
            <a:r>
              <a:rPr lang="en-ZA" sz="1800" b="0" i="0" u="none" strike="noStrike" baseline="0" dirty="0">
                <a:solidFill>
                  <a:srgbClr val="000000"/>
                </a:solidFill>
                <a:latin typeface="Courier New" panose="02070309020205020404" pitchFamily="49" charset="0"/>
              </a:rPr>
              <a:t> DESC; 	</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27</a:t>
            </a:fld>
            <a:endParaRPr lang="en-ZA"/>
          </a:p>
        </p:txBody>
      </p:sp>
    </p:spTree>
    <p:extLst>
      <p:ext uri="{BB962C8B-B14F-4D97-AF65-F5344CB8AC3E}">
        <p14:creationId xmlns:p14="http://schemas.microsoft.com/office/powerpoint/2010/main" val="2824137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Select </a:t>
            </a:r>
          </a:p>
          <a:p>
            <a:r>
              <a:rPr lang="en-ZA" dirty="0"/>
              <a:t>	</a:t>
            </a:r>
            <a:r>
              <a:rPr lang="en-ZA" dirty="0" err="1"/>
              <a:t>e.Fname</a:t>
            </a:r>
            <a:r>
              <a:rPr lang="en-ZA" dirty="0"/>
              <a:t> as ”Employer”</a:t>
            </a:r>
          </a:p>
          <a:p>
            <a:r>
              <a:rPr lang="en-ZA" dirty="0"/>
              <a:t>	</a:t>
            </a:r>
            <a:r>
              <a:rPr lang="en-ZA" dirty="0" err="1"/>
              <a:t>m.Fname</a:t>
            </a:r>
            <a:r>
              <a:rPr lang="en-ZA" dirty="0"/>
              <a:t> as “Manager”</a:t>
            </a:r>
          </a:p>
          <a:p>
            <a:r>
              <a:rPr lang="en-ZA" dirty="0"/>
              <a:t>From</a:t>
            </a:r>
          </a:p>
          <a:p>
            <a:r>
              <a:rPr lang="en-ZA" dirty="0"/>
              <a:t>	Employees e</a:t>
            </a:r>
          </a:p>
          <a:p>
            <a:r>
              <a:rPr lang="en-ZA" dirty="0"/>
              <a:t>Join</a:t>
            </a:r>
          </a:p>
          <a:p>
            <a:r>
              <a:rPr lang="en-ZA" dirty="0"/>
              <a:t>	Employees m</a:t>
            </a:r>
          </a:p>
          <a:p>
            <a:r>
              <a:rPr lang="en-ZA" dirty="0"/>
              <a:t>On </a:t>
            </a:r>
            <a:r>
              <a:rPr lang="en-ZA" dirty="0" err="1"/>
              <a:t>e.ManagerID</a:t>
            </a:r>
            <a:r>
              <a:rPr lang="en-ZA" dirty="0"/>
              <a:t> = m.ID</a:t>
            </a:r>
          </a:p>
        </p:txBody>
      </p:sp>
      <p:sp>
        <p:nvSpPr>
          <p:cNvPr id="4" name="Slide Number Placeholder 3"/>
          <p:cNvSpPr>
            <a:spLocks noGrp="1"/>
          </p:cNvSpPr>
          <p:nvPr>
            <p:ph type="sldNum" sz="quarter" idx="5"/>
          </p:nvPr>
        </p:nvSpPr>
        <p:spPr/>
        <p:txBody>
          <a:bodyPr/>
          <a:lstStyle/>
          <a:p>
            <a:fld id="{85CC5F24-0218-45C1-84FF-7B5EA4924C5B}" type="slidenum">
              <a:rPr lang="en-ZA" smtClean="0"/>
              <a:t>28</a:t>
            </a:fld>
            <a:endParaRPr lang="en-ZA"/>
          </a:p>
        </p:txBody>
      </p:sp>
    </p:spTree>
    <p:extLst>
      <p:ext uri="{BB962C8B-B14F-4D97-AF65-F5344CB8AC3E}">
        <p14:creationId xmlns:p14="http://schemas.microsoft.com/office/powerpoint/2010/main" val="32698085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52525"/>
                </a:solidFill>
                <a:effectLst/>
                <a:latin typeface="Segoe UI" panose="020B0502040204020203" pitchFamily="34" charset="0"/>
              </a:rPr>
              <a:t>The SQL multiple joins approach will help us to join </a:t>
            </a:r>
            <a:r>
              <a:rPr lang="en-US" b="1" i="0" dirty="0" err="1">
                <a:solidFill>
                  <a:srgbClr val="252525"/>
                </a:solidFill>
                <a:effectLst/>
                <a:latin typeface="Segoe UI" panose="020B0502040204020203" pitchFamily="34" charset="0"/>
              </a:rPr>
              <a:t>onlinecustomers</a:t>
            </a:r>
            <a:r>
              <a:rPr lang="en-US" b="0" i="0" dirty="0">
                <a:solidFill>
                  <a:srgbClr val="252525"/>
                </a:solidFill>
                <a:effectLst/>
                <a:latin typeface="Segoe UI" panose="020B0502040204020203" pitchFamily="34" charset="0"/>
              </a:rPr>
              <a:t>  </a:t>
            </a:r>
            <a:r>
              <a:rPr lang="en-US" b="1" i="0" dirty="0">
                <a:solidFill>
                  <a:srgbClr val="252525"/>
                </a:solidFill>
                <a:effectLst/>
                <a:latin typeface="Segoe UI" panose="020B0502040204020203" pitchFamily="34" charset="0"/>
              </a:rPr>
              <a:t>orders </a:t>
            </a:r>
            <a:r>
              <a:rPr lang="en-US" b="0" i="0" dirty="0">
                <a:solidFill>
                  <a:srgbClr val="252525"/>
                </a:solidFill>
                <a:effectLst/>
                <a:latin typeface="Segoe UI" panose="020B0502040204020203" pitchFamily="34" charset="0"/>
              </a:rPr>
              <a:t> and </a:t>
            </a:r>
            <a:r>
              <a:rPr lang="en-US" b="1" i="0" dirty="0">
                <a:solidFill>
                  <a:srgbClr val="252525"/>
                </a:solidFill>
                <a:effectLst/>
                <a:latin typeface="Segoe UI" panose="020B0502040204020203" pitchFamily="34" charset="0"/>
              </a:rPr>
              <a:t>sales</a:t>
            </a:r>
            <a:r>
              <a:rPr lang="en-US" b="0" i="0" dirty="0">
                <a:solidFill>
                  <a:srgbClr val="252525"/>
                </a:solidFill>
                <a:effectLst/>
                <a:latin typeface="Segoe UI" panose="020B0502040204020203" pitchFamily="34" charset="0"/>
              </a:rPr>
              <a:t> tables. As shown in the Venn diagram  we need to matched rows of all tables. For this reason  we will combine all tables with an </a:t>
            </a:r>
            <a:r>
              <a:rPr lang="en-US" b="1" i="0" dirty="0">
                <a:solidFill>
                  <a:srgbClr val="252525"/>
                </a:solidFill>
                <a:effectLst/>
                <a:latin typeface="Segoe UI" panose="020B0502040204020203" pitchFamily="34" charset="0"/>
              </a:rPr>
              <a:t>inner join</a:t>
            </a:r>
            <a:r>
              <a:rPr lang="en-US" b="0" i="0" dirty="0">
                <a:solidFill>
                  <a:srgbClr val="252525"/>
                </a:solidFill>
                <a:effectLst/>
                <a:latin typeface="Segoe UI" panose="020B0502040204020203" pitchFamily="34" charset="0"/>
              </a:rPr>
              <a:t> clause. The following query will return a result set that is desired from us and will answer the question:</a:t>
            </a:r>
          </a:p>
          <a:p>
            <a:endParaRPr lang="en-US" b="0" i="0" dirty="0">
              <a:solidFill>
                <a:srgbClr val="252525"/>
              </a:solidFill>
              <a:effectLst/>
              <a:latin typeface="Segoe UI" panose="020B0502040204020203" pitchFamily="34" charset="0"/>
            </a:endParaRPr>
          </a:p>
          <a:p>
            <a:r>
              <a:rPr lang="en-US" sz="1800" b="0" i="0" u="none" strike="noStrike" baseline="0" dirty="0">
                <a:solidFill>
                  <a:srgbClr val="000000"/>
                </a:solidFill>
                <a:latin typeface="Times New Roman" panose="02020603050405020304" pitchFamily="18" charset="0"/>
              </a:rPr>
              <a:t>Multi-table joins can get very complex and may also take a long time to process  but the syntax is relatively straightforward </a:t>
            </a:r>
          </a:p>
          <a:p>
            <a:endParaRPr lang="en-US" sz="1800" b="0" i="0" u="none" strike="noStrike" baseline="0" dirty="0">
              <a:solidFill>
                <a:srgbClr val="252525"/>
              </a:solidFill>
              <a:effectLst/>
              <a:latin typeface="Segoe UI" panose="020B0502040204020203" pitchFamily="34" charset="0"/>
            </a:endParaRPr>
          </a:p>
          <a:p>
            <a:r>
              <a:rPr lang="en-ZA" sz="1800" b="1" i="0" u="none" strike="noStrike" baseline="0" dirty="0">
                <a:solidFill>
                  <a:srgbClr val="000000"/>
                </a:solidFill>
                <a:latin typeface="Times New Roman" panose="02020603050405020304" pitchFamily="18" charset="0"/>
              </a:rPr>
              <a:t>Syntax </a:t>
            </a:r>
          </a:p>
          <a:p>
            <a:endParaRPr lang="en-ZA" sz="1800" b="1"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Courier New" panose="02070309020205020404" pitchFamily="49" charset="0"/>
              </a:rPr>
              <a:t>SELECT table1.column  table2.column  table3.column </a:t>
            </a:r>
            <a:endParaRPr lang="en-US" sz="1800" b="0" i="0" u="none" strike="noStrike" baseline="0" dirty="0">
              <a:solidFill>
                <a:srgbClr val="000000"/>
              </a:solidFill>
              <a:latin typeface="Times New Roman" panose="02020603050405020304" pitchFamily="18" charset="0"/>
            </a:endParaRPr>
          </a:p>
          <a:p>
            <a:r>
              <a:rPr lang="en-ZA" sz="1800" b="0" i="0" u="none" strike="noStrike" baseline="0" dirty="0">
                <a:solidFill>
                  <a:srgbClr val="000000"/>
                </a:solidFill>
                <a:latin typeface="Courier New" panose="02070309020205020404" pitchFamily="49" charset="0"/>
              </a:rPr>
              <a:t>FROM table1 </a:t>
            </a:r>
          </a:p>
          <a:p>
            <a:r>
              <a:rPr lang="en-US" sz="1800" b="0" i="0" u="none" strike="noStrike" baseline="0" dirty="0">
                <a:solidFill>
                  <a:srgbClr val="000000"/>
                </a:solidFill>
                <a:latin typeface="Courier New" panose="02070309020205020404" pitchFamily="49" charset="0"/>
              </a:rPr>
              <a:t>JOIN table2 ON (table1.column=table2.column)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Courier New" panose="02070309020205020404" pitchFamily="49" charset="0"/>
              </a:rPr>
              <a:t>JOIN table3 ON (table2.column=table3.column) </a:t>
            </a:r>
            <a:endParaRPr lang="en-US" sz="1800" b="0" i="0" u="none" strike="noStrike" baseline="0" dirty="0">
              <a:solidFill>
                <a:srgbClr val="000000"/>
              </a:solidFill>
              <a:latin typeface="Times New Roman" panose="02020603050405020304" pitchFamily="18" charset="0"/>
            </a:endParaRPr>
          </a:p>
          <a:p>
            <a:r>
              <a:rPr lang="en-ZA" sz="1800" b="0" i="0" u="none" strike="noStrike" baseline="0" dirty="0">
                <a:solidFill>
                  <a:srgbClr val="000000"/>
                </a:solidFill>
                <a:latin typeface="Courier New" panose="02070309020205020404" pitchFamily="49" charset="0"/>
              </a:rPr>
              <a:t>WHERE conditions </a:t>
            </a:r>
          </a:p>
          <a:p>
            <a:endParaRPr lang="en-ZA" sz="1800" b="0" i="0" u="none" strike="noStrike" baseline="0" dirty="0">
              <a:solidFill>
                <a:srgbClr val="000000"/>
              </a:solidFill>
              <a:latin typeface="Courier New" panose="02070309020205020404" pitchFamily="49" charset="0"/>
            </a:endParaRPr>
          </a:p>
          <a:p>
            <a:endParaRPr lang="en-ZA" sz="1800" b="0" i="0" u="none" strike="noStrike" baseline="0" dirty="0">
              <a:solidFill>
                <a:srgbClr val="000000"/>
              </a:solidFill>
              <a:latin typeface="Courier New" panose="02070309020205020404" pitchFamily="49" charset="0"/>
            </a:endParaRPr>
          </a:p>
          <a:p>
            <a:r>
              <a:rPr lang="en-ZA" sz="1800" b="0" i="0" u="none" strike="noStrike" baseline="0" dirty="0">
                <a:solidFill>
                  <a:srgbClr val="000000"/>
                </a:solidFill>
                <a:latin typeface="Courier New" panose="02070309020205020404" pitchFamily="49" charset="0"/>
              </a:rPr>
              <a:t>SELECT </a:t>
            </a:r>
            <a:r>
              <a:rPr lang="en-ZA" sz="1800" b="0" i="0" u="none" strike="noStrike" baseline="0" dirty="0" err="1">
                <a:solidFill>
                  <a:srgbClr val="000000"/>
                </a:solidFill>
                <a:latin typeface="Courier New" panose="02070309020205020404" pitchFamily="49" charset="0"/>
              </a:rPr>
              <a:t>o.OrderID</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c.CompanyName</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e.FirstName</a:t>
            </a:r>
            <a:r>
              <a:rPr lang="en-ZA" sz="1800" b="0" i="0" u="none" strike="noStrike" baseline="0" dirty="0">
                <a:solidFill>
                  <a:srgbClr val="000000"/>
                </a:solidFill>
                <a:latin typeface="Courier New" panose="02070309020205020404" pitchFamily="49" charset="0"/>
              </a:rPr>
              <a:t>  </a:t>
            </a:r>
            <a:r>
              <a:rPr lang="en-ZA" sz="1800" b="0" i="0" u="none" strike="noStrike" baseline="0" dirty="0" err="1">
                <a:solidFill>
                  <a:srgbClr val="000000"/>
                </a:solidFill>
                <a:latin typeface="Courier New" panose="02070309020205020404" pitchFamily="49" charset="0"/>
              </a:rPr>
              <a:t>e.LastName</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FROM Orders o </a:t>
            </a:r>
          </a:p>
          <a:p>
            <a:r>
              <a:rPr lang="en-US" sz="1800" b="0" i="0" u="none" strike="noStrike" baseline="0" dirty="0">
                <a:solidFill>
                  <a:srgbClr val="000000"/>
                </a:solidFill>
                <a:latin typeface="Courier New" panose="02070309020205020404" pitchFamily="49" charset="0"/>
              </a:rPr>
              <a:t>JOIN Employees e ON (</a:t>
            </a:r>
            <a:r>
              <a:rPr lang="en-US" sz="1800" b="0" i="0" u="none" strike="noStrike" baseline="0" dirty="0" err="1">
                <a:solidFill>
                  <a:srgbClr val="000000"/>
                </a:solidFill>
                <a:latin typeface="Courier New" panose="02070309020205020404" pitchFamily="49" charset="0"/>
              </a:rPr>
              <a:t>e.EmployeeID</a:t>
            </a:r>
            <a:r>
              <a:rPr lang="en-US" sz="1800" b="0" i="0" u="none" strike="noStrike" baseline="0" dirty="0">
                <a:solidFill>
                  <a:srgbClr val="000000"/>
                </a:solidFill>
                <a:latin typeface="Courier New" panose="02070309020205020404" pitchFamily="49" charset="0"/>
              </a:rPr>
              <a:t> = </a:t>
            </a:r>
            <a:r>
              <a:rPr lang="en-US" sz="1800" b="0" i="0" u="none" strike="noStrike" baseline="0" dirty="0" err="1">
                <a:solidFill>
                  <a:srgbClr val="000000"/>
                </a:solidFill>
                <a:latin typeface="Courier New" panose="02070309020205020404" pitchFamily="49" charset="0"/>
              </a:rPr>
              <a:t>o.EmployeeID</a:t>
            </a:r>
            <a:r>
              <a:rPr lang="en-US"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JOIN Customers c ON (</a:t>
            </a:r>
            <a:r>
              <a:rPr lang="en-US" sz="1800" b="0" i="0" u="none" strike="noStrike" baseline="0" dirty="0" err="1">
                <a:solidFill>
                  <a:srgbClr val="000000"/>
                </a:solidFill>
                <a:latin typeface="Courier New" panose="02070309020205020404" pitchFamily="49" charset="0"/>
              </a:rPr>
              <a:t>c.CustomerID</a:t>
            </a:r>
            <a:r>
              <a:rPr lang="en-US" sz="1800" b="0" i="0" u="none" strike="noStrike" baseline="0" dirty="0">
                <a:solidFill>
                  <a:srgbClr val="000000"/>
                </a:solidFill>
                <a:latin typeface="Courier New" panose="02070309020205020404" pitchFamily="49" charset="0"/>
              </a:rPr>
              <a:t> = </a:t>
            </a:r>
            <a:r>
              <a:rPr lang="en-US" sz="1800" b="0" i="0" u="none" strike="noStrike" baseline="0" dirty="0" err="1">
                <a:solidFill>
                  <a:srgbClr val="000000"/>
                </a:solidFill>
                <a:latin typeface="Courier New" panose="02070309020205020404" pitchFamily="49" charset="0"/>
              </a:rPr>
              <a:t>o.CustomerID</a:t>
            </a:r>
            <a:r>
              <a:rPr lang="en-US" sz="1800" b="0" i="0" u="none" strike="noStrike" baseline="0" dirty="0">
                <a:solidFill>
                  <a:srgbClr val="000000"/>
                </a:solidFill>
                <a:latin typeface="Courier New" panose="02070309020205020404" pitchFamily="49" charset="0"/>
              </a:rPr>
              <a:t>) </a:t>
            </a:r>
          </a:p>
          <a:p>
            <a:r>
              <a:rPr lang="en-US" sz="1800" b="0" i="0" u="none" strike="noStrike" baseline="0" dirty="0">
                <a:solidFill>
                  <a:srgbClr val="000000"/>
                </a:solidFill>
                <a:latin typeface="Courier New" panose="02070309020205020404" pitchFamily="49" charset="0"/>
              </a:rPr>
              <a:t>WHERE </a:t>
            </a:r>
            <a:r>
              <a:rPr lang="en-US" sz="1800" b="0" i="0" u="none" strike="noStrike" baseline="0" dirty="0" err="1">
                <a:solidFill>
                  <a:srgbClr val="000000"/>
                </a:solidFill>
                <a:latin typeface="Courier New" panose="02070309020205020404" pitchFamily="49" charset="0"/>
              </a:rPr>
              <a:t>o.ShippedDate</a:t>
            </a:r>
            <a:r>
              <a:rPr lang="en-US" sz="1800" b="0" i="0" u="none" strike="noStrike" baseline="0" dirty="0">
                <a:solidFill>
                  <a:srgbClr val="000000"/>
                </a:solidFill>
                <a:latin typeface="Courier New" panose="02070309020205020404" pitchFamily="49" charset="0"/>
              </a:rPr>
              <a:t> &gt; </a:t>
            </a:r>
            <a:r>
              <a:rPr lang="en-US" sz="1800" b="0" i="0" u="none" strike="noStrike" baseline="0" dirty="0" err="1">
                <a:solidFill>
                  <a:srgbClr val="000000"/>
                </a:solidFill>
                <a:latin typeface="Courier New" panose="02070309020205020404" pitchFamily="49" charset="0"/>
              </a:rPr>
              <a:t>o.RequiredDate</a:t>
            </a:r>
            <a:r>
              <a:rPr lang="en-US" sz="1800" b="0" i="0" u="none" strike="noStrike" baseline="0" dirty="0">
                <a:solidFill>
                  <a:srgbClr val="000000"/>
                </a:solidFill>
                <a:latin typeface="Courier New" panose="02070309020205020404" pitchFamily="49" charset="0"/>
              </a:rPr>
              <a:t> AND </a:t>
            </a:r>
            <a:r>
              <a:rPr lang="en-US" sz="1800" b="0" i="0" u="none" strike="noStrike" baseline="0" dirty="0" err="1">
                <a:solidFill>
                  <a:srgbClr val="000000"/>
                </a:solidFill>
                <a:latin typeface="Courier New" panose="02070309020205020404" pitchFamily="49" charset="0"/>
              </a:rPr>
              <a:t>o.OrderDate</a:t>
            </a:r>
            <a:r>
              <a:rPr lang="en-US" sz="1800" b="0" i="0" u="none" strike="noStrike" baseline="0" dirty="0">
                <a:solidFill>
                  <a:srgbClr val="000000"/>
                </a:solidFill>
                <a:latin typeface="Courier New" panose="02070309020205020404" pitchFamily="49" charset="0"/>
              </a:rPr>
              <a:t> &gt;  1998-01-01  </a:t>
            </a:r>
          </a:p>
          <a:p>
            <a:r>
              <a:rPr lang="en-ZA" sz="1800" b="0" i="0" u="none" strike="noStrike" baseline="0" dirty="0">
                <a:solidFill>
                  <a:srgbClr val="000000"/>
                </a:solidFill>
                <a:latin typeface="Courier New" panose="02070309020205020404" pitchFamily="49" charset="0"/>
              </a:rPr>
              <a:t>ORDER BY </a:t>
            </a:r>
            <a:r>
              <a:rPr lang="en-ZA" sz="1800" b="0" i="0" u="none" strike="noStrike" baseline="0" dirty="0" err="1">
                <a:solidFill>
                  <a:srgbClr val="000000"/>
                </a:solidFill>
                <a:latin typeface="Courier New" panose="02070309020205020404" pitchFamily="49" charset="0"/>
              </a:rPr>
              <a:t>c.CompanyName</a:t>
            </a:r>
            <a:r>
              <a:rPr lang="en-ZA" sz="1800" b="0" i="0" u="none" strike="noStrike" baseline="0" dirty="0">
                <a:solidFill>
                  <a:srgbClr val="000000"/>
                </a:solidFill>
                <a:latin typeface="Courier New" panose="02070309020205020404" pitchFamily="49" charset="0"/>
              </a:rPr>
              <a:t>; 	</a:t>
            </a:r>
          </a:p>
          <a:p>
            <a:r>
              <a:rPr lang="en-ZA" sz="1800" b="0" i="0" u="none" strike="noStrike" baseline="0" dirty="0">
                <a:solidFill>
                  <a:srgbClr val="000000"/>
                </a:solidFill>
                <a:latin typeface="Courier New" panose="02070309020205020404" pitchFamily="49" charset="0"/>
              </a:rPr>
              <a:t>	</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29</a:t>
            </a:fld>
            <a:endParaRPr lang="en-ZA"/>
          </a:p>
        </p:txBody>
      </p:sp>
    </p:spTree>
    <p:extLst>
      <p:ext uri="{BB962C8B-B14F-4D97-AF65-F5344CB8AC3E}">
        <p14:creationId xmlns:p14="http://schemas.microsoft.com/office/powerpoint/2010/main" val="2061442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52525"/>
                </a:solidFill>
                <a:effectLst/>
                <a:latin typeface="Segoe UI" panose="020B0502040204020203" pitchFamily="34" charset="0"/>
              </a:rPr>
              <a:t>At first  we will analyze the query. An inner join</a:t>
            </a:r>
            <a:r>
              <a:rPr lang="en-US" b="1" i="0" dirty="0">
                <a:solidFill>
                  <a:srgbClr val="252525"/>
                </a:solidFill>
                <a:effectLst/>
                <a:latin typeface="Segoe UI" panose="020B0502040204020203" pitchFamily="34" charset="0"/>
              </a:rPr>
              <a:t> </a:t>
            </a:r>
            <a:r>
              <a:rPr lang="en-US" b="0" i="0" dirty="0">
                <a:solidFill>
                  <a:srgbClr val="252525"/>
                </a:solidFill>
                <a:effectLst/>
                <a:latin typeface="Segoe UI" panose="020B0502040204020203" pitchFamily="34" charset="0"/>
              </a:rPr>
              <a:t>clause that is between </a:t>
            </a:r>
            <a:r>
              <a:rPr lang="en-US" b="1" i="0" dirty="0" err="1">
                <a:solidFill>
                  <a:srgbClr val="252525"/>
                </a:solidFill>
                <a:effectLst/>
                <a:latin typeface="Segoe UI" panose="020B0502040204020203" pitchFamily="34" charset="0"/>
              </a:rPr>
              <a:t>onlinecustomers</a:t>
            </a:r>
            <a:r>
              <a:rPr lang="en-US" b="0" i="0" dirty="0">
                <a:solidFill>
                  <a:srgbClr val="252525"/>
                </a:solidFill>
                <a:effectLst/>
                <a:latin typeface="Segoe UI" panose="020B0502040204020203" pitchFamily="34" charset="0"/>
              </a:rPr>
              <a:t> and </a:t>
            </a:r>
            <a:r>
              <a:rPr lang="en-US" b="1" i="0" dirty="0">
                <a:solidFill>
                  <a:srgbClr val="252525"/>
                </a:solidFill>
                <a:effectLst/>
                <a:latin typeface="Segoe UI" panose="020B0502040204020203" pitchFamily="34" charset="0"/>
              </a:rPr>
              <a:t>orders</a:t>
            </a:r>
            <a:r>
              <a:rPr lang="en-US" b="0" i="0" dirty="0">
                <a:solidFill>
                  <a:srgbClr val="252525"/>
                </a:solidFill>
                <a:effectLst/>
                <a:latin typeface="Segoe UI" panose="020B0502040204020203" pitchFamily="34" charset="0"/>
              </a:rPr>
              <a:t> tables derived the matched rows between these two tables. The second inner join clause that combines the </a:t>
            </a:r>
            <a:r>
              <a:rPr lang="en-US" b="1" i="0" dirty="0">
                <a:solidFill>
                  <a:srgbClr val="252525"/>
                </a:solidFill>
                <a:effectLst/>
                <a:latin typeface="Segoe UI" panose="020B0502040204020203" pitchFamily="34" charset="0"/>
              </a:rPr>
              <a:t>sales</a:t>
            </a:r>
            <a:r>
              <a:rPr lang="en-US" b="0" i="0" dirty="0">
                <a:solidFill>
                  <a:srgbClr val="252525"/>
                </a:solidFill>
                <a:effectLst/>
                <a:latin typeface="Segoe UI" panose="020B0502040204020203" pitchFamily="34" charset="0"/>
              </a:rPr>
              <a:t> table derived the matched rows from the previous result set. The following colored tables illustration will help us to understand the joined tables data matching in the query. The yellow-colored rows specify matched data between </a:t>
            </a:r>
            <a:r>
              <a:rPr lang="en-US" b="1" i="0" dirty="0" err="1">
                <a:solidFill>
                  <a:srgbClr val="252525"/>
                </a:solidFill>
                <a:effectLst/>
                <a:latin typeface="Segoe UI" panose="020B0502040204020203" pitchFamily="34" charset="0"/>
              </a:rPr>
              <a:t>onlinecustomers</a:t>
            </a:r>
            <a:r>
              <a:rPr lang="en-US" b="0" i="0" dirty="0">
                <a:solidFill>
                  <a:srgbClr val="252525"/>
                </a:solidFill>
                <a:effectLst/>
                <a:latin typeface="Segoe UI" panose="020B0502040204020203" pitchFamily="34" charset="0"/>
              </a:rPr>
              <a:t> and </a:t>
            </a:r>
            <a:r>
              <a:rPr lang="en-US" b="1" i="0" dirty="0">
                <a:solidFill>
                  <a:srgbClr val="252525"/>
                </a:solidFill>
                <a:effectLst/>
                <a:latin typeface="Segoe UI" panose="020B0502040204020203" pitchFamily="34" charset="0"/>
              </a:rPr>
              <a:t>orders. </a:t>
            </a:r>
            <a:r>
              <a:rPr lang="en-US" b="0" i="0" dirty="0">
                <a:solidFill>
                  <a:srgbClr val="252525"/>
                </a:solidFill>
                <a:effectLst/>
                <a:latin typeface="Segoe UI" panose="020B0502040204020203" pitchFamily="34" charset="0"/>
              </a:rPr>
              <a:t>On the other hand  only the blue colored rows exist in the </a:t>
            </a:r>
            <a:r>
              <a:rPr lang="en-US" b="1" i="0" dirty="0">
                <a:solidFill>
                  <a:srgbClr val="252525"/>
                </a:solidFill>
                <a:effectLst/>
                <a:latin typeface="Segoe UI" panose="020B0502040204020203" pitchFamily="34" charset="0"/>
              </a:rPr>
              <a:t>sales</a:t>
            </a:r>
            <a:r>
              <a:rPr lang="en-US" b="0" i="0" dirty="0">
                <a:solidFill>
                  <a:srgbClr val="252525"/>
                </a:solidFill>
                <a:effectLst/>
                <a:latin typeface="Segoe UI" panose="020B0502040204020203" pitchFamily="34" charset="0"/>
              </a:rPr>
              <a:t> tables so the query result will be blue colored rows:</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30</a:t>
            </a:fld>
            <a:endParaRPr lang="en-ZA"/>
          </a:p>
        </p:txBody>
      </p:sp>
    </p:spTree>
    <p:extLst>
      <p:ext uri="{BB962C8B-B14F-4D97-AF65-F5344CB8AC3E}">
        <p14:creationId xmlns:p14="http://schemas.microsoft.com/office/powerpoint/2010/main" val="1963333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31</a:t>
            </a:fld>
            <a:endParaRPr lang="en-ZA"/>
          </a:p>
        </p:txBody>
      </p:sp>
    </p:spTree>
    <p:extLst>
      <p:ext uri="{BB962C8B-B14F-4D97-AF65-F5344CB8AC3E}">
        <p14:creationId xmlns:p14="http://schemas.microsoft.com/office/powerpoint/2010/main" val="4164778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i="1" dirty="0"/>
              <a:t>You can send them the next slide – they can the code on the next slide  to get this data in SQL – use </a:t>
            </a:r>
            <a:r>
              <a:rPr lang="en-ZA" b="1" i="1" dirty="0"/>
              <a:t>Insert</a:t>
            </a:r>
          </a:p>
          <a:p>
            <a:endParaRPr lang="en-ZA" dirty="0"/>
          </a:p>
          <a:p>
            <a:r>
              <a:rPr lang="en-ZA" dirty="0"/>
              <a:t>1 - </a:t>
            </a:r>
            <a:r>
              <a:rPr lang="en-US" dirty="0"/>
              <a:t>select </a:t>
            </a:r>
            <a:r>
              <a:rPr lang="en-US" dirty="0" err="1"/>
              <a:t>s.customer_ID</a:t>
            </a:r>
            <a:r>
              <a:rPr lang="en-US" dirty="0"/>
              <a:t>  sum(</a:t>
            </a:r>
            <a:r>
              <a:rPr lang="en-US" dirty="0" err="1"/>
              <a:t>m.price</a:t>
            </a:r>
            <a:r>
              <a:rPr lang="en-US" dirty="0"/>
              <a:t>)from sales s</a:t>
            </a:r>
          </a:p>
          <a:p>
            <a:r>
              <a:rPr lang="en-US" dirty="0"/>
              <a:t>join menu m on </a:t>
            </a:r>
          </a:p>
          <a:p>
            <a:r>
              <a:rPr lang="en-US" dirty="0" err="1"/>
              <a:t>s.product_id</a:t>
            </a:r>
            <a:r>
              <a:rPr lang="en-US" dirty="0"/>
              <a:t> = </a:t>
            </a:r>
            <a:r>
              <a:rPr lang="en-US" dirty="0" err="1"/>
              <a:t>m.product_id</a:t>
            </a:r>
            <a:endParaRPr lang="en-US" dirty="0"/>
          </a:p>
          <a:p>
            <a:r>
              <a:rPr lang="en-US" dirty="0"/>
              <a:t>group by </a:t>
            </a:r>
            <a:r>
              <a:rPr lang="en-US" dirty="0" err="1"/>
              <a:t>s.customer_id</a:t>
            </a:r>
            <a:r>
              <a:rPr lang="en-US" dirty="0"/>
              <a:t>;</a:t>
            </a:r>
          </a:p>
          <a:p>
            <a:endParaRPr lang="en-US" dirty="0"/>
          </a:p>
          <a:p>
            <a:r>
              <a:rPr lang="en-US" dirty="0"/>
              <a:t>2 -  select </a:t>
            </a:r>
            <a:r>
              <a:rPr lang="en-US" dirty="0" err="1"/>
              <a:t>m.product_name</a:t>
            </a:r>
            <a:r>
              <a:rPr lang="en-US" dirty="0"/>
              <a:t>  count(</a:t>
            </a:r>
            <a:r>
              <a:rPr lang="en-US" dirty="0" err="1"/>
              <a:t>s.product_ID</a:t>
            </a:r>
            <a:r>
              <a:rPr lang="en-US" dirty="0"/>
              <a:t>) as </a:t>
            </a:r>
            <a:r>
              <a:rPr lang="en-US" dirty="0" err="1"/>
              <a:t>Times_Purchased</a:t>
            </a:r>
            <a:r>
              <a:rPr lang="en-US" dirty="0"/>
              <a:t> from menu m </a:t>
            </a:r>
          </a:p>
          <a:p>
            <a:r>
              <a:rPr lang="en-US" dirty="0"/>
              <a:t>join sales s on </a:t>
            </a:r>
          </a:p>
          <a:p>
            <a:r>
              <a:rPr lang="en-US" dirty="0" err="1"/>
              <a:t>m.product_id</a:t>
            </a:r>
            <a:r>
              <a:rPr lang="en-US" dirty="0"/>
              <a:t> = </a:t>
            </a:r>
            <a:r>
              <a:rPr lang="en-US" dirty="0" err="1"/>
              <a:t>s.product_id</a:t>
            </a:r>
            <a:r>
              <a:rPr lang="en-US" dirty="0"/>
              <a:t> </a:t>
            </a:r>
          </a:p>
          <a:p>
            <a:r>
              <a:rPr lang="en-US" dirty="0"/>
              <a:t>group by </a:t>
            </a:r>
            <a:r>
              <a:rPr lang="en-US" dirty="0" err="1"/>
              <a:t>m.product_name</a:t>
            </a:r>
            <a:r>
              <a:rPr lang="en-US" dirty="0"/>
              <a:t> </a:t>
            </a:r>
          </a:p>
          <a:p>
            <a:r>
              <a:rPr lang="en-US" dirty="0"/>
              <a:t>order by count(</a:t>
            </a:r>
            <a:r>
              <a:rPr lang="en-US" dirty="0" err="1"/>
              <a:t>s.product_ID</a:t>
            </a:r>
            <a:r>
              <a:rPr lang="en-US" dirty="0"/>
              <a:t>) desc;</a:t>
            </a:r>
          </a:p>
          <a:p>
            <a:endParaRPr lang="en-US" dirty="0"/>
          </a:p>
          <a:p>
            <a:r>
              <a:rPr lang="en-US" dirty="0"/>
              <a:t>3 -  select </a:t>
            </a:r>
            <a:r>
              <a:rPr lang="en-US" dirty="0" err="1"/>
              <a:t>s.customer_ID</a:t>
            </a:r>
            <a:r>
              <a:rPr lang="en-US" dirty="0"/>
              <a:t>  sum(</a:t>
            </a:r>
            <a:r>
              <a:rPr lang="en-US" dirty="0" err="1"/>
              <a:t>m.price</a:t>
            </a:r>
            <a:r>
              <a:rPr lang="en-US" dirty="0"/>
              <a:t>) from sales s </a:t>
            </a:r>
          </a:p>
          <a:p>
            <a:r>
              <a:rPr lang="en-US" dirty="0"/>
              <a:t>join menu m on </a:t>
            </a:r>
          </a:p>
          <a:p>
            <a:r>
              <a:rPr lang="en-US" dirty="0" err="1"/>
              <a:t>s.product_id</a:t>
            </a:r>
            <a:r>
              <a:rPr lang="en-US" dirty="0"/>
              <a:t> = </a:t>
            </a:r>
            <a:r>
              <a:rPr lang="en-US" dirty="0" err="1"/>
              <a:t>m.product_id</a:t>
            </a:r>
            <a:r>
              <a:rPr lang="en-US" dirty="0"/>
              <a:t> </a:t>
            </a:r>
          </a:p>
          <a:p>
            <a:r>
              <a:rPr lang="en-US" dirty="0"/>
              <a:t>join members mem on </a:t>
            </a:r>
            <a:r>
              <a:rPr lang="en-US" dirty="0" err="1"/>
              <a:t>s.customer_id</a:t>
            </a:r>
            <a:r>
              <a:rPr lang="en-US" dirty="0"/>
              <a:t> = </a:t>
            </a:r>
            <a:r>
              <a:rPr lang="en-US" dirty="0" err="1"/>
              <a:t>mem.customer_id</a:t>
            </a:r>
            <a:r>
              <a:rPr lang="en-US" dirty="0"/>
              <a:t> </a:t>
            </a:r>
          </a:p>
          <a:p>
            <a:r>
              <a:rPr lang="en-US" dirty="0"/>
              <a:t>where </a:t>
            </a:r>
            <a:r>
              <a:rPr lang="en-US" dirty="0" err="1"/>
              <a:t>s.order_date</a:t>
            </a:r>
            <a:r>
              <a:rPr lang="en-US" dirty="0"/>
              <a:t> &lt; </a:t>
            </a:r>
            <a:r>
              <a:rPr lang="en-US" dirty="0" err="1"/>
              <a:t>mem.join_date</a:t>
            </a:r>
            <a:r>
              <a:rPr lang="en-US"/>
              <a:t> </a:t>
            </a:r>
          </a:p>
          <a:p>
            <a:r>
              <a:rPr lang="en-US"/>
              <a:t>group </a:t>
            </a:r>
            <a:r>
              <a:rPr lang="en-US" dirty="0"/>
              <a:t>by </a:t>
            </a:r>
            <a:r>
              <a:rPr lang="en-US" dirty="0" err="1"/>
              <a:t>s.customer_id</a:t>
            </a:r>
            <a:r>
              <a:rPr lang="en-US" dirty="0"/>
              <a:t>;</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32</a:t>
            </a:fld>
            <a:endParaRPr lang="en-ZA"/>
          </a:p>
        </p:txBody>
      </p:sp>
    </p:spTree>
    <p:extLst>
      <p:ext uri="{BB962C8B-B14F-4D97-AF65-F5344CB8AC3E}">
        <p14:creationId xmlns:p14="http://schemas.microsoft.com/office/powerpoint/2010/main" val="494076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MySQL – remove   only from column header values</a:t>
            </a:r>
          </a:p>
          <a:p>
            <a:endParaRPr lang="en-ZA" dirty="0"/>
          </a:p>
          <a:p>
            <a:r>
              <a:rPr lang="en-ZA" dirty="0"/>
              <a:t>SQL server – Remove  create schema  line and just do that part manually</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33</a:t>
            </a:fld>
            <a:endParaRPr lang="en-ZA"/>
          </a:p>
        </p:txBody>
      </p:sp>
    </p:spTree>
    <p:extLst>
      <p:ext uri="{BB962C8B-B14F-4D97-AF65-F5344CB8AC3E}">
        <p14:creationId xmlns:p14="http://schemas.microsoft.com/office/powerpoint/2010/main" val="1446882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1.select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first_name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last_name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job_title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 a</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jobs b </a:t>
            </a:r>
            <a:r>
              <a:rPr lang="en-US" sz="1800" dirty="0">
                <a:solidFill>
                  <a:srgbClr val="0000FF"/>
                </a:solidFill>
                <a:latin typeface="Consolas" panose="020B0609020204030204" pitchFamily="49" charset="0"/>
              </a:rPr>
              <a:t>on</a:t>
            </a:r>
            <a:endParaRPr lang="en-US" sz="1800" dirty="0">
              <a:solidFill>
                <a:srgbClr val="000000"/>
              </a:solidFill>
              <a:latin typeface="Consolas" panose="020B0609020204030204" pitchFamily="49" charset="0"/>
            </a:endParaRPr>
          </a:p>
          <a:p>
            <a:r>
              <a:rPr lang="en-ZA" sz="1800" dirty="0" err="1">
                <a:solidFill>
                  <a:srgbClr val="000000"/>
                </a:solidFill>
                <a:latin typeface="Consolas" panose="020B0609020204030204" pitchFamily="49" charset="0"/>
              </a:rPr>
              <a:t>a</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job_id</a:t>
            </a:r>
            <a:r>
              <a:rPr lang="en-ZA" sz="1800" dirty="0">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b</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job_id</a:t>
            </a:r>
            <a:endParaRPr lang="en-ZA" sz="1800" dirty="0">
              <a:solidFill>
                <a:srgbClr val="000000"/>
              </a:solidFill>
              <a:latin typeface="Consolas" panose="020B0609020204030204" pitchFamily="49" charset="0"/>
            </a:endParaRPr>
          </a:p>
          <a:p>
            <a:endParaRPr lang="en-ZA" sz="1800" dirty="0">
              <a:solidFill>
                <a:srgbClr val="000000"/>
              </a:solidFill>
              <a:latin typeface="Consolas" panose="020B0609020204030204" pitchFamily="49" charset="0"/>
            </a:endParaRPr>
          </a:p>
          <a:p>
            <a:r>
              <a:rPr lang="en-ZA" sz="1800" dirty="0">
                <a:solidFill>
                  <a:srgbClr val="000000"/>
                </a:solidFill>
                <a:latin typeface="Consolas" panose="020B0609020204030204" pitchFamily="49" charset="0"/>
              </a:rPr>
              <a:t>2. </a:t>
            </a: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first_name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last_name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job_title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 a</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jobs b </a:t>
            </a:r>
            <a:r>
              <a:rPr lang="en-US" sz="1800" dirty="0">
                <a:solidFill>
                  <a:srgbClr val="0000FF"/>
                </a:solidFill>
                <a:latin typeface="Consolas" panose="020B0609020204030204" pitchFamily="49" charset="0"/>
              </a:rPr>
              <a:t>on</a:t>
            </a:r>
            <a:endParaRPr lang="en-US" sz="1800" dirty="0">
              <a:solidFill>
                <a:srgbClr val="000000"/>
              </a:solidFill>
              <a:latin typeface="Consolas" panose="020B0609020204030204" pitchFamily="49" charset="0"/>
            </a:endParaRPr>
          </a:p>
          <a:p>
            <a:r>
              <a:rPr lang="en-ZA" sz="1800" dirty="0" err="1">
                <a:solidFill>
                  <a:srgbClr val="000000"/>
                </a:solidFill>
                <a:latin typeface="Consolas" panose="020B0609020204030204" pitchFamily="49" charset="0"/>
              </a:rPr>
              <a:t>a</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job_id</a:t>
            </a:r>
            <a:r>
              <a:rPr lang="en-ZA" sz="1800" dirty="0">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b</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job_id</a:t>
            </a:r>
            <a:endParaRPr lang="en-ZA"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Departments c </a:t>
            </a:r>
            <a:r>
              <a:rPr lang="en-US" sz="1800" dirty="0">
                <a:solidFill>
                  <a:srgbClr val="0000FF"/>
                </a:solidFill>
                <a:latin typeface="Consolas" panose="020B0609020204030204" pitchFamily="49" charset="0"/>
              </a:rPr>
              <a:t>on</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3.</a:t>
            </a:r>
            <a:r>
              <a:rPr lang="en-US" sz="1800" dirty="0">
                <a:solidFill>
                  <a:srgbClr val="0000FF"/>
                </a:solidFill>
                <a:latin typeface="Consolas" panose="020B0609020204030204" pitchFamily="49" charset="0"/>
              </a:rPr>
              <a:t> 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first_name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last_name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city</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 a</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departments b </a:t>
            </a:r>
            <a:r>
              <a:rPr lang="en-US" sz="1800" dirty="0">
                <a:solidFill>
                  <a:srgbClr val="0000FF"/>
                </a:solidFill>
                <a:latin typeface="Consolas" panose="020B0609020204030204" pitchFamily="49" charset="0"/>
              </a:rPr>
              <a:t>on</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endParaRPr lang="en-US" sz="1800" dirty="0">
              <a:solidFill>
                <a:srgbClr val="000000"/>
              </a:solidFill>
              <a:latin typeface="Consolas" panose="020B0609020204030204" pitchFamily="49" charset="0"/>
            </a:endParaRPr>
          </a:p>
          <a:p>
            <a:r>
              <a:rPr lang="fr-FR" sz="1800" dirty="0" err="1">
                <a:solidFill>
                  <a:srgbClr val="808080"/>
                </a:solidFill>
                <a:latin typeface="Consolas" panose="020B0609020204030204" pitchFamily="49" charset="0"/>
              </a:rPr>
              <a:t>inner</a:t>
            </a:r>
            <a:r>
              <a:rPr lang="fr-FR" sz="1800" dirty="0">
                <a:solidFill>
                  <a:srgbClr val="000000"/>
                </a:solidFill>
                <a:latin typeface="Consolas" panose="020B0609020204030204" pitchFamily="49" charset="0"/>
              </a:rPr>
              <a:t> </a:t>
            </a:r>
            <a:r>
              <a:rPr lang="fr-FR" sz="1800" dirty="0" err="1">
                <a:solidFill>
                  <a:srgbClr val="808080"/>
                </a:solidFill>
                <a:latin typeface="Consolas" panose="020B0609020204030204" pitchFamily="49" charset="0"/>
              </a:rPr>
              <a:t>join</a:t>
            </a:r>
            <a:r>
              <a:rPr lang="fr-FR" sz="1800" dirty="0">
                <a:solidFill>
                  <a:srgbClr val="000000"/>
                </a:solidFill>
                <a:latin typeface="Consolas" panose="020B0609020204030204" pitchFamily="49" charset="0"/>
              </a:rPr>
              <a:t> locations c </a:t>
            </a:r>
            <a:r>
              <a:rPr lang="fr-FR" sz="1800" dirty="0">
                <a:solidFill>
                  <a:srgbClr val="0000FF"/>
                </a:solidFill>
                <a:latin typeface="Consolas" panose="020B0609020204030204" pitchFamily="49" charset="0"/>
              </a:rPr>
              <a:t>on</a:t>
            </a:r>
            <a:endParaRPr lang="fr-FR" sz="1800" dirty="0">
              <a:solidFill>
                <a:srgbClr val="000000"/>
              </a:solidFill>
              <a:latin typeface="Consolas" panose="020B0609020204030204" pitchFamily="49" charset="0"/>
            </a:endParaRPr>
          </a:p>
          <a:p>
            <a:r>
              <a:rPr lang="en-ZA" sz="1800" dirty="0" err="1">
                <a:solidFill>
                  <a:srgbClr val="000000"/>
                </a:solidFill>
                <a:latin typeface="Consolas" panose="020B0609020204030204" pitchFamily="49" charset="0"/>
              </a:rPr>
              <a:t>c</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location_id</a:t>
            </a:r>
            <a:r>
              <a:rPr lang="en-ZA" sz="1800" dirty="0">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b</a:t>
            </a:r>
            <a:r>
              <a:rPr lang="en-ZA" sz="1800" dirty="0" err="1">
                <a:solidFill>
                  <a:srgbClr val="808080"/>
                </a:solidFill>
                <a:latin typeface="Consolas" panose="020B0609020204030204" pitchFamily="49" charset="0"/>
              </a:rPr>
              <a:t>.</a:t>
            </a:r>
            <a:r>
              <a:rPr lang="en-ZA" sz="1800" dirty="0" err="1">
                <a:solidFill>
                  <a:srgbClr val="000000"/>
                </a:solidFill>
                <a:latin typeface="Consolas" panose="020B0609020204030204" pitchFamily="49" charset="0"/>
              </a:rPr>
              <a:t>location_id</a:t>
            </a:r>
            <a:endParaRPr lang="en-ZA"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ZA" sz="1800" dirty="0">
                <a:solidFill>
                  <a:srgbClr val="000000"/>
                </a:solidFill>
                <a:latin typeface="Consolas" panose="020B0609020204030204" pitchFamily="49" charset="0"/>
              </a:rPr>
              <a:t>4.</a:t>
            </a:r>
            <a:r>
              <a:rPr lang="en-US" sz="1800" dirty="0">
                <a:solidFill>
                  <a:srgbClr val="0000FF"/>
                </a:solidFill>
                <a:latin typeface="Consolas" panose="020B0609020204030204" pitchFamily="49" charset="0"/>
              </a:rPr>
              <a:t> 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first_name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last_name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first_name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 a</a:t>
            </a:r>
          </a:p>
          <a:p>
            <a:r>
              <a:rPr lang="en-US" sz="1800" dirty="0">
                <a:solidFill>
                  <a:srgbClr val="808080"/>
                </a:solidFill>
                <a:latin typeface="Consolas" panose="020B0609020204030204" pitchFamily="49" charset="0"/>
              </a:rPr>
              <a:t>left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Employees b </a:t>
            </a:r>
            <a:r>
              <a:rPr lang="en-US" sz="1800" dirty="0">
                <a:solidFill>
                  <a:srgbClr val="0000FF"/>
                </a:solidFill>
                <a:latin typeface="Consolas" panose="020B0609020204030204" pitchFamily="49" charset="0"/>
              </a:rPr>
              <a:t>on</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manager_id</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5.</a:t>
            </a:r>
            <a:r>
              <a:rPr lang="en-US" sz="1800" dirty="0">
                <a:solidFill>
                  <a:srgbClr val="0000FF"/>
                </a:solidFill>
                <a:latin typeface="Consolas" panose="020B0609020204030204" pitchFamily="49" charset="0"/>
              </a:rPr>
              <a:t> 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first_name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last_name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department_name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 a</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departments b </a:t>
            </a:r>
            <a:r>
              <a:rPr lang="en-US" sz="1800" dirty="0">
                <a:solidFill>
                  <a:srgbClr val="0000FF"/>
                </a:solidFill>
                <a:latin typeface="Consolas" panose="020B0609020204030204" pitchFamily="49" charset="0"/>
              </a:rPr>
              <a:t>on</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order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department_name</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6.</a:t>
            </a:r>
            <a:r>
              <a:rPr lang="en-US" sz="1800" dirty="0">
                <a:solidFill>
                  <a:srgbClr val="0000FF"/>
                </a:solidFill>
                <a:latin typeface="Consolas" panose="020B0609020204030204" pitchFamily="49" charset="0"/>
              </a:rPr>
              <a:t> 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sum</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salary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 b</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departments a </a:t>
            </a:r>
            <a:r>
              <a:rPr lang="en-US" sz="1800" dirty="0">
                <a:solidFill>
                  <a:srgbClr val="0000FF"/>
                </a:solidFill>
                <a:latin typeface="Consolas" panose="020B0609020204030204" pitchFamily="49" charset="0"/>
              </a:rPr>
              <a:t>on</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department_name</a:t>
            </a:r>
            <a:endParaRPr lang="en-US" sz="1800" dirty="0">
              <a:solidFill>
                <a:srgbClr val="000000"/>
              </a:solidFill>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85CC5F24-0218-45C1-84FF-7B5EA4924C5B}" type="slidenum">
              <a:rPr lang="en-ZA" smtClean="0"/>
              <a:t>34</a:t>
            </a:fld>
            <a:endParaRPr lang="en-ZA"/>
          </a:p>
        </p:txBody>
      </p:sp>
    </p:spTree>
    <p:extLst>
      <p:ext uri="{BB962C8B-B14F-4D97-AF65-F5344CB8AC3E}">
        <p14:creationId xmlns:p14="http://schemas.microsoft.com/office/powerpoint/2010/main" val="785076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first_name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last_name</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relationship</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Employees a</a:t>
            </a:r>
          </a:p>
          <a:p>
            <a:r>
              <a:rPr lang="en-US" sz="1800" dirty="0">
                <a:solidFill>
                  <a:srgbClr val="808080"/>
                </a:solidFill>
                <a:latin typeface="Consolas" panose="020B0609020204030204" pitchFamily="49" charset="0"/>
              </a:rPr>
              <a:t>left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dependants</a:t>
            </a:r>
            <a:r>
              <a:rPr lang="en-US" sz="1800" dirty="0">
                <a:solidFill>
                  <a:srgbClr val="000000"/>
                </a:solidFill>
                <a:latin typeface="Consolas" panose="020B0609020204030204" pitchFamily="49" charset="0"/>
              </a:rPr>
              <a:t> b </a:t>
            </a:r>
            <a:r>
              <a:rPr lang="en-US" sz="1800" dirty="0">
                <a:solidFill>
                  <a:srgbClr val="0000FF"/>
                </a:solidFill>
                <a:latin typeface="Consolas" panose="020B0609020204030204" pitchFamily="49" charset="0"/>
              </a:rPr>
              <a:t>on</a:t>
            </a:r>
            <a:endParaRPr lang="en-US" sz="1800" dirty="0">
              <a:solidFill>
                <a:srgbClr val="000000"/>
              </a:solidFill>
              <a:latin typeface="Consolas" panose="020B0609020204030204" pitchFamily="49" charset="0"/>
            </a:endParaRPr>
          </a:p>
          <a:p>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employee_id</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b</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employee_id</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group</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by</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first_name</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last_name</a:t>
            </a:r>
            <a:endParaRPr lang="en-US" sz="1800" dirty="0">
              <a:solidFill>
                <a:srgbClr val="000000"/>
              </a:solidFill>
              <a:latin typeface="Consolas" panose="020B0609020204030204" pitchFamily="49" charset="0"/>
            </a:endParaRP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35</a:t>
            </a:fld>
            <a:endParaRPr lang="en-ZA"/>
          </a:p>
        </p:txBody>
      </p:sp>
    </p:spTree>
    <p:extLst>
      <p:ext uri="{BB962C8B-B14F-4D97-AF65-F5344CB8AC3E}">
        <p14:creationId xmlns:p14="http://schemas.microsoft.com/office/powerpoint/2010/main" val="948285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Step 1: </a:t>
            </a:r>
            <a:r>
              <a:rPr lang="en-ZA" b="0" i="0" dirty="0">
                <a:solidFill>
                  <a:srgbClr val="171717"/>
                </a:solidFill>
                <a:effectLst/>
                <a:latin typeface="Segoe UI" panose="020B0502040204020203" pitchFamily="34" charset="0"/>
              </a:rPr>
              <a:t>No repeating groups/ Column headings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ZA" b="0" i="0" dirty="0">
              <a:solidFill>
                <a:srgbClr val="171717"/>
              </a:solidFill>
              <a:effectLst/>
              <a:latin typeface="Segoe UI" panose="020B0502040204020203" pitchFamily="34" charset="0"/>
            </a:endParaRPr>
          </a:p>
          <a:p>
            <a:pPr algn="l"/>
            <a:r>
              <a:rPr lang="en-ZA" dirty="0"/>
              <a:t>Step 2:</a:t>
            </a:r>
            <a:r>
              <a:rPr lang="en-ZA" b="0" i="0" dirty="0">
                <a:solidFill>
                  <a:srgbClr val="171717"/>
                </a:solidFill>
                <a:effectLst/>
                <a:latin typeface="Segoe UI" panose="020B0502040204020203" pitchFamily="34" charset="0"/>
              </a:rPr>
              <a:t>Eliminate redundant data/ Move data to tables where it is more suitable</a:t>
            </a:r>
          </a:p>
          <a:p>
            <a:br>
              <a:rPr lang="en-ZA" dirty="0"/>
            </a:br>
            <a:endParaRPr lang="en-Z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6</a:t>
            </a:fld>
            <a:endParaRPr lang="en-ZA"/>
          </a:p>
        </p:txBody>
      </p:sp>
    </p:spTree>
    <p:extLst>
      <p:ext uri="{BB962C8B-B14F-4D97-AF65-F5344CB8AC3E}">
        <p14:creationId xmlns:p14="http://schemas.microsoft.com/office/powerpoint/2010/main" val="88851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L&amp;D company db</a:t>
            </a:r>
          </a:p>
        </p:txBody>
      </p:sp>
      <p:sp>
        <p:nvSpPr>
          <p:cNvPr id="4" name="Slide Number Placeholder 3"/>
          <p:cNvSpPr>
            <a:spLocks noGrp="1"/>
          </p:cNvSpPr>
          <p:nvPr>
            <p:ph type="sldNum" sz="quarter" idx="5"/>
          </p:nvPr>
        </p:nvSpPr>
        <p:spPr/>
        <p:txBody>
          <a:bodyPr/>
          <a:lstStyle/>
          <a:p>
            <a:fld id="{85CC5F24-0218-45C1-84FF-7B5EA4924C5B}" type="slidenum">
              <a:rPr lang="en-ZA" smtClean="0"/>
              <a:t>7</a:t>
            </a:fld>
            <a:endParaRPr lang="en-ZA"/>
          </a:p>
        </p:txBody>
      </p:sp>
    </p:spTree>
    <p:extLst>
      <p:ext uri="{BB962C8B-B14F-4D97-AF65-F5344CB8AC3E}">
        <p14:creationId xmlns:p14="http://schemas.microsoft.com/office/powerpoint/2010/main" val="797677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L&amp;D company db</a:t>
            </a:r>
          </a:p>
        </p:txBody>
      </p:sp>
      <p:sp>
        <p:nvSpPr>
          <p:cNvPr id="4" name="Slide Number Placeholder 3"/>
          <p:cNvSpPr>
            <a:spLocks noGrp="1"/>
          </p:cNvSpPr>
          <p:nvPr>
            <p:ph type="sldNum" sz="quarter" idx="5"/>
          </p:nvPr>
        </p:nvSpPr>
        <p:spPr/>
        <p:txBody>
          <a:bodyPr/>
          <a:lstStyle/>
          <a:p>
            <a:fld id="{85CC5F24-0218-45C1-84FF-7B5EA4924C5B}" type="slidenum">
              <a:rPr lang="en-ZA" smtClean="0"/>
              <a:t>8</a:t>
            </a:fld>
            <a:endParaRPr lang="en-ZA"/>
          </a:p>
        </p:txBody>
      </p:sp>
    </p:spTree>
    <p:extLst>
      <p:ext uri="{BB962C8B-B14F-4D97-AF65-F5344CB8AC3E}">
        <p14:creationId xmlns:p14="http://schemas.microsoft.com/office/powerpoint/2010/main" val="3865330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L&amp;D company db</a:t>
            </a:r>
          </a:p>
        </p:txBody>
      </p:sp>
      <p:sp>
        <p:nvSpPr>
          <p:cNvPr id="4" name="Slide Number Placeholder 3"/>
          <p:cNvSpPr>
            <a:spLocks noGrp="1"/>
          </p:cNvSpPr>
          <p:nvPr>
            <p:ph type="sldNum" sz="quarter" idx="5"/>
          </p:nvPr>
        </p:nvSpPr>
        <p:spPr/>
        <p:txBody>
          <a:bodyPr/>
          <a:lstStyle/>
          <a:p>
            <a:fld id="{85CC5F24-0218-45C1-84FF-7B5EA4924C5B}" type="slidenum">
              <a:rPr lang="en-ZA" smtClean="0"/>
              <a:t>9</a:t>
            </a:fld>
            <a:endParaRPr lang="en-ZA"/>
          </a:p>
        </p:txBody>
      </p:sp>
    </p:spTree>
    <p:extLst>
      <p:ext uri="{BB962C8B-B14F-4D97-AF65-F5344CB8AC3E}">
        <p14:creationId xmlns:p14="http://schemas.microsoft.com/office/powerpoint/2010/main" val="152162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L&amp;D company db</a:t>
            </a:r>
          </a:p>
        </p:txBody>
      </p:sp>
      <p:sp>
        <p:nvSpPr>
          <p:cNvPr id="4" name="Slide Number Placeholder 3"/>
          <p:cNvSpPr>
            <a:spLocks noGrp="1"/>
          </p:cNvSpPr>
          <p:nvPr>
            <p:ph type="sldNum" sz="quarter" idx="5"/>
          </p:nvPr>
        </p:nvSpPr>
        <p:spPr/>
        <p:txBody>
          <a:bodyPr/>
          <a:lstStyle/>
          <a:p>
            <a:fld id="{85CC5F24-0218-45C1-84FF-7B5EA4924C5B}" type="slidenum">
              <a:rPr lang="en-ZA" smtClean="0"/>
              <a:t>10</a:t>
            </a:fld>
            <a:endParaRPr lang="en-ZA"/>
          </a:p>
        </p:txBody>
      </p:sp>
    </p:spTree>
    <p:extLst>
      <p:ext uri="{BB962C8B-B14F-4D97-AF65-F5344CB8AC3E}">
        <p14:creationId xmlns:p14="http://schemas.microsoft.com/office/powerpoint/2010/main" val="25611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Explain the meaning and examples of each</a:t>
            </a:r>
          </a:p>
          <a:p>
            <a:endParaRPr lang="en-ZA" dirty="0"/>
          </a:p>
          <a:p>
            <a:r>
              <a:rPr lang="en-ZA" dirty="0"/>
              <a:t>1 – many – most common relationship</a:t>
            </a:r>
          </a:p>
          <a:p>
            <a:r>
              <a:rPr lang="en-ZA" dirty="0"/>
              <a:t>Customers and orders</a:t>
            </a:r>
          </a:p>
        </p:txBody>
      </p:sp>
      <p:sp>
        <p:nvSpPr>
          <p:cNvPr id="4" name="Slide Number Placeholder 3"/>
          <p:cNvSpPr>
            <a:spLocks noGrp="1"/>
          </p:cNvSpPr>
          <p:nvPr>
            <p:ph type="sldNum" sz="quarter" idx="5"/>
          </p:nvPr>
        </p:nvSpPr>
        <p:spPr/>
        <p:txBody>
          <a:bodyPr/>
          <a:lstStyle/>
          <a:p>
            <a:fld id="{85CC5F24-0218-45C1-84FF-7B5EA4924C5B}" type="slidenum">
              <a:rPr lang="en-ZA" smtClean="0"/>
              <a:t>11</a:t>
            </a:fld>
            <a:endParaRPr lang="en-ZA"/>
          </a:p>
        </p:txBody>
      </p:sp>
    </p:spTree>
    <p:extLst>
      <p:ext uri="{BB962C8B-B14F-4D97-AF65-F5344CB8AC3E}">
        <p14:creationId xmlns:p14="http://schemas.microsoft.com/office/powerpoint/2010/main" val="4014250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a:t>
            </a:r>
          </a:p>
          <a:p>
            <a:endParaRPr lang="en-US" dirty="0"/>
          </a:p>
          <a:p>
            <a:r>
              <a:rPr lang="en-US" dirty="0"/>
              <a:t>1) Customers and orders • Each customer (the “one” side) has placed several orders (the “many” side)  but each order is sent to a single customer </a:t>
            </a:r>
          </a:p>
          <a:p>
            <a:endParaRPr lang="en-US" dirty="0"/>
          </a:p>
          <a:p>
            <a:r>
              <a:rPr lang="en-US" dirty="0"/>
              <a:t>2) Teacher and student • Each teacher has many students  but each student has a single teacher (within a particular class) </a:t>
            </a:r>
          </a:p>
          <a:p>
            <a:endParaRPr lang="en-US" dirty="0"/>
          </a:p>
          <a:p>
            <a:r>
              <a:rPr lang="en-US" dirty="0"/>
              <a:t>3) Employees and paychecks • Each employee has received several paychecks  but each paycheck is given to one and only one employee </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13</a:t>
            </a:fld>
            <a:endParaRPr lang="en-ZA"/>
          </a:p>
        </p:txBody>
      </p:sp>
    </p:spTree>
    <p:extLst>
      <p:ext uri="{BB962C8B-B14F-4D97-AF65-F5344CB8AC3E}">
        <p14:creationId xmlns:p14="http://schemas.microsoft.com/office/powerpoint/2010/main" val="465987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84E432-29C8-4480-A4B9-DCB41E71EE31}" type="datetimeFigureOut">
              <a:rPr lang="en-ZA" smtClean="0"/>
              <a:t>2023/10/16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5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4E432-29C8-4480-A4B9-DCB41E71EE31}" type="datetimeFigureOut">
              <a:rPr lang="en-ZA" smtClean="0"/>
              <a:t>2023/10/16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7000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E432-29C8-4480-A4B9-DCB41E71EE31}" type="datetimeFigureOut">
              <a:rPr lang="en-ZA" smtClean="0"/>
              <a:t>2023/10/16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18700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2023/10/16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7807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2023/10/16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0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2023/10/16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98546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2023/10/16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1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813816"/>
            <a:ext cx="9720072"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2023/10/16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098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2023/10/16</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84180" y="6150115"/>
            <a:ext cx="1059906"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AIRBNB</a:t>
            </a:r>
          </a:p>
        </p:txBody>
      </p:sp>
    </p:spTree>
    <p:extLst>
      <p:ext uri="{BB962C8B-B14F-4D97-AF65-F5344CB8AC3E}">
        <p14:creationId xmlns:p14="http://schemas.microsoft.com/office/powerpoint/2010/main" val="4617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2023/10/16</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33685" y="6150115"/>
            <a:ext cx="958917"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Nobel</a:t>
            </a:r>
          </a:p>
        </p:txBody>
      </p:sp>
    </p:spTree>
    <p:extLst>
      <p:ext uri="{BB962C8B-B14F-4D97-AF65-F5344CB8AC3E}">
        <p14:creationId xmlns:p14="http://schemas.microsoft.com/office/powerpoint/2010/main" val="39935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2023/10/16</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22225">
                  <a:noFill/>
                  <a:prstDash val="solid"/>
                </a:ln>
                <a:solidFill>
                  <a:schemeClr val="accent2">
                    <a:lumMod val="40000"/>
                    <a:lumOff val="60000"/>
                  </a:schemeClr>
                </a:solidFill>
                <a:effectLst/>
                <a:latin typeface="Agency FB" panose="020B0503020202020204" pitchFamily="34" charset="0"/>
              </a:rPr>
              <a:t>Practice</a:t>
            </a:r>
            <a:endParaRPr lang="en-US" sz="5400" b="1" cap="none" spc="0" dirty="0">
              <a:ln w="22225">
                <a:noFill/>
                <a:prstDash val="solid"/>
              </a:ln>
              <a:pattFill prst="dkUpDiag">
                <a:fgClr>
                  <a:schemeClr val="tx2"/>
                </a:fgClr>
                <a:bgClr>
                  <a:schemeClr val="tx2">
                    <a:lumMod val="20000"/>
                    <a:lumOff val="80000"/>
                  </a:schemeClr>
                </a:bgClr>
              </a:pattFill>
              <a:effectLst/>
              <a:latin typeface="Agency FB" panose="020B0503020202020204" pitchFamily="34" charset="0"/>
            </a:endParaRP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91536" y="6150115"/>
            <a:ext cx="508474"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HR</a:t>
            </a:r>
          </a:p>
        </p:txBody>
      </p:sp>
    </p:spTree>
    <p:extLst>
      <p:ext uri="{BB962C8B-B14F-4D97-AF65-F5344CB8AC3E}">
        <p14:creationId xmlns:p14="http://schemas.microsoft.com/office/powerpoint/2010/main" val="33318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2023/10/16</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noFill/>
                  <a:prstDash val="solid"/>
                </a:ln>
                <a:pattFill prst="pct90">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5566645"/>
            <a:ext cx="924294" cy="12104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47823" y="5534561"/>
            <a:ext cx="1037463" cy="1323439"/>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Call </a:t>
            </a:r>
          </a:p>
          <a:p>
            <a:pPr algn="ctr"/>
            <a:r>
              <a:rPr lang="en-US" sz="4000" kern="1200" cap="all" spc="-300" baseline="0" dirty="0">
                <a:solidFill>
                  <a:schemeClr val="tx1">
                    <a:lumMod val="95000"/>
                    <a:lumOff val="5000"/>
                  </a:schemeClr>
                </a:solidFill>
                <a:latin typeface="+mj-lt"/>
                <a:ea typeface="+mj-ea"/>
                <a:cs typeface="+mj-cs"/>
              </a:rPr>
              <a:t>center</a:t>
            </a:r>
          </a:p>
        </p:txBody>
      </p:sp>
    </p:spTree>
    <p:extLst>
      <p:ext uri="{BB962C8B-B14F-4D97-AF65-F5344CB8AC3E}">
        <p14:creationId xmlns:p14="http://schemas.microsoft.com/office/powerpoint/2010/main" val="11238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4E432-29C8-4480-A4B9-DCB41E71EE31}" type="datetimeFigureOut">
              <a:rPr lang="en-ZA" smtClean="0"/>
              <a:t>2023/10/16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5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4E432-29C8-4480-A4B9-DCB41E71EE31}" type="datetimeFigureOut">
              <a:rPr lang="en-ZA" smtClean="0"/>
              <a:t>2023/10/16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8499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4E432-29C8-4480-A4B9-DCB41E71EE31}" type="datetimeFigureOut">
              <a:rPr lang="en-ZA" smtClean="0"/>
              <a:t>2023/10/16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41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84E432-29C8-4480-A4B9-DCB41E71EE31}" type="datetimeFigureOut">
              <a:rPr lang="en-ZA" smtClean="0"/>
              <a:t>2023/10/16</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3D4B21-4E5A-4795-BE53-900167494B30}"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6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gif"/><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7.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21.emf"/><Relationship Id="rId7" Type="http://schemas.openxmlformats.org/officeDocument/2006/relationships/image" Target="../media/image25.emf"/><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 Id="rId9" Type="http://schemas.openxmlformats.org/officeDocument/2006/relationships/image" Target="../media/image27.emf"/></Relationships>
</file>

<file path=ppt/slides/_rels/slide32.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30.tmp"/><Relationship Id="rId4" Type="http://schemas.openxmlformats.org/officeDocument/2006/relationships/image" Target="../media/image29.tm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2E8F-4049-493D-888B-C154A0E37C1A}"/>
              </a:ext>
            </a:extLst>
          </p:cNvPr>
          <p:cNvSpPr>
            <a:spLocks noGrp="1"/>
          </p:cNvSpPr>
          <p:nvPr>
            <p:ph type="ctrTitle"/>
          </p:nvPr>
        </p:nvSpPr>
        <p:spPr>
          <a:xfrm>
            <a:off x="-1138688" y="4960137"/>
            <a:ext cx="9477469" cy="1463040"/>
          </a:xfrm>
        </p:spPr>
        <p:txBody>
          <a:bodyPr>
            <a:normAutofit/>
          </a:bodyPr>
          <a:lstStyle/>
          <a:p>
            <a:r>
              <a:rPr lang="en-US" sz="4800" dirty="0"/>
              <a:t>Chapter 11: normalization </a:t>
            </a:r>
            <a:r>
              <a:rPr lang="en-ZA" sz="4800" dirty="0"/>
              <a:t>&amp; </a:t>
            </a:r>
            <a:r>
              <a:rPr lang="en-US" sz="4800" dirty="0"/>
              <a:t>joins</a:t>
            </a:r>
            <a:endParaRPr lang="en-ZA" sz="4800" dirty="0"/>
          </a:p>
        </p:txBody>
      </p:sp>
      <p:sp>
        <p:nvSpPr>
          <p:cNvPr id="3" name="Subtitle 2">
            <a:extLst>
              <a:ext uri="{FF2B5EF4-FFF2-40B4-BE49-F238E27FC236}">
                <a16:creationId xmlns:a16="http://schemas.microsoft.com/office/drawing/2014/main" id="{3DC6BAE8-CE2B-486B-B577-881DC690077C}"/>
              </a:ext>
            </a:extLst>
          </p:cNvPr>
          <p:cNvSpPr>
            <a:spLocks noGrp="1"/>
          </p:cNvSpPr>
          <p:nvPr>
            <p:ph type="subTitle" idx="1"/>
          </p:nvPr>
        </p:nvSpPr>
        <p:spPr/>
        <p:txBody>
          <a:bodyPr/>
          <a:lstStyle/>
          <a:p>
            <a:r>
              <a:rPr lang="en-ZA" dirty="0"/>
              <a:t>2023</a:t>
            </a:r>
          </a:p>
        </p:txBody>
      </p:sp>
    </p:spTree>
    <p:extLst>
      <p:ext uri="{BB962C8B-B14F-4D97-AF65-F5344CB8AC3E}">
        <p14:creationId xmlns:p14="http://schemas.microsoft.com/office/powerpoint/2010/main" val="308634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9BAD-D4E2-AF37-F771-19B55AB479E8}"/>
              </a:ext>
            </a:extLst>
          </p:cNvPr>
          <p:cNvSpPr>
            <a:spLocks noGrp="1"/>
          </p:cNvSpPr>
          <p:nvPr>
            <p:ph type="title"/>
          </p:nvPr>
        </p:nvSpPr>
        <p:spPr>
          <a:noFill/>
        </p:spPr>
        <p:txBody>
          <a:bodyPr/>
          <a:lstStyle/>
          <a:p>
            <a:r>
              <a:rPr lang="en-ZA" dirty="0"/>
              <a:t>Normalisation</a:t>
            </a:r>
          </a:p>
        </p:txBody>
      </p:sp>
      <p:sp>
        <p:nvSpPr>
          <p:cNvPr id="3" name="Content Placeholder 2">
            <a:extLst>
              <a:ext uri="{FF2B5EF4-FFF2-40B4-BE49-F238E27FC236}">
                <a16:creationId xmlns:a16="http://schemas.microsoft.com/office/drawing/2014/main" id="{9925580E-12E5-9ADE-5061-5E98483BC009}"/>
              </a:ext>
            </a:extLst>
          </p:cNvPr>
          <p:cNvSpPr>
            <a:spLocks noGrp="1"/>
          </p:cNvSpPr>
          <p:nvPr>
            <p:ph idx="1"/>
          </p:nvPr>
        </p:nvSpPr>
        <p:spPr/>
        <p:txBody>
          <a:bodyPr/>
          <a:lstStyle/>
          <a:p>
            <a:r>
              <a:rPr lang="en-US" i="1" dirty="0"/>
              <a:t>Observe the table below, Explain what normalization process you would apply to it, to have a normalized dataset.</a:t>
            </a:r>
          </a:p>
          <a:p>
            <a:pPr marL="0" indent="0">
              <a:buNone/>
            </a:pPr>
            <a:endParaRPr lang="en-US" i="1" dirty="0"/>
          </a:p>
          <a:p>
            <a:endParaRPr lang="en-ZA" i="1" dirty="0"/>
          </a:p>
        </p:txBody>
      </p:sp>
      <p:sp>
        <p:nvSpPr>
          <p:cNvPr id="4" name="Rectangle 3">
            <a:extLst>
              <a:ext uri="{FF2B5EF4-FFF2-40B4-BE49-F238E27FC236}">
                <a16:creationId xmlns:a16="http://schemas.microsoft.com/office/drawing/2014/main" id="{83FB5C1A-BB7E-B02B-328C-41AF2447C401}"/>
              </a:ext>
            </a:extLst>
          </p:cNvPr>
          <p:cNvSpPr/>
          <p:nvPr/>
        </p:nvSpPr>
        <p:spPr>
          <a:xfrm>
            <a:off x="-137987" y="6309360"/>
            <a:ext cx="988540" cy="437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800" dirty="0">
              <a:solidFill>
                <a:sysClr val="windowText" lastClr="000000"/>
              </a:solidFill>
              <a:latin typeface="+mj-lt"/>
            </a:endParaRPr>
          </a:p>
        </p:txBody>
      </p:sp>
      <p:pic>
        <p:nvPicPr>
          <p:cNvPr id="6" name="Picture 5" descr="A table with numbers and a few letters&#10;&#10;Description automatically generated">
            <a:extLst>
              <a:ext uri="{FF2B5EF4-FFF2-40B4-BE49-F238E27FC236}">
                <a16:creationId xmlns:a16="http://schemas.microsoft.com/office/drawing/2014/main" id="{609F2E8D-2081-8917-CE1D-401C81B92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1888" y="2896894"/>
            <a:ext cx="6076950" cy="3390900"/>
          </a:xfrm>
          <a:prstGeom prst="rect">
            <a:avLst/>
          </a:prstGeom>
        </p:spPr>
      </p:pic>
    </p:spTree>
    <p:extLst>
      <p:ext uri="{BB962C8B-B14F-4D97-AF65-F5344CB8AC3E}">
        <p14:creationId xmlns:p14="http://schemas.microsoft.com/office/powerpoint/2010/main" val="66126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D59A-AD01-401A-B386-AB5422DEBD0A}"/>
              </a:ext>
            </a:extLst>
          </p:cNvPr>
          <p:cNvSpPr>
            <a:spLocks noGrp="1"/>
          </p:cNvSpPr>
          <p:nvPr>
            <p:ph type="title"/>
          </p:nvPr>
        </p:nvSpPr>
        <p:spPr/>
        <p:txBody>
          <a:bodyPr/>
          <a:lstStyle/>
          <a:p>
            <a:r>
              <a:rPr lang="en-ZA" dirty="0"/>
              <a:t>Types of relationships</a:t>
            </a:r>
          </a:p>
        </p:txBody>
      </p:sp>
      <p:sp>
        <p:nvSpPr>
          <p:cNvPr id="3" name="Content Placeholder 2">
            <a:extLst>
              <a:ext uri="{FF2B5EF4-FFF2-40B4-BE49-F238E27FC236}">
                <a16:creationId xmlns:a16="http://schemas.microsoft.com/office/drawing/2014/main" id="{E9C2CBC5-74E1-4C58-AF01-1594D7D3AF36}"/>
              </a:ext>
            </a:extLst>
          </p:cNvPr>
          <p:cNvSpPr>
            <a:spLocks noGrp="1"/>
          </p:cNvSpPr>
          <p:nvPr>
            <p:ph idx="1"/>
          </p:nvPr>
        </p:nvSpPr>
        <p:spPr/>
        <p:txBody>
          <a:bodyPr/>
          <a:lstStyle/>
          <a:p>
            <a:r>
              <a:rPr lang="en-ZA" dirty="0"/>
              <a:t>One to One</a:t>
            </a:r>
          </a:p>
          <a:p>
            <a:r>
              <a:rPr lang="en-ZA" dirty="0"/>
              <a:t>One to many</a:t>
            </a:r>
          </a:p>
          <a:p>
            <a:r>
              <a:rPr lang="en-ZA" dirty="0"/>
              <a:t>Many to Many</a:t>
            </a:r>
          </a:p>
        </p:txBody>
      </p:sp>
    </p:spTree>
    <p:extLst>
      <p:ext uri="{BB962C8B-B14F-4D97-AF65-F5344CB8AC3E}">
        <p14:creationId xmlns:p14="http://schemas.microsoft.com/office/powerpoint/2010/main" val="229310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8CC78-1731-4BCE-A009-D962B7C06038}"/>
              </a:ext>
            </a:extLst>
          </p:cNvPr>
          <p:cNvSpPr>
            <a:spLocks noGrp="1"/>
          </p:cNvSpPr>
          <p:nvPr>
            <p:ph type="title"/>
          </p:nvPr>
        </p:nvSpPr>
        <p:spPr/>
        <p:txBody>
          <a:bodyPr/>
          <a:lstStyle/>
          <a:p>
            <a:r>
              <a:rPr lang="en-ZA" dirty="0"/>
              <a:t>One to One</a:t>
            </a:r>
          </a:p>
        </p:txBody>
      </p:sp>
      <p:sp>
        <p:nvSpPr>
          <p:cNvPr id="3" name="Content Placeholder 2">
            <a:extLst>
              <a:ext uri="{FF2B5EF4-FFF2-40B4-BE49-F238E27FC236}">
                <a16:creationId xmlns:a16="http://schemas.microsoft.com/office/drawing/2014/main" id="{D512A031-9645-41F3-A842-58A2853CE6D3}"/>
              </a:ext>
            </a:extLst>
          </p:cNvPr>
          <p:cNvSpPr>
            <a:spLocks noGrp="1"/>
          </p:cNvSpPr>
          <p:nvPr>
            <p:ph idx="1"/>
          </p:nvPr>
        </p:nvSpPr>
        <p:spPr/>
        <p:txBody>
          <a:bodyPr/>
          <a:lstStyle/>
          <a:p>
            <a:r>
              <a:rPr lang="en-US" dirty="0"/>
              <a:t>For every record in the first table  one and only one record exists in the second table. These are not common in relational databases </a:t>
            </a:r>
          </a:p>
          <a:p>
            <a:endParaRPr lang="en-ZA" dirty="0"/>
          </a:p>
        </p:txBody>
      </p:sp>
    </p:spTree>
    <p:extLst>
      <p:ext uri="{BB962C8B-B14F-4D97-AF65-F5344CB8AC3E}">
        <p14:creationId xmlns:p14="http://schemas.microsoft.com/office/powerpoint/2010/main" val="4201035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7BEA3-07CE-47AB-ACD6-3195F33F59FF}"/>
              </a:ext>
            </a:extLst>
          </p:cNvPr>
          <p:cNvSpPr>
            <a:spLocks noGrp="1"/>
          </p:cNvSpPr>
          <p:nvPr>
            <p:ph type="title"/>
          </p:nvPr>
        </p:nvSpPr>
        <p:spPr/>
        <p:txBody>
          <a:bodyPr/>
          <a:lstStyle/>
          <a:p>
            <a:r>
              <a:rPr lang="en-ZA" dirty="0"/>
              <a:t>One to Many</a:t>
            </a:r>
          </a:p>
        </p:txBody>
      </p:sp>
      <p:sp>
        <p:nvSpPr>
          <p:cNvPr id="3" name="Content Placeholder 2">
            <a:extLst>
              <a:ext uri="{FF2B5EF4-FFF2-40B4-BE49-F238E27FC236}">
                <a16:creationId xmlns:a16="http://schemas.microsoft.com/office/drawing/2014/main" id="{995DE8B8-4267-44C8-A98B-000857BA29AB}"/>
              </a:ext>
            </a:extLst>
          </p:cNvPr>
          <p:cNvSpPr>
            <a:spLocks noGrp="1"/>
          </p:cNvSpPr>
          <p:nvPr>
            <p:ph idx="1"/>
          </p:nvPr>
        </p:nvSpPr>
        <p:spPr/>
        <p:txBody>
          <a:bodyPr>
            <a:normAutofit/>
          </a:bodyPr>
          <a:lstStyle/>
          <a:p>
            <a:r>
              <a:rPr lang="en-US" dirty="0"/>
              <a:t>This is a far more common relationship. Each record in the first table (the parent) is related to one or more records in the second table (the child). Each record in the second table is related to one and only one record in the first table. </a:t>
            </a:r>
          </a:p>
          <a:p>
            <a:endParaRPr lang="en-ZA" dirty="0"/>
          </a:p>
        </p:txBody>
      </p:sp>
    </p:spTree>
    <p:extLst>
      <p:ext uri="{BB962C8B-B14F-4D97-AF65-F5344CB8AC3E}">
        <p14:creationId xmlns:p14="http://schemas.microsoft.com/office/powerpoint/2010/main" val="1778676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F97C-7C9C-44A8-B49A-9C60A23F6CA9}"/>
              </a:ext>
            </a:extLst>
          </p:cNvPr>
          <p:cNvSpPr>
            <a:spLocks noGrp="1"/>
          </p:cNvSpPr>
          <p:nvPr>
            <p:ph type="title"/>
          </p:nvPr>
        </p:nvSpPr>
        <p:spPr/>
        <p:txBody>
          <a:bodyPr/>
          <a:lstStyle/>
          <a:p>
            <a:r>
              <a:rPr lang="en-ZA" dirty="0"/>
              <a:t>Many to Many</a:t>
            </a:r>
          </a:p>
        </p:txBody>
      </p:sp>
      <p:sp>
        <p:nvSpPr>
          <p:cNvPr id="3" name="Content Placeholder 2">
            <a:extLst>
              <a:ext uri="{FF2B5EF4-FFF2-40B4-BE49-F238E27FC236}">
                <a16:creationId xmlns:a16="http://schemas.microsoft.com/office/drawing/2014/main" id="{6FA010A3-5A1D-4135-8559-0EE3BD77C463}"/>
              </a:ext>
            </a:extLst>
          </p:cNvPr>
          <p:cNvSpPr>
            <a:spLocks noGrp="1"/>
          </p:cNvSpPr>
          <p:nvPr>
            <p:ph idx="1"/>
          </p:nvPr>
        </p:nvSpPr>
        <p:spPr/>
        <p:txBody>
          <a:bodyPr/>
          <a:lstStyle/>
          <a:p>
            <a:r>
              <a:rPr lang="en-US" dirty="0"/>
              <a:t>In a many to many arrangements  each record in both tables can be related to zero  one or many records in the other table. </a:t>
            </a:r>
          </a:p>
          <a:p>
            <a:r>
              <a:rPr lang="en-US" dirty="0"/>
              <a:t>The many to many relationships is broken into</a:t>
            </a:r>
          </a:p>
          <a:p>
            <a:r>
              <a:rPr lang="en-US" dirty="0"/>
              <a:t>In order to create a many to many relationships  the join table must contain the primary keys of both tables joined by the relationship. </a:t>
            </a:r>
          </a:p>
        </p:txBody>
      </p:sp>
    </p:spTree>
    <p:extLst>
      <p:ext uri="{BB962C8B-B14F-4D97-AF65-F5344CB8AC3E}">
        <p14:creationId xmlns:p14="http://schemas.microsoft.com/office/powerpoint/2010/main" val="411528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F97C-7C9C-44A8-B49A-9C60A23F6CA9}"/>
              </a:ext>
            </a:extLst>
          </p:cNvPr>
          <p:cNvSpPr>
            <a:spLocks noGrp="1"/>
          </p:cNvSpPr>
          <p:nvPr>
            <p:ph type="title"/>
          </p:nvPr>
        </p:nvSpPr>
        <p:spPr/>
        <p:txBody>
          <a:bodyPr/>
          <a:lstStyle/>
          <a:p>
            <a:r>
              <a:rPr lang="en-ZA" dirty="0"/>
              <a:t>Relationships examples</a:t>
            </a:r>
          </a:p>
        </p:txBody>
      </p:sp>
      <p:pic>
        <p:nvPicPr>
          <p:cNvPr id="4" name="Content Placeholder 3">
            <a:extLst>
              <a:ext uri="{FF2B5EF4-FFF2-40B4-BE49-F238E27FC236}">
                <a16:creationId xmlns:a16="http://schemas.microsoft.com/office/drawing/2014/main" id="{CCE9160A-B2D6-EDD1-2D61-9BAD585CCF7F}"/>
              </a:ext>
            </a:extLst>
          </p:cNvPr>
          <p:cNvPicPr>
            <a:picLocks noGrp="1" noChangeAspect="1"/>
          </p:cNvPicPr>
          <p:nvPr>
            <p:ph idx="1"/>
          </p:nvPr>
        </p:nvPicPr>
        <p:blipFill>
          <a:blip r:embed="rId3"/>
          <a:stretch>
            <a:fillRect/>
          </a:stretch>
        </p:blipFill>
        <p:spPr>
          <a:xfrm>
            <a:off x="1024128" y="2129862"/>
            <a:ext cx="4599318" cy="1299138"/>
          </a:xfrm>
          <a:prstGeom prst="rect">
            <a:avLst/>
          </a:prstGeom>
        </p:spPr>
      </p:pic>
      <p:pic>
        <p:nvPicPr>
          <p:cNvPr id="5" name="Picture 4">
            <a:extLst>
              <a:ext uri="{FF2B5EF4-FFF2-40B4-BE49-F238E27FC236}">
                <a16:creationId xmlns:a16="http://schemas.microsoft.com/office/drawing/2014/main" id="{EE01A2D9-A1E3-C3B3-16F5-6C2C6D388FD3}"/>
              </a:ext>
            </a:extLst>
          </p:cNvPr>
          <p:cNvPicPr>
            <a:picLocks noChangeAspect="1"/>
          </p:cNvPicPr>
          <p:nvPr/>
        </p:nvPicPr>
        <p:blipFill>
          <a:blip r:embed="rId4"/>
          <a:stretch>
            <a:fillRect/>
          </a:stretch>
        </p:blipFill>
        <p:spPr>
          <a:xfrm>
            <a:off x="6096000" y="2129862"/>
            <a:ext cx="5342247" cy="1648329"/>
          </a:xfrm>
          <a:prstGeom prst="rect">
            <a:avLst/>
          </a:prstGeom>
        </p:spPr>
      </p:pic>
      <p:pic>
        <p:nvPicPr>
          <p:cNvPr id="6" name="Picture 5">
            <a:extLst>
              <a:ext uri="{FF2B5EF4-FFF2-40B4-BE49-F238E27FC236}">
                <a16:creationId xmlns:a16="http://schemas.microsoft.com/office/drawing/2014/main" id="{D387613C-3B20-309C-0E00-C1D93814BF1A}"/>
              </a:ext>
            </a:extLst>
          </p:cNvPr>
          <p:cNvPicPr>
            <a:picLocks noChangeAspect="1"/>
          </p:cNvPicPr>
          <p:nvPr/>
        </p:nvPicPr>
        <p:blipFill>
          <a:blip r:embed="rId5"/>
          <a:stretch>
            <a:fillRect/>
          </a:stretch>
        </p:blipFill>
        <p:spPr>
          <a:xfrm>
            <a:off x="1374475" y="4014787"/>
            <a:ext cx="9753600" cy="2486025"/>
          </a:xfrm>
          <a:prstGeom prst="rect">
            <a:avLst/>
          </a:prstGeom>
        </p:spPr>
      </p:pic>
    </p:spTree>
    <p:extLst>
      <p:ext uri="{BB962C8B-B14F-4D97-AF65-F5344CB8AC3E}">
        <p14:creationId xmlns:p14="http://schemas.microsoft.com/office/powerpoint/2010/main" val="1454161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er image description here">
            <a:extLst>
              <a:ext uri="{FF2B5EF4-FFF2-40B4-BE49-F238E27FC236}">
                <a16:creationId xmlns:a16="http://schemas.microsoft.com/office/drawing/2014/main" id="{39ED9D53-4C06-421F-B746-60000075F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6725" y="0"/>
            <a:ext cx="87169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5892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08A1-E720-4D12-ADA8-59DF56CEF766}"/>
              </a:ext>
            </a:extLst>
          </p:cNvPr>
          <p:cNvSpPr>
            <a:spLocks noGrp="1"/>
          </p:cNvSpPr>
          <p:nvPr>
            <p:ph type="title"/>
          </p:nvPr>
        </p:nvSpPr>
        <p:spPr/>
        <p:txBody>
          <a:bodyPr>
            <a:normAutofit/>
          </a:bodyPr>
          <a:lstStyle/>
          <a:p>
            <a:r>
              <a:rPr lang="en-US" b="0" i="0" dirty="0">
                <a:solidFill>
                  <a:srgbClr val="000000"/>
                </a:solidFill>
                <a:effectLst/>
              </a:rPr>
              <a:t>Different Types of SQL JOINs</a:t>
            </a:r>
            <a:endParaRPr lang="en-ZA" dirty="0"/>
          </a:p>
        </p:txBody>
      </p:sp>
      <p:sp>
        <p:nvSpPr>
          <p:cNvPr id="3" name="Content Placeholder 2">
            <a:extLst>
              <a:ext uri="{FF2B5EF4-FFF2-40B4-BE49-F238E27FC236}">
                <a16:creationId xmlns:a16="http://schemas.microsoft.com/office/drawing/2014/main" id="{CB6BC204-6E0A-46CF-8E56-4A5E71104288}"/>
              </a:ext>
            </a:extLst>
          </p:cNvPr>
          <p:cNvSpPr>
            <a:spLocks noGrp="1"/>
          </p:cNvSpPr>
          <p:nvPr>
            <p:ph idx="1"/>
          </p:nvPr>
        </p:nvSpPr>
        <p:spPr/>
        <p:txBody>
          <a:bodyPr>
            <a:normAutofit fontScale="92500" lnSpcReduction="20000"/>
          </a:bodyPr>
          <a:lstStyle/>
          <a:p>
            <a:r>
              <a:rPr lang="en-US" b="1" dirty="0"/>
              <a:t>(INNER) JOIN: </a:t>
            </a:r>
          </a:p>
          <a:p>
            <a:r>
              <a:rPr lang="en-US" dirty="0"/>
              <a:t>Returns records that have matching values in both tables</a:t>
            </a:r>
          </a:p>
          <a:p>
            <a:endParaRPr lang="en-US" dirty="0"/>
          </a:p>
          <a:p>
            <a:r>
              <a:rPr lang="en-US" b="1" dirty="0"/>
              <a:t>LEFT (OUTER) JOIN: </a:t>
            </a:r>
          </a:p>
          <a:p>
            <a:r>
              <a:rPr lang="en-US" dirty="0"/>
              <a:t>Returns all records from the left table  and the matched records from the right table</a:t>
            </a:r>
          </a:p>
          <a:p>
            <a:endParaRPr lang="en-US" dirty="0"/>
          </a:p>
          <a:p>
            <a:r>
              <a:rPr lang="en-US" b="1" dirty="0"/>
              <a:t>RIGHT (OUTER) JOIN: </a:t>
            </a:r>
          </a:p>
          <a:p>
            <a:r>
              <a:rPr lang="en-US" dirty="0"/>
              <a:t>Returns all records from the right table  and the matched records from the left table</a:t>
            </a:r>
          </a:p>
          <a:p>
            <a:endParaRPr lang="en-US" dirty="0"/>
          </a:p>
          <a:p>
            <a:r>
              <a:rPr lang="en-US" b="1" dirty="0"/>
              <a:t>FULL (OUTER) JOIN: </a:t>
            </a:r>
          </a:p>
          <a:p>
            <a:r>
              <a:rPr lang="en-US" dirty="0"/>
              <a:t>Returns all records when there is a match in either left or right table</a:t>
            </a:r>
            <a:endParaRPr lang="en-ZA" dirty="0"/>
          </a:p>
        </p:txBody>
      </p:sp>
    </p:spTree>
    <p:extLst>
      <p:ext uri="{BB962C8B-B14F-4D97-AF65-F5344CB8AC3E}">
        <p14:creationId xmlns:p14="http://schemas.microsoft.com/office/powerpoint/2010/main" val="379216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50FC-9CB7-4321-97C2-8A681D9C6679}"/>
              </a:ext>
            </a:extLst>
          </p:cNvPr>
          <p:cNvSpPr>
            <a:spLocks noGrp="1"/>
          </p:cNvSpPr>
          <p:nvPr>
            <p:ph type="title"/>
          </p:nvPr>
        </p:nvSpPr>
        <p:spPr/>
        <p:txBody>
          <a:bodyPr>
            <a:normAutofit/>
          </a:bodyPr>
          <a:lstStyle/>
          <a:p>
            <a:r>
              <a:rPr lang="en-US" sz="4400" kern="1200" dirty="0">
                <a:solidFill>
                  <a:schemeClr val="tx1"/>
                </a:solidFill>
                <a:effectLst/>
                <a:latin typeface="+mj-lt"/>
                <a:ea typeface="+mj-ea"/>
                <a:cs typeface="+mj-cs"/>
              </a:rPr>
              <a:t>Joins</a:t>
            </a:r>
            <a:endParaRPr lang="en-ZA" sz="4400"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CC4EAE74-B17D-45B1-ACBD-9E6BF5399906}"/>
              </a:ext>
            </a:extLst>
          </p:cNvPr>
          <p:cNvSpPr>
            <a:spLocks noGrp="1"/>
          </p:cNvSpPr>
          <p:nvPr>
            <p:ph idx="1"/>
          </p:nvPr>
        </p:nvSpPr>
        <p:spPr>
          <a:xfrm>
            <a:off x="1024128" y="1892808"/>
            <a:ext cx="9972118" cy="4416552"/>
          </a:xfrm>
        </p:spPr>
        <p:txBody>
          <a:bodyPr/>
          <a:lstStyle/>
          <a:p>
            <a:pPr marL="0" indent="0">
              <a:spcBef>
                <a:spcPts val="0"/>
              </a:spcBef>
              <a:spcAft>
                <a:spcPts val="0"/>
              </a:spcAft>
              <a:buNone/>
            </a:pPr>
            <a:r>
              <a:rPr lang="en-ZA" b="0" i="0" dirty="0">
                <a:solidFill>
                  <a:srgbClr val="0000CD"/>
                </a:solidFill>
                <a:effectLst/>
                <a:latin typeface="Consolas" panose="020B0609020204030204" pitchFamily="49" charset="0"/>
              </a:rPr>
              <a:t>SELECT</a:t>
            </a:r>
            <a:r>
              <a:rPr lang="en-ZA" b="0" i="0" dirty="0">
                <a:solidFill>
                  <a:srgbClr val="000000"/>
                </a:solidFill>
                <a:effectLst/>
                <a:latin typeface="Consolas" panose="020B0609020204030204" pitchFamily="49" charset="0"/>
              </a:rPr>
              <a:t> </a:t>
            </a:r>
            <a:r>
              <a:rPr lang="en-ZA" b="0" i="0" dirty="0" err="1">
                <a:solidFill>
                  <a:srgbClr val="000000"/>
                </a:solidFill>
                <a:effectLst/>
                <a:latin typeface="Consolas" panose="020B0609020204030204" pitchFamily="49" charset="0"/>
              </a:rPr>
              <a:t>Orders.OrderID</a:t>
            </a:r>
            <a:r>
              <a:rPr lang="en-ZA" b="0" i="0" dirty="0">
                <a:solidFill>
                  <a:srgbClr val="000000"/>
                </a:solidFill>
                <a:effectLst/>
                <a:latin typeface="Consolas" panose="020B0609020204030204" pitchFamily="49" charset="0"/>
              </a:rPr>
              <a:t>, </a:t>
            </a:r>
            <a:r>
              <a:rPr lang="en-ZA" b="0" i="0" dirty="0" err="1">
                <a:solidFill>
                  <a:srgbClr val="000000"/>
                </a:solidFill>
                <a:effectLst/>
                <a:latin typeface="Consolas" panose="020B0609020204030204" pitchFamily="49" charset="0"/>
              </a:rPr>
              <a:t>Customers.CustomerName</a:t>
            </a:r>
            <a:r>
              <a:rPr lang="en-ZA" b="0" i="0" dirty="0">
                <a:solidFill>
                  <a:srgbClr val="000000"/>
                </a:solidFill>
                <a:effectLst/>
                <a:latin typeface="Consolas" panose="020B0609020204030204" pitchFamily="49" charset="0"/>
              </a:rPr>
              <a:t>, </a:t>
            </a:r>
            <a:r>
              <a:rPr lang="en-ZA" b="0" i="0" dirty="0" err="1">
                <a:solidFill>
                  <a:srgbClr val="000000"/>
                </a:solidFill>
                <a:effectLst/>
                <a:latin typeface="Consolas" panose="020B0609020204030204" pitchFamily="49" charset="0"/>
              </a:rPr>
              <a:t>Orders.OrderDate</a:t>
            </a:r>
            <a:br>
              <a:rPr lang="en-ZA" dirty="0"/>
            </a:br>
            <a:r>
              <a:rPr lang="en-ZA" b="0" i="0" dirty="0">
                <a:solidFill>
                  <a:srgbClr val="0000CD"/>
                </a:solidFill>
                <a:effectLst/>
                <a:latin typeface="Consolas" panose="020B0609020204030204" pitchFamily="49" charset="0"/>
              </a:rPr>
              <a:t>FROM</a:t>
            </a:r>
            <a:r>
              <a:rPr lang="en-ZA" b="0" i="0" dirty="0">
                <a:solidFill>
                  <a:srgbClr val="000000"/>
                </a:solidFill>
                <a:effectLst/>
                <a:latin typeface="Consolas" panose="020B0609020204030204" pitchFamily="49" charset="0"/>
              </a:rPr>
              <a:t> Orders</a:t>
            </a:r>
            <a:br>
              <a:rPr lang="en-ZA" dirty="0"/>
            </a:br>
            <a:r>
              <a:rPr lang="en-ZA" b="0" i="0" dirty="0">
                <a:solidFill>
                  <a:srgbClr val="0000CD"/>
                </a:solidFill>
                <a:effectLst/>
                <a:latin typeface="Consolas" panose="020B0609020204030204" pitchFamily="49" charset="0"/>
              </a:rPr>
              <a:t>INNER</a:t>
            </a:r>
            <a:r>
              <a:rPr lang="en-ZA" b="0" i="0" dirty="0">
                <a:solidFill>
                  <a:srgbClr val="000000"/>
                </a:solidFill>
                <a:effectLst/>
                <a:latin typeface="Consolas" panose="020B0609020204030204" pitchFamily="49" charset="0"/>
              </a:rPr>
              <a:t> </a:t>
            </a:r>
            <a:r>
              <a:rPr lang="en-ZA" b="0" i="0" dirty="0">
                <a:solidFill>
                  <a:srgbClr val="0000CD"/>
                </a:solidFill>
                <a:effectLst/>
                <a:latin typeface="Consolas" panose="020B0609020204030204" pitchFamily="49" charset="0"/>
              </a:rPr>
              <a:t>JOIN</a:t>
            </a:r>
            <a:r>
              <a:rPr lang="en-ZA" b="0" i="0" dirty="0">
                <a:solidFill>
                  <a:srgbClr val="000000"/>
                </a:solidFill>
                <a:effectLst/>
                <a:latin typeface="Consolas" panose="020B0609020204030204" pitchFamily="49" charset="0"/>
              </a:rPr>
              <a:t> Customers </a:t>
            </a:r>
          </a:p>
          <a:p>
            <a:pPr marL="0" indent="0">
              <a:spcBef>
                <a:spcPts val="0"/>
              </a:spcBef>
              <a:spcAft>
                <a:spcPts val="0"/>
              </a:spcAft>
              <a:buNone/>
            </a:pPr>
            <a:r>
              <a:rPr lang="en-ZA" b="0" i="0" dirty="0">
                <a:solidFill>
                  <a:srgbClr val="0000CD"/>
                </a:solidFill>
                <a:effectLst/>
                <a:latin typeface="Consolas" panose="020B0609020204030204" pitchFamily="49" charset="0"/>
              </a:rPr>
              <a:t>ON</a:t>
            </a:r>
            <a:r>
              <a:rPr lang="en-ZA" b="0" i="0" dirty="0">
                <a:solidFill>
                  <a:srgbClr val="000000"/>
                </a:solidFill>
                <a:effectLst/>
                <a:latin typeface="Consolas" panose="020B0609020204030204" pitchFamily="49" charset="0"/>
              </a:rPr>
              <a:t> </a:t>
            </a:r>
            <a:r>
              <a:rPr lang="en-ZA" b="0" i="0" dirty="0" err="1">
                <a:solidFill>
                  <a:srgbClr val="000000"/>
                </a:solidFill>
                <a:effectLst/>
                <a:latin typeface="Consolas" panose="020B0609020204030204" pitchFamily="49" charset="0"/>
              </a:rPr>
              <a:t>Orders.CustomerID</a:t>
            </a:r>
            <a:r>
              <a:rPr lang="en-ZA" b="0" i="0" dirty="0">
                <a:solidFill>
                  <a:srgbClr val="000000"/>
                </a:solidFill>
                <a:effectLst/>
                <a:latin typeface="Consolas" panose="020B0609020204030204" pitchFamily="49" charset="0"/>
              </a:rPr>
              <a:t>=</a:t>
            </a:r>
            <a:r>
              <a:rPr lang="en-ZA" b="0" i="0" dirty="0" err="1">
                <a:solidFill>
                  <a:srgbClr val="000000"/>
                </a:solidFill>
                <a:effectLst/>
                <a:latin typeface="Consolas" panose="020B0609020204030204" pitchFamily="49" charset="0"/>
              </a:rPr>
              <a:t>Customers.CustomerID</a:t>
            </a:r>
            <a:r>
              <a:rPr lang="en-ZA" b="0" i="0" dirty="0">
                <a:solidFill>
                  <a:srgbClr val="000000"/>
                </a:solidFill>
                <a:effectLst/>
                <a:latin typeface="Consolas" panose="020B0609020204030204" pitchFamily="49" charset="0"/>
              </a:rPr>
              <a:t>;</a:t>
            </a:r>
            <a:endParaRPr lang="en-ZA" dirty="0"/>
          </a:p>
        </p:txBody>
      </p:sp>
    </p:spTree>
    <p:extLst>
      <p:ext uri="{BB962C8B-B14F-4D97-AF65-F5344CB8AC3E}">
        <p14:creationId xmlns:p14="http://schemas.microsoft.com/office/powerpoint/2010/main" val="2681607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84F7E-4765-4F2F-A38A-48EA20C9481D}"/>
              </a:ext>
            </a:extLst>
          </p:cNvPr>
          <p:cNvSpPr>
            <a:spLocks noGrp="1"/>
          </p:cNvSpPr>
          <p:nvPr>
            <p:ph type="title"/>
          </p:nvPr>
        </p:nvSpPr>
        <p:spPr/>
        <p:txBody>
          <a:bodyPr/>
          <a:lstStyle/>
          <a:p>
            <a:endParaRPr lang="en-ZA" dirty="0"/>
          </a:p>
        </p:txBody>
      </p:sp>
      <p:pic>
        <p:nvPicPr>
          <p:cNvPr id="1028" name="Picture 4" descr="SQL INNER JOIN">
            <a:extLst>
              <a:ext uri="{FF2B5EF4-FFF2-40B4-BE49-F238E27FC236}">
                <a16:creationId xmlns:a16="http://schemas.microsoft.com/office/drawing/2014/main" id="{C0BD036B-6644-4194-AC0B-3792C228D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199" y="3429000"/>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SQL LEFT JOIN">
            <a:extLst>
              <a:ext uri="{FF2B5EF4-FFF2-40B4-BE49-F238E27FC236}">
                <a16:creationId xmlns:a16="http://schemas.microsoft.com/office/drawing/2014/main" id="{042DC935-B8E8-41B7-83DE-28F6CDD59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9537" y="3429000"/>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QL RIGHT JOIN">
            <a:extLst>
              <a:ext uri="{FF2B5EF4-FFF2-40B4-BE49-F238E27FC236}">
                <a16:creationId xmlns:a16="http://schemas.microsoft.com/office/drawing/2014/main" id="{6F31B3B0-44DB-4584-94D8-8942B7E7CA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74" y="3429000"/>
            <a:ext cx="190500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SQL FULL OUTER JOIN">
            <a:extLst>
              <a:ext uri="{FF2B5EF4-FFF2-40B4-BE49-F238E27FC236}">
                <a16:creationId xmlns:a16="http://schemas.microsoft.com/office/drawing/2014/main" id="{80706029-9C24-4A3C-990F-81BD905314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8212" y="3429000"/>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42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531-0743-D2AD-02CA-25BDD79C8F14}"/>
              </a:ext>
            </a:extLst>
          </p:cNvPr>
          <p:cNvSpPr>
            <a:spLocks noGrp="1"/>
          </p:cNvSpPr>
          <p:nvPr>
            <p:ph type="title"/>
          </p:nvPr>
        </p:nvSpPr>
        <p:spPr/>
        <p:txBody>
          <a:bodyPr>
            <a:normAutofit/>
          </a:bodyPr>
          <a:lstStyle/>
          <a:p>
            <a:r>
              <a:rPr lang="en-US" sz="5400" dirty="0"/>
              <a:t>Chapter 11: normalization </a:t>
            </a:r>
            <a:r>
              <a:rPr lang="en-ZA" sz="5400" dirty="0"/>
              <a:t>&amp; </a:t>
            </a:r>
            <a:r>
              <a:rPr lang="en-US" sz="5400" dirty="0"/>
              <a:t>joins</a:t>
            </a:r>
            <a:endParaRPr lang="en-ZA" dirty="0"/>
          </a:p>
        </p:txBody>
      </p:sp>
      <p:sp>
        <p:nvSpPr>
          <p:cNvPr id="3" name="Content Placeholder 2">
            <a:extLst>
              <a:ext uri="{FF2B5EF4-FFF2-40B4-BE49-F238E27FC236}">
                <a16:creationId xmlns:a16="http://schemas.microsoft.com/office/drawing/2014/main" id="{7BE0BCE9-8BA3-6B8D-CE50-720CDB4E4C1E}"/>
              </a:ext>
            </a:extLst>
          </p:cNvPr>
          <p:cNvSpPr>
            <a:spLocks noGrp="1"/>
          </p:cNvSpPr>
          <p:nvPr>
            <p:ph idx="1"/>
          </p:nvPr>
        </p:nvSpPr>
        <p:spPr/>
        <p:txBody>
          <a:bodyPr>
            <a:normAutofit fontScale="92500" lnSpcReduction="10000"/>
          </a:bodyPr>
          <a:lstStyle/>
          <a:p>
            <a:r>
              <a:rPr lang="en-ZA" sz="2800" dirty="0">
                <a:solidFill>
                  <a:schemeClr val="accent2"/>
                </a:solidFill>
              </a:rPr>
              <a:t>Content:</a:t>
            </a:r>
          </a:p>
          <a:p>
            <a:pPr marL="514350" indent="-514350">
              <a:buFont typeface="+mj-lt"/>
              <a:buAutoNum type="arabicPeriod"/>
            </a:pPr>
            <a:r>
              <a:rPr lang="en-US" sz="2800" dirty="0">
                <a:solidFill>
                  <a:schemeClr val="accent2"/>
                </a:solidFill>
              </a:rPr>
              <a:t>What is normalization</a:t>
            </a:r>
            <a:endParaRPr lang="en-ZA" sz="2800" dirty="0">
              <a:solidFill>
                <a:schemeClr val="accent2"/>
              </a:solidFill>
            </a:endParaRPr>
          </a:p>
          <a:p>
            <a:pPr marL="514350" indent="-514350">
              <a:buFont typeface="+mj-lt"/>
              <a:buAutoNum type="arabicPeriod"/>
            </a:pPr>
            <a:r>
              <a:rPr lang="en-US" sz="2800" dirty="0">
                <a:solidFill>
                  <a:schemeClr val="accent2"/>
                </a:solidFill>
              </a:rPr>
              <a:t>Relationships</a:t>
            </a:r>
            <a:endParaRPr lang="en-ZA" sz="2800" dirty="0">
              <a:solidFill>
                <a:schemeClr val="accent2"/>
              </a:solidFill>
            </a:endParaRPr>
          </a:p>
          <a:p>
            <a:pPr marL="514350" indent="-514350">
              <a:buFont typeface="+mj-lt"/>
              <a:buAutoNum type="arabicPeriod"/>
            </a:pPr>
            <a:r>
              <a:rPr lang="en-US" sz="2800" dirty="0">
                <a:solidFill>
                  <a:schemeClr val="accent2"/>
                </a:solidFill>
              </a:rPr>
              <a:t>Joins</a:t>
            </a:r>
            <a:endParaRPr lang="en-ZA" sz="2800" dirty="0">
              <a:solidFill>
                <a:schemeClr val="accent2"/>
              </a:solidFill>
            </a:endParaRPr>
          </a:p>
          <a:p>
            <a:pPr marL="514350" indent="-514350">
              <a:buFont typeface="+mj-lt"/>
              <a:buAutoNum type="arabicPeriod"/>
            </a:pPr>
            <a:r>
              <a:rPr lang="en-US" sz="2800" dirty="0">
                <a:solidFill>
                  <a:schemeClr val="accent2"/>
                </a:solidFill>
              </a:rPr>
              <a:t>inner join</a:t>
            </a:r>
            <a:endParaRPr lang="en-ZA" sz="2800" dirty="0">
              <a:solidFill>
                <a:schemeClr val="accent2"/>
              </a:solidFill>
            </a:endParaRPr>
          </a:p>
          <a:p>
            <a:pPr marL="514350" indent="-514350">
              <a:buFont typeface="+mj-lt"/>
              <a:buAutoNum type="arabicPeriod"/>
            </a:pPr>
            <a:r>
              <a:rPr lang="en-US" sz="2800" dirty="0">
                <a:solidFill>
                  <a:schemeClr val="accent2"/>
                </a:solidFill>
              </a:rPr>
              <a:t>left join</a:t>
            </a:r>
            <a:endParaRPr lang="en-ZA" sz="2800" dirty="0">
              <a:solidFill>
                <a:schemeClr val="accent2"/>
              </a:solidFill>
            </a:endParaRPr>
          </a:p>
          <a:p>
            <a:pPr marL="514350" indent="-514350">
              <a:buFont typeface="+mj-lt"/>
              <a:buAutoNum type="arabicPeriod"/>
            </a:pPr>
            <a:r>
              <a:rPr lang="en-US" sz="2800" dirty="0">
                <a:solidFill>
                  <a:schemeClr val="accent2"/>
                </a:solidFill>
              </a:rPr>
              <a:t>right join</a:t>
            </a:r>
          </a:p>
          <a:p>
            <a:pPr marL="514350" indent="-514350">
              <a:buFont typeface="+mj-lt"/>
              <a:buAutoNum type="arabicPeriod"/>
            </a:pPr>
            <a:r>
              <a:rPr lang="en-US" sz="2800" dirty="0">
                <a:solidFill>
                  <a:schemeClr val="accent2"/>
                </a:solidFill>
              </a:rPr>
              <a:t>outer join</a:t>
            </a:r>
            <a:endParaRPr lang="en-ZA" sz="2800" dirty="0">
              <a:solidFill>
                <a:schemeClr val="accent2"/>
              </a:solidFill>
            </a:endParaRPr>
          </a:p>
          <a:p>
            <a:pPr marL="514350" indent="-514350">
              <a:buFont typeface="+mj-lt"/>
              <a:buAutoNum type="arabicPeriod"/>
            </a:pPr>
            <a:r>
              <a:rPr lang="en-US" sz="2800" dirty="0">
                <a:solidFill>
                  <a:schemeClr val="accent2"/>
                </a:solidFill>
              </a:rPr>
              <a:t>full join</a:t>
            </a: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p:txBody>
      </p:sp>
    </p:spTree>
    <p:extLst>
      <p:ext uri="{BB962C8B-B14F-4D97-AF65-F5344CB8AC3E}">
        <p14:creationId xmlns:p14="http://schemas.microsoft.com/office/powerpoint/2010/main" val="2987240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6CFD-4495-44E3-928F-452B4DF4F2FC}"/>
              </a:ext>
            </a:extLst>
          </p:cNvPr>
          <p:cNvSpPr>
            <a:spLocks noGrp="1"/>
          </p:cNvSpPr>
          <p:nvPr>
            <p:ph type="title"/>
          </p:nvPr>
        </p:nvSpPr>
        <p:spPr/>
        <p:txBody>
          <a:bodyPr/>
          <a:lstStyle/>
          <a:p>
            <a:r>
              <a:rPr lang="en-ZA"/>
              <a:t>Inner Join</a:t>
            </a:r>
            <a:endParaRPr lang="en-ZA" dirty="0"/>
          </a:p>
        </p:txBody>
      </p:sp>
      <p:sp>
        <p:nvSpPr>
          <p:cNvPr id="3" name="Content Placeholder 2">
            <a:extLst>
              <a:ext uri="{FF2B5EF4-FFF2-40B4-BE49-F238E27FC236}">
                <a16:creationId xmlns:a16="http://schemas.microsoft.com/office/drawing/2014/main" id="{6AC48006-B40B-495A-ACB9-58FFFF74C4DD}"/>
              </a:ext>
            </a:extLst>
          </p:cNvPr>
          <p:cNvSpPr>
            <a:spLocks noGrp="1"/>
          </p:cNvSpPr>
          <p:nvPr>
            <p:ph idx="1"/>
          </p:nvPr>
        </p:nvSpPr>
        <p:spPr/>
        <p:txBody>
          <a:bodyPr/>
          <a:lstStyle/>
          <a:p>
            <a:r>
              <a:rPr lang="en-US"/>
              <a:t>The INNER JOIN keyword selects all rows from both the tables as long as the condition satisfied. </a:t>
            </a:r>
          </a:p>
          <a:p>
            <a:r>
              <a:rPr lang="en-US"/>
              <a:t>This keyword will create the result-set by combining all rows from both the tables where the condition satisfies i.e value of the common field will be same.</a:t>
            </a:r>
          </a:p>
          <a:p>
            <a:endParaRPr lang="en-US"/>
          </a:p>
          <a:p>
            <a:r>
              <a:rPr lang="en-US"/>
              <a:t>table1: First table.</a:t>
            </a:r>
          </a:p>
          <a:p>
            <a:r>
              <a:rPr lang="en-US"/>
              <a:t>table2: Second table</a:t>
            </a:r>
          </a:p>
          <a:p>
            <a:r>
              <a:rPr lang="en-US"/>
              <a:t>matching column: Column common to both the tables.</a:t>
            </a:r>
          </a:p>
          <a:p>
            <a:endParaRPr lang="en-US"/>
          </a:p>
          <a:p>
            <a:r>
              <a:rPr lang="en-US"/>
              <a:t>Note: We can also write JOIN instead of INNER JOIN. JOIN is same as INNER JOIN.</a:t>
            </a:r>
          </a:p>
          <a:p>
            <a:endParaRPr lang="en-US"/>
          </a:p>
          <a:p>
            <a:endParaRPr lang="en-US" b="0" i="0">
              <a:solidFill>
                <a:srgbClr val="0000CD"/>
              </a:solidFill>
              <a:effectLst/>
              <a:latin typeface="Consolas" panose="020B0609020204030204" pitchFamily="49" charset="0"/>
            </a:endParaRPr>
          </a:p>
          <a:p>
            <a:endParaRPr lang="en-US">
              <a:solidFill>
                <a:srgbClr val="000000"/>
              </a:solidFill>
              <a:latin typeface="Consolas" panose="020B0609020204030204" pitchFamily="49" charset="0"/>
            </a:endParaRPr>
          </a:p>
          <a:p>
            <a:endParaRPr lang="en-ZA" dirty="0"/>
          </a:p>
        </p:txBody>
      </p:sp>
      <p:pic>
        <p:nvPicPr>
          <p:cNvPr id="4" name="Picture 4" descr="SQL INNER JOIN">
            <a:extLst>
              <a:ext uri="{FF2B5EF4-FFF2-40B4-BE49-F238E27FC236}">
                <a16:creationId xmlns:a16="http://schemas.microsoft.com/office/drawing/2014/main" id="{54692D07-A6E7-D00E-0FA7-83B414C3A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4735" y="3756803"/>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4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76CFD-4495-44E3-928F-452B4DF4F2FC}"/>
              </a:ext>
            </a:extLst>
          </p:cNvPr>
          <p:cNvSpPr>
            <a:spLocks noGrp="1"/>
          </p:cNvSpPr>
          <p:nvPr>
            <p:ph type="title"/>
          </p:nvPr>
        </p:nvSpPr>
        <p:spPr/>
        <p:txBody>
          <a:bodyPr/>
          <a:lstStyle/>
          <a:p>
            <a:r>
              <a:rPr lang="en-ZA" dirty="0"/>
              <a:t>Inner Join</a:t>
            </a:r>
          </a:p>
        </p:txBody>
      </p:sp>
      <p:sp>
        <p:nvSpPr>
          <p:cNvPr id="3" name="Content Placeholder 2">
            <a:extLst>
              <a:ext uri="{FF2B5EF4-FFF2-40B4-BE49-F238E27FC236}">
                <a16:creationId xmlns:a16="http://schemas.microsoft.com/office/drawing/2014/main" id="{6AC48006-B40B-495A-ACB9-58FFFF74C4DD}"/>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a:t>
            </a:r>
            <a:br>
              <a:rPr lang="en-US" dirty="0"/>
            </a:br>
            <a:r>
              <a:rPr lang="en-US" b="0" i="0" dirty="0">
                <a:solidFill>
                  <a:srgbClr val="0000CD"/>
                </a:solidFill>
                <a:effectLst/>
                <a:latin typeface="Consolas" panose="020B0609020204030204" pitchFamily="49" charset="0"/>
              </a:rPr>
              <a:t>INNER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table2</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table1.column_name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table2.column_name</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Orders</a:t>
            </a:r>
            <a:br>
              <a:rPr lang="en-US" dirty="0"/>
            </a:br>
            <a:r>
              <a:rPr lang="en-US" b="0" i="0" dirty="0">
                <a:solidFill>
                  <a:srgbClr val="0000CD"/>
                </a:solidFill>
                <a:effectLst/>
                <a:latin typeface="Consolas" panose="020B0609020204030204" pitchFamily="49" charset="0"/>
              </a:rPr>
              <a:t>INNER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Customers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Orders.CustomerID</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Customers.CustomerID</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endParaRPr lang="en-ZA" dirty="0"/>
          </a:p>
        </p:txBody>
      </p:sp>
    </p:spTree>
    <p:extLst>
      <p:ext uri="{BB962C8B-B14F-4D97-AF65-F5344CB8AC3E}">
        <p14:creationId xmlns:p14="http://schemas.microsoft.com/office/powerpoint/2010/main" val="1956306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78C5-B51D-41F3-8F0B-8003754C05B4}"/>
              </a:ext>
            </a:extLst>
          </p:cNvPr>
          <p:cNvSpPr>
            <a:spLocks noGrp="1"/>
          </p:cNvSpPr>
          <p:nvPr>
            <p:ph type="title"/>
          </p:nvPr>
        </p:nvSpPr>
        <p:spPr/>
        <p:txBody>
          <a:bodyPr/>
          <a:lstStyle/>
          <a:p>
            <a:r>
              <a:rPr lang="en-ZA" dirty="0"/>
              <a:t>Full Outer Join</a:t>
            </a:r>
          </a:p>
        </p:txBody>
      </p:sp>
      <p:sp>
        <p:nvSpPr>
          <p:cNvPr id="3" name="Content Placeholder 2">
            <a:extLst>
              <a:ext uri="{FF2B5EF4-FFF2-40B4-BE49-F238E27FC236}">
                <a16:creationId xmlns:a16="http://schemas.microsoft.com/office/drawing/2014/main" id="{FF8C0277-C47D-46C5-B8D2-1360EEA7ADDB}"/>
              </a:ext>
            </a:extLst>
          </p:cNvPr>
          <p:cNvSpPr>
            <a:spLocks noGrp="1"/>
          </p:cNvSpPr>
          <p:nvPr>
            <p:ph idx="1"/>
          </p:nvPr>
        </p:nvSpPr>
        <p:spPr/>
        <p:txBody>
          <a:bodyPr/>
          <a:lstStyle/>
          <a:p>
            <a:r>
              <a:rPr lang="en-US" dirty="0"/>
              <a:t>FULL JOIN creates the result-set by combining result of both LEFT JOIN and RIGHT JOIN. The result-set will contain all the rows from both the tables. The rows for which there is no matching  the result-set will contain NULL values.</a:t>
            </a:r>
          </a:p>
          <a:p>
            <a:endParaRPr lang="en-US" dirty="0"/>
          </a:p>
          <a:p>
            <a:r>
              <a:rPr lang="en-US" dirty="0"/>
              <a:t>table1: First table.</a:t>
            </a:r>
          </a:p>
          <a:p>
            <a:r>
              <a:rPr lang="en-US" dirty="0"/>
              <a:t>table2: Second table</a:t>
            </a:r>
          </a:p>
          <a:p>
            <a:r>
              <a:rPr lang="en-US" dirty="0" err="1"/>
              <a:t>matching_column</a:t>
            </a:r>
            <a:r>
              <a:rPr lang="en-US" dirty="0"/>
              <a:t>: Column common to both the tables.</a:t>
            </a:r>
          </a:p>
          <a:p>
            <a:endParaRPr lang="en-ZA" dirty="0"/>
          </a:p>
        </p:txBody>
      </p:sp>
    </p:spTree>
    <p:extLst>
      <p:ext uri="{BB962C8B-B14F-4D97-AF65-F5344CB8AC3E}">
        <p14:creationId xmlns:p14="http://schemas.microsoft.com/office/powerpoint/2010/main" val="58139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78C5-B51D-41F3-8F0B-8003754C05B4}"/>
              </a:ext>
            </a:extLst>
          </p:cNvPr>
          <p:cNvSpPr>
            <a:spLocks noGrp="1"/>
          </p:cNvSpPr>
          <p:nvPr>
            <p:ph type="title"/>
          </p:nvPr>
        </p:nvSpPr>
        <p:spPr/>
        <p:txBody>
          <a:bodyPr/>
          <a:lstStyle/>
          <a:p>
            <a:r>
              <a:rPr lang="en-ZA" dirty="0"/>
              <a:t>Full Outer Join</a:t>
            </a:r>
          </a:p>
        </p:txBody>
      </p:sp>
      <p:sp>
        <p:nvSpPr>
          <p:cNvPr id="3" name="Content Placeholder 2">
            <a:extLst>
              <a:ext uri="{FF2B5EF4-FFF2-40B4-BE49-F238E27FC236}">
                <a16:creationId xmlns:a16="http://schemas.microsoft.com/office/drawing/2014/main" id="{FF8C0277-C47D-46C5-B8D2-1360EEA7ADDB}"/>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a:t>
            </a:r>
            <a:br>
              <a:rPr lang="en-US" dirty="0"/>
            </a:br>
            <a:r>
              <a:rPr lang="en-US" b="0" i="0" dirty="0">
                <a:solidFill>
                  <a:srgbClr val="0000CD"/>
                </a:solidFill>
                <a:effectLst/>
                <a:latin typeface="Consolas" panose="020B0609020204030204" pitchFamily="49" charset="0"/>
              </a:rPr>
              <a:t>FULL</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OUTER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table2</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table1.column_name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table2.column_name</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FULL</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OUTER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Orders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Customers.CustomerID</a:t>
            </a:r>
            <a:r>
              <a:rPr lang="en-US" b="0" i="0" dirty="0">
                <a:solidFill>
                  <a:srgbClr val="000000"/>
                </a:solidFill>
                <a:effectLst/>
                <a:latin typeface="Consolas" panose="020B0609020204030204" pitchFamily="49" charset="0"/>
              </a:rPr>
              <a:t>=</a:t>
            </a:r>
            <a:r>
              <a:rPr lang="en-US" b="0" i="0" dirty="0" err="1">
                <a:solidFill>
                  <a:srgbClr val="000000"/>
                </a:solidFill>
                <a:effectLst/>
                <a:latin typeface="Consolas" panose="020B0609020204030204" pitchFamily="49" charset="0"/>
              </a:rPr>
              <a:t>Orders.CustomerID</a:t>
            </a:r>
            <a:br>
              <a:rPr lang="en-US" dirty="0"/>
            </a:br>
            <a:r>
              <a:rPr lang="en-US" b="0" i="0" dirty="0">
                <a:solidFill>
                  <a:srgbClr val="000000"/>
                </a:solidFill>
                <a:effectLst/>
                <a:latin typeface="Consolas" panose="020B0609020204030204" pitchFamily="49" charset="0"/>
              </a:rPr>
              <a:t>ORDER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r>
              <a:rPr lang="en-US" b="0" i="0" dirty="0">
                <a:solidFill>
                  <a:srgbClr val="000000"/>
                </a:solidFill>
                <a:effectLst/>
                <a:latin typeface="Consolas" panose="020B0609020204030204" pitchFamily="49" charset="0"/>
              </a:rPr>
              <a:t>;</a:t>
            </a:r>
            <a:endParaRPr lang="en-ZA" dirty="0"/>
          </a:p>
        </p:txBody>
      </p:sp>
    </p:spTree>
    <p:extLst>
      <p:ext uri="{BB962C8B-B14F-4D97-AF65-F5344CB8AC3E}">
        <p14:creationId xmlns:p14="http://schemas.microsoft.com/office/powerpoint/2010/main" val="23831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3AD2-A349-4C32-9224-7671C6166BFA}"/>
              </a:ext>
            </a:extLst>
          </p:cNvPr>
          <p:cNvSpPr>
            <a:spLocks noGrp="1"/>
          </p:cNvSpPr>
          <p:nvPr>
            <p:ph type="title"/>
          </p:nvPr>
        </p:nvSpPr>
        <p:spPr/>
        <p:txBody>
          <a:bodyPr/>
          <a:lstStyle/>
          <a:p>
            <a:r>
              <a:rPr lang="en-ZA" dirty="0"/>
              <a:t>Left Join</a:t>
            </a:r>
          </a:p>
        </p:txBody>
      </p:sp>
      <p:sp>
        <p:nvSpPr>
          <p:cNvPr id="3" name="Content Placeholder 2">
            <a:extLst>
              <a:ext uri="{FF2B5EF4-FFF2-40B4-BE49-F238E27FC236}">
                <a16:creationId xmlns:a16="http://schemas.microsoft.com/office/drawing/2014/main" id="{DFA5A5D0-4879-4244-8FC3-31F7E23AE271}"/>
              </a:ext>
            </a:extLst>
          </p:cNvPr>
          <p:cNvSpPr>
            <a:spLocks noGrp="1"/>
          </p:cNvSpPr>
          <p:nvPr>
            <p:ph idx="1"/>
          </p:nvPr>
        </p:nvSpPr>
        <p:spPr>
          <a:xfrm>
            <a:off x="1024129" y="1892808"/>
            <a:ext cx="9720072" cy="4965192"/>
          </a:xfrm>
        </p:spPr>
        <p:txBody>
          <a:bodyPr>
            <a:normAutofit/>
          </a:bodyPr>
          <a:lstStyle/>
          <a:p>
            <a:r>
              <a:rPr lang="en-US" dirty="0"/>
              <a:t>This join returns all the rows of the table on the left side of the join and matching rows for the table on the right side of join. The rows for which there is no matching row on right side  the result-set will contain null. LEFT JOIN is also known as LEFT OUTER JOIN.</a:t>
            </a:r>
          </a:p>
          <a:p>
            <a:endParaRPr lang="en-US" dirty="0"/>
          </a:p>
          <a:p>
            <a:pPr marL="2286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ZA" dirty="0"/>
              <a:t>table1: First table.</a:t>
            </a:r>
          </a:p>
          <a:p>
            <a:pPr marL="2286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ZA" dirty="0"/>
              <a:t>table2: Second table</a:t>
            </a:r>
          </a:p>
          <a:p>
            <a:pPr marL="2286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ZA" dirty="0" err="1"/>
              <a:t>matching_column</a:t>
            </a:r>
            <a:r>
              <a:rPr lang="en-ZA" dirty="0"/>
              <a:t>: Column common to both the tables.</a:t>
            </a:r>
          </a:p>
          <a:p>
            <a:pPr marL="228600"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ZA" dirty="0"/>
          </a:p>
          <a:p>
            <a:r>
              <a:rPr lang="en-ZA" dirty="0"/>
              <a:t>We can also use LEFT OUTER JOIN instead of LEFT JOIN  both are same.</a:t>
            </a:r>
          </a:p>
          <a:p>
            <a:endParaRPr lang="en-US" dirty="0"/>
          </a:p>
          <a:p>
            <a:endParaRPr lang="en-US" dirty="0"/>
          </a:p>
          <a:p>
            <a:endParaRPr lang="en-ZA" dirty="0"/>
          </a:p>
        </p:txBody>
      </p:sp>
      <p:pic>
        <p:nvPicPr>
          <p:cNvPr id="4" name="Picture 5" descr="SQL LEFT JOIN">
            <a:extLst>
              <a:ext uri="{FF2B5EF4-FFF2-40B4-BE49-F238E27FC236}">
                <a16:creationId xmlns:a16="http://schemas.microsoft.com/office/drawing/2014/main" id="{3C844702-B0D5-C76D-EB0C-95DAC9FC3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5054" y="3429000"/>
            <a:ext cx="19050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5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83AD2-A349-4C32-9224-7671C6166BFA}"/>
              </a:ext>
            </a:extLst>
          </p:cNvPr>
          <p:cNvSpPr>
            <a:spLocks noGrp="1"/>
          </p:cNvSpPr>
          <p:nvPr>
            <p:ph type="title"/>
          </p:nvPr>
        </p:nvSpPr>
        <p:spPr/>
        <p:txBody>
          <a:bodyPr/>
          <a:lstStyle/>
          <a:p>
            <a:r>
              <a:rPr lang="en-ZA" dirty="0"/>
              <a:t>Left Join</a:t>
            </a:r>
          </a:p>
        </p:txBody>
      </p:sp>
      <p:sp>
        <p:nvSpPr>
          <p:cNvPr id="3" name="Content Placeholder 2">
            <a:extLst>
              <a:ext uri="{FF2B5EF4-FFF2-40B4-BE49-F238E27FC236}">
                <a16:creationId xmlns:a16="http://schemas.microsoft.com/office/drawing/2014/main" id="{DFA5A5D0-4879-4244-8FC3-31F7E23AE271}"/>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a:t>
            </a:r>
            <a:br>
              <a:rPr lang="en-US" dirty="0"/>
            </a:br>
            <a:r>
              <a:rPr lang="en-US" b="0" i="0" dirty="0">
                <a:solidFill>
                  <a:srgbClr val="0000CD"/>
                </a:solidFill>
                <a:effectLst/>
                <a:latin typeface="Consolas" panose="020B0609020204030204" pitchFamily="49" charset="0"/>
              </a:rPr>
              <a:t>LEFT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table2</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table1.column_name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table2.column_name</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a:t>
            </a:r>
            <a:br>
              <a:rPr lang="en-US" dirty="0"/>
            </a:br>
            <a:r>
              <a:rPr lang="en-US" b="0" i="0" dirty="0">
                <a:solidFill>
                  <a:srgbClr val="0000CD"/>
                </a:solidFill>
                <a:effectLst/>
                <a:latin typeface="Consolas" panose="020B0609020204030204" pitchFamily="49" charset="0"/>
              </a:rPr>
              <a:t>LEFT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Orders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Customers.CustomerID</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Orders.CustomerID</a:t>
            </a:r>
            <a:br>
              <a:rPr lang="en-US" dirty="0"/>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Customers.CustomerName</a:t>
            </a:r>
            <a:r>
              <a:rPr lang="en-US" b="0" i="0" dirty="0">
                <a:solidFill>
                  <a:srgbClr val="000000"/>
                </a:solidFill>
                <a:effectLst/>
                <a:latin typeface="Consolas" panose="020B0609020204030204" pitchFamily="49" charset="0"/>
              </a:rPr>
              <a:t>;</a:t>
            </a:r>
            <a:endParaRPr lang="en-ZA" dirty="0"/>
          </a:p>
        </p:txBody>
      </p:sp>
    </p:spTree>
    <p:extLst>
      <p:ext uri="{BB962C8B-B14F-4D97-AF65-F5344CB8AC3E}">
        <p14:creationId xmlns:p14="http://schemas.microsoft.com/office/powerpoint/2010/main" val="940602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93EF-9A49-48B0-BEFC-A1931272288E}"/>
              </a:ext>
            </a:extLst>
          </p:cNvPr>
          <p:cNvSpPr>
            <a:spLocks noGrp="1"/>
          </p:cNvSpPr>
          <p:nvPr>
            <p:ph type="title"/>
          </p:nvPr>
        </p:nvSpPr>
        <p:spPr/>
        <p:txBody>
          <a:bodyPr/>
          <a:lstStyle/>
          <a:p>
            <a:r>
              <a:rPr lang="en-ZA" dirty="0"/>
              <a:t>Right Join</a:t>
            </a:r>
          </a:p>
        </p:txBody>
      </p:sp>
      <p:sp>
        <p:nvSpPr>
          <p:cNvPr id="3" name="Content Placeholder 2">
            <a:extLst>
              <a:ext uri="{FF2B5EF4-FFF2-40B4-BE49-F238E27FC236}">
                <a16:creationId xmlns:a16="http://schemas.microsoft.com/office/drawing/2014/main" id="{B744C71B-A608-4405-A96B-628A788DF0BB}"/>
              </a:ext>
            </a:extLst>
          </p:cNvPr>
          <p:cNvSpPr>
            <a:spLocks noGrp="1"/>
          </p:cNvSpPr>
          <p:nvPr>
            <p:ph idx="1"/>
          </p:nvPr>
        </p:nvSpPr>
        <p:spPr/>
        <p:txBody>
          <a:bodyPr/>
          <a:lstStyle/>
          <a:p>
            <a:r>
              <a:rPr lang="en-US" dirty="0"/>
              <a:t>RIGHT JOIN is similar to LEFT JOIN. This join returns all the rows of the table on the right side of the join and matching rows for the table on the left side of join. The rows for which there is no matching row on left side  the result-set will contain null. RIGHT JOIN is also known as RIGHT OUTER JOIN.</a:t>
            </a:r>
          </a:p>
          <a:p>
            <a:endParaRPr lang="en-US" dirty="0"/>
          </a:p>
          <a:p>
            <a:r>
              <a:rPr lang="en-US" dirty="0"/>
              <a:t>table1: First table.</a:t>
            </a:r>
          </a:p>
          <a:p>
            <a:r>
              <a:rPr lang="en-US" dirty="0"/>
              <a:t>table2: Second table</a:t>
            </a:r>
          </a:p>
          <a:p>
            <a:r>
              <a:rPr lang="en-US" dirty="0" err="1"/>
              <a:t>matching_column</a:t>
            </a:r>
            <a:r>
              <a:rPr lang="en-US" dirty="0"/>
              <a:t>: Column common to both the tables.</a:t>
            </a:r>
          </a:p>
          <a:p>
            <a:endParaRPr lang="en-US" dirty="0"/>
          </a:p>
          <a:p>
            <a:r>
              <a:rPr lang="en-US" dirty="0"/>
              <a:t>Note: We can also use RIGHT OUTER JOIN instead of RIGHT JOIN  both are same</a:t>
            </a:r>
          </a:p>
          <a:p>
            <a:endParaRPr lang="en-ZA" dirty="0"/>
          </a:p>
        </p:txBody>
      </p:sp>
    </p:spTree>
    <p:extLst>
      <p:ext uri="{BB962C8B-B14F-4D97-AF65-F5344CB8AC3E}">
        <p14:creationId xmlns:p14="http://schemas.microsoft.com/office/powerpoint/2010/main" val="369275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93EF-9A49-48B0-BEFC-A1931272288E}"/>
              </a:ext>
            </a:extLst>
          </p:cNvPr>
          <p:cNvSpPr>
            <a:spLocks noGrp="1"/>
          </p:cNvSpPr>
          <p:nvPr>
            <p:ph type="title"/>
          </p:nvPr>
        </p:nvSpPr>
        <p:spPr/>
        <p:txBody>
          <a:bodyPr/>
          <a:lstStyle/>
          <a:p>
            <a:r>
              <a:rPr lang="en-ZA" dirty="0"/>
              <a:t>Right Join</a:t>
            </a:r>
          </a:p>
        </p:txBody>
      </p:sp>
      <p:sp>
        <p:nvSpPr>
          <p:cNvPr id="3" name="Content Placeholder 2">
            <a:extLst>
              <a:ext uri="{FF2B5EF4-FFF2-40B4-BE49-F238E27FC236}">
                <a16:creationId xmlns:a16="http://schemas.microsoft.com/office/drawing/2014/main" id="{B744C71B-A608-4405-A96B-628A788DF0BB}"/>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a:t>
            </a:r>
            <a:br>
              <a:rPr lang="en-US" dirty="0"/>
            </a:br>
            <a:r>
              <a:rPr lang="en-US" b="0" i="0" dirty="0">
                <a:solidFill>
                  <a:srgbClr val="0000CD"/>
                </a:solidFill>
                <a:effectLst/>
                <a:latin typeface="Consolas" panose="020B0609020204030204" pitchFamily="49" charset="0"/>
              </a:rPr>
              <a:t>RIGHT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table2</a:t>
            </a:r>
            <a:br>
              <a:rPr lang="en-US" b="0" i="1" dirty="0">
                <a:solidFill>
                  <a:srgbClr val="000000"/>
                </a:solidFill>
                <a:effectLst/>
                <a:latin typeface="Consolas" panose="020B0609020204030204" pitchFamily="49" charset="0"/>
              </a:rPr>
            </a:b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table1.column_name </a:t>
            </a:r>
            <a:r>
              <a:rPr lang="en-US" b="0" i="0" dirty="0">
                <a:solidFill>
                  <a:srgbClr val="000000"/>
                </a:solidFill>
                <a:effectLst/>
                <a:latin typeface="Consolas" panose="020B0609020204030204" pitchFamily="49" charset="0"/>
              </a:rPr>
              <a:t>=</a:t>
            </a:r>
            <a:r>
              <a:rPr lang="en-US" b="0" i="1" dirty="0">
                <a:solidFill>
                  <a:srgbClr val="000000"/>
                </a:solidFill>
                <a:effectLst/>
                <a:latin typeface="Consolas" panose="020B0609020204030204" pitchFamily="49" charset="0"/>
              </a:rPr>
              <a:t> table2.column_name</a:t>
            </a:r>
            <a:r>
              <a:rPr lang="en-US" b="0" i="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Employees.LastName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Employees.FirstName</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Orders</a:t>
            </a:r>
            <a:br>
              <a:rPr lang="en-US" dirty="0"/>
            </a:br>
            <a:r>
              <a:rPr lang="en-US" b="0" i="0" dirty="0">
                <a:solidFill>
                  <a:srgbClr val="0000CD"/>
                </a:solidFill>
                <a:effectLst/>
                <a:latin typeface="Consolas" panose="020B0609020204030204" pitchFamily="49" charset="0"/>
              </a:rPr>
              <a:t>RIGHT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JOIN</a:t>
            </a:r>
            <a:r>
              <a:rPr lang="en-US" b="0" i="0" dirty="0">
                <a:solidFill>
                  <a:srgbClr val="000000"/>
                </a:solidFill>
                <a:effectLst/>
                <a:latin typeface="Consolas" panose="020B0609020204030204" pitchFamily="49" charset="0"/>
              </a:rPr>
              <a:t> Employees </a:t>
            </a:r>
            <a:r>
              <a:rPr lang="en-US" b="0" i="0" dirty="0">
                <a:solidFill>
                  <a:srgbClr val="0000CD"/>
                </a:solidFill>
                <a:effectLst/>
                <a:latin typeface="Consolas" panose="020B0609020204030204" pitchFamily="49" charset="0"/>
              </a:rPr>
              <a:t>ON</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Orders.EmployeeID</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Employees.EmployeeID</a:t>
            </a:r>
            <a:br>
              <a:rPr lang="en-US" dirty="0"/>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Orders.OrderID</a:t>
            </a:r>
            <a:r>
              <a:rPr lang="en-US" b="0" i="0" dirty="0">
                <a:solidFill>
                  <a:srgbClr val="000000"/>
                </a:solidFill>
                <a:effectLst/>
                <a:latin typeface="Consolas" panose="020B0609020204030204" pitchFamily="49" charset="0"/>
              </a:rPr>
              <a:t>;</a:t>
            </a:r>
            <a:endParaRPr lang="en-ZA" dirty="0"/>
          </a:p>
        </p:txBody>
      </p:sp>
    </p:spTree>
    <p:extLst>
      <p:ext uri="{BB962C8B-B14F-4D97-AF65-F5344CB8AC3E}">
        <p14:creationId xmlns:p14="http://schemas.microsoft.com/office/powerpoint/2010/main" val="416118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A7A0-2D17-4B07-AF66-157372B78B2B}"/>
              </a:ext>
            </a:extLst>
          </p:cNvPr>
          <p:cNvSpPr>
            <a:spLocks noGrp="1"/>
          </p:cNvSpPr>
          <p:nvPr>
            <p:ph type="title"/>
          </p:nvPr>
        </p:nvSpPr>
        <p:spPr/>
        <p:txBody>
          <a:bodyPr/>
          <a:lstStyle/>
          <a:p>
            <a:r>
              <a:rPr lang="en-ZA" dirty="0"/>
              <a:t>Self Join</a:t>
            </a:r>
          </a:p>
        </p:txBody>
      </p:sp>
      <p:sp>
        <p:nvSpPr>
          <p:cNvPr id="3" name="Content Placeholder 2">
            <a:extLst>
              <a:ext uri="{FF2B5EF4-FFF2-40B4-BE49-F238E27FC236}">
                <a16:creationId xmlns:a16="http://schemas.microsoft.com/office/drawing/2014/main" id="{4BA6C899-3119-4E1E-BCAF-F98E43BCED5B}"/>
              </a:ext>
            </a:extLst>
          </p:cNvPr>
          <p:cNvSpPr>
            <a:spLocks noGrp="1"/>
          </p:cNvSpPr>
          <p:nvPr>
            <p:ph idx="1"/>
          </p:nvPr>
        </p:nvSpPr>
        <p:spPr/>
        <p:txBody>
          <a:bodyPr>
            <a:normAutofit lnSpcReduction="10000"/>
          </a:bodyPr>
          <a:lstStyle/>
          <a:p>
            <a:pPr>
              <a:spcBef>
                <a:spcPts val="0"/>
              </a:spcBef>
              <a:spcAft>
                <a:spcPts val="0"/>
              </a:spcAft>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column_name</a:t>
            </a:r>
            <a:r>
              <a:rPr lang="en-US" b="0" i="1" dirty="0">
                <a:solidFill>
                  <a:srgbClr val="000000"/>
                </a:solidFill>
                <a:effectLst/>
                <a:latin typeface="Consolas" panose="020B0609020204030204" pitchFamily="49" charset="0"/>
              </a:rPr>
              <a:t>(s)</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table1 T1  table1 T2</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condition</a:t>
            </a:r>
            <a:r>
              <a:rPr lang="en-US" b="0" i="0" dirty="0">
                <a:solidFill>
                  <a:srgbClr val="000000"/>
                </a:solidFill>
                <a:effectLst/>
                <a:latin typeface="Consolas" panose="020B0609020204030204" pitchFamily="49" charset="0"/>
              </a:rPr>
              <a:t>;</a:t>
            </a:r>
          </a:p>
          <a:p>
            <a:pPr>
              <a:spcBef>
                <a:spcPts val="0"/>
              </a:spcBef>
              <a:spcAft>
                <a:spcPts val="0"/>
              </a:spcAft>
            </a:pPr>
            <a:endParaRPr lang="en-US" dirty="0">
              <a:solidFill>
                <a:srgbClr val="000000"/>
              </a:solidFill>
              <a:latin typeface="Consolas" panose="020B0609020204030204" pitchFamily="49" charset="0"/>
            </a:endParaRPr>
          </a:p>
          <a:p>
            <a:pPr>
              <a:spcBef>
                <a:spcPts val="0"/>
              </a:spcBef>
              <a:spcAft>
                <a:spcPts val="0"/>
              </a:spcAft>
            </a:pPr>
            <a:r>
              <a:rPr lang="en-US" b="0" i="0" dirty="0">
                <a:solidFill>
                  <a:srgbClr val="0000CD"/>
                </a:solidFill>
                <a:effectLst/>
                <a:latin typeface="Consolas" panose="020B0609020204030204" pitchFamily="49" charset="0"/>
              </a:rPr>
              <a:t>SELECT</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A.CustomerName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CustomerName1 , </a:t>
            </a:r>
            <a:r>
              <a:rPr lang="en-US" b="0" i="0" dirty="0" err="1">
                <a:solidFill>
                  <a:srgbClr val="000000"/>
                </a:solidFill>
                <a:effectLst/>
                <a:latin typeface="Consolas" panose="020B0609020204030204" pitchFamily="49" charset="0"/>
              </a:rPr>
              <a:t>B.CustomerName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AS</a:t>
            </a:r>
            <a:r>
              <a:rPr lang="en-US" b="0" i="0" dirty="0">
                <a:solidFill>
                  <a:srgbClr val="000000"/>
                </a:solidFill>
                <a:effectLst/>
                <a:latin typeface="Consolas" panose="020B0609020204030204" pitchFamily="49" charset="0"/>
              </a:rPr>
              <a:t> CustomerName2,  </a:t>
            </a:r>
            <a:r>
              <a:rPr lang="en-US" b="0" i="0" dirty="0" err="1">
                <a:solidFill>
                  <a:srgbClr val="000000"/>
                </a:solidFill>
                <a:effectLst/>
                <a:latin typeface="Consolas" panose="020B0609020204030204" pitchFamily="49" charset="0"/>
              </a:rPr>
              <a:t>A.City</a:t>
            </a:r>
            <a:br>
              <a:rPr lang="en-US" dirty="0"/>
            </a:br>
            <a:r>
              <a:rPr lang="en-US" b="0" i="0" dirty="0">
                <a:solidFill>
                  <a:srgbClr val="0000CD"/>
                </a:solidFill>
                <a:effectLst/>
                <a:latin typeface="Consolas" panose="020B0609020204030204" pitchFamily="49" charset="0"/>
              </a:rPr>
              <a:t>FROM</a:t>
            </a:r>
            <a:r>
              <a:rPr lang="en-US" b="0" i="0" dirty="0">
                <a:solidFill>
                  <a:srgbClr val="000000"/>
                </a:solidFill>
                <a:effectLst/>
                <a:latin typeface="Consolas" panose="020B0609020204030204" pitchFamily="49" charset="0"/>
              </a:rPr>
              <a:t> Customers A , Customers B</a:t>
            </a:r>
            <a:br>
              <a:rPr lang="en-US" dirty="0"/>
            </a:br>
            <a:r>
              <a:rPr lang="en-US" b="0" i="0" dirty="0">
                <a:solidFill>
                  <a:srgbClr val="0000CD"/>
                </a:solidFill>
                <a:effectLst/>
                <a:latin typeface="Consolas" panose="020B0609020204030204" pitchFamily="49" charset="0"/>
              </a:rPr>
              <a:t>WHERE</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A.CustomerID</a:t>
            </a:r>
            <a:r>
              <a:rPr lang="en-US" b="0" i="0" dirty="0">
                <a:solidFill>
                  <a:srgbClr val="000000"/>
                </a:solidFill>
                <a:effectLst/>
                <a:latin typeface="Consolas" panose="020B0609020204030204" pitchFamily="49" charset="0"/>
              </a:rPr>
              <a:t> &lt;&gt; </a:t>
            </a:r>
            <a:r>
              <a:rPr lang="en-US" b="0" i="0" dirty="0" err="1">
                <a:solidFill>
                  <a:srgbClr val="000000"/>
                </a:solidFill>
                <a:effectLst/>
                <a:latin typeface="Consolas" panose="020B0609020204030204" pitchFamily="49" charset="0"/>
              </a:rPr>
              <a:t>B.CustomerID</a:t>
            </a:r>
            <a:br>
              <a:rPr lang="en-US" dirty="0"/>
            </a:br>
            <a:r>
              <a:rPr lang="en-US" b="0" i="0" dirty="0">
                <a:solidFill>
                  <a:srgbClr val="0000CD"/>
                </a:solidFill>
                <a:effectLst/>
                <a:latin typeface="Consolas" panose="020B0609020204030204" pitchFamily="49" charset="0"/>
              </a:rPr>
              <a:t>AND</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A.City</a:t>
            </a:r>
            <a:r>
              <a:rPr lang="en-US" b="0" i="0" dirty="0">
                <a:solidFill>
                  <a:srgbClr val="000000"/>
                </a:solidFill>
                <a:effectLst/>
                <a:latin typeface="Consolas" panose="020B0609020204030204" pitchFamily="49" charset="0"/>
              </a:rPr>
              <a:t> = </a:t>
            </a:r>
            <a:r>
              <a:rPr lang="en-US" b="0" i="0" dirty="0" err="1">
                <a:solidFill>
                  <a:srgbClr val="000000"/>
                </a:solidFill>
                <a:effectLst/>
                <a:latin typeface="Consolas" panose="020B0609020204030204" pitchFamily="49" charset="0"/>
              </a:rPr>
              <a:t>B.City</a:t>
            </a:r>
            <a:br>
              <a:rPr lang="en-US" dirty="0"/>
            </a:br>
            <a:r>
              <a:rPr lang="en-US" b="0" i="0" dirty="0">
                <a:solidFill>
                  <a:srgbClr val="0000CD"/>
                </a:solidFill>
                <a:effectLst/>
                <a:latin typeface="Consolas" panose="020B0609020204030204" pitchFamily="49" charset="0"/>
              </a:rPr>
              <a:t>ORDER</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BY</a:t>
            </a: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A.City</a:t>
            </a:r>
            <a:r>
              <a:rPr lang="en-US" b="0" i="0" dirty="0">
                <a:solidFill>
                  <a:srgbClr val="000000"/>
                </a:solidFill>
                <a:effectLst/>
                <a:latin typeface="Consolas" panose="020B0609020204030204" pitchFamily="49" charset="0"/>
              </a:rPr>
              <a:t>;</a:t>
            </a:r>
          </a:p>
          <a:p>
            <a:pPr>
              <a:spcBef>
                <a:spcPts val="0"/>
              </a:spcBef>
              <a:spcAft>
                <a:spcPts val="0"/>
              </a:spcAft>
            </a:pPr>
            <a:endParaRPr lang="en-US" b="0" i="0" dirty="0">
              <a:solidFill>
                <a:srgbClr val="000000"/>
              </a:solidFill>
              <a:effectLst/>
              <a:latin typeface="Consolas" panose="020B0609020204030204" pitchFamily="49" charset="0"/>
            </a:endParaRPr>
          </a:p>
          <a:p>
            <a:pPr>
              <a:spcBef>
                <a:spcPts val="0"/>
              </a:spcBef>
              <a:spcAft>
                <a:spcPts val="0"/>
              </a:spcAft>
            </a:pPr>
            <a:r>
              <a:rPr lang="en-US" dirty="0">
                <a:solidFill>
                  <a:srgbClr val="0000CD"/>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A.CustomerName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AS</a:t>
            </a:r>
            <a:r>
              <a:rPr lang="en-US" dirty="0">
                <a:solidFill>
                  <a:srgbClr val="000000"/>
                </a:solidFill>
                <a:latin typeface="Consolas" panose="020B0609020204030204" pitchFamily="49" charset="0"/>
              </a:rPr>
              <a:t> CustomerName1 , </a:t>
            </a:r>
            <a:r>
              <a:rPr lang="en-US" dirty="0" err="1">
                <a:solidFill>
                  <a:srgbClr val="000000"/>
                </a:solidFill>
                <a:latin typeface="Consolas" panose="020B0609020204030204" pitchFamily="49" charset="0"/>
              </a:rPr>
              <a:t>B.CustomerName</a:t>
            </a:r>
            <a:r>
              <a:rPr lang="en-US" dirty="0">
                <a:solidFill>
                  <a:srgbClr val="000000"/>
                </a:solidFill>
                <a:latin typeface="Consolas" panose="020B0609020204030204" pitchFamily="49" charset="0"/>
              </a:rPr>
              <a:t> </a:t>
            </a:r>
            <a:r>
              <a:rPr lang="en-US" dirty="0">
                <a:solidFill>
                  <a:srgbClr val="0000CD"/>
                </a:solidFill>
                <a:latin typeface="Consolas" panose="020B0609020204030204" pitchFamily="49" charset="0"/>
              </a:rPr>
              <a:t>AS</a:t>
            </a:r>
            <a:r>
              <a:rPr lang="en-US" dirty="0">
                <a:solidFill>
                  <a:srgbClr val="000000"/>
                </a:solidFill>
                <a:latin typeface="Consolas" panose="020B0609020204030204" pitchFamily="49" charset="0"/>
              </a:rPr>
              <a:t> CustomerName2,  </a:t>
            </a:r>
            <a:r>
              <a:rPr lang="en-US" dirty="0" err="1">
                <a:solidFill>
                  <a:srgbClr val="000000"/>
                </a:solidFill>
                <a:latin typeface="Consolas" panose="020B0609020204030204" pitchFamily="49" charset="0"/>
              </a:rPr>
              <a:t>A.City</a:t>
            </a:r>
            <a:br>
              <a:rPr lang="en-US" dirty="0"/>
            </a:br>
            <a:r>
              <a:rPr lang="en-US" dirty="0">
                <a:solidFill>
                  <a:srgbClr val="0000CD"/>
                </a:solidFill>
                <a:latin typeface="Consolas" panose="020B0609020204030204" pitchFamily="49" charset="0"/>
              </a:rPr>
              <a:t>FROM</a:t>
            </a:r>
            <a:r>
              <a:rPr lang="en-US" dirty="0">
                <a:solidFill>
                  <a:srgbClr val="000000"/>
                </a:solidFill>
                <a:latin typeface="Consolas" panose="020B0609020204030204" pitchFamily="49" charset="0"/>
              </a:rPr>
              <a:t> Customers A</a:t>
            </a:r>
          </a:p>
          <a:p>
            <a:pPr>
              <a:spcBef>
                <a:spcPts val="0"/>
              </a:spcBef>
              <a:spcAft>
                <a:spcPts val="0"/>
              </a:spcAft>
            </a:pPr>
            <a:r>
              <a:rPr lang="en-US" dirty="0">
                <a:solidFill>
                  <a:srgbClr val="000000"/>
                </a:solidFill>
                <a:latin typeface="Consolas" panose="020B0609020204030204" pitchFamily="49" charset="0"/>
              </a:rPr>
              <a:t>Left join customers B </a:t>
            </a:r>
          </a:p>
          <a:p>
            <a:pPr>
              <a:spcBef>
                <a:spcPts val="0"/>
              </a:spcBef>
              <a:spcAft>
                <a:spcPts val="0"/>
              </a:spcAft>
            </a:pPr>
            <a:r>
              <a:rPr lang="en-US" dirty="0">
                <a:solidFill>
                  <a:srgbClr val="000000"/>
                </a:solidFill>
                <a:latin typeface="Consolas" panose="020B0609020204030204" pitchFamily="49" charset="0"/>
              </a:rPr>
              <a:t>On </a:t>
            </a:r>
            <a:r>
              <a:rPr lang="en-US" dirty="0" err="1">
                <a:solidFill>
                  <a:srgbClr val="000000"/>
                </a:solidFill>
                <a:latin typeface="Consolas" panose="020B0609020204030204" pitchFamily="49" charset="0"/>
              </a:rPr>
              <a:t>a.customerID</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b.customerID</a:t>
            </a:r>
            <a:endParaRPr lang="en-US" dirty="0">
              <a:solidFill>
                <a:srgbClr val="000000"/>
              </a:solidFill>
              <a:latin typeface="Consolas" panose="020B0609020204030204" pitchFamily="49" charset="0"/>
            </a:endParaRPr>
          </a:p>
          <a:p>
            <a:pPr>
              <a:spcBef>
                <a:spcPts val="0"/>
              </a:spcBef>
              <a:spcAft>
                <a:spcPts val="0"/>
              </a:spcAft>
            </a:pPr>
            <a:endParaRPr lang="en-ZA" dirty="0"/>
          </a:p>
        </p:txBody>
      </p:sp>
    </p:spTree>
    <p:extLst>
      <p:ext uri="{BB962C8B-B14F-4D97-AF65-F5344CB8AC3E}">
        <p14:creationId xmlns:p14="http://schemas.microsoft.com/office/powerpoint/2010/main" val="362524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3BA9-4D4A-480C-9334-FCDA90666AD7}"/>
              </a:ext>
            </a:extLst>
          </p:cNvPr>
          <p:cNvSpPr>
            <a:spLocks noGrp="1"/>
          </p:cNvSpPr>
          <p:nvPr>
            <p:ph type="title"/>
          </p:nvPr>
        </p:nvSpPr>
        <p:spPr>
          <a:xfrm>
            <a:off x="1024129" y="585216"/>
            <a:ext cx="3779085" cy="1499616"/>
          </a:xfrm>
          <a:noFill/>
        </p:spPr>
        <p:txBody>
          <a:bodyPr>
            <a:normAutofit/>
          </a:bodyPr>
          <a:lstStyle/>
          <a:p>
            <a:r>
              <a:rPr lang="en-ZA" dirty="0">
                <a:solidFill>
                  <a:sysClr val="windowText" lastClr="000000"/>
                </a:solidFill>
              </a:rPr>
              <a:t>Multiple joins</a:t>
            </a:r>
          </a:p>
        </p:txBody>
      </p:sp>
      <p:sp>
        <p:nvSpPr>
          <p:cNvPr id="2054" name="Content Placeholder 2053">
            <a:extLst>
              <a:ext uri="{FF2B5EF4-FFF2-40B4-BE49-F238E27FC236}">
                <a16:creationId xmlns:a16="http://schemas.microsoft.com/office/drawing/2014/main" id="{8E50921A-AC8B-4537-87EB-35394F3673D0}"/>
              </a:ext>
            </a:extLst>
          </p:cNvPr>
          <p:cNvSpPr>
            <a:spLocks noGrp="1"/>
          </p:cNvSpPr>
          <p:nvPr>
            <p:ph idx="1"/>
          </p:nvPr>
        </p:nvSpPr>
        <p:spPr>
          <a:xfrm>
            <a:off x="1024129" y="2286000"/>
            <a:ext cx="3791711" cy="3931920"/>
          </a:xfrm>
        </p:spPr>
        <p:txBody>
          <a:bodyPr>
            <a:normAutofit fontScale="92500" lnSpcReduction="10000"/>
          </a:bodyPr>
          <a:lstStyle/>
          <a:p>
            <a:r>
              <a:rPr lang="en-ZA" dirty="0"/>
              <a:t>SELECT </a:t>
            </a:r>
            <a:r>
              <a:rPr lang="en-ZA" dirty="0" err="1"/>
              <a:t>customerName</a:t>
            </a:r>
            <a:r>
              <a:rPr lang="en-ZA" dirty="0"/>
              <a:t>  </a:t>
            </a:r>
            <a:r>
              <a:rPr lang="en-ZA" dirty="0" err="1"/>
              <a:t>customercity</a:t>
            </a:r>
            <a:r>
              <a:rPr lang="en-ZA" dirty="0"/>
              <a:t>  </a:t>
            </a:r>
            <a:r>
              <a:rPr lang="en-ZA" dirty="0" err="1"/>
              <a:t>customermail</a:t>
            </a:r>
            <a:r>
              <a:rPr lang="en-ZA" dirty="0"/>
              <a:t>  </a:t>
            </a:r>
            <a:r>
              <a:rPr lang="en-ZA" dirty="0" err="1"/>
              <a:t>salestotal</a:t>
            </a:r>
            <a:endParaRPr lang="en-ZA" dirty="0"/>
          </a:p>
          <a:p>
            <a:r>
              <a:rPr lang="en-ZA" dirty="0"/>
              <a:t>FROM </a:t>
            </a:r>
            <a:r>
              <a:rPr lang="en-ZA" dirty="0" err="1"/>
              <a:t>onlinecustomers</a:t>
            </a:r>
            <a:r>
              <a:rPr lang="en-ZA" dirty="0"/>
              <a:t> AS </a:t>
            </a:r>
            <a:r>
              <a:rPr lang="en-ZA" dirty="0" err="1"/>
              <a:t>oc</a:t>
            </a:r>
            <a:endParaRPr lang="en-ZA" dirty="0"/>
          </a:p>
          <a:p>
            <a:r>
              <a:rPr lang="en-ZA" dirty="0"/>
              <a:t>   INNER JOIN</a:t>
            </a:r>
          </a:p>
          <a:p>
            <a:r>
              <a:rPr lang="en-ZA" dirty="0"/>
              <a:t>   orders AS o</a:t>
            </a:r>
          </a:p>
          <a:p>
            <a:r>
              <a:rPr lang="en-ZA" dirty="0"/>
              <a:t>   ON </a:t>
            </a:r>
            <a:r>
              <a:rPr lang="en-ZA" dirty="0" err="1"/>
              <a:t>oc.customerid</a:t>
            </a:r>
            <a:r>
              <a:rPr lang="en-ZA" dirty="0"/>
              <a:t> = </a:t>
            </a:r>
            <a:r>
              <a:rPr lang="en-ZA" dirty="0" err="1"/>
              <a:t>o.customerid</a:t>
            </a:r>
            <a:endParaRPr lang="en-ZA" dirty="0"/>
          </a:p>
          <a:p>
            <a:r>
              <a:rPr lang="en-ZA" dirty="0"/>
              <a:t>   INNER JOIN</a:t>
            </a:r>
          </a:p>
          <a:p>
            <a:r>
              <a:rPr lang="en-ZA" dirty="0"/>
              <a:t>   sales AS s</a:t>
            </a:r>
          </a:p>
          <a:p>
            <a:r>
              <a:rPr lang="en-ZA" dirty="0"/>
              <a:t>   ON </a:t>
            </a:r>
            <a:r>
              <a:rPr lang="en-ZA" dirty="0" err="1"/>
              <a:t>o.orderId</a:t>
            </a:r>
            <a:r>
              <a:rPr lang="en-ZA" dirty="0"/>
              <a:t> = </a:t>
            </a:r>
            <a:r>
              <a:rPr lang="en-ZA" dirty="0" err="1"/>
              <a:t>s.orderId</a:t>
            </a:r>
            <a:endParaRPr lang="en-ZA" dirty="0"/>
          </a:p>
          <a:p>
            <a:endParaRPr lang="en-US" dirty="0"/>
          </a:p>
        </p:txBody>
      </p:sp>
      <p:pic>
        <p:nvPicPr>
          <p:cNvPr id="2050" name="Picture 2" descr="SQL multiple joins Venn diagram image">
            <a:extLst>
              <a:ext uri="{FF2B5EF4-FFF2-40B4-BE49-F238E27FC236}">
                <a16:creationId xmlns:a16="http://schemas.microsoft.com/office/drawing/2014/main" id="{0A3E87D3-4D7A-470D-8629-BF185EA7D32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6000" y="666066"/>
            <a:ext cx="5455921" cy="5525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974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AA7F-7092-274C-5F00-CBED852A8355}"/>
              </a:ext>
            </a:extLst>
          </p:cNvPr>
          <p:cNvSpPr>
            <a:spLocks noGrp="1"/>
          </p:cNvSpPr>
          <p:nvPr>
            <p:ph type="title"/>
          </p:nvPr>
        </p:nvSpPr>
        <p:spPr/>
        <p:txBody>
          <a:bodyPr/>
          <a:lstStyle/>
          <a:p>
            <a:r>
              <a:rPr lang="en-ZA" dirty="0"/>
              <a:t>What is Normalization?</a:t>
            </a:r>
          </a:p>
        </p:txBody>
      </p:sp>
      <p:sp>
        <p:nvSpPr>
          <p:cNvPr id="3" name="Content Placeholder 2">
            <a:extLst>
              <a:ext uri="{FF2B5EF4-FFF2-40B4-BE49-F238E27FC236}">
                <a16:creationId xmlns:a16="http://schemas.microsoft.com/office/drawing/2014/main" id="{DD5E467C-D9F3-637E-EC6A-EF807FA5BBF5}"/>
              </a:ext>
            </a:extLst>
          </p:cNvPr>
          <p:cNvSpPr>
            <a:spLocks noGrp="1"/>
          </p:cNvSpPr>
          <p:nvPr>
            <p:ph idx="1"/>
          </p:nvPr>
        </p:nvSpPr>
        <p:spPr/>
        <p:txBody>
          <a:bodyPr>
            <a:normAutofit/>
          </a:bodyPr>
          <a:lstStyle/>
          <a:p>
            <a:r>
              <a:rPr lang="en-US" sz="2400" dirty="0"/>
              <a:t>Database normalization is the process of structuring a relational database in accordance with a series of so-called normal forms in order to reduce data redundancy and improve data integrity.</a:t>
            </a:r>
            <a:endParaRPr lang="en-ZA" sz="2400" dirty="0"/>
          </a:p>
        </p:txBody>
      </p:sp>
    </p:spTree>
    <p:extLst>
      <p:ext uri="{BB962C8B-B14F-4D97-AF65-F5344CB8AC3E}">
        <p14:creationId xmlns:p14="http://schemas.microsoft.com/office/powerpoint/2010/main" val="4037469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941B1-0286-4FCC-8B90-16C1417D3CD9}"/>
              </a:ext>
            </a:extLst>
          </p:cNvPr>
          <p:cNvSpPr>
            <a:spLocks noGrp="1"/>
          </p:cNvSpPr>
          <p:nvPr>
            <p:ph type="title"/>
          </p:nvPr>
        </p:nvSpPr>
        <p:spPr/>
        <p:txBody>
          <a:bodyPr/>
          <a:lstStyle/>
          <a:p>
            <a:r>
              <a:rPr lang="en-ZA" dirty="0"/>
              <a:t>Multiple joins</a:t>
            </a:r>
          </a:p>
        </p:txBody>
      </p:sp>
      <p:pic>
        <p:nvPicPr>
          <p:cNvPr id="3074" name="Picture 2" descr="SQL multiple joins working mechanism">
            <a:extLst>
              <a:ext uri="{FF2B5EF4-FFF2-40B4-BE49-F238E27FC236}">
                <a16:creationId xmlns:a16="http://schemas.microsoft.com/office/drawing/2014/main" id="{4B6CB09A-4DC0-4D49-ACCF-5C80149DB32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02189" y="2408726"/>
            <a:ext cx="8763759" cy="338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237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B8083-20C3-3E7A-3A4C-FD0D846E7A0A}"/>
              </a:ext>
            </a:extLst>
          </p:cNvPr>
          <p:cNvSpPr>
            <a:spLocks noGrp="1"/>
          </p:cNvSpPr>
          <p:nvPr>
            <p:ph type="title"/>
          </p:nvPr>
        </p:nvSpPr>
        <p:spPr/>
        <p:txBody>
          <a:bodyPr/>
          <a:lstStyle/>
          <a:p>
            <a:r>
              <a:rPr lang="en-ZA" dirty="0"/>
              <a:t>Joins</a:t>
            </a:r>
          </a:p>
        </p:txBody>
      </p:sp>
      <p:pic>
        <p:nvPicPr>
          <p:cNvPr id="4" name="Picture 3">
            <a:extLst>
              <a:ext uri="{FF2B5EF4-FFF2-40B4-BE49-F238E27FC236}">
                <a16:creationId xmlns:a16="http://schemas.microsoft.com/office/drawing/2014/main" id="{E8B69F65-6223-BCF6-EA4E-60B946BF532F}"/>
              </a:ext>
            </a:extLst>
          </p:cNvPr>
          <p:cNvPicPr>
            <a:picLocks noChangeAspect="1"/>
          </p:cNvPicPr>
          <p:nvPr/>
        </p:nvPicPr>
        <p:blipFill>
          <a:blip r:embed="rId3"/>
          <a:stretch>
            <a:fillRect/>
          </a:stretch>
        </p:blipFill>
        <p:spPr>
          <a:xfrm>
            <a:off x="1064740" y="3249965"/>
            <a:ext cx="2895600" cy="1162050"/>
          </a:xfrm>
          <a:prstGeom prst="rect">
            <a:avLst/>
          </a:prstGeom>
        </p:spPr>
      </p:pic>
      <p:pic>
        <p:nvPicPr>
          <p:cNvPr id="6" name="Picture 5">
            <a:extLst>
              <a:ext uri="{FF2B5EF4-FFF2-40B4-BE49-F238E27FC236}">
                <a16:creationId xmlns:a16="http://schemas.microsoft.com/office/drawing/2014/main" id="{8F9A99FD-A8A5-3337-029B-FEB7609E3388}"/>
              </a:ext>
            </a:extLst>
          </p:cNvPr>
          <p:cNvPicPr>
            <a:picLocks noChangeAspect="1"/>
          </p:cNvPicPr>
          <p:nvPr/>
        </p:nvPicPr>
        <p:blipFill>
          <a:blip r:embed="rId4"/>
          <a:stretch>
            <a:fillRect/>
          </a:stretch>
        </p:blipFill>
        <p:spPr>
          <a:xfrm>
            <a:off x="1064740" y="4697884"/>
            <a:ext cx="2895600" cy="971550"/>
          </a:xfrm>
          <a:prstGeom prst="rect">
            <a:avLst/>
          </a:prstGeom>
        </p:spPr>
      </p:pic>
      <p:pic>
        <p:nvPicPr>
          <p:cNvPr id="7" name="Picture 6">
            <a:extLst>
              <a:ext uri="{FF2B5EF4-FFF2-40B4-BE49-F238E27FC236}">
                <a16:creationId xmlns:a16="http://schemas.microsoft.com/office/drawing/2014/main" id="{43B3CA6A-D855-B1EE-DC44-907CE9C8C242}"/>
              </a:ext>
            </a:extLst>
          </p:cNvPr>
          <p:cNvPicPr>
            <a:picLocks noChangeAspect="1"/>
          </p:cNvPicPr>
          <p:nvPr/>
        </p:nvPicPr>
        <p:blipFill>
          <a:blip r:embed="rId5"/>
          <a:stretch>
            <a:fillRect/>
          </a:stretch>
        </p:blipFill>
        <p:spPr>
          <a:xfrm>
            <a:off x="4307102" y="3249965"/>
            <a:ext cx="4038600" cy="1162050"/>
          </a:xfrm>
          <a:prstGeom prst="rect">
            <a:avLst/>
          </a:prstGeom>
        </p:spPr>
      </p:pic>
      <p:pic>
        <p:nvPicPr>
          <p:cNvPr id="9" name="Picture 8">
            <a:extLst>
              <a:ext uri="{FF2B5EF4-FFF2-40B4-BE49-F238E27FC236}">
                <a16:creationId xmlns:a16="http://schemas.microsoft.com/office/drawing/2014/main" id="{6F77CCBD-DB4D-BABE-3419-DF8B22612043}"/>
              </a:ext>
            </a:extLst>
          </p:cNvPr>
          <p:cNvPicPr>
            <a:picLocks noChangeAspect="1"/>
          </p:cNvPicPr>
          <p:nvPr/>
        </p:nvPicPr>
        <p:blipFill>
          <a:blip r:embed="rId6"/>
          <a:stretch>
            <a:fillRect/>
          </a:stretch>
        </p:blipFill>
        <p:spPr>
          <a:xfrm>
            <a:off x="4335677" y="4697884"/>
            <a:ext cx="3981450" cy="781050"/>
          </a:xfrm>
          <a:prstGeom prst="rect">
            <a:avLst/>
          </a:prstGeom>
        </p:spPr>
      </p:pic>
      <p:pic>
        <p:nvPicPr>
          <p:cNvPr id="10" name="Picture 9">
            <a:extLst>
              <a:ext uri="{FF2B5EF4-FFF2-40B4-BE49-F238E27FC236}">
                <a16:creationId xmlns:a16="http://schemas.microsoft.com/office/drawing/2014/main" id="{8F404BE2-A6B2-22BB-3603-B25B70C00968}"/>
              </a:ext>
            </a:extLst>
          </p:cNvPr>
          <p:cNvPicPr>
            <a:picLocks noChangeAspect="1"/>
          </p:cNvPicPr>
          <p:nvPr/>
        </p:nvPicPr>
        <p:blipFill>
          <a:blip r:embed="rId7"/>
          <a:stretch>
            <a:fillRect/>
          </a:stretch>
        </p:blipFill>
        <p:spPr>
          <a:xfrm>
            <a:off x="4335677" y="5957151"/>
            <a:ext cx="5924550" cy="781050"/>
          </a:xfrm>
          <a:prstGeom prst="rect">
            <a:avLst/>
          </a:prstGeom>
        </p:spPr>
      </p:pic>
      <p:pic>
        <p:nvPicPr>
          <p:cNvPr id="11" name="Picture 10">
            <a:extLst>
              <a:ext uri="{FF2B5EF4-FFF2-40B4-BE49-F238E27FC236}">
                <a16:creationId xmlns:a16="http://schemas.microsoft.com/office/drawing/2014/main" id="{2F54E403-36C8-006A-8644-F9B6C7CE78A5}"/>
              </a:ext>
            </a:extLst>
          </p:cNvPr>
          <p:cNvPicPr>
            <a:picLocks noChangeAspect="1"/>
          </p:cNvPicPr>
          <p:nvPr/>
        </p:nvPicPr>
        <p:blipFill>
          <a:blip r:embed="rId8"/>
          <a:stretch>
            <a:fillRect/>
          </a:stretch>
        </p:blipFill>
        <p:spPr>
          <a:xfrm>
            <a:off x="8968946" y="4133215"/>
            <a:ext cx="2019300" cy="971550"/>
          </a:xfrm>
          <a:prstGeom prst="rect">
            <a:avLst/>
          </a:prstGeom>
        </p:spPr>
      </p:pic>
      <p:sp>
        <p:nvSpPr>
          <p:cNvPr id="12" name="TextBox 11">
            <a:extLst>
              <a:ext uri="{FF2B5EF4-FFF2-40B4-BE49-F238E27FC236}">
                <a16:creationId xmlns:a16="http://schemas.microsoft.com/office/drawing/2014/main" id="{92B722D9-4FF7-506C-4EE6-30C1164098A5}"/>
              </a:ext>
            </a:extLst>
          </p:cNvPr>
          <p:cNvSpPr txBox="1"/>
          <p:nvPr/>
        </p:nvSpPr>
        <p:spPr>
          <a:xfrm>
            <a:off x="1581150" y="1503795"/>
            <a:ext cx="1508039" cy="369332"/>
          </a:xfrm>
          <a:prstGeom prst="rect">
            <a:avLst/>
          </a:prstGeom>
          <a:noFill/>
        </p:spPr>
        <p:txBody>
          <a:bodyPr wrap="square" rtlCol="0">
            <a:spAutoFit/>
          </a:bodyPr>
          <a:lstStyle/>
          <a:p>
            <a:r>
              <a:rPr lang="en-ZA" dirty="0">
                <a:latin typeface="+mj-lt"/>
              </a:rPr>
              <a:t>Employee</a:t>
            </a:r>
          </a:p>
        </p:txBody>
      </p:sp>
      <p:sp>
        <p:nvSpPr>
          <p:cNvPr id="13" name="TextBox 12">
            <a:extLst>
              <a:ext uri="{FF2B5EF4-FFF2-40B4-BE49-F238E27FC236}">
                <a16:creationId xmlns:a16="http://schemas.microsoft.com/office/drawing/2014/main" id="{8148BD9B-3281-8AC7-CB9A-49703E2489F9}"/>
              </a:ext>
            </a:extLst>
          </p:cNvPr>
          <p:cNvSpPr txBox="1"/>
          <p:nvPr/>
        </p:nvSpPr>
        <p:spPr>
          <a:xfrm>
            <a:off x="1064740" y="2887732"/>
            <a:ext cx="1508039" cy="369332"/>
          </a:xfrm>
          <a:prstGeom prst="rect">
            <a:avLst/>
          </a:prstGeom>
          <a:noFill/>
        </p:spPr>
        <p:txBody>
          <a:bodyPr wrap="square" rtlCol="0">
            <a:spAutoFit/>
          </a:bodyPr>
          <a:lstStyle/>
          <a:p>
            <a:r>
              <a:rPr lang="en-ZA" dirty="0">
                <a:latin typeface="+mj-lt"/>
              </a:rPr>
              <a:t>Country</a:t>
            </a:r>
          </a:p>
        </p:txBody>
      </p:sp>
      <p:sp>
        <p:nvSpPr>
          <p:cNvPr id="14" name="TextBox 13">
            <a:extLst>
              <a:ext uri="{FF2B5EF4-FFF2-40B4-BE49-F238E27FC236}">
                <a16:creationId xmlns:a16="http://schemas.microsoft.com/office/drawing/2014/main" id="{E209047F-D1FF-0856-5C29-8BF4F8668586}"/>
              </a:ext>
            </a:extLst>
          </p:cNvPr>
          <p:cNvSpPr txBox="1"/>
          <p:nvPr/>
        </p:nvSpPr>
        <p:spPr>
          <a:xfrm>
            <a:off x="1004501" y="4370284"/>
            <a:ext cx="1508039" cy="369332"/>
          </a:xfrm>
          <a:prstGeom prst="rect">
            <a:avLst/>
          </a:prstGeom>
          <a:noFill/>
        </p:spPr>
        <p:txBody>
          <a:bodyPr wrap="square" rtlCol="0">
            <a:spAutoFit/>
          </a:bodyPr>
          <a:lstStyle/>
          <a:p>
            <a:r>
              <a:rPr lang="en-ZA" dirty="0">
                <a:latin typeface="+mj-lt"/>
              </a:rPr>
              <a:t>Department</a:t>
            </a:r>
          </a:p>
        </p:txBody>
      </p:sp>
      <p:sp>
        <p:nvSpPr>
          <p:cNvPr id="15" name="TextBox 14">
            <a:extLst>
              <a:ext uri="{FF2B5EF4-FFF2-40B4-BE49-F238E27FC236}">
                <a16:creationId xmlns:a16="http://schemas.microsoft.com/office/drawing/2014/main" id="{BEE41DDD-E5A5-9524-426E-BFD94B3AD688}"/>
              </a:ext>
            </a:extLst>
          </p:cNvPr>
          <p:cNvSpPr txBox="1"/>
          <p:nvPr/>
        </p:nvSpPr>
        <p:spPr>
          <a:xfrm>
            <a:off x="4307102" y="2896980"/>
            <a:ext cx="1508039" cy="369332"/>
          </a:xfrm>
          <a:prstGeom prst="rect">
            <a:avLst/>
          </a:prstGeom>
          <a:noFill/>
        </p:spPr>
        <p:txBody>
          <a:bodyPr wrap="square" rtlCol="0">
            <a:spAutoFit/>
          </a:bodyPr>
          <a:lstStyle/>
          <a:p>
            <a:r>
              <a:rPr lang="en-ZA" dirty="0">
                <a:latin typeface="+mj-lt"/>
              </a:rPr>
              <a:t>Dependant</a:t>
            </a:r>
          </a:p>
        </p:txBody>
      </p:sp>
      <p:sp>
        <p:nvSpPr>
          <p:cNvPr id="16" name="TextBox 15">
            <a:extLst>
              <a:ext uri="{FF2B5EF4-FFF2-40B4-BE49-F238E27FC236}">
                <a16:creationId xmlns:a16="http://schemas.microsoft.com/office/drawing/2014/main" id="{685ABEF7-EF41-2648-7446-9DEDA7A76A28}"/>
              </a:ext>
            </a:extLst>
          </p:cNvPr>
          <p:cNvSpPr txBox="1"/>
          <p:nvPr/>
        </p:nvSpPr>
        <p:spPr>
          <a:xfrm>
            <a:off x="8968946" y="3732965"/>
            <a:ext cx="1508039" cy="369332"/>
          </a:xfrm>
          <a:prstGeom prst="rect">
            <a:avLst/>
          </a:prstGeom>
          <a:noFill/>
        </p:spPr>
        <p:txBody>
          <a:bodyPr wrap="square" rtlCol="0">
            <a:spAutoFit/>
          </a:bodyPr>
          <a:lstStyle/>
          <a:p>
            <a:r>
              <a:rPr lang="en-ZA" dirty="0">
                <a:latin typeface="+mj-lt"/>
              </a:rPr>
              <a:t>Region</a:t>
            </a:r>
          </a:p>
        </p:txBody>
      </p:sp>
      <p:sp>
        <p:nvSpPr>
          <p:cNvPr id="17" name="TextBox 16">
            <a:extLst>
              <a:ext uri="{FF2B5EF4-FFF2-40B4-BE49-F238E27FC236}">
                <a16:creationId xmlns:a16="http://schemas.microsoft.com/office/drawing/2014/main" id="{6A002980-24B6-C424-23A2-67EBFD98BD3A}"/>
              </a:ext>
            </a:extLst>
          </p:cNvPr>
          <p:cNvSpPr txBox="1"/>
          <p:nvPr/>
        </p:nvSpPr>
        <p:spPr>
          <a:xfrm>
            <a:off x="4335677" y="4367195"/>
            <a:ext cx="1508039" cy="369332"/>
          </a:xfrm>
          <a:prstGeom prst="rect">
            <a:avLst/>
          </a:prstGeom>
          <a:noFill/>
        </p:spPr>
        <p:txBody>
          <a:bodyPr wrap="square" rtlCol="0">
            <a:spAutoFit/>
          </a:bodyPr>
          <a:lstStyle/>
          <a:p>
            <a:r>
              <a:rPr lang="en-ZA" dirty="0">
                <a:latin typeface="+mj-lt"/>
              </a:rPr>
              <a:t>Jobs</a:t>
            </a:r>
          </a:p>
        </p:txBody>
      </p:sp>
      <p:sp>
        <p:nvSpPr>
          <p:cNvPr id="18" name="TextBox 17">
            <a:extLst>
              <a:ext uri="{FF2B5EF4-FFF2-40B4-BE49-F238E27FC236}">
                <a16:creationId xmlns:a16="http://schemas.microsoft.com/office/drawing/2014/main" id="{1003986D-2497-9EEB-5036-FDDA1289CED1}"/>
              </a:ext>
            </a:extLst>
          </p:cNvPr>
          <p:cNvSpPr txBox="1"/>
          <p:nvPr/>
        </p:nvSpPr>
        <p:spPr>
          <a:xfrm>
            <a:off x="4307102" y="5580137"/>
            <a:ext cx="1508039" cy="369332"/>
          </a:xfrm>
          <a:prstGeom prst="rect">
            <a:avLst/>
          </a:prstGeom>
          <a:noFill/>
        </p:spPr>
        <p:txBody>
          <a:bodyPr wrap="square" rtlCol="0">
            <a:spAutoFit/>
          </a:bodyPr>
          <a:lstStyle/>
          <a:p>
            <a:r>
              <a:rPr lang="en-ZA" dirty="0">
                <a:latin typeface="+mj-lt"/>
              </a:rPr>
              <a:t>Location</a:t>
            </a:r>
          </a:p>
        </p:txBody>
      </p:sp>
      <p:pic>
        <p:nvPicPr>
          <p:cNvPr id="3" name="Picture 2">
            <a:extLst>
              <a:ext uri="{FF2B5EF4-FFF2-40B4-BE49-F238E27FC236}">
                <a16:creationId xmlns:a16="http://schemas.microsoft.com/office/drawing/2014/main" id="{0A4233B0-98F9-C68B-DB5E-F9E0CCC00E35}"/>
              </a:ext>
            </a:extLst>
          </p:cNvPr>
          <p:cNvPicPr>
            <a:picLocks noChangeAspect="1"/>
          </p:cNvPicPr>
          <p:nvPr/>
        </p:nvPicPr>
        <p:blipFill>
          <a:blip r:embed="rId9"/>
          <a:stretch>
            <a:fillRect/>
          </a:stretch>
        </p:blipFill>
        <p:spPr>
          <a:xfrm>
            <a:off x="1493827" y="1812828"/>
            <a:ext cx="8934450" cy="971550"/>
          </a:xfrm>
          <a:prstGeom prst="rect">
            <a:avLst/>
          </a:prstGeom>
        </p:spPr>
      </p:pic>
    </p:spTree>
    <p:extLst>
      <p:ext uri="{BB962C8B-B14F-4D97-AF65-F5344CB8AC3E}">
        <p14:creationId xmlns:p14="http://schemas.microsoft.com/office/powerpoint/2010/main" val="1760101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4431B0-7E1A-4FA6-8B60-9833E6503679}"/>
              </a:ext>
            </a:extLst>
          </p:cNvPr>
          <p:cNvSpPr>
            <a:spLocks noGrp="1"/>
          </p:cNvSpPr>
          <p:nvPr>
            <p:ph type="title"/>
          </p:nvPr>
        </p:nvSpPr>
        <p:spPr/>
        <p:txBody>
          <a:bodyPr/>
          <a:lstStyle/>
          <a:p>
            <a:r>
              <a:rPr lang="en-ZA" dirty="0"/>
              <a:t>Joins – Restaurant</a:t>
            </a:r>
          </a:p>
        </p:txBody>
      </p:sp>
      <p:pic>
        <p:nvPicPr>
          <p:cNvPr id="8" name="Picture 7" descr="Table&#10;&#10;Description automatically generated">
            <a:extLst>
              <a:ext uri="{FF2B5EF4-FFF2-40B4-BE49-F238E27FC236}">
                <a16:creationId xmlns:a16="http://schemas.microsoft.com/office/drawing/2014/main" id="{8A85B7EB-7AC2-4328-BFA6-0FBBA0572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157" y="2154418"/>
            <a:ext cx="2859576" cy="3251498"/>
          </a:xfrm>
          <a:prstGeom prst="rect">
            <a:avLst/>
          </a:prstGeom>
        </p:spPr>
      </p:pic>
      <p:pic>
        <p:nvPicPr>
          <p:cNvPr id="10" name="Picture 9" descr="Table&#10;&#10;Description automatically generated">
            <a:extLst>
              <a:ext uri="{FF2B5EF4-FFF2-40B4-BE49-F238E27FC236}">
                <a16:creationId xmlns:a16="http://schemas.microsoft.com/office/drawing/2014/main" id="{D72B6CB6-7D9F-4FE5-81FE-936CE69E3D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2169" y="2015450"/>
            <a:ext cx="3419952" cy="1962424"/>
          </a:xfrm>
          <a:prstGeom prst="rect">
            <a:avLst/>
          </a:prstGeom>
        </p:spPr>
      </p:pic>
      <p:pic>
        <p:nvPicPr>
          <p:cNvPr id="12" name="Picture 11" descr="Table&#10;&#10;Description automatically generated">
            <a:extLst>
              <a:ext uri="{FF2B5EF4-FFF2-40B4-BE49-F238E27FC236}">
                <a16:creationId xmlns:a16="http://schemas.microsoft.com/office/drawing/2014/main" id="{16A81A7A-374F-4927-BEE7-BDD1DEAB08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4469" y="4272843"/>
            <a:ext cx="2591162" cy="1505160"/>
          </a:xfrm>
          <a:prstGeom prst="rect">
            <a:avLst/>
          </a:prstGeom>
        </p:spPr>
      </p:pic>
      <p:sp>
        <p:nvSpPr>
          <p:cNvPr id="13" name="Rectangle 12">
            <a:extLst>
              <a:ext uri="{FF2B5EF4-FFF2-40B4-BE49-F238E27FC236}">
                <a16:creationId xmlns:a16="http://schemas.microsoft.com/office/drawing/2014/main" id="{FAE80313-3ABE-44A8-A25D-A13C7D01BA87}"/>
              </a:ext>
            </a:extLst>
          </p:cNvPr>
          <p:cNvSpPr/>
          <p:nvPr/>
        </p:nvSpPr>
        <p:spPr>
          <a:xfrm>
            <a:off x="977157" y="1631198"/>
            <a:ext cx="941284"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Sales</a:t>
            </a:r>
          </a:p>
        </p:txBody>
      </p:sp>
      <p:sp>
        <p:nvSpPr>
          <p:cNvPr id="14" name="Rectangle 13">
            <a:extLst>
              <a:ext uri="{FF2B5EF4-FFF2-40B4-BE49-F238E27FC236}">
                <a16:creationId xmlns:a16="http://schemas.microsoft.com/office/drawing/2014/main" id="{2CC96DC5-49F8-4CA1-8DC1-E2B765E01B1E}"/>
              </a:ext>
            </a:extLst>
          </p:cNvPr>
          <p:cNvSpPr/>
          <p:nvPr/>
        </p:nvSpPr>
        <p:spPr>
          <a:xfrm>
            <a:off x="4214469" y="1631198"/>
            <a:ext cx="95571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Menu</a:t>
            </a:r>
          </a:p>
        </p:txBody>
      </p:sp>
      <p:sp>
        <p:nvSpPr>
          <p:cNvPr id="15" name="Rectangle 14">
            <a:extLst>
              <a:ext uri="{FF2B5EF4-FFF2-40B4-BE49-F238E27FC236}">
                <a16:creationId xmlns:a16="http://schemas.microsoft.com/office/drawing/2014/main" id="{C206D9B8-742A-4182-A289-F2D9A2B736D1}"/>
              </a:ext>
            </a:extLst>
          </p:cNvPr>
          <p:cNvSpPr/>
          <p:nvPr/>
        </p:nvSpPr>
        <p:spPr>
          <a:xfrm>
            <a:off x="4214469" y="3954547"/>
            <a:ext cx="1499129"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Members</a:t>
            </a:r>
          </a:p>
        </p:txBody>
      </p:sp>
      <p:sp>
        <p:nvSpPr>
          <p:cNvPr id="17" name="Content Placeholder 16">
            <a:extLst>
              <a:ext uri="{FF2B5EF4-FFF2-40B4-BE49-F238E27FC236}">
                <a16:creationId xmlns:a16="http://schemas.microsoft.com/office/drawing/2014/main" id="{0E4170B2-2061-4809-81AB-7E5E84F2FFFE}"/>
              </a:ext>
            </a:extLst>
          </p:cNvPr>
          <p:cNvSpPr>
            <a:spLocks noGrp="1"/>
          </p:cNvSpPr>
          <p:nvPr>
            <p:ph idx="1"/>
          </p:nvPr>
        </p:nvSpPr>
        <p:spPr>
          <a:xfrm>
            <a:off x="7884624" y="1892807"/>
            <a:ext cx="3882259" cy="4772687"/>
          </a:xfrm>
        </p:spPr>
        <p:txBody>
          <a:bodyPr/>
          <a:lstStyle/>
          <a:p>
            <a:r>
              <a:rPr lang="en-ZA" dirty="0"/>
              <a:t>How much money did each member spend at the restaurant?</a:t>
            </a:r>
          </a:p>
          <a:p>
            <a:endParaRPr lang="en-ZA" dirty="0"/>
          </a:p>
          <a:p>
            <a:r>
              <a:rPr lang="en-US" dirty="0"/>
              <a:t> What is the most purchased item on the menu and how many times was it purchased by all customers?</a:t>
            </a:r>
            <a:endParaRPr lang="en-ZA" dirty="0"/>
          </a:p>
          <a:p>
            <a:endParaRPr lang="en-ZA" dirty="0"/>
          </a:p>
          <a:p>
            <a:r>
              <a:rPr lang="en-US" dirty="0"/>
              <a:t>What is the total items and amount spent for each member before they became a member?</a:t>
            </a:r>
            <a:r>
              <a:rPr lang="en-ZA" dirty="0"/>
              <a:t> **</a:t>
            </a:r>
          </a:p>
        </p:txBody>
      </p:sp>
      <p:sp>
        <p:nvSpPr>
          <p:cNvPr id="2" name="Rectangle 1">
            <a:extLst>
              <a:ext uri="{FF2B5EF4-FFF2-40B4-BE49-F238E27FC236}">
                <a16:creationId xmlns:a16="http://schemas.microsoft.com/office/drawing/2014/main" id="{50F0C97F-CAD0-478C-93EB-3E1C4A5CD4F3}"/>
              </a:ext>
            </a:extLst>
          </p:cNvPr>
          <p:cNvSpPr/>
          <p:nvPr/>
        </p:nvSpPr>
        <p:spPr>
          <a:xfrm>
            <a:off x="-120316" y="6328611"/>
            <a:ext cx="1010653" cy="3368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613449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5491-DA6E-4D66-8879-E98CA4AA0F16}"/>
              </a:ext>
            </a:extLst>
          </p:cNvPr>
          <p:cNvSpPr>
            <a:spLocks noGrp="1"/>
          </p:cNvSpPr>
          <p:nvPr>
            <p:ph type="title"/>
          </p:nvPr>
        </p:nvSpPr>
        <p:spPr/>
        <p:txBody>
          <a:bodyPr/>
          <a:lstStyle/>
          <a:p>
            <a:r>
              <a:rPr lang="en-ZA" dirty="0"/>
              <a:t>Joins - restaurant</a:t>
            </a:r>
          </a:p>
        </p:txBody>
      </p:sp>
      <p:sp>
        <p:nvSpPr>
          <p:cNvPr id="3" name="Content Placeholder 2">
            <a:extLst>
              <a:ext uri="{FF2B5EF4-FFF2-40B4-BE49-F238E27FC236}">
                <a16:creationId xmlns:a16="http://schemas.microsoft.com/office/drawing/2014/main" id="{66636037-3F22-4404-86E7-80BBA94045EF}"/>
              </a:ext>
            </a:extLst>
          </p:cNvPr>
          <p:cNvSpPr>
            <a:spLocks noGrp="1"/>
          </p:cNvSpPr>
          <p:nvPr>
            <p:ph idx="1"/>
          </p:nvPr>
        </p:nvSpPr>
        <p:spPr>
          <a:xfrm>
            <a:off x="1024128" y="1892808"/>
            <a:ext cx="3128771" cy="5003486"/>
          </a:xfrm>
        </p:spPr>
        <p:txBody>
          <a:bodyPr>
            <a:normAutofit lnSpcReduction="10000"/>
          </a:bodyPr>
          <a:lstStyle/>
          <a:p>
            <a:pPr marL="0" indent="0">
              <a:lnSpc>
                <a:spcPct val="120000"/>
              </a:lnSpc>
              <a:spcBef>
                <a:spcPts val="0"/>
              </a:spcBef>
              <a:spcAft>
                <a:spcPts val="0"/>
              </a:spcAft>
              <a:buNone/>
            </a:pPr>
            <a:r>
              <a:rPr lang="en-ZA" sz="1000" dirty="0"/>
              <a:t>CREATE SCHEMA restaurant;</a:t>
            </a:r>
          </a:p>
          <a:p>
            <a:pPr marL="0" indent="0">
              <a:lnSpc>
                <a:spcPct val="120000"/>
              </a:lnSpc>
              <a:spcBef>
                <a:spcPts val="0"/>
              </a:spcBef>
              <a:spcAft>
                <a:spcPts val="0"/>
              </a:spcAft>
              <a:buNone/>
            </a:pPr>
            <a:r>
              <a:rPr lang="en-ZA" sz="1000" dirty="0"/>
              <a:t>USE restaurant;</a:t>
            </a:r>
          </a:p>
          <a:p>
            <a:pPr marL="0" indent="0">
              <a:lnSpc>
                <a:spcPct val="120000"/>
              </a:lnSpc>
              <a:spcBef>
                <a:spcPts val="0"/>
              </a:spcBef>
              <a:spcAft>
                <a:spcPts val="0"/>
              </a:spcAft>
              <a:buNone/>
            </a:pPr>
            <a:endParaRPr lang="en-ZA" sz="1000" dirty="0"/>
          </a:p>
          <a:p>
            <a:pPr marL="0" indent="0">
              <a:lnSpc>
                <a:spcPct val="120000"/>
              </a:lnSpc>
              <a:spcBef>
                <a:spcPts val="0"/>
              </a:spcBef>
              <a:spcAft>
                <a:spcPts val="0"/>
              </a:spcAft>
              <a:buNone/>
            </a:pPr>
            <a:r>
              <a:rPr lang="en-ZA" sz="1000" dirty="0"/>
              <a:t>CREATE TABLE sales (</a:t>
            </a:r>
          </a:p>
          <a:p>
            <a:pPr marL="0" indent="0">
              <a:lnSpc>
                <a:spcPct val="120000"/>
              </a:lnSpc>
              <a:spcBef>
                <a:spcPts val="0"/>
              </a:spcBef>
              <a:spcAft>
                <a:spcPts val="0"/>
              </a:spcAft>
              <a:buNone/>
            </a:pPr>
            <a:r>
              <a:rPr lang="en-ZA" sz="1000" dirty="0"/>
              <a:t>  "</a:t>
            </a:r>
            <a:r>
              <a:rPr lang="en-ZA" sz="1000" dirty="0" err="1"/>
              <a:t>customer_id</a:t>
            </a:r>
            <a:r>
              <a:rPr lang="en-ZA" sz="1000" dirty="0"/>
              <a:t>" VARCHAR(1) </a:t>
            </a:r>
          </a:p>
          <a:p>
            <a:pPr marL="0" indent="0">
              <a:lnSpc>
                <a:spcPct val="120000"/>
              </a:lnSpc>
              <a:spcBef>
                <a:spcPts val="0"/>
              </a:spcBef>
              <a:spcAft>
                <a:spcPts val="0"/>
              </a:spcAft>
              <a:buNone/>
            </a:pPr>
            <a:r>
              <a:rPr lang="en-ZA" sz="1000" dirty="0"/>
              <a:t>  "</a:t>
            </a:r>
            <a:r>
              <a:rPr lang="en-ZA" sz="1000" dirty="0" err="1"/>
              <a:t>order_date</a:t>
            </a:r>
            <a:r>
              <a:rPr lang="en-ZA" sz="1000" dirty="0"/>
              <a:t>" DATE </a:t>
            </a:r>
          </a:p>
          <a:p>
            <a:pPr marL="0" indent="0">
              <a:lnSpc>
                <a:spcPct val="120000"/>
              </a:lnSpc>
              <a:spcBef>
                <a:spcPts val="0"/>
              </a:spcBef>
              <a:spcAft>
                <a:spcPts val="0"/>
              </a:spcAft>
              <a:buNone/>
            </a:pPr>
            <a:r>
              <a:rPr lang="en-ZA" sz="1000" dirty="0"/>
              <a:t>  "</a:t>
            </a:r>
            <a:r>
              <a:rPr lang="en-ZA" sz="1000" dirty="0" err="1"/>
              <a:t>product_id</a:t>
            </a:r>
            <a:r>
              <a:rPr lang="en-ZA" sz="1000" dirty="0"/>
              <a:t>" INTEGER</a:t>
            </a:r>
          </a:p>
          <a:p>
            <a:pPr marL="0" indent="0">
              <a:lnSpc>
                <a:spcPct val="120000"/>
              </a:lnSpc>
              <a:spcBef>
                <a:spcPts val="0"/>
              </a:spcBef>
              <a:spcAft>
                <a:spcPts val="0"/>
              </a:spcAft>
              <a:buNone/>
            </a:pPr>
            <a:r>
              <a:rPr lang="en-ZA" sz="1000" dirty="0"/>
              <a:t>);</a:t>
            </a:r>
          </a:p>
          <a:p>
            <a:pPr marL="0" indent="0">
              <a:lnSpc>
                <a:spcPct val="120000"/>
              </a:lnSpc>
              <a:spcBef>
                <a:spcPts val="0"/>
              </a:spcBef>
              <a:spcAft>
                <a:spcPts val="0"/>
              </a:spcAft>
              <a:buNone/>
            </a:pPr>
            <a:endParaRPr lang="en-ZA" sz="1000" dirty="0"/>
          </a:p>
          <a:p>
            <a:pPr marL="0" indent="0">
              <a:lnSpc>
                <a:spcPct val="120000"/>
              </a:lnSpc>
              <a:spcBef>
                <a:spcPts val="0"/>
              </a:spcBef>
              <a:spcAft>
                <a:spcPts val="0"/>
              </a:spcAft>
              <a:buNone/>
            </a:pPr>
            <a:r>
              <a:rPr lang="en-ZA" sz="1000" dirty="0"/>
              <a:t>INSERT INTO sales</a:t>
            </a:r>
          </a:p>
          <a:p>
            <a:pPr marL="0" indent="0">
              <a:lnSpc>
                <a:spcPct val="120000"/>
              </a:lnSpc>
              <a:spcBef>
                <a:spcPts val="0"/>
              </a:spcBef>
              <a:spcAft>
                <a:spcPts val="0"/>
              </a:spcAft>
              <a:buNone/>
            </a:pPr>
            <a:r>
              <a:rPr lang="en-ZA" sz="1000" dirty="0"/>
              <a:t>  ("</a:t>
            </a:r>
            <a:r>
              <a:rPr lang="en-ZA" sz="1000" dirty="0" err="1"/>
              <a:t>customer_id</a:t>
            </a:r>
            <a:r>
              <a:rPr lang="en-ZA" sz="1000" dirty="0"/>
              <a:t>"  "</a:t>
            </a:r>
            <a:r>
              <a:rPr lang="en-ZA" sz="1000" dirty="0" err="1"/>
              <a:t>order_date</a:t>
            </a:r>
            <a:r>
              <a:rPr lang="en-ZA" sz="1000" dirty="0"/>
              <a:t>"  "</a:t>
            </a:r>
            <a:r>
              <a:rPr lang="en-ZA" sz="1000" dirty="0" err="1"/>
              <a:t>product_id</a:t>
            </a:r>
            <a:r>
              <a:rPr lang="en-ZA" sz="1000" dirty="0"/>
              <a:t>")</a:t>
            </a:r>
          </a:p>
          <a:p>
            <a:pPr marL="0" indent="0">
              <a:lnSpc>
                <a:spcPct val="120000"/>
              </a:lnSpc>
              <a:spcBef>
                <a:spcPts val="0"/>
              </a:spcBef>
              <a:spcAft>
                <a:spcPts val="0"/>
              </a:spcAft>
              <a:buNone/>
            </a:pPr>
            <a:r>
              <a:rPr lang="en-ZA" sz="1000" dirty="0"/>
              <a:t>VALUES</a:t>
            </a:r>
          </a:p>
          <a:p>
            <a:pPr marL="0" indent="0">
              <a:lnSpc>
                <a:spcPct val="120000"/>
              </a:lnSpc>
              <a:spcBef>
                <a:spcPts val="0"/>
              </a:spcBef>
              <a:spcAft>
                <a:spcPts val="0"/>
              </a:spcAft>
              <a:buNone/>
            </a:pPr>
            <a:r>
              <a:rPr lang="en-ZA" sz="1000" dirty="0"/>
              <a:t>  ( A    2021-01-01    1 ) </a:t>
            </a:r>
          </a:p>
          <a:p>
            <a:pPr marL="0" indent="0">
              <a:lnSpc>
                <a:spcPct val="120000"/>
              </a:lnSpc>
              <a:spcBef>
                <a:spcPts val="0"/>
              </a:spcBef>
              <a:spcAft>
                <a:spcPts val="0"/>
              </a:spcAft>
              <a:buNone/>
            </a:pPr>
            <a:r>
              <a:rPr lang="en-ZA" sz="1000" dirty="0"/>
              <a:t>  ( A    2021-01-01    2 ) </a:t>
            </a:r>
          </a:p>
          <a:p>
            <a:pPr marL="0" indent="0">
              <a:lnSpc>
                <a:spcPct val="120000"/>
              </a:lnSpc>
              <a:spcBef>
                <a:spcPts val="0"/>
              </a:spcBef>
              <a:spcAft>
                <a:spcPts val="0"/>
              </a:spcAft>
              <a:buNone/>
            </a:pPr>
            <a:r>
              <a:rPr lang="en-ZA" sz="1000" dirty="0"/>
              <a:t>  ( A    2021-01-07    2 ) </a:t>
            </a:r>
          </a:p>
          <a:p>
            <a:pPr marL="0" indent="0">
              <a:lnSpc>
                <a:spcPct val="120000"/>
              </a:lnSpc>
              <a:spcBef>
                <a:spcPts val="0"/>
              </a:spcBef>
              <a:spcAft>
                <a:spcPts val="0"/>
              </a:spcAft>
              <a:buNone/>
            </a:pPr>
            <a:r>
              <a:rPr lang="en-ZA" sz="1000" dirty="0"/>
              <a:t>  ( A    2021-01-10    3 ) </a:t>
            </a:r>
          </a:p>
          <a:p>
            <a:pPr marL="0" indent="0">
              <a:lnSpc>
                <a:spcPct val="120000"/>
              </a:lnSpc>
              <a:spcBef>
                <a:spcPts val="0"/>
              </a:spcBef>
              <a:spcAft>
                <a:spcPts val="0"/>
              </a:spcAft>
              <a:buNone/>
            </a:pPr>
            <a:r>
              <a:rPr lang="en-ZA" sz="1000" dirty="0"/>
              <a:t>  ( A    2021-01-11    3 ) </a:t>
            </a:r>
          </a:p>
          <a:p>
            <a:pPr marL="0" indent="0">
              <a:lnSpc>
                <a:spcPct val="120000"/>
              </a:lnSpc>
              <a:spcBef>
                <a:spcPts val="0"/>
              </a:spcBef>
              <a:spcAft>
                <a:spcPts val="0"/>
              </a:spcAft>
              <a:buNone/>
            </a:pPr>
            <a:r>
              <a:rPr lang="en-ZA" sz="1000" dirty="0"/>
              <a:t>  ( A    2021-01-11    3 ) </a:t>
            </a:r>
          </a:p>
          <a:p>
            <a:pPr marL="0" indent="0">
              <a:lnSpc>
                <a:spcPct val="120000"/>
              </a:lnSpc>
              <a:spcBef>
                <a:spcPts val="0"/>
              </a:spcBef>
              <a:spcAft>
                <a:spcPts val="0"/>
              </a:spcAft>
              <a:buNone/>
            </a:pPr>
            <a:r>
              <a:rPr lang="en-ZA" sz="1000" dirty="0"/>
              <a:t>  ( B    2021-01-01    2 ) </a:t>
            </a:r>
          </a:p>
          <a:p>
            <a:pPr marL="0" indent="0">
              <a:lnSpc>
                <a:spcPct val="120000"/>
              </a:lnSpc>
              <a:spcBef>
                <a:spcPts val="0"/>
              </a:spcBef>
              <a:spcAft>
                <a:spcPts val="0"/>
              </a:spcAft>
              <a:buNone/>
            </a:pPr>
            <a:r>
              <a:rPr lang="en-ZA" sz="1000" dirty="0"/>
              <a:t>  ( B    2021-01-02    2 ) </a:t>
            </a:r>
          </a:p>
          <a:p>
            <a:pPr marL="0" indent="0">
              <a:lnSpc>
                <a:spcPct val="120000"/>
              </a:lnSpc>
              <a:spcBef>
                <a:spcPts val="0"/>
              </a:spcBef>
              <a:spcAft>
                <a:spcPts val="0"/>
              </a:spcAft>
              <a:buNone/>
            </a:pPr>
            <a:r>
              <a:rPr lang="en-ZA" sz="1000" dirty="0"/>
              <a:t>  ( B    2021-01-04    1 ) </a:t>
            </a:r>
          </a:p>
          <a:p>
            <a:pPr marL="0" indent="0">
              <a:lnSpc>
                <a:spcPct val="120000"/>
              </a:lnSpc>
              <a:spcBef>
                <a:spcPts val="0"/>
              </a:spcBef>
              <a:spcAft>
                <a:spcPts val="0"/>
              </a:spcAft>
              <a:buNone/>
            </a:pPr>
            <a:r>
              <a:rPr lang="en-ZA" sz="1000" dirty="0"/>
              <a:t>  ( B    2021-01-11    1 ) </a:t>
            </a:r>
          </a:p>
          <a:p>
            <a:pPr marL="0" indent="0">
              <a:lnSpc>
                <a:spcPct val="120000"/>
              </a:lnSpc>
              <a:spcBef>
                <a:spcPts val="0"/>
              </a:spcBef>
              <a:spcAft>
                <a:spcPts val="0"/>
              </a:spcAft>
              <a:buNone/>
            </a:pPr>
            <a:r>
              <a:rPr lang="en-ZA" sz="1000" dirty="0"/>
              <a:t>  ( B    2021-01-16    3 ) </a:t>
            </a:r>
          </a:p>
          <a:p>
            <a:pPr marL="0" indent="0">
              <a:lnSpc>
                <a:spcPct val="120000"/>
              </a:lnSpc>
              <a:spcBef>
                <a:spcPts val="0"/>
              </a:spcBef>
              <a:spcAft>
                <a:spcPts val="0"/>
              </a:spcAft>
              <a:buNone/>
            </a:pPr>
            <a:r>
              <a:rPr lang="en-ZA" sz="1000" dirty="0"/>
              <a:t>  ( B    2021-02-01    3 ) </a:t>
            </a:r>
          </a:p>
          <a:p>
            <a:pPr marL="0" indent="0">
              <a:lnSpc>
                <a:spcPct val="120000"/>
              </a:lnSpc>
              <a:spcBef>
                <a:spcPts val="0"/>
              </a:spcBef>
              <a:spcAft>
                <a:spcPts val="0"/>
              </a:spcAft>
              <a:buNone/>
            </a:pPr>
            <a:r>
              <a:rPr lang="en-ZA" sz="1000" dirty="0"/>
              <a:t>  ( C    2021-01-01    3 ) </a:t>
            </a:r>
          </a:p>
          <a:p>
            <a:pPr marL="0" indent="0">
              <a:lnSpc>
                <a:spcPct val="120000"/>
              </a:lnSpc>
              <a:spcBef>
                <a:spcPts val="0"/>
              </a:spcBef>
              <a:spcAft>
                <a:spcPts val="0"/>
              </a:spcAft>
              <a:buNone/>
            </a:pPr>
            <a:r>
              <a:rPr lang="en-ZA" sz="1000" dirty="0"/>
              <a:t>  ( C    2021-01-01    3 ) </a:t>
            </a:r>
          </a:p>
          <a:p>
            <a:pPr marL="0" indent="0">
              <a:lnSpc>
                <a:spcPct val="120000"/>
              </a:lnSpc>
              <a:spcBef>
                <a:spcPts val="0"/>
              </a:spcBef>
              <a:spcAft>
                <a:spcPts val="0"/>
              </a:spcAft>
              <a:buNone/>
            </a:pPr>
            <a:r>
              <a:rPr lang="en-ZA" sz="1000" dirty="0"/>
              <a:t>  ( C    2021-01-07    3 );</a:t>
            </a:r>
          </a:p>
        </p:txBody>
      </p:sp>
      <p:sp>
        <p:nvSpPr>
          <p:cNvPr id="7" name="TextBox 6">
            <a:extLst>
              <a:ext uri="{FF2B5EF4-FFF2-40B4-BE49-F238E27FC236}">
                <a16:creationId xmlns:a16="http://schemas.microsoft.com/office/drawing/2014/main" id="{5CB9BDB4-5529-403E-A2E7-44076B5BEE51}"/>
              </a:ext>
            </a:extLst>
          </p:cNvPr>
          <p:cNvSpPr txBox="1"/>
          <p:nvPr/>
        </p:nvSpPr>
        <p:spPr>
          <a:xfrm>
            <a:off x="4048125" y="1737360"/>
            <a:ext cx="6292850" cy="4925900"/>
          </a:xfrm>
          <a:prstGeom prst="rect">
            <a:avLst/>
          </a:prstGeom>
          <a:noFill/>
        </p:spPr>
        <p:txBody>
          <a:bodyPr wrap="square">
            <a:spAutoFit/>
          </a:bodyPr>
          <a:lstStyle/>
          <a:p>
            <a:pPr marL="0" indent="0">
              <a:lnSpc>
                <a:spcPct val="120000"/>
              </a:lnSpc>
              <a:spcBef>
                <a:spcPts val="0"/>
              </a:spcBef>
              <a:spcAft>
                <a:spcPts val="0"/>
              </a:spcAft>
              <a:buNone/>
            </a:pPr>
            <a:endParaRPr lang="en-ZA" sz="1050" dirty="0"/>
          </a:p>
          <a:p>
            <a:pPr marL="0" indent="0">
              <a:lnSpc>
                <a:spcPct val="120000"/>
              </a:lnSpc>
              <a:spcBef>
                <a:spcPts val="0"/>
              </a:spcBef>
              <a:spcAft>
                <a:spcPts val="0"/>
              </a:spcAft>
              <a:buNone/>
            </a:pPr>
            <a:r>
              <a:rPr lang="en-ZA" sz="1050" dirty="0"/>
              <a:t>CREATE TABLE menu (</a:t>
            </a:r>
          </a:p>
          <a:p>
            <a:pPr marL="0" indent="0">
              <a:lnSpc>
                <a:spcPct val="120000"/>
              </a:lnSpc>
              <a:spcBef>
                <a:spcPts val="0"/>
              </a:spcBef>
              <a:spcAft>
                <a:spcPts val="0"/>
              </a:spcAft>
              <a:buNone/>
            </a:pPr>
            <a:r>
              <a:rPr lang="en-ZA" sz="1050" dirty="0"/>
              <a:t>  "</a:t>
            </a:r>
            <a:r>
              <a:rPr lang="en-ZA" sz="1050" dirty="0" err="1"/>
              <a:t>product_id</a:t>
            </a:r>
            <a:r>
              <a:rPr lang="en-ZA" sz="1050" dirty="0"/>
              <a:t>" INTEGER </a:t>
            </a:r>
          </a:p>
          <a:p>
            <a:pPr marL="0" indent="0">
              <a:lnSpc>
                <a:spcPct val="120000"/>
              </a:lnSpc>
              <a:spcBef>
                <a:spcPts val="0"/>
              </a:spcBef>
              <a:spcAft>
                <a:spcPts val="0"/>
              </a:spcAft>
              <a:buNone/>
            </a:pPr>
            <a:r>
              <a:rPr lang="en-ZA" sz="1050" dirty="0"/>
              <a:t>  "</a:t>
            </a:r>
            <a:r>
              <a:rPr lang="en-ZA" sz="1050" dirty="0" err="1"/>
              <a:t>product_name</a:t>
            </a:r>
            <a:r>
              <a:rPr lang="en-ZA" sz="1050" dirty="0"/>
              <a:t>" VARCHAR(5) </a:t>
            </a:r>
          </a:p>
          <a:p>
            <a:pPr marL="0" indent="0">
              <a:lnSpc>
                <a:spcPct val="120000"/>
              </a:lnSpc>
              <a:spcBef>
                <a:spcPts val="0"/>
              </a:spcBef>
              <a:spcAft>
                <a:spcPts val="0"/>
              </a:spcAft>
              <a:buNone/>
            </a:pPr>
            <a:r>
              <a:rPr lang="en-ZA" sz="1050" dirty="0"/>
              <a:t>  "price" INTEGER</a:t>
            </a:r>
          </a:p>
          <a:p>
            <a:pPr marL="0" indent="0">
              <a:lnSpc>
                <a:spcPct val="120000"/>
              </a:lnSpc>
              <a:spcBef>
                <a:spcPts val="0"/>
              </a:spcBef>
              <a:spcAft>
                <a:spcPts val="0"/>
              </a:spcAft>
              <a:buNone/>
            </a:pPr>
            <a:r>
              <a:rPr lang="en-ZA" sz="1050" dirty="0"/>
              <a:t>);</a:t>
            </a:r>
          </a:p>
          <a:p>
            <a:pPr marL="0" indent="0">
              <a:lnSpc>
                <a:spcPct val="120000"/>
              </a:lnSpc>
              <a:spcBef>
                <a:spcPts val="0"/>
              </a:spcBef>
              <a:spcAft>
                <a:spcPts val="0"/>
              </a:spcAft>
              <a:buNone/>
            </a:pPr>
            <a:endParaRPr lang="en-ZA" sz="1050" dirty="0"/>
          </a:p>
          <a:p>
            <a:pPr marL="0" indent="0">
              <a:lnSpc>
                <a:spcPct val="120000"/>
              </a:lnSpc>
              <a:spcBef>
                <a:spcPts val="0"/>
              </a:spcBef>
              <a:spcAft>
                <a:spcPts val="0"/>
              </a:spcAft>
              <a:buNone/>
            </a:pPr>
            <a:r>
              <a:rPr lang="en-ZA" sz="1050" dirty="0"/>
              <a:t>INSERT INTO menu</a:t>
            </a:r>
          </a:p>
          <a:p>
            <a:pPr marL="0" indent="0">
              <a:lnSpc>
                <a:spcPct val="120000"/>
              </a:lnSpc>
              <a:spcBef>
                <a:spcPts val="0"/>
              </a:spcBef>
              <a:spcAft>
                <a:spcPts val="0"/>
              </a:spcAft>
              <a:buNone/>
            </a:pPr>
            <a:r>
              <a:rPr lang="en-ZA" sz="1050" dirty="0"/>
              <a:t>  ("</a:t>
            </a:r>
            <a:r>
              <a:rPr lang="en-ZA" sz="1050" dirty="0" err="1"/>
              <a:t>product_id</a:t>
            </a:r>
            <a:r>
              <a:rPr lang="en-ZA" sz="1050" dirty="0"/>
              <a:t>"  "</a:t>
            </a:r>
            <a:r>
              <a:rPr lang="en-ZA" sz="1050" dirty="0" err="1"/>
              <a:t>product_name</a:t>
            </a:r>
            <a:r>
              <a:rPr lang="en-ZA" sz="1050" dirty="0"/>
              <a:t>"  "price")</a:t>
            </a:r>
          </a:p>
          <a:p>
            <a:pPr marL="0" indent="0">
              <a:lnSpc>
                <a:spcPct val="120000"/>
              </a:lnSpc>
              <a:spcBef>
                <a:spcPts val="0"/>
              </a:spcBef>
              <a:spcAft>
                <a:spcPts val="0"/>
              </a:spcAft>
              <a:buNone/>
            </a:pPr>
            <a:r>
              <a:rPr lang="en-ZA" sz="1050" dirty="0"/>
              <a:t>VALUES</a:t>
            </a:r>
          </a:p>
          <a:p>
            <a:pPr marL="0" indent="0">
              <a:lnSpc>
                <a:spcPct val="120000"/>
              </a:lnSpc>
              <a:spcBef>
                <a:spcPts val="0"/>
              </a:spcBef>
              <a:spcAft>
                <a:spcPts val="0"/>
              </a:spcAft>
              <a:buNone/>
            </a:pPr>
            <a:r>
              <a:rPr lang="en-ZA" sz="1050" dirty="0"/>
              <a:t>  ( 1    sushi    10 ) </a:t>
            </a:r>
          </a:p>
          <a:p>
            <a:pPr marL="0" indent="0">
              <a:lnSpc>
                <a:spcPct val="120000"/>
              </a:lnSpc>
              <a:spcBef>
                <a:spcPts val="0"/>
              </a:spcBef>
              <a:spcAft>
                <a:spcPts val="0"/>
              </a:spcAft>
              <a:buNone/>
            </a:pPr>
            <a:r>
              <a:rPr lang="en-ZA" sz="1050" dirty="0"/>
              <a:t>  ( 2    curry    15 ) </a:t>
            </a:r>
          </a:p>
          <a:p>
            <a:pPr marL="0" indent="0">
              <a:lnSpc>
                <a:spcPct val="120000"/>
              </a:lnSpc>
              <a:spcBef>
                <a:spcPts val="0"/>
              </a:spcBef>
              <a:spcAft>
                <a:spcPts val="0"/>
              </a:spcAft>
              <a:buNone/>
            </a:pPr>
            <a:r>
              <a:rPr lang="en-ZA" sz="1050" dirty="0"/>
              <a:t>  ( 3    ramen    12 );</a:t>
            </a:r>
          </a:p>
          <a:p>
            <a:pPr marL="0" indent="0">
              <a:lnSpc>
                <a:spcPct val="120000"/>
              </a:lnSpc>
              <a:spcBef>
                <a:spcPts val="0"/>
              </a:spcBef>
              <a:spcAft>
                <a:spcPts val="0"/>
              </a:spcAft>
              <a:buNone/>
            </a:pPr>
            <a:r>
              <a:rPr lang="en-ZA" sz="1050" dirty="0"/>
              <a:t>  </a:t>
            </a:r>
          </a:p>
          <a:p>
            <a:pPr marL="0" indent="0">
              <a:lnSpc>
                <a:spcPct val="120000"/>
              </a:lnSpc>
              <a:spcBef>
                <a:spcPts val="0"/>
              </a:spcBef>
              <a:spcAft>
                <a:spcPts val="0"/>
              </a:spcAft>
              <a:buNone/>
            </a:pPr>
            <a:endParaRPr lang="en-ZA" sz="1050" dirty="0"/>
          </a:p>
          <a:p>
            <a:pPr marL="0" indent="0">
              <a:lnSpc>
                <a:spcPct val="120000"/>
              </a:lnSpc>
              <a:spcBef>
                <a:spcPts val="0"/>
              </a:spcBef>
              <a:spcAft>
                <a:spcPts val="0"/>
              </a:spcAft>
              <a:buNone/>
            </a:pPr>
            <a:r>
              <a:rPr lang="en-ZA" sz="1050" dirty="0"/>
              <a:t>CREATE TABLE members (</a:t>
            </a:r>
          </a:p>
          <a:p>
            <a:pPr marL="0" indent="0">
              <a:lnSpc>
                <a:spcPct val="120000"/>
              </a:lnSpc>
              <a:spcBef>
                <a:spcPts val="0"/>
              </a:spcBef>
              <a:spcAft>
                <a:spcPts val="0"/>
              </a:spcAft>
              <a:buNone/>
            </a:pPr>
            <a:r>
              <a:rPr lang="en-ZA" sz="1050" dirty="0"/>
              <a:t>  "</a:t>
            </a:r>
            <a:r>
              <a:rPr lang="en-ZA" sz="1050" dirty="0" err="1"/>
              <a:t>customer_id</a:t>
            </a:r>
            <a:r>
              <a:rPr lang="en-ZA" sz="1050" dirty="0"/>
              <a:t>" VARCHAR(1) </a:t>
            </a:r>
          </a:p>
          <a:p>
            <a:pPr marL="0" indent="0">
              <a:lnSpc>
                <a:spcPct val="120000"/>
              </a:lnSpc>
              <a:spcBef>
                <a:spcPts val="0"/>
              </a:spcBef>
              <a:spcAft>
                <a:spcPts val="0"/>
              </a:spcAft>
              <a:buNone/>
            </a:pPr>
            <a:r>
              <a:rPr lang="en-ZA" sz="1050" dirty="0"/>
              <a:t>  "</a:t>
            </a:r>
            <a:r>
              <a:rPr lang="en-ZA" sz="1050" dirty="0" err="1"/>
              <a:t>join_date</a:t>
            </a:r>
            <a:r>
              <a:rPr lang="en-ZA" sz="1050" dirty="0"/>
              <a:t>" DATE</a:t>
            </a:r>
          </a:p>
          <a:p>
            <a:pPr marL="0" indent="0">
              <a:lnSpc>
                <a:spcPct val="120000"/>
              </a:lnSpc>
              <a:spcBef>
                <a:spcPts val="0"/>
              </a:spcBef>
              <a:spcAft>
                <a:spcPts val="0"/>
              </a:spcAft>
              <a:buNone/>
            </a:pPr>
            <a:r>
              <a:rPr lang="en-ZA" sz="1050" dirty="0"/>
              <a:t>);</a:t>
            </a:r>
          </a:p>
          <a:p>
            <a:pPr marL="0" indent="0">
              <a:lnSpc>
                <a:spcPct val="120000"/>
              </a:lnSpc>
              <a:spcBef>
                <a:spcPts val="0"/>
              </a:spcBef>
              <a:spcAft>
                <a:spcPts val="0"/>
              </a:spcAft>
              <a:buNone/>
            </a:pPr>
            <a:endParaRPr lang="en-ZA" sz="1050" dirty="0"/>
          </a:p>
          <a:p>
            <a:pPr marL="0" indent="0">
              <a:lnSpc>
                <a:spcPct val="120000"/>
              </a:lnSpc>
              <a:spcBef>
                <a:spcPts val="0"/>
              </a:spcBef>
              <a:spcAft>
                <a:spcPts val="0"/>
              </a:spcAft>
              <a:buNone/>
            </a:pPr>
            <a:r>
              <a:rPr lang="en-ZA" sz="1050" dirty="0"/>
              <a:t>INSERT INTO members</a:t>
            </a:r>
          </a:p>
          <a:p>
            <a:pPr marL="0" indent="0">
              <a:lnSpc>
                <a:spcPct val="120000"/>
              </a:lnSpc>
              <a:spcBef>
                <a:spcPts val="0"/>
              </a:spcBef>
              <a:spcAft>
                <a:spcPts val="0"/>
              </a:spcAft>
              <a:buNone/>
            </a:pPr>
            <a:r>
              <a:rPr lang="en-ZA" sz="1050" dirty="0"/>
              <a:t>  ("</a:t>
            </a:r>
            <a:r>
              <a:rPr lang="en-ZA" sz="1050" dirty="0" err="1"/>
              <a:t>customer_id</a:t>
            </a:r>
            <a:r>
              <a:rPr lang="en-ZA" sz="1050" dirty="0"/>
              <a:t>"  "</a:t>
            </a:r>
            <a:r>
              <a:rPr lang="en-ZA" sz="1050" dirty="0" err="1"/>
              <a:t>join_date</a:t>
            </a:r>
            <a:r>
              <a:rPr lang="en-ZA" sz="1050" dirty="0"/>
              <a:t>")</a:t>
            </a:r>
          </a:p>
          <a:p>
            <a:pPr marL="0" indent="0">
              <a:lnSpc>
                <a:spcPct val="120000"/>
              </a:lnSpc>
              <a:spcBef>
                <a:spcPts val="0"/>
              </a:spcBef>
              <a:spcAft>
                <a:spcPts val="0"/>
              </a:spcAft>
              <a:buNone/>
            </a:pPr>
            <a:r>
              <a:rPr lang="en-ZA" sz="1050" dirty="0"/>
              <a:t>VALUES</a:t>
            </a:r>
          </a:p>
          <a:p>
            <a:pPr marL="0" indent="0">
              <a:lnSpc>
                <a:spcPct val="120000"/>
              </a:lnSpc>
              <a:spcBef>
                <a:spcPts val="0"/>
              </a:spcBef>
              <a:spcAft>
                <a:spcPts val="0"/>
              </a:spcAft>
              <a:buNone/>
            </a:pPr>
            <a:r>
              <a:rPr lang="en-ZA" sz="1050" dirty="0"/>
              <a:t>  ( A    2021-01-07 ) </a:t>
            </a:r>
          </a:p>
          <a:p>
            <a:pPr marL="0" indent="0">
              <a:lnSpc>
                <a:spcPct val="120000"/>
              </a:lnSpc>
              <a:spcBef>
                <a:spcPts val="0"/>
              </a:spcBef>
              <a:spcAft>
                <a:spcPts val="0"/>
              </a:spcAft>
              <a:buNone/>
            </a:pPr>
            <a:r>
              <a:rPr lang="en-ZA" sz="1050" dirty="0"/>
              <a:t>  ( B    2021-01-09 );</a:t>
            </a:r>
          </a:p>
        </p:txBody>
      </p:sp>
    </p:spTree>
    <p:extLst>
      <p:ext uri="{BB962C8B-B14F-4D97-AF65-F5344CB8AC3E}">
        <p14:creationId xmlns:p14="http://schemas.microsoft.com/office/powerpoint/2010/main" val="342460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9BAD-D4E2-AF37-F771-19B55AB479E8}"/>
              </a:ext>
            </a:extLst>
          </p:cNvPr>
          <p:cNvSpPr>
            <a:spLocks noGrp="1"/>
          </p:cNvSpPr>
          <p:nvPr>
            <p:ph type="title"/>
          </p:nvPr>
        </p:nvSpPr>
        <p:spPr>
          <a:noFill/>
        </p:spPr>
        <p:txBody>
          <a:bodyPr/>
          <a:lstStyle/>
          <a:p>
            <a:r>
              <a:rPr lang="en-ZA" dirty="0"/>
              <a:t>Joins</a:t>
            </a:r>
          </a:p>
        </p:txBody>
      </p:sp>
      <p:sp>
        <p:nvSpPr>
          <p:cNvPr id="3" name="Content Placeholder 2">
            <a:extLst>
              <a:ext uri="{FF2B5EF4-FFF2-40B4-BE49-F238E27FC236}">
                <a16:creationId xmlns:a16="http://schemas.microsoft.com/office/drawing/2014/main" id="{9925580E-12E5-9ADE-5061-5E98483BC009}"/>
              </a:ext>
            </a:extLst>
          </p:cNvPr>
          <p:cNvSpPr>
            <a:spLocks noGrp="1"/>
          </p:cNvSpPr>
          <p:nvPr>
            <p:ph idx="1"/>
          </p:nvPr>
        </p:nvSpPr>
        <p:spPr/>
        <p:txBody>
          <a:bodyPr/>
          <a:lstStyle/>
          <a:p>
            <a:r>
              <a:rPr lang="en-US" i="1" dirty="0"/>
              <a:t>Display each employee’s first and last name, as well as the job titles to which they belong. </a:t>
            </a:r>
          </a:p>
          <a:p>
            <a:r>
              <a:rPr lang="en-US" i="1" dirty="0"/>
              <a:t>Now include the department titles of each employee in the same results.</a:t>
            </a:r>
          </a:p>
          <a:p>
            <a:r>
              <a:rPr lang="en-US" i="1" dirty="0">
                <a:solidFill>
                  <a:schemeClr val="bg1">
                    <a:lumMod val="50000"/>
                  </a:schemeClr>
                </a:solidFill>
              </a:rPr>
              <a:t>Display each employee’s first and last name as well as the department and department’s city where is located.</a:t>
            </a:r>
          </a:p>
          <a:p>
            <a:r>
              <a:rPr lang="en-US" i="1" dirty="0">
                <a:solidFill>
                  <a:schemeClr val="bg1">
                    <a:lumMod val="50000"/>
                  </a:schemeClr>
                </a:solidFill>
              </a:rPr>
              <a:t>Determine which employees are managers on the employees  table  show the full name of the employee and the Manger s first name.</a:t>
            </a:r>
          </a:p>
          <a:p>
            <a:r>
              <a:rPr lang="en-US" i="1" dirty="0"/>
              <a:t>Show all the employees that work in the same department and they order by their department.</a:t>
            </a:r>
          </a:p>
          <a:p>
            <a:r>
              <a:rPr lang="en-US" i="1" dirty="0"/>
              <a:t>What is the total salary paid to each department?</a:t>
            </a:r>
          </a:p>
          <a:p>
            <a:endParaRPr lang="en-US" i="1" dirty="0"/>
          </a:p>
          <a:p>
            <a:endParaRPr lang="en-ZA" i="1" dirty="0"/>
          </a:p>
        </p:txBody>
      </p:sp>
      <p:sp>
        <p:nvSpPr>
          <p:cNvPr id="4" name="Rectangle 3">
            <a:extLst>
              <a:ext uri="{FF2B5EF4-FFF2-40B4-BE49-F238E27FC236}">
                <a16:creationId xmlns:a16="http://schemas.microsoft.com/office/drawing/2014/main" id="{83FB5C1A-BB7E-B02B-328C-41AF2447C401}"/>
              </a:ext>
            </a:extLst>
          </p:cNvPr>
          <p:cNvSpPr/>
          <p:nvPr/>
        </p:nvSpPr>
        <p:spPr>
          <a:xfrm>
            <a:off x="-86496" y="6309360"/>
            <a:ext cx="988540" cy="437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solidFill>
                  <a:sysClr val="windowText" lastClr="000000"/>
                </a:solidFill>
                <a:latin typeface="+mj-lt"/>
              </a:rPr>
              <a:t>L&amp;D</a:t>
            </a:r>
          </a:p>
        </p:txBody>
      </p:sp>
    </p:spTree>
    <p:extLst>
      <p:ext uri="{BB962C8B-B14F-4D97-AF65-F5344CB8AC3E}">
        <p14:creationId xmlns:p14="http://schemas.microsoft.com/office/powerpoint/2010/main" val="2975670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48251-7714-AF80-E4FD-15E9C3112E54}"/>
              </a:ext>
            </a:extLst>
          </p:cNvPr>
          <p:cNvSpPr>
            <a:spLocks noGrp="1"/>
          </p:cNvSpPr>
          <p:nvPr>
            <p:ph type="title"/>
          </p:nvPr>
        </p:nvSpPr>
        <p:spPr>
          <a:noFill/>
        </p:spPr>
        <p:txBody>
          <a:bodyPr/>
          <a:lstStyle/>
          <a:p>
            <a:r>
              <a:rPr lang="en-ZA" dirty="0"/>
              <a:t>***</a:t>
            </a:r>
          </a:p>
        </p:txBody>
      </p:sp>
      <p:sp>
        <p:nvSpPr>
          <p:cNvPr id="3" name="Content Placeholder 2">
            <a:extLst>
              <a:ext uri="{FF2B5EF4-FFF2-40B4-BE49-F238E27FC236}">
                <a16:creationId xmlns:a16="http://schemas.microsoft.com/office/drawing/2014/main" id="{B07B06F6-9A29-66D2-8A91-C87E30C56B59}"/>
              </a:ext>
            </a:extLst>
          </p:cNvPr>
          <p:cNvSpPr>
            <a:spLocks noGrp="1"/>
          </p:cNvSpPr>
          <p:nvPr>
            <p:ph idx="1"/>
          </p:nvPr>
        </p:nvSpPr>
        <p:spPr/>
        <p:txBody>
          <a:bodyPr/>
          <a:lstStyle/>
          <a:p>
            <a:r>
              <a:rPr lang="en-ZA" dirty="0"/>
              <a:t>Show the name, and surname of each employee, together with how many children they have</a:t>
            </a:r>
          </a:p>
          <a:p>
            <a:r>
              <a:rPr lang="en-ZA" dirty="0"/>
              <a:t>Show the </a:t>
            </a:r>
            <a:r>
              <a:rPr lang="en-ZA" dirty="0" err="1"/>
              <a:t>firstname</a:t>
            </a:r>
            <a:r>
              <a:rPr lang="en-ZA" dirty="0"/>
              <a:t>, their salary amount, and the difference between their salary and the </a:t>
            </a:r>
            <a:r>
              <a:rPr lang="en-ZA" dirty="0" err="1"/>
              <a:t>min_amount</a:t>
            </a:r>
            <a:r>
              <a:rPr lang="en-ZA" dirty="0"/>
              <a:t> for their position – thus, how much are they getting more than the minimum amount for that role?</a:t>
            </a:r>
          </a:p>
          <a:p>
            <a:r>
              <a:rPr lang="en-ZA" dirty="0"/>
              <a:t>How many employees are based in each region?</a:t>
            </a:r>
          </a:p>
          <a:p>
            <a:endParaRPr lang="en-ZA" dirty="0"/>
          </a:p>
        </p:txBody>
      </p:sp>
      <p:sp>
        <p:nvSpPr>
          <p:cNvPr id="4" name="Rectangle 3">
            <a:extLst>
              <a:ext uri="{FF2B5EF4-FFF2-40B4-BE49-F238E27FC236}">
                <a16:creationId xmlns:a16="http://schemas.microsoft.com/office/drawing/2014/main" id="{2992E838-8C7C-6A40-F7F7-A92876777174}"/>
              </a:ext>
            </a:extLst>
          </p:cNvPr>
          <p:cNvSpPr/>
          <p:nvPr/>
        </p:nvSpPr>
        <p:spPr>
          <a:xfrm>
            <a:off x="-86496" y="6309360"/>
            <a:ext cx="988540" cy="437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2800" dirty="0">
                <a:solidFill>
                  <a:sysClr val="windowText" lastClr="000000"/>
                </a:solidFill>
                <a:latin typeface="+mj-lt"/>
              </a:rPr>
              <a:t>L&amp;D</a:t>
            </a:r>
          </a:p>
        </p:txBody>
      </p:sp>
    </p:spTree>
    <p:extLst>
      <p:ext uri="{BB962C8B-B14F-4D97-AF65-F5344CB8AC3E}">
        <p14:creationId xmlns:p14="http://schemas.microsoft.com/office/powerpoint/2010/main" val="3670343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437DA-C32A-4F13-9704-303841528A68}"/>
              </a:ext>
            </a:extLst>
          </p:cNvPr>
          <p:cNvSpPr>
            <a:spLocks noGrp="1"/>
          </p:cNvSpPr>
          <p:nvPr>
            <p:ph type="title"/>
          </p:nvPr>
        </p:nvSpPr>
        <p:spPr>
          <a:noFill/>
        </p:spPr>
        <p:txBody>
          <a:bodyPr/>
          <a:lstStyle/>
          <a:p>
            <a:r>
              <a:rPr lang="en-US" dirty="0"/>
              <a:t>Normalization</a:t>
            </a:r>
            <a:endParaRPr lang="en-ZA" dirty="0"/>
          </a:p>
        </p:txBody>
      </p:sp>
      <p:sp>
        <p:nvSpPr>
          <p:cNvPr id="3" name="Content Placeholder 2">
            <a:extLst>
              <a:ext uri="{FF2B5EF4-FFF2-40B4-BE49-F238E27FC236}">
                <a16:creationId xmlns:a16="http://schemas.microsoft.com/office/drawing/2014/main" id="{D86C161C-59FA-47FF-9DA8-226E132E5705}"/>
              </a:ext>
            </a:extLst>
          </p:cNvPr>
          <p:cNvSpPr>
            <a:spLocks noGrp="1"/>
          </p:cNvSpPr>
          <p:nvPr>
            <p:ph idx="1"/>
          </p:nvPr>
        </p:nvSpPr>
        <p:spPr/>
        <p:txBody>
          <a:bodyPr/>
          <a:lstStyle/>
          <a:p>
            <a:r>
              <a:rPr lang="en-US" dirty="0"/>
              <a:t>Normalization Avoids</a:t>
            </a:r>
          </a:p>
          <a:p>
            <a:r>
              <a:rPr lang="en-US" b="1" dirty="0"/>
              <a:t>Duplication of Data </a:t>
            </a:r>
            <a:r>
              <a:rPr lang="en-US" dirty="0"/>
              <a:t>- The same data is listed in multiple lines of the database</a:t>
            </a:r>
          </a:p>
          <a:p>
            <a:r>
              <a:rPr lang="en-US" b="1" dirty="0"/>
              <a:t>Insert Anomaly </a:t>
            </a:r>
            <a:r>
              <a:rPr lang="en-US" dirty="0"/>
              <a:t>-A record about an entity cannot be inserted into the table without first inserting information about another entity</a:t>
            </a:r>
          </a:p>
          <a:p>
            <a:r>
              <a:rPr lang="en-US" dirty="0"/>
              <a:t>- Cannot enter a customer without a sales order</a:t>
            </a:r>
          </a:p>
          <a:p>
            <a:r>
              <a:rPr lang="en-US" b="1" dirty="0"/>
              <a:t>Delete Anomaly </a:t>
            </a:r>
            <a:r>
              <a:rPr lang="en-US" dirty="0"/>
              <a:t>- A record cannot be deleted without deleting a record about a related entity. Cannot delete a sales order without deleting all of the customer s information.</a:t>
            </a:r>
          </a:p>
          <a:p>
            <a:r>
              <a:rPr lang="en-US" b="1" dirty="0"/>
              <a:t>Update Anomaly </a:t>
            </a:r>
            <a:r>
              <a:rPr lang="en-US" dirty="0"/>
              <a:t>- Cannot update information without changing information in many places. To update customer information  it must be updated for each sales order the customer has placed</a:t>
            </a:r>
            <a:endParaRPr lang="en-ZA" dirty="0"/>
          </a:p>
        </p:txBody>
      </p:sp>
    </p:spTree>
    <p:extLst>
      <p:ext uri="{BB962C8B-B14F-4D97-AF65-F5344CB8AC3E}">
        <p14:creationId xmlns:p14="http://schemas.microsoft.com/office/powerpoint/2010/main" val="378762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BE361-DF59-ED3A-C376-6AED59CCD229}"/>
              </a:ext>
            </a:extLst>
          </p:cNvPr>
          <p:cNvSpPr>
            <a:spLocks noGrp="1"/>
          </p:cNvSpPr>
          <p:nvPr>
            <p:ph type="title"/>
          </p:nvPr>
        </p:nvSpPr>
        <p:spPr/>
        <p:txBody>
          <a:bodyPr/>
          <a:lstStyle/>
          <a:p>
            <a:r>
              <a:rPr lang="en-US" dirty="0"/>
              <a:t>Normalization</a:t>
            </a:r>
            <a:endParaRPr lang="en-ZA" dirty="0"/>
          </a:p>
        </p:txBody>
      </p:sp>
      <p:sp>
        <p:nvSpPr>
          <p:cNvPr id="3" name="Content Placeholder 2">
            <a:extLst>
              <a:ext uri="{FF2B5EF4-FFF2-40B4-BE49-F238E27FC236}">
                <a16:creationId xmlns:a16="http://schemas.microsoft.com/office/drawing/2014/main" id="{075B2706-B370-3D02-68DC-072113AC2CCB}"/>
              </a:ext>
            </a:extLst>
          </p:cNvPr>
          <p:cNvSpPr>
            <a:spLocks noGrp="1"/>
          </p:cNvSpPr>
          <p:nvPr>
            <p:ph idx="1"/>
          </p:nvPr>
        </p:nvSpPr>
        <p:spPr/>
        <p:txBody>
          <a:bodyPr>
            <a:normAutofit fontScale="77500" lnSpcReduction="20000"/>
          </a:bodyPr>
          <a:lstStyle/>
          <a:p>
            <a:pPr algn="l"/>
            <a:r>
              <a:rPr lang="en-US" b="1" i="0" dirty="0">
                <a:solidFill>
                  <a:srgbClr val="171717"/>
                </a:solidFill>
                <a:effectLst/>
                <a:latin typeface="Segoe UI" panose="020B0502040204020203" pitchFamily="34" charset="0"/>
              </a:rPr>
              <a:t>First normal form</a:t>
            </a:r>
          </a:p>
          <a:p>
            <a:pPr algn="l">
              <a:buFont typeface="Arial" panose="020B0604020202020204" pitchFamily="34" charset="0"/>
              <a:buChar char="•"/>
            </a:pPr>
            <a:r>
              <a:rPr lang="en-US" b="0" i="0" dirty="0">
                <a:solidFill>
                  <a:srgbClr val="171717"/>
                </a:solidFill>
                <a:effectLst/>
                <a:latin typeface="Segoe UI" panose="020B0502040204020203" pitchFamily="34" charset="0"/>
              </a:rPr>
              <a:t>Eliminate repeating groups in individual tables.</a:t>
            </a:r>
          </a:p>
          <a:p>
            <a:pPr algn="l">
              <a:buFont typeface="Arial" panose="020B0604020202020204" pitchFamily="34" charset="0"/>
              <a:buChar char="•"/>
            </a:pPr>
            <a:r>
              <a:rPr lang="en-US" b="0" i="0" dirty="0">
                <a:solidFill>
                  <a:srgbClr val="171717"/>
                </a:solidFill>
                <a:effectLst/>
                <a:latin typeface="Segoe UI" panose="020B0502040204020203" pitchFamily="34" charset="0"/>
              </a:rPr>
              <a:t>Create a separate table for each set of related data.</a:t>
            </a:r>
          </a:p>
          <a:p>
            <a:pPr>
              <a:buFont typeface="Arial" panose="020B0604020202020204" pitchFamily="34" charset="0"/>
              <a:buChar char="•"/>
            </a:pPr>
            <a:r>
              <a:rPr lang="en-US" dirty="0">
                <a:solidFill>
                  <a:srgbClr val="171717"/>
                </a:solidFill>
                <a:latin typeface="Segoe UI" panose="020B0502040204020203" pitchFamily="34" charset="0"/>
              </a:rPr>
              <a:t>Create separate fields for combined parts</a:t>
            </a:r>
            <a:endParaRPr lang="en-US" b="0" i="0" dirty="0">
              <a:solidFill>
                <a:srgbClr val="171717"/>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Identify each set of related data with a primary key.</a:t>
            </a:r>
          </a:p>
          <a:p>
            <a:pPr algn="l">
              <a:buFont typeface="Arial" panose="020B0604020202020204" pitchFamily="34" charset="0"/>
              <a:buChar char="•"/>
            </a:pPr>
            <a:endParaRPr lang="en-US" dirty="0">
              <a:solidFill>
                <a:srgbClr val="171717"/>
              </a:solidFill>
              <a:latin typeface="Segoe UI" panose="020B0502040204020203" pitchFamily="34" charset="0"/>
            </a:endParaRPr>
          </a:p>
          <a:p>
            <a:pPr algn="l"/>
            <a:r>
              <a:rPr lang="en-US" b="1" i="0" dirty="0">
                <a:solidFill>
                  <a:srgbClr val="171717"/>
                </a:solidFill>
                <a:effectLst/>
                <a:latin typeface="Segoe UI" panose="020B0502040204020203" pitchFamily="34" charset="0"/>
              </a:rPr>
              <a:t>Second normal form</a:t>
            </a:r>
          </a:p>
          <a:p>
            <a:pPr algn="l">
              <a:buFont typeface="Arial" panose="020B0604020202020204" pitchFamily="34" charset="0"/>
              <a:buChar char="•"/>
            </a:pPr>
            <a:r>
              <a:rPr lang="en-US" b="0" i="0" dirty="0">
                <a:solidFill>
                  <a:srgbClr val="171717"/>
                </a:solidFill>
                <a:effectLst/>
                <a:latin typeface="Segoe UI" panose="020B0502040204020203" pitchFamily="34" charset="0"/>
              </a:rPr>
              <a:t>Create separate tables for sets of values that apply to multiple records.</a:t>
            </a:r>
          </a:p>
          <a:p>
            <a:pPr algn="l">
              <a:buFont typeface="Arial" panose="020B0604020202020204" pitchFamily="34" charset="0"/>
              <a:buChar char="•"/>
            </a:pPr>
            <a:r>
              <a:rPr lang="en-US" b="0" i="0" dirty="0">
                <a:solidFill>
                  <a:srgbClr val="171717"/>
                </a:solidFill>
                <a:effectLst/>
                <a:latin typeface="Segoe UI" panose="020B0502040204020203" pitchFamily="34" charset="0"/>
              </a:rPr>
              <a:t>Relate these tables with a foreign key.</a:t>
            </a:r>
          </a:p>
          <a:p>
            <a:pPr marL="0" indent="0" algn="l">
              <a:buNone/>
            </a:pPr>
            <a:endParaRPr lang="en-US" b="0"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Third normal form</a:t>
            </a:r>
          </a:p>
          <a:p>
            <a:pPr algn="l">
              <a:buFont typeface="Arial" panose="020B0604020202020204" pitchFamily="34" charset="0"/>
              <a:buChar char="•"/>
            </a:pPr>
            <a:r>
              <a:rPr lang="en-US" b="0" i="0" dirty="0">
                <a:solidFill>
                  <a:srgbClr val="171717"/>
                </a:solidFill>
                <a:effectLst/>
                <a:latin typeface="Segoe UI" panose="020B0502040204020203" pitchFamily="34" charset="0"/>
              </a:rPr>
              <a:t>Eliminate fields that do not depend on the key.</a:t>
            </a:r>
          </a:p>
          <a:p>
            <a:pPr marL="0" indent="0" algn="l">
              <a:buNone/>
            </a:pPr>
            <a:endParaRPr lang="en-US" b="0" i="0" dirty="0">
              <a:solidFill>
                <a:srgbClr val="171717"/>
              </a:solidFill>
              <a:effectLst/>
              <a:latin typeface="Segoe UI" panose="020B0502040204020203" pitchFamily="34" charset="0"/>
            </a:endParaRPr>
          </a:p>
          <a:p>
            <a:endParaRPr lang="en-ZA" dirty="0"/>
          </a:p>
        </p:txBody>
      </p:sp>
    </p:spTree>
    <p:extLst>
      <p:ext uri="{BB962C8B-B14F-4D97-AF65-F5344CB8AC3E}">
        <p14:creationId xmlns:p14="http://schemas.microsoft.com/office/powerpoint/2010/main" val="188918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1DF9E-C5CA-83D8-A53D-D05CA5C0D7B5}"/>
              </a:ext>
            </a:extLst>
          </p:cNvPr>
          <p:cNvSpPr>
            <a:spLocks noGrp="1"/>
          </p:cNvSpPr>
          <p:nvPr>
            <p:ph type="title"/>
          </p:nvPr>
        </p:nvSpPr>
        <p:spPr/>
        <p:txBody>
          <a:bodyPr/>
          <a:lstStyle/>
          <a:p>
            <a:r>
              <a:rPr lang="en-ZA" dirty="0"/>
              <a:t>Normalization</a:t>
            </a:r>
          </a:p>
        </p:txBody>
      </p:sp>
      <p:pic>
        <p:nvPicPr>
          <p:cNvPr id="5" name="Content Placeholder 4">
            <a:extLst>
              <a:ext uri="{FF2B5EF4-FFF2-40B4-BE49-F238E27FC236}">
                <a16:creationId xmlns:a16="http://schemas.microsoft.com/office/drawing/2014/main" id="{1DBEDBCE-1187-5CFD-8F10-78A0854094F9}"/>
              </a:ext>
            </a:extLst>
          </p:cNvPr>
          <p:cNvPicPr>
            <a:picLocks noGrp="1" noChangeAspect="1"/>
          </p:cNvPicPr>
          <p:nvPr>
            <p:ph idx="1"/>
          </p:nvPr>
        </p:nvPicPr>
        <p:blipFill>
          <a:blip r:embed="rId3"/>
          <a:stretch>
            <a:fillRect/>
          </a:stretch>
        </p:blipFill>
        <p:spPr>
          <a:xfrm>
            <a:off x="72015" y="1841349"/>
            <a:ext cx="5800725" cy="1543050"/>
          </a:xfrm>
        </p:spPr>
      </p:pic>
      <p:cxnSp>
        <p:nvCxnSpPr>
          <p:cNvPr id="7" name="Straight Arrow Connector 6">
            <a:extLst>
              <a:ext uri="{FF2B5EF4-FFF2-40B4-BE49-F238E27FC236}">
                <a16:creationId xmlns:a16="http://schemas.microsoft.com/office/drawing/2014/main" id="{A00E935E-A1CC-00A0-AB66-57833EED21E5}"/>
              </a:ext>
            </a:extLst>
          </p:cNvPr>
          <p:cNvCxnSpPr/>
          <p:nvPr/>
        </p:nvCxnSpPr>
        <p:spPr>
          <a:xfrm>
            <a:off x="5651081" y="2421368"/>
            <a:ext cx="466165"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E1934CF-05C5-5F56-76BC-5C52673D3C1A}"/>
              </a:ext>
            </a:extLst>
          </p:cNvPr>
          <p:cNvPicPr>
            <a:picLocks noChangeAspect="1"/>
          </p:cNvPicPr>
          <p:nvPr/>
        </p:nvPicPr>
        <p:blipFill>
          <a:blip r:embed="rId4"/>
          <a:stretch>
            <a:fillRect/>
          </a:stretch>
        </p:blipFill>
        <p:spPr>
          <a:xfrm>
            <a:off x="6371210" y="1586084"/>
            <a:ext cx="4372990" cy="2028262"/>
          </a:xfrm>
          <a:prstGeom prst="rect">
            <a:avLst/>
          </a:prstGeom>
        </p:spPr>
      </p:pic>
      <p:pic>
        <p:nvPicPr>
          <p:cNvPr id="19" name="Picture 18">
            <a:extLst>
              <a:ext uri="{FF2B5EF4-FFF2-40B4-BE49-F238E27FC236}">
                <a16:creationId xmlns:a16="http://schemas.microsoft.com/office/drawing/2014/main" id="{0DB7ECAF-A922-AE06-429F-861DD6F5F5C4}"/>
              </a:ext>
            </a:extLst>
          </p:cNvPr>
          <p:cNvPicPr>
            <a:picLocks noChangeAspect="1"/>
          </p:cNvPicPr>
          <p:nvPr/>
        </p:nvPicPr>
        <p:blipFill>
          <a:blip r:embed="rId5"/>
          <a:stretch>
            <a:fillRect/>
          </a:stretch>
        </p:blipFill>
        <p:spPr>
          <a:xfrm>
            <a:off x="551389" y="4257785"/>
            <a:ext cx="5332774" cy="1619250"/>
          </a:xfrm>
          <a:prstGeom prst="rect">
            <a:avLst/>
          </a:prstGeom>
        </p:spPr>
      </p:pic>
      <p:pic>
        <p:nvPicPr>
          <p:cNvPr id="21" name="Picture 20">
            <a:extLst>
              <a:ext uri="{FF2B5EF4-FFF2-40B4-BE49-F238E27FC236}">
                <a16:creationId xmlns:a16="http://schemas.microsoft.com/office/drawing/2014/main" id="{D2C0C142-B3A6-41CD-4CDF-D65038E34C35}"/>
              </a:ext>
            </a:extLst>
          </p:cNvPr>
          <p:cNvPicPr>
            <a:picLocks noChangeAspect="1"/>
          </p:cNvPicPr>
          <p:nvPr/>
        </p:nvPicPr>
        <p:blipFill>
          <a:blip r:embed="rId6"/>
          <a:stretch>
            <a:fillRect/>
          </a:stretch>
        </p:blipFill>
        <p:spPr>
          <a:xfrm>
            <a:off x="6851276" y="4257785"/>
            <a:ext cx="4121523" cy="1838863"/>
          </a:xfrm>
          <a:prstGeom prst="rect">
            <a:avLst/>
          </a:prstGeom>
        </p:spPr>
      </p:pic>
      <p:cxnSp>
        <p:nvCxnSpPr>
          <p:cNvPr id="3" name="Straight Arrow Connector 2">
            <a:extLst>
              <a:ext uri="{FF2B5EF4-FFF2-40B4-BE49-F238E27FC236}">
                <a16:creationId xmlns:a16="http://schemas.microsoft.com/office/drawing/2014/main" id="{09A14073-E303-7966-B8BE-ABCA9EC7673A}"/>
              </a:ext>
            </a:extLst>
          </p:cNvPr>
          <p:cNvCxnSpPr>
            <a:cxnSpLocks/>
          </p:cNvCxnSpPr>
          <p:nvPr/>
        </p:nvCxnSpPr>
        <p:spPr>
          <a:xfrm flipH="1">
            <a:off x="4761781" y="3614346"/>
            <a:ext cx="2089495" cy="9231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8A7BFF2-B362-EB0D-A0A3-61ADF8B216F4}"/>
              </a:ext>
            </a:extLst>
          </p:cNvPr>
          <p:cNvCxnSpPr>
            <a:cxnSpLocks/>
          </p:cNvCxnSpPr>
          <p:nvPr/>
        </p:nvCxnSpPr>
        <p:spPr>
          <a:xfrm>
            <a:off x="6851276" y="3614346"/>
            <a:ext cx="1361071" cy="7678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41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9BAD-D4E2-AF37-F771-19B55AB479E8}"/>
              </a:ext>
            </a:extLst>
          </p:cNvPr>
          <p:cNvSpPr>
            <a:spLocks noGrp="1"/>
          </p:cNvSpPr>
          <p:nvPr>
            <p:ph type="title"/>
          </p:nvPr>
        </p:nvSpPr>
        <p:spPr>
          <a:noFill/>
        </p:spPr>
        <p:txBody>
          <a:bodyPr/>
          <a:lstStyle/>
          <a:p>
            <a:r>
              <a:rPr lang="en-ZA" dirty="0"/>
              <a:t>Normalisation</a:t>
            </a:r>
          </a:p>
        </p:txBody>
      </p:sp>
      <p:sp>
        <p:nvSpPr>
          <p:cNvPr id="3" name="Content Placeholder 2">
            <a:extLst>
              <a:ext uri="{FF2B5EF4-FFF2-40B4-BE49-F238E27FC236}">
                <a16:creationId xmlns:a16="http://schemas.microsoft.com/office/drawing/2014/main" id="{9925580E-12E5-9ADE-5061-5E98483BC009}"/>
              </a:ext>
            </a:extLst>
          </p:cNvPr>
          <p:cNvSpPr>
            <a:spLocks noGrp="1"/>
          </p:cNvSpPr>
          <p:nvPr>
            <p:ph idx="1"/>
          </p:nvPr>
        </p:nvSpPr>
        <p:spPr/>
        <p:txBody>
          <a:bodyPr/>
          <a:lstStyle/>
          <a:p>
            <a:r>
              <a:rPr lang="en-US" i="1" dirty="0"/>
              <a:t>Observe the table below, Explain what normalization process you would apply to it to have a normalized dataset.</a:t>
            </a:r>
          </a:p>
          <a:p>
            <a:pPr marL="0" indent="0">
              <a:buNone/>
            </a:pPr>
            <a:endParaRPr lang="en-US" i="1" dirty="0"/>
          </a:p>
          <a:p>
            <a:endParaRPr lang="en-ZA" i="1" dirty="0"/>
          </a:p>
        </p:txBody>
      </p:sp>
      <p:sp>
        <p:nvSpPr>
          <p:cNvPr id="4" name="Rectangle 3">
            <a:extLst>
              <a:ext uri="{FF2B5EF4-FFF2-40B4-BE49-F238E27FC236}">
                <a16:creationId xmlns:a16="http://schemas.microsoft.com/office/drawing/2014/main" id="{83FB5C1A-BB7E-B02B-328C-41AF2447C401}"/>
              </a:ext>
            </a:extLst>
          </p:cNvPr>
          <p:cNvSpPr/>
          <p:nvPr/>
        </p:nvSpPr>
        <p:spPr>
          <a:xfrm>
            <a:off x="-137987" y="6309360"/>
            <a:ext cx="988540" cy="437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800" dirty="0">
              <a:solidFill>
                <a:sysClr val="windowText" lastClr="000000"/>
              </a:solidFill>
              <a:latin typeface="+mj-lt"/>
            </a:endParaRPr>
          </a:p>
        </p:txBody>
      </p:sp>
      <p:pic>
        <p:nvPicPr>
          <p:cNvPr id="6" name="Picture 5">
            <a:extLst>
              <a:ext uri="{FF2B5EF4-FFF2-40B4-BE49-F238E27FC236}">
                <a16:creationId xmlns:a16="http://schemas.microsoft.com/office/drawing/2014/main" id="{2229B706-30A1-80EE-9F54-9A8463A93A09}"/>
              </a:ext>
            </a:extLst>
          </p:cNvPr>
          <p:cNvPicPr>
            <a:picLocks noChangeAspect="1"/>
          </p:cNvPicPr>
          <p:nvPr/>
        </p:nvPicPr>
        <p:blipFill rotWithShape="1">
          <a:blip r:embed="rId3"/>
          <a:srcRect b="9157"/>
          <a:stretch/>
        </p:blipFill>
        <p:spPr>
          <a:xfrm>
            <a:off x="2359819" y="2846368"/>
            <a:ext cx="7748408" cy="3900421"/>
          </a:xfrm>
          <a:prstGeom prst="rect">
            <a:avLst/>
          </a:prstGeom>
        </p:spPr>
      </p:pic>
    </p:spTree>
    <p:extLst>
      <p:ext uri="{BB962C8B-B14F-4D97-AF65-F5344CB8AC3E}">
        <p14:creationId xmlns:p14="http://schemas.microsoft.com/office/powerpoint/2010/main" val="26517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9BAD-D4E2-AF37-F771-19B55AB479E8}"/>
              </a:ext>
            </a:extLst>
          </p:cNvPr>
          <p:cNvSpPr>
            <a:spLocks noGrp="1"/>
          </p:cNvSpPr>
          <p:nvPr>
            <p:ph type="title"/>
          </p:nvPr>
        </p:nvSpPr>
        <p:spPr>
          <a:noFill/>
        </p:spPr>
        <p:txBody>
          <a:bodyPr/>
          <a:lstStyle/>
          <a:p>
            <a:r>
              <a:rPr lang="en-ZA" dirty="0"/>
              <a:t>Normalisation</a:t>
            </a:r>
          </a:p>
        </p:txBody>
      </p:sp>
      <p:sp>
        <p:nvSpPr>
          <p:cNvPr id="3" name="Content Placeholder 2">
            <a:extLst>
              <a:ext uri="{FF2B5EF4-FFF2-40B4-BE49-F238E27FC236}">
                <a16:creationId xmlns:a16="http://schemas.microsoft.com/office/drawing/2014/main" id="{9925580E-12E5-9ADE-5061-5E98483BC009}"/>
              </a:ext>
            </a:extLst>
          </p:cNvPr>
          <p:cNvSpPr>
            <a:spLocks noGrp="1"/>
          </p:cNvSpPr>
          <p:nvPr>
            <p:ph idx="1"/>
          </p:nvPr>
        </p:nvSpPr>
        <p:spPr/>
        <p:txBody>
          <a:bodyPr/>
          <a:lstStyle/>
          <a:p>
            <a:r>
              <a:rPr lang="en-US" i="1" dirty="0"/>
              <a:t>Observe the table below, Explain what normalization process was applied to it to have a normalized dataset.</a:t>
            </a:r>
          </a:p>
          <a:p>
            <a:pPr marL="0" indent="0">
              <a:buNone/>
            </a:pPr>
            <a:endParaRPr lang="en-US" i="1" dirty="0"/>
          </a:p>
          <a:p>
            <a:endParaRPr lang="en-ZA" i="1" dirty="0"/>
          </a:p>
        </p:txBody>
      </p:sp>
      <p:sp>
        <p:nvSpPr>
          <p:cNvPr id="4" name="Rectangle 3">
            <a:extLst>
              <a:ext uri="{FF2B5EF4-FFF2-40B4-BE49-F238E27FC236}">
                <a16:creationId xmlns:a16="http://schemas.microsoft.com/office/drawing/2014/main" id="{83FB5C1A-BB7E-B02B-328C-41AF2447C401}"/>
              </a:ext>
            </a:extLst>
          </p:cNvPr>
          <p:cNvSpPr/>
          <p:nvPr/>
        </p:nvSpPr>
        <p:spPr>
          <a:xfrm>
            <a:off x="-137987" y="6309360"/>
            <a:ext cx="988540" cy="437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800" dirty="0">
              <a:solidFill>
                <a:sysClr val="windowText" lastClr="000000"/>
              </a:solidFill>
              <a:latin typeface="+mj-lt"/>
            </a:endParaRPr>
          </a:p>
        </p:txBody>
      </p:sp>
      <p:pic>
        <p:nvPicPr>
          <p:cNvPr id="7" name="Picture 6" descr="A screenshot of a computer&#10;&#10;Description automatically generated">
            <a:extLst>
              <a:ext uri="{FF2B5EF4-FFF2-40B4-BE49-F238E27FC236}">
                <a16:creationId xmlns:a16="http://schemas.microsoft.com/office/drawing/2014/main" id="{98F6B610-91B5-DD4D-3628-2538121138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741" y="2622430"/>
            <a:ext cx="8232458" cy="3842377"/>
          </a:xfrm>
          <a:prstGeom prst="rect">
            <a:avLst/>
          </a:prstGeom>
        </p:spPr>
      </p:pic>
    </p:spTree>
    <p:extLst>
      <p:ext uri="{BB962C8B-B14F-4D97-AF65-F5344CB8AC3E}">
        <p14:creationId xmlns:p14="http://schemas.microsoft.com/office/powerpoint/2010/main" val="2369060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89BAD-D4E2-AF37-F771-19B55AB479E8}"/>
              </a:ext>
            </a:extLst>
          </p:cNvPr>
          <p:cNvSpPr>
            <a:spLocks noGrp="1"/>
          </p:cNvSpPr>
          <p:nvPr>
            <p:ph type="title"/>
          </p:nvPr>
        </p:nvSpPr>
        <p:spPr>
          <a:noFill/>
        </p:spPr>
        <p:txBody>
          <a:bodyPr/>
          <a:lstStyle/>
          <a:p>
            <a:r>
              <a:rPr lang="en-ZA" dirty="0"/>
              <a:t>Normalisation</a:t>
            </a:r>
          </a:p>
        </p:txBody>
      </p:sp>
      <p:sp>
        <p:nvSpPr>
          <p:cNvPr id="3" name="Content Placeholder 2">
            <a:extLst>
              <a:ext uri="{FF2B5EF4-FFF2-40B4-BE49-F238E27FC236}">
                <a16:creationId xmlns:a16="http://schemas.microsoft.com/office/drawing/2014/main" id="{9925580E-12E5-9ADE-5061-5E98483BC009}"/>
              </a:ext>
            </a:extLst>
          </p:cNvPr>
          <p:cNvSpPr>
            <a:spLocks noGrp="1"/>
          </p:cNvSpPr>
          <p:nvPr>
            <p:ph idx="1"/>
          </p:nvPr>
        </p:nvSpPr>
        <p:spPr/>
        <p:txBody>
          <a:bodyPr/>
          <a:lstStyle/>
          <a:p>
            <a:r>
              <a:rPr lang="en-US" i="1" dirty="0"/>
              <a:t>Observe the table below, Explain what normalization process you would apply to it, to have a normalized dataset.</a:t>
            </a:r>
          </a:p>
          <a:p>
            <a:pPr marL="0" indent="0">
              <a:buNone/>
            </a:pPr>
            <a:endParaRPr lang="en-US" i="1" dirty="0"/>
          </a:p>
          <a:p>
            <a:endParaRPr lang="en-ZA" i="1" dirty="0"/>
          </a:p>
        </p:txBody>
      </p:sp>
      <p:sp>
        <p:nvSpPr>
          <p:cNvPr id="4" name="Rectangle 3">
            <a:extLst>
              <a:ext uri="{FF2B5EF4-FFF2-40B4-BE49-F238E27FC236}">
                <a16:creationId xmlns:a16="http://schemas.microsoft.com/office/drawing/2014/main" id="{83FB5C1A-BB7E-B02B-328C-41AF2447C401}"/>
              </a:ext>
            </a:extLst>
          </p:cNvPr>
          <p:cNvSpPr/>
          <p:nvPr/>
        </p:nvSpPr>
        <p:spPr>
          <a:xfrm>
            <a:off x="-137987" y="6309360"/>
            <a:ext cx="988540" cy="4374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2800" dirty="0">
              <a:solidFill>
                <a:sysClr val="windowText" lastClr="000000"/>
              </a:solidFill>
              <a:latin typeface="+mj-lt"/>
            </a:endParaRPr>
          </a:p>
        </p:txBody>
      </p:sp>
      <p:pic>
        <p:nvPicPr>
          <p:cNvPr id="7" name="Picture 6" descr="A chart with numbers and numbers&#10;&#10;Description automatically generated with medium confidence">
            <a:extLst>
              <a:ext uri="{FF2B5EF4-FFF2-40B4-BE49-F238E27FC236}">
                <a16:creationId xmlns:a16="http://schemas.microsoft.com/office/drawing/2014/main" id="{D616E019-FD9E-CB6B-FEC7-BC8A46BB964D}"/>
              </a:ext>
            </a:extLst>
          </p:cNvPr>
          <p:cNvPicPr>
            <a:picLocks noChangeAspect="1"/>
          </p:cNvPicPr>
          <p:nvPr/>
        </p:nvPicPr>
        <p:blipFill rotWithShape="1">
          <a:blip r:embed="rId3">
            <a:extLst>
              <a:ext uri="{28A0092B-C50C-407E-A947-70E740481C1C}">
                <a14:useLocalDpi xmlns:a14="http://schemas.microsoft.com/office/drawing/2010/main" val="0"/>
              </a:ext>
            </a:extLst>
          </a:blip>
          <a:srcRect b="58136"/>
          <a:stretch/>
        </p:blipFill>
        <p:spPr>
          <a:xfrm>
            <a:off x="2598471" y="2869059"/>
            <a:ext cx="6995058" cy="3175125"/>
          </a:xfrm>
          <a:prstGeom prst="rect">
            <a:avLst/>
          </a:prstGeom>
        </p:spPr>
      </p:pic>
    </p:spTree>
    <p:extLst>
      <p:ext uri="{BB962C8B-B14F-4D97-AF65-F5344CB8AC3E}">
        <p14:creationId xmlns:p14="http://schemas.microsoft.com/office/powerpoint/2010/main" val="15057014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335B74"/>
      </a:dk2>
      <a:lt2>
        <a:srgbClr val="DFE3E5"/>
      </a:lt2>
      <a:accent1>
        <a:srgbClr val="33CCCC"/>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ABFB6A092BC114FB9C8BF4F3844A63F" ma:contentTypeVersion="12" ma:contentTypeDescription="Create a new document." ma:contentTypeScope="" ma:versionID="44882e59778137eb3abff6fe86cb27ae">
  <xsd:schema xmlns:xsd="http://www.w3.org/2001/XMLSchema" xmlns:xs="http://www.w3.org/2001/XMLSchema" xmlns:p="http://schemas.microsoft.com/office/2006/metadata/properties" xmlns:ns3="1d6905d8-d2be-43f9-a6c8-7ae26326fc2f" xmlns:ns4="2ff071ce-df8b-4fc0-abb4-b097bcbe2cdc" targetNamespace="http://schemas.microsoft.com/office/2006/metadata/properties" ma:root="true" ma:fieldsID="5b1db03e36aed2cb507cf74cdabc5d23" ns3:_="" ns4:_="">
    <xsd:import namespace="1d6905d8-d2be-43f9-a6c8-7ae26326fc2f"/>
    <xsd:import namespace="2ff071ce-df8b-4fc0-abb4-b097bcbe2cd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905d8-d2be-43f9-a6c8-7ae26326fc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f071ce-df8b-4fc0-abb4-b097bcbe2c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4465B9-5913-49BF-A98C-BEDDD6A19590}">
  <ds:schemaRefs>
    <ds:schemaRef ds:uri="http://purl.org/dc/terms/"/>
    <ds:schemaRef ds:uri="http://purl.org/dc/dcmitype/"/>
    <ds:schemaRef ds:uri="http://schemas.microsoft.com/office/2006/documentManagement/types"/>
    <ds:schemaRef ds:uri="1d6905d8-d2be-43f9-a6c8-7ae26326fc2f"/>
    <ds:schemaRef ds:uri="2ff071ce-df8b-4fc0-abb4-b097bcbe2cdc"/>
    <ds:schemaRef ds:uri="http://schemas.openxmlformats.org/package/2006/metadata/core-properties"/>
    <ds:schemaRef ds:uri="http://www.w3.org/XML/1998/namespace"/>
    <ds:schemaRef ds:uri="http://purl.org/dc/elements/1.1/"/>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1A107D2D-9A75-4854-8A1E-79037BDAB399}">
  <ds:schemaRefs>
    <ds:schemaRef ds:uri="http://schemas.microsoft.com/sharepoint/v3/contenttype/forms"/>
  </ds:schemaRefs>
</ds:datastoreItem>
</file>

<file path=customXml/itemProps3.xml><?xml version="1.0" encoding="utf-8"?>
<ds:datastoreItem xmlns:ds="http://schemas.openxmlformats.org/officeDocument/2006/customXml" ds:itemID="{2AD56AF1-F8AC-497A-B554-CFAFE608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905d8-d2be-43f9-a6c8-7ae26326fc2f"/>
    <ds:schemaRef ds:uri="2ff071ce-df8b-4fc0-abb4-b097bcbe2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91228</TotalTime>
  <Words>3810</Words>
  <Application>Microsoft Office PowerPoint</Application>
  <PresentationFormat>Widescreen</PresentationFormat>
  <Paragraphs>450</Paragraphs>
  <Slides>35</Slides>
  <Notes>29</Notes>
  <HiddenSlides>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Agency FB</vt:lpstr>
      <vt:lpstr>-apple-system</vt:lpstr>
      <vt:lpstr>Arial</vt:lpstr>
      <vt:lpstr>Calibri</vt:lpstr>
      <vt:lpstr>Consolas</vt:lpstr>
      <vt:lpstr>Courier New</vt:lpstr>
      <vt:lpstr>Segoe UI</vt:lpstr>
      <vt:lpstr>Times New Roman</vt:lpstr>
      <vt:lpstr>Tw Cen MT</vt:lpstr>
      <vt:lpstr>Tw Cen MT Condensed</vt:lpstr>
      <vt:lpstr>urw-din</vt:lpstr>
      <vt:lpstr>Verdana</vt:lpstr>
      <vt:lpstr>Wingdings 3</vt:lpstr>
      <vt:lpstr>Integral</vt:lpstr>
      <vt:lpstr>Chapter 11: normalization &amp; joins</vt:lpstr>
      <vt:lpstr>Chapter 11: normalization &amp; joins</vt:lpstr>
      <vt:lpstr>What is Normalization?</vt:lpstr>
      <vt:lpstr>Normalization</vt:lpstr>
      <vt:lpstr>Normalization</vt:lpstr>
      <vt:lpstr>Normalization</vt:lpstr>
      <vt:lpstr>Normalisation</vt:lpstr>
      <vt:lpstr>Normalisation</vt:lpstr>
      <vt:lpstr>Normalisation</vt:lpstr>
      <vt:lpstr>Normalisation</vt:lpstr>
      <vt:lpstr>Types of relationships</vt:lpstr>
      <vt:lpstr>One to One</vt:lpstr>
      <vt:lpstr>One to Many</vt:lpstr>
      <vt:lpstr>Many to Many</vt:lpstr>
      <vt:lpstr>Relationships examples</vt:lpstr>
      <vt:lpstr>PowerPoint Presentation</vt:lpstr>
      <vt:lpstr>Different Types of SQL JOINs</vt:lpstr>
      <vt:lpstr>Joins</vt:lpstr>
      <vt:lpstr>PowerPoint Presentation</vt:lpstr>
      <vt:lpstr>Inner Join</vt:lpstr>
      <vt:lpstr>Inner Join</vt:lpstr>
      <vt:lpstr>Full Outer Join</vt:lpstr>
      <vt:lpstr>Full Outer Join</vt:lpstr>
      <vt:lpstr>Left Join</vt:lpstr>
      <vt:lpstr>Left Join</vt:lpstr>
      <vt:lpstr>Right Join</vt:lpstr>
      <vt:lpstr>Right Join</vt:lpstr>
      <vt:lpstr>Self Join</vt:lpstr>
      <vt:lpstr>Multiple joins</vt:lpstr>
      <vt:lpstr>Multiple joins</vt:lpstr>
      <vt:lpstr>Joins</vt:lpstr>
      <vt:lpstr>Joins – Restaurant</vt:lpstr>
      <vt:lpstr>Joins - restaurant</vt:lpstr>
      <vt:lpstr>Joins</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Mitzie van Heerden (Platinum Life)</dc:creator>
  <cp:lastModifiedBy>Fortune Zulu (Platinum Life)</cp:lastModifiedBy>
  <cp:revision>384</cp:revision>
  <dcterms:created xsi:type="dcterms:W3CDTF">2021-01-29T07:55:17Z</dcterms:created>
  <dcterms:modified xsi:type="dcterms:W3CDTF">2023-10-16T07:48:43Z</dcterms:modified>
</cp:coreProperties>
</file>