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handoutMasterIdLst>
    <p:handoutMasterId r:id="rId44"/>
  </p:handoutMasterIdLst>
  <p:sldIdLst>
    <p:sldId id="852" r:id="rId5"/>
    <p:sldId id="853" r:id="rId6"/>
    <p:sldId id="583" r:id="rId7"/>
    <p:sldId id="607" r:id="rId8"/>
    <p:sldId id="399" r:id="rId9"/>
    <p:sldId id="566" r:id="rId10"/>
    <p:sldId id="568" r:id="rId11"/>
    <p:sldId id="572" r:id="rId12"/>
    <p:sldId id="816" r:id="rId13"/>
    <p:sldId id="813" r:id="rId14"/>
    <p:sldId id="814" r:id="rId15"/>
    <p:sldId id="815" r:id="rId16"/>
    <p:sldId id="584" r:id="rId17"/>
    <p:sldId id="608" r:id="rId18"/>
    <p:sldId id="861" r:id="rId19"/>
    <p:sldId id="564" r:id="rId20"/>
    <p:sldId id="587" r:id="rId21"/>
    <p:sldId id="575" r:id="rId22"/>
    <p:sldId id="565" r:id="rId23"/>
    <p:sldId id="576" r:id="rId24"/>
    <p:sldId id="569" r:id="rId25"/>
    <p:sldId id="817" r:id="rId26"/>
    <p:sldId id="573" r:id="rId27"/>
    <p:sldId id="277" r:id="rId28"/>
    <p:sldId id="819" r:id="rId29"/>
    <p:sldId id="278" r:id="rId30"/>
    <p:sldId id="820" r:id="rId31"/>
    <p:sldId id="336" r:id="rId32"/>
    <p:sldId id="822" r:id="rId33"/>
    <p:sldId id="869" r:id="rId34"/>
    <p:sldId id="868" r:id="rId35"/>
    <p:sldId id="468" r:id="rId36"/>
    <p:sldId id="524" r:id="rId37"/>
    <p:sldId id="720" r:id="rId38"/>
    <p:sldId id="862" r:id="rId39"/>
    <p:sldId id="851" r:id="rId40"/>
    <p:sldId id="870" r:id="rId41"/>
    <p:sldId id="871"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12: Subqueries" id="{3E86D980-2DAC-4F46-8BDF-788336FBCB9F}">
          <p14:sldIdLst>
            <p14:sldId id="852"/>
            <p14:sldId id="853"/>
            <p14:sldId id="583"/>
            <p14:sldId id="607"/>
            <p14:sldId id="399"/>
            <p14:sldId id="566"/>
            <p14:sldId id="568"/>
            <p14:sldId id="572"/>
            <p14:sldId id="816"/>
            <p14:sldId id="813"/>
            <p14:sldId id="814"/>
            <p14:sldId id="815"/>
            <p14:sldId id="584"/>
            <p14:sldId id="608"/>
            <p14:sldId id="861"/>
            <p14:sldId id="564"/>
            <p14:sldId id="587"/>
            <p14:sldId id="575"/>
            <p14:sldId id="565"/>
            <p14:sldId id="576"/>
            <p14:sldId id="569"/>
            <p14:sldId id="817"/>
            <p14:sldId id="573"/>
            <p14:sldId id="277"/>
            <p14:sldId id="819"/>
            <p14:sldId id="278"/>
            <p14:sldId id="820"/>
            <p14:sldId id="336"/>
            <p14:sldId id="822"/>
            <p14:sldId id="869"/>
            <p14:sldId id="868"/>
            <p14:sldId id="468"/>
            <p14:sldId id="524"/>
            <p14:sldId id="720"/>
            <p14:sldId id="862"/>
            <p14:sldId id="851"/>
            <p14:sldId id="870"/>
            <p14:sldId id="87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B748D-E268-4B5A-A41D-6CE2A8510AF0}" v="732" dt="2021-04-26T10:20:03.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78664" autoAdjust="0"/>
  </p:normalViewPr>
  <p:slideViewPr>
    <p:cSldViewPr snapToGrid="0">
      <p:cViewPr varScale="1">
        <p:scale>
          <a:sx n="56" d="100"/>
          <a:sy n="56" d="100"/>
        </p:scale>
        <p:origin x="1200" y="78"/>
      </p:cViewPr>
      <p:guideLst/>
    </p:cSldViewPr>
  </p:slideViewPr>
  <p:outlineViewPr>
    <p:cViewPr>
      <p:scale>
        <a:sx n="33" d="100"/>
        <a:sy n="33" d="100"/>
      </p:scale>
      <p:origin x="0" y="-144"/>
    </p:cViewPr>
  </p:outlineViewPr>
  <p:notesTextViewPr>
    <p:cViewPr>
      <p:scale>
        <a:sx n="3" d="2"/>
        <a:sy n="3" d="2"/>
      </p:scale>
      <p:origin x="0" y="0"/>
    </p:cViewPr>
  </p:notesTextViewPr>
  <p:sorterViewPr>
    <p:cViewPr>
      <p:scale>
        <a:sx n="110" d="100"/>
        <a:sy n="110" d="100"/>
      </p:scale>
      <p:origin x="0" y="-84222"/>
    </p:cViewPr>
  </p:sorterViewPr>
  <p:notesViewPr>
    <p:cSldViewPr snapToGrid="0">
      <p:cViewPr varScale="1">
        <p:scale>
          <a:sx n="55" d="100"/>
          <a:sy n="55" d="100"/>
        </p:scale>
        <p:origin x="213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32C012-8432-481D-9C7C-24058F5CE1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78E808B6-3AF2-433C-AABE-BEF4E0F4A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06B1D1-D8C8-4B18-974C-22F4EBA794AB}" type="datetimeFigureOut">
              <a:rPr lang="en-ZA" smtClean="0"/>
              <a:t>2023/06/13</a:t>
            </a:fld>
            <a:endParaRPr lang="en-ZA"/>
          </a:p>
        </p:txBody>
      </p:sp>
      <p:sp>
        <p:nvSpPr>
          <p:cNvPr id="4" name="Footer Placeholder 3">
            <a:extLst>
              <a:ext uri="{FF2B5EF4-FFF2-40B4-BE49-F238E27FC236}">
                <a16:creationId xmlns:a16="http://schemas.microsoft.com/office/drawing/2014/main" id="{EDF5F001-DD4E-4B9C-ACE3-162A6B44FC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29A43703-C496-4EB3-A08D-3C808D16F0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2F0150-85C3-4AC9-9490-F03A1221B4FE}" type="slidenum">
              <a:rPr lang="en-ZA" smtClean="0"/>
              <a:t>‹#›</a:t>
            </a:fld>
            <a:endParaRPr lang="en-ZA"/>
          </a:p>
        </p:txBody>
      </p:sp>
    </p:spTree>
    <p:extLst>
      <p:ext uri="{BB962C8B-B14F-4D97-AF65-F5344CB8AC3E}">
        <p14:creationId xmlns:p14="http://schemas.microsoft.com/office/powerpoint/2010/main" val="504193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031FE-A7D0-43E5-8573-50F59ECE001B}" type="datetimeFigureOut">
              <a:rPr lang="en-ZA" smtClean="0"/>
              <a:t>2023/06/13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C5F24-0218-45C1-84FF-7B5EA4924C5B}" type="slidenum">
              <a:rPr lang="en-ZA" smtClean="0"/>
              <a:t>‹#›</a:t>
            </a:fld>
            <a:endParaRPr lang="en-ZA"/>
          </a:p>
        </p:txBody>
      </p:sp>
    </p:spTree>
    <p:extLst>
      <p:ext uri="{BB962C8B-B14F-4D97-AF65-F5344CB8AC3E}">
        <p14:creationId xmlns:p14="http://schemas.microsoft.com/office/powerpoint/2010/main" val="292943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a:t>
            </a:fld>
            <a:endParaRPr lang="en-ZA"/>
          </a:p>
        </p:txBody>
      </p:sp>
    </p:spTree>
    <p:extLst>
      <p:ext uri="{BB962C8B-B14F-4D97-AF65-F5344CB8AC3E}">
        <p14:creationId xmlns:p14="http://schemas.microsoft.com/office/powerpoint/2010/main" val="1709766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Subquery in WHERE clause</a:t>
            </a:r>
          </a:p>
          <a:p>
            <a:endParaRPr lang="en-ZA" dirty="0"/>
          </a:p>
          <a:p>
            <a:r>
              <a:rPr lang="en-ZA" dirty="0"/>
              <a:t>Show the order info from all people who’s surname starts with ‘van’, even though ‘van’ appears on another table</a:t>
            </a:r>
          </a:p>
        </p:txBody>
      </p:sp>
      <p:sp>
        <p:nvSpPr>
          <p:cNvPr id="4" name="Slide Number Placeholder 3"/>
          <p:cNvSpPr>
            <a:spLocks noGrp="1"/>
          </p:cNvSpPr>
          <p:nvPr>
            <p:ph type="sldNum" sz="quarter" idx="5"/>
          </p:nvPr>
        </p:nvSpPr>
        <p:spPr/>
        <p:txBody>
          <a:bodyPr/>
          <a:lstStyle/>
          <a:p>
            <a:fld id="{85CC5F24-0218-45C1-84FF-7B5EA4924C5B}" type="slidenum">
              <a:rPr lang="en-ZA" smtClean="0"/>
              <a:t>12</a:t>
            </a:fld>
            <a:endParaRPr lang="en-ZA"/>
          </a:p>
        </p:txBody>
      </p:sp>
    </p:spTree>
    <p:extLst>
      <p:ext uri="{BB962C8B-B14F-4D97-AF65-F5344CB8AC3E}">
        <p14:creationId xmlns:p14="http://schemas.microsoft.com/office/powerpoint/2010/main" val="3494731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Look at these 2 tables  (you wont be able to import them – you can write the queries based on what you see on this slide:</a:t>
            </a:r>
          </a:p>
          <a:p>
            <a:endParaRPr lang="en-ZA" dirty="0"/>
          </a:p>
          <a:p>
            <a:r>
              <a:rPr lang="en-ZA" dirty="0"/>
              <a:t>This is details about people applying for positions, and actual available positions:</a:t>
            </a:r>
          </a:p>
          <a:p>
            <a:r>
              <a:rPr lang="en-ZA" dirty="0"/>
              <a:t>Show all details of only the applicants who match any of the positions on the </a:t>
            </a:r>
            <a:r>
              <a:rPr lang="en-ZA" dirty="0" err="1"/>
              <a:t>PositionAvailable</a:t>
            </a:r>
            <a:r>
              <a:rPr lang="en-ZA" dirty="0"/>
              <a:t> table</a:t>
            </a:r>
          </a:p>
          <a:p>
            <a:r>
              <a:rPr lang="en-ZA" dirty="0"/>
              <a:t>Hint – you can use the “in” function  together with a subquery</a:t>
            </a:r>
          </a:p>
          <a:p>
            <a:endParaRPr lang="en-ZA" dirty="0"/>
          </a:p>
          <a:p>
            <a:r>
              <a:rPr lang="en-ZA" dirty="0"/>
              <a:t>Give them time to try this out </a:t>
            </a:r>
          </a:p>
          <a:p>
            <a:endParaRPr lang="en-ZA" dirty="0"/>
          </a:p>
          <a:p>
            <a:r>
              <a:rPr lang="en-ZA" dirty="0"/>
              <a:t>----</a:t>
            </a:r>
          </a:p>
          <a:p>
            <a:r>
              <a:rPr lang="en-ZA" i="1" dirty="0"/>
              <a:t>Select * from Applicants</a:t>
            </a:r>
          </a:p>
          <a:p>
            <a:r>
              <a:rPr lang="en-ZA" i="1" dirty="0"/>
              <a:t>Where </a:t>
            </a:r>
            <a:r>
              <a:rPr lang="en-ZA" i="1" dirty="0" err="1"/>
              <a:t>job_title</a:t>
            </a:r>
            <a:r>
              <a:rPr lang="en-ZA" i="1" dirty="0"/>
              <a:t> in ( </a:t>
            </a:r>
            <a:r>
              <a:rPr lang="en-ZA" i="1" dirty="0">
                <a:solidFill>
                  <a:srgbClr val="00B0F0"/>
                </a:solidFill>
              </a:rPr>
              <a:t>select title from </a:t>
            </a:r>
            <a:r>
              <a:rPr lang="en-ZA" i="1" dirty="0" err="1">
                <a:solidFill>
                  <a:srgbClr val="00B0F0"/>
                </a:solidFill>
              </a:rPr>
              <a:t>PositionAvailable</a:t>
            </a:r>
            <a:r>
              <a:rPr lang="en-ZA" i="1" dirty="0">
                <a:solidFill>
                  <a:srgbClr val="00B0F0"/>
                </a:solidFill>
              </a:rPr>
              <a:t> </a:t>
            </a:r>
            <a:r>
              <a:rPr lang="en-ZA" i="1" dirty="0"/>
              <a:t>)</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13</a:t>
            </a:fld>
            <a:endParaRPr lang="en-ZA"/>
          </a:p>
        </p:txBody>
      </p:sp>
    </p:spTree>
    <p:extLst>
      <p:ext uri="{BB962C8B-B14F-4D97-AF65-F5344CB8AC3E}">
        <p14:creationId xmlns:p14="http://schemas.microsoft.com/office/powerpoint/2010/main" val="1071185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the name of the company that placed order 10290</a:t>
            </a:r>
            <a:endParaRPr lang="en-US" sz="1200" b="0" i="0" u="none" strike="noStrike" baseline="0" dirty="0">
              <a:solidFill>
                <a:srgbClr val="000000"/>
              </a:solidFill>
              <a:latin typeface="Times New Roman" panose="02020603050405020304" pitchFamily="18" charset="0"/>
            </a:endParaRPr>
          </a:p>
          <a:p>
            <a:endParaRPr lang="en-US" sz="1200" b="0" i="0" u="none" strike="noStrike" baseline="0" dirty="0">
              <a:solidFill>
                <a:srgbClr val="000000"/>
              </a:solidFill>
              <a:latin typeface="Times New Roman" panose="02020603050405020304" pitchFamily="18" charset="0"/>
            </a:endParaRPr>
          </a:p>
          <a:p>
            <a:endParaRPr lang="en-ZA" sz="1200" b="0" i="0" u="none" strike="noStrike" baseline="0" dirty="0">
              <a:solidFill>
                <a:srgbClr val="000000"/>
              </a:solidFill>
              <a:latin typeface="Times New Roman" panose="02020603050405020304" pitchFamily="18" charset="0"/>
            </a:endParaRP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16</a:t>
            </a:fld>
            <a:endParaRPr lang="en-ZA"/>
          </a:p>
        </p:txBody>
      </p:sp>
    </p:spTree>
    <p:extLst>
      <p:ext uri="{BB962C8B-B14F-4D97-AF65-F5344CB8AC3E}">
        <p14:creationId xmlns:p14="http://schemas.microsoft.com/office/powerpoint/2010/main" val="1035695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You can also use the SQL CREATE TABLE AS statement to create a table from an existing table by copying the existing table s columns.</a:t>
            </a:r>
          </a:p>
          <a:p>
            <a:endParaRPr lang="en-US" b="0" i="0" dirty="0">
              <a:solidFill>
                <a:srgbClr val="333333"/>
              </a:solidFill>
              <a:effectLst/>
              <a:latin typeface="Helvetica Neue"/>
            </a:endParaRPr>
          </a:p>
          <a:p>
            <a:r>
              <a:rPr lang="en-US" b="0" i="0" dirty="0">
                <a:solidFill>
                  <a:srgbClr val="333333"/>
                </a:solidFill>
                <a:effectLst/>
                <a:latin typeface="Helvetica Neue"/>
              </a:rPr>
              <a:t>2-this would create a new table called </a:t>
            </a:r>
            <a:r>
              <a:rPr lang="en-US" b="0" i="1" dirty="0">
                <a:solidFill>
                  <a:srgbClr val="333333"/>
                </a:solidFill>
                <a:effectLst/>
                <a:latin typeface="Helvetica Neue"/>
              </a:rPr>
              <a:t>suppliers</a:t>
            </a:r>
            <a:r>
              <a:rPr lang="en-US" b="0" i="0" dirty="0">
                <a:solidFill>
                  <a:srgbClr val="333333"/>
                </a:solidFill>
                <a:effectLst/>
                <a:latin typeface="Helvetica Neue"/>
              </a:rPr>
              <a:t>  but the new table would only include the specified columns from the </a:t>
            </a:r>
            <a:r>
              <a:rPr lang="en-US" b="0" i="1" dirty="0">
                <a:solidFill>
                  <a:srgbClr val="333333"/>
                </a:solidFill>
                <a:effectLst/>
                <a:latin typeface="Helvetica Neue"/>
              </a:rPr>
              <a:t>companies</a:t>
            </a:r>
            <a:r>
              <a:rPr lang="en-US" b="0" i="0" dirty="0">
                <a:solidFill>
                  <a:srgbClr val="333333"/>
                </a:solidFill>
                <a:effectLst/>
                <a:latin typeface="Helvetica Neue"/>
              </a:rPr>
              <a:t> table.</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17</a:t>
            </a:fld>
            <a:endParaRPr lang="en-ZA"/>
          </a:p>
        </p:txBody>
      </p:sp>
    </p:spTree>
    <p:extLst>
      <p:ext uri="{BB962C8B-B14F-4D97-AF65-F5344CB8AC3E}">
        <p14:creationId xmlns:p14="http://schemas.microsoft.com/office/powerpoint/2010/main" val="3793725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Ask the student to explain what these queries will do – give them time to figure it out</a:t>
            </a:r>
          </a:p>
        </p:txBody>
      </p:sp>
      <p:sp>
        <p:nvSpPr>
          <p:cNvPr id="4" name="Slide Number Placeholder 3"/>
          <p:cNvSpPr>
            <a:spLocks noGrp="1"/>
          </p:cNvSpPr>
          <p:nvPr>
            <p:ph type="sldNum" sz="quarter" idx="5"/>
          </p:nvPr>
        </p:nvSpPr>
        <p:spPr/>
        <p:txBody>
          <a:bodyPr/>
          <a:lstStyle/>
          <a:p>
            <a:fld id="{85CC5F24-0218-45C1-84FF-7B5EA4924C5B}" type="slidenum">
              <a:rPr lang="en-ZA" smtClean="0"/>
              <a:t>18</a:t>
            </a:fld>
            <a:endParaRPr lang="en-ZA"/>
          </a:p>
        </p:txBody>
      </p:sp>
    </p:spTree>
    <p:extLst>
      <p:ext uri="{BB962C8B-B14F-4D97-AF65-F5344CB8AC3E}">
        <p14:creationId xmlns:p14="http://schemas.microsoft.com/office/powerpoint/2010/main" val="3742495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Ask the student to explain what these queries will do – give them time to figure it out</a:t>
            </a:r>
          </a:p>
          <a:p>
            <a:r>
              <a:rPr lang="en-US" b="1" dirty="0"/>
              <a:t>They can write it out line for line  or you can ask them to explain the situation of each</a:t>
            </a:r>
          </a:p>
          <a:p>
            <a:endParaRPr lang="en-US" dirty="0"/>
          </a:p>
          <a:p>
            <a:r>
              <a:rPr lang="en-US" dirty="0"/>
              <a:t>1. An alternative way</a:t>
            </a:r>
          </a:p>
          <a:p>
            <a:r>
              <a:rPr lang="en-US" dirty="0"/>
              <a:t>select title  </a:t>
            </a:r>
            <a:r>
              <a:rPr lang="en-US" dirty="0" err="1"/>
              <a:t>char_length</a:t>
            </a:r>
            <a:r>
              <a:rPr lang="en-US" dirty="0"/>
              <a:t>(title)from </a:t>
            </a:r>
            <a:r>
              <a:rPr lang="en-US" dirty="0" err="1"/>
              <a:t>booksorder</a:t>
            </a:r>
            <a:r>
              <a:rPr lang="en-US" dirty="0"/>
              <a:t> by </a:t>
            </a:r>
            <a:r>
              <a:rPr lang="en-US" dirty="0" err="1"/>
              <a:t>char_length</a:t>
            </a:r>
            <a:r>
              <a:rPr lang="en-US" dirty="0"/>
              <a:t>(title) desc</a:t>
            </a:r>
          </a:p>
          <a:p>
            <a:r>
              <a:rPr lang="en-US" dirty="0"/>
              <a:t>limit 1;</a:t>
            </a:r>
          </a:p>
          <a:p>
            <a:r>
              <a:rPr lang="en-US" dirty="0"/>
              <a:t>[the </a:t>
            </a:r>
            <a:r>
              <a:rPr lang="en-US" i="1" u="sng" dirty="0"/>
              <a:t>problem</a:t>
            </a:r>
            <a:r>
              <a:rPr lang="en-US" dirty="0"/>
              <a:t> with this method is that it will only show one book  even if there are 3 books with the same amount of characters]</a:t>
            </a:r>
          </a:p>
          <a:p>
            <a:endParaRPr lang="en-ZA" dirty="0"/>
          </a:p>
          <a:p>
            <a:r>
              <a:rPr lang="en-ZA" dirty="0"/>
              <a:t>Airbnb – most expensive listing and its name(s)</a:t>
            </a:r>
          </a:p>
        </p:txBody>
      </p:sp>
      <p:sp>
        <p:nvSpPr>
          <p:cNvPr id="4" name="Slide Number Placeholder 3"/>
          <p:cNvSpPr>
            <a:spLocks noGrp="1"/>
          </p:cNvSpPr>
          <p:nvPr>
            <p:ph type="sldNum" sz="quarter" idx="5"/>
          </p:nvPr>
        </p:nvSpPr>
        <p:spPr/>
        <p:txBody>
          <a:bodyPr/>
          <a:lstStyle/>
          <a:p>
            <a:fld id="{85CC5F24-0218-45C1-84FF-7B5EA4924C5B}" type="slidenum">
              <a:rPr lang="en-ZA" smtClean="0"/>
              <a:t>19</a:t>
            </a:fld>
            <a:endParaRPr lang="en-ZA"/>
          </a:p>
        </p:txBody>
      </p:sp>
    </p:spTree>
    <p:extLst>
      <p:ext uri="{BB962C8B-B14F-4D97-AF65-F5344CB8AC3E}">
        <p14:creationId xmlns:p14="http://schemas.microsoft.com/office/powerpoint/2010/main" val="1127321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subquery is subject to the following restrictions:</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21</a:t>
            </a:fld>
            <a:endParaRPr lang="en-ZA"/>
          </a:p>
        </p:txBody>
      </p:sp>
    </p:spTree>
    <p:extLst>
      <p:ext uri="{BB962C8B-B14F-4D97-AF65-F5344CB8AC3E}">
        <p14:creationId xmlns:p14="http://schemas.microsoft.com/office/powerpoint/2010/main" val="518737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a:t>
            </a:r>
            <a:r>
              <a:rPr lang="en-US" b="0" i="0" dirty="0">
                <a:solidFill>
                  <a:srgbClr val="171717"/>
                </a:solidFill>
                <a:effectLst/>
                <a:latin typeface="Segoe UI" panose="020B0502040204020203" pitchFamily="34" charset="0"/>
              </a:rPr>
              <a:t> is an ISO standard equivalent for </a:t>
            </a:r>
            <a:r>
              <a:rPr lang="en-US" dirty="0"/>
              <a:t>ANY</a:t>
            </a:r>
            <a:r>
              <a:rPr lang="en-US" b="0" i="0" dirty="0">
                <a:solidFill>
                  <a:srgbClr val="171717"/>
                </a:solidFill>
                <a:effectLst/>
                <a:latin typeface="Segoe UI" panose="020B0502040204020203" pitchFamily="34" charset="0"/>
              </a:rPr>
              <a:t>. (T-SQL)</a:t>
            </a:r>
          </a:p>
          <a:p>
            <a:r>
              <a:rPr lang="en-US" b="0" i="0" dirty="0">
                <a:solidFill>
                  <a:srgbClr val="171717"/>
                </a:solidFill>
                <a:effectLst/>
                <a:latin typeface="Segoe UI" panose="020B0502040204020203" pitchFamily="34" charset="0"/>
              </a:rPr>
              <a:t>Some = any = at least one value</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23</a:t>
            </a:fld>
            <a:endParaRPr lang="en-ZA"/>
          </a:p>
        </p:txBody>
      </p:sp>
    </p:spTree>
    <p:extLst>
      <p:ext uri="{BB962C8B-B14F-4D97-AF65-F5344CB8AC3E}">
        <p14:creationId xmlns:p14="http://schemas.microsoft.com/office/powerpoint/2010/main" val="1357476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The EXISTS operator is used to test for the existence of any record in a subquery.</a:t>
            </a:r>
          </a:p>
          <a:p>
            <a:pPr algn="l"/>
            <a:r>
              <a:rPr lang="en-US" b="0" i="0" dirty="0">
                <a:solidFill>
                  <a:srgbClr val="000000"/>
                </a:solidFill>
                <a:effectLst/>
                <a:latin typeface="Verdana" panose="020B0604030504040204" pitchFamily="34" charset="0"/>
              </a:rPr>
              <a:t>The EXISTS operator returns true if the subquery returns one or more records.</a:t>
            </a:r>
          </a:p>
          <a:p>
            <a:pPr algn="l"/>
            <a:endParaRPr lang="en-US" b="0" i="0" dirty="0">
              <a:solidFill>
                <a:srgbClr val="000000"/>
              </a:solidFill>
              <a:effectLst/>
              <a:latin typeface="Verdana" panose="020B0604030504040204" pitchFamily="34" charset="0"/>
            </a:endParaRPr>
          </a:p>
          <a:p>
            <a:pPr algn="l"/>
            <a:r>
              <a:rPr lang="en-US" b="0" i="1" dirty="0">
                <a:solidFill>
                  <a:srgbClr val="000000"/>
                </a:solidFill>
                <a:effectLst/>
                <a:latin typeface="Verdana" panose="020B0604030504040204" pitchFamily="34" charset="0"/>
              </a:rPr>
              <a:t>[Show a list of the suppliers who sell products costing less than R20]</a:t>
            </a:r>
          </a:p>
          <a:p>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24</a:t>
            </a:fld>
            <a:endParaRPr lang="en-ZA"/>
          </a:p>
        </p:txBody>
      </p:sp>
    </p:spTree>
    <p:extLst>
      <p:ext uri="{BB962C8B-B14F-4D97-AF65-F5344CB8AC3E}">
        <p14:creationId xmlns:p14="http://schemas.microsoft.com/office/powerpoint/2010/main" val="3369266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The EXISTS operator is used to test for the existence of any record in a subquery.</a:t>
            </a:r>
          </a:p>
          <a:p>
            <a:pPr algn="l"/>
            <a:r>
              <a:rPr lang="en-US" b="0" i="0" dirty="0">
                <a:solidFill>
                  <a:srgbClr val="000000"/>
                </a:solidFill>
                <a:effectLst/>
                <a:latin typeface="Verdana" panose="020B0604030504040204" pitchFamily="34" charset="0"/>
              </a:rPr>
              <a:t>The EXISTS operator returns true if the subquery returns one or more records.</a:t>
            </a:r>
          </a:p>
          <a:p>
            <a:pPr algn="l"/>
            <a:endParaRPr lang="en-US" b="0" i="0" dirty="0">
              <a:solidFill>
                <a:srgbClr val="000000"/>
              </a:solidFill>
              <a:effectLst/>
              <a:latin typeface="Verdana" panose="020B0604030504040204" pitchFamily="34" charset="0"/>
            </a:endParaRPr>
          </a:p>
          <a:p>
            <a:pPr algn="l"/>
            <a:r>
              <a:rPr lang="en-US" b="0" i="1" dirty="0">
                <a:solidFill>
                  <a:srgbClr val="000000"/>
                </a:solidFill>
                <a:effectLst/>
                <a:latin typeface="Verdana" panose="020B0604030504040204" pitchFamily="34" charset="0"/>
              </a:rPr>
              <a:t>[Show a list of the suppliers who sell products costing less than R20]</a:t>
            </a:r>
          </a:p>
          <a:p>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25</a:t>
            </a:fld>
            <a:endParaRPr lang="en-ZA"/>
          </a:p>
        </p:txBody>
      </p:sp>
    </p:spTree>
    <p:extLst>
      <p:ext uri="{BB962C8B-B14F-4D97-AF65-F5344CB8AC3E}">
        <p14:creationId xmlns:p14="http://schemas.microsoft.com/office/powerpoint/2010/main" val="124866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After they </a:t>
            </a:r>
            <a:r>
              <a:rPr lang="en-ZA" dirty="0" err="1"/>
              <a:t>ve</a:t>
            </a:r>
            <a:r>
              <a:rPr lang="en-ZA" dirty="0"/>
              <a:t> attempted these 2 query  (each question  probably by using 2 different queries)  show them how it can be done in 1 subquery </a:t>
            </a:r>
          </a:p>
          <a:p>
            <a:endParaRPr lang="en-ZA" dirty="0"/>
          </a:p>
          <a:p>
            <a:r>
              <a:rPr lang="en-ZA" b="1" dirty="0"/>
              <a:t>Do not show them the answers before they tried this properly</a:t>
            </a:r>
          </a:p>
          <a:p>
            <a:r>
              <a:rPr lang="en-ZA" dirty="0"/>
              <a:t>– see next slide for answers</a:t>
            </a:r>
          </a:p>
        </p:txBody>
      </p:sp>
      <p:sp>
        <p:nvSpPr>
          <p:cNvPr id="4" name="Slide Number Placeholder 3"/>
          <p:cNvSpPr>
            <a:spLocks noGrp="1"/>
          </p:cNvSpPr>
          <p:nvPr>
            <p:ph type="sldNum" sz="quarter" idx="5"/>
          </p:nvPr>
        </p:nvSpPr>
        <p:spPr/>
        <p:txBody>
          <a:bodyPr/>
          <a:lstStyle/>
          <a:p>
            <a:fld id="{85CC5F24-0218-45C1-84FF-7B5EA4924C5B}" type="slidenum">
              <a:rPr lang="en-ZA" smtClean="0"/>
              <a:t>3</a:t>
            </a:fld>
            <a:endParaRPr lang="en-ZA"/>
          </a:p>
        </p:txBody>
      </p:sp>
    </p:spTree>
    <p:extLst>
      <p:ext uri="{BB962C8B-B14F-4D97-AF65-F5344CB8AC3E}">
        <p14:creationId xmlns:p14="http://schemas.microsoft.com/office/powerpoint/2010/main" val="2480858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The ANY and ALL operators are used with a WHERE or HAVING clause.</a:t>
            </a:r>
          </a:p>
          <a:p>
            <a:pPr algn="l"/>
            <a:r>
              <a:rPr lang="en-US" b="0" i="0" dirty="0">
                <a:solidFill>
                  <a:srgbClr val="000000"/>
                </a:solidFill>
                <a:effectLst/>
                <a:latin typeface="Verdana" panose="020B0604030504040204" pitchFamily="34" charset="0"/>
              </a:rPr>
              <a:t>The ANY operator returns true if any of the subquery values meet the condition.</a:t>
            </a:r>
          </a:p>
          <a:p>
            <a:endParaRPr lang="en-ZA" dirty="0"/>
          </a:p>
          <a:p>
            <a:r>
              <a:rPr lang="en-ZA" dirty="0"/>
              <a:t>1 – [show any </a:t>
            </a:r>
            <a:r>
              <a:rPr lang="en-ZA" dirty="0" err="1"/>
              <a:t>productnames</a:t>
            </a:r>
            <a:r>
              <a:rPr lang="en-ZA" dirty="0"/>
              <a:t> where 10 of those products have been ordered]</a:t>
            </a:r>
          </a:p>
          <a:p>
            <a:endParaRPr lang="en-ZA" dirty="0"/>
          </a:p>
          <a:p>
            <a:r>
              <a:rPr lang="en-ZA" dirty="0"/>
              <a:t>2 – [show any products that falls in the subcategory – wheels]</a:t>
            </a:r>
          </a:p>
        </p:txBody>
      </p:sp>
      <p:sp>
        <p:nvSpPr>
          <p:cNvPr id="4" name="Slide Number Placeholder 3"/>
          <p:cNvSpPr>
            <a:spLocks noGrp="1"/>
          </p:cNvSpPr>
          <p:nvPr>
            <p:ph type="sldNum" sz="quarter" idx="5"/>
          </p:nvPr>
        </p:nvSpPr>
        <p:spPr/>
        <p:txBody>
          <a:bodyPr/>
          <a:lstStyle/>
          <a:p>
            <a:fld id="{85CC5F24-0218-45C1-84FF-7B5EA4924C5B}" type="slidenum">
              <a:rPr lang="en-ZA" smtClean="0"/>
              <a:t>26</a:t>
            </a:fld>
            <a:endParaRPr lang="en-ZA"/>
          </a:p>
        </p:txBody>
      </p:sp>
    </p:spTree>
    <p:extLst>
      <p:ext uri="{BB962C8B-B14F-4D97-AF65-F5344CB8AC3E}">
        <p14:creationId xmlns:p14="http://schemas.microsoft.com/office/powerpoint/2010/main" val="1352833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Verdana" panose="020B0604030504040204" pitchFamily="34" charset="0"/>
              </a:rPr>
              <a:t>The ANY and ALL operators are used with a WHERE or HAVING clause.</a:t>
            </a:r>
          </a:p>
          <a:p>
            <a:pPr algn="l"/>
            <a:r>
              <a:rPr lang="en-US" b="0" i="0" dirty="0">
                <a:solidFill>
                  <a:srgbClr val="000000"/>
                </a:solidFill>
                <a:effectLst/>
                <a:latin typeface="Verdana" panose="020B0604030504040204" pitchFamily="34" charset="0"/>
              </a:rPr>
              <a:t>The ANY operator returns true if any of the subquery values meet the condition.</a:t>
            </a:r>
          </a:p>
          <a:p>
            <a:endParaRPr lang="en-ZA" dirty="0"/>
          </a:p>
          <a:p>
            <a:r>
              <a:rPr lang="en-ZA" dirty="0"/>
              <a:t>1 – [show any </a:t>
            </a:r>
            <a:r>
              <a:rPr lang="en-ZA" dirty="0" err="1"/>
              <a:t>productnames</a:t>
            </a:r>
            <a:r>
              <a:rPr lang="en-ZA" dirty="0"/>
              <a:t> where 10 of those products have been ordered]</a:t>
            </a:r>
          </a:p>
          <a:p>
            <a:endParaRPr lang="en-ZA" dirty="0"/>
          </a:p>
          <a:p>
            <a:r>
              <a:rPr lang="en-ZA" dirty="0"/>
              <a:t>2 – [show any products that falls in the subcategory – wheels]</a:t>
            </a:r>
          </a:p>
        </p:txBody>
      </p:sp>
      <p:sp>
        <p:nvSpPr>
          <p:cNvPr id="4" name="Slide Number Placeholder 3"/>
          <p:cNvSpPr>
            <a:spLocks noGrp="1"/>
          </p:cNvSpPr>
          <p:nvPr>
            <p:ph type="sldNum" sz="quarter" idx="5"/>
          </p:nvPr>
        </p:nvSpPr>
        <p:spPr/>
        <p:txBody>
          <a:bodyPr/>
          <a:lstStyle/>
          <a:p>
            <a:fld id="{85CC5F24-0218-45C1-84FF-7B5EA4924C5B}" type="slidenum">
              <a:rPr lang="en-ZA" smtClean="0"/>
              <a:t>27</a:t>
            </a:fld>
            <a:endParaRPr lang="en-ZA"/>
          </a:p>
        </p:txBody>
      </p:sp>
    </p:spTree>
    <p:extLst>
      <p:ext uri="{BB962C8B-B14F-4D97-AF65-F5344CB8AC3E}">
        <p14:creationId xmlns:p14="http://schemas.microsoft.com/office/powerpoint/2010/main" val="3308318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erdana" panose="020B0604030504040204" pitchFamily="34" charset="0"/>
              </a:rPr>
              <a:t>The ALL operator returns true if all of the subquery values meet the condition.</a:t>
            </a:r>
          </a:p>
          <a:p>
            <a:endParaRPr lang="en-ZA" dirty="0"/>
          </a:p>
          <a:p>
            <a:r>
              <a:rPr lang="en-US" b="0" i="0" dirty="0">
                <a:solidFill>
                  <a:srgbClr val="000000"/>
                </a:solidFill>
                <a:effectLst/>
                <a:latin typeface="Verdana" panose="020B0604030504040204" pitchFamily="34" charset="0"/>
              </a:rPr>
              <a:t>The following SQL statement lists the ProductName if ALL the records in the OrderDetails table has Quantity equal to 10. This will of course return FALSE because the Quantity column has many different values (not only the value of 10):</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28</a:t>
            </a:fld>
            <a:endParaRPr lang="en-ZA"/>
          </a:p>
        </p:txBody>
      </p:sp>
    </p:spTree>
    <p:extLst>
      <p:ext uri="{BB962C8B-B14F-4D97-AF65-F5344CB8AC3E}">
        <p14:creationId xmlns:p14="http://schemas.microsoft.com/office/powerpoint/2010/main" val="2646115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erdana" panose="020B0604030504040204" pitchFamily="34" charset="0"/>
              </a:rPr>
              <a:t>The ALL operator returns true if all of the subquery values meet the condition.</a:t>
            </a:r>
          </a:p>
          <a:p>
            <a:endParaRPr lang="en-ZA" dirty="0"/>
          </a:p>
          <a:p>
            <a:r>
              <a:rPr lang="en-US" b="0" i="0" dirty="0">
                <a:solidFill>
                  <a:srgbClr val="000000"/>
                </a:solidFill>
                <a:effectLst/>
                <a:latin typeface="Verdana" panose="020B0604030504040204" pitchFamily="34" charset="0"/>
              </a:rPr>
              <a:t>The following SQL statement lists the ProductName if ALL the records in the OrderDetails table has Quantity equal to 10. This will of course return FALSE because the Quantity column has many different values (not only the value of 10):</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29</a:t>
            </a:fld>
            <a:endParaRPr lang="en-ZA"/>
          </a:p>
        </p:txBody>
      </p:sp>
    </p:spTree>
    <p:extLst>
      <p:ext uri="{BB962C8B-B14F-4D97-AF65-F5344CB8AC3E}">
        <p14:creationId xmlns:p14="http://schemas.microsoft.com/office/powerpoint/2010/main" val="2029093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30</a:t>
            </a:fld>
            <a:endParaRPr lang="en-ZA"/>
          </a:p>
        </p:txBody>
      </p:sp>
    </p:spTree>
    <p:extLst>
      <p:ext uri="{BB962C8B-B14F-4D97-AF65-F5344CB8AC3E}">
        <p14:creationId xmlns:p14="http://schemas.microsoft.com/office/powerpoint/2010/main" val="1654025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L&amp;D com</a:t>
            </a:r>
          </a:p>
          <a:p>
            <a:endParaRPr lang="en-ZA" dirty="0"/>
          </a:p>
          <a:p>
            <a:r>
              <a:rPr lang="en-US" sz="1800" dirty="0">
                <a:solidFill>
                  <a:srgbClr val="0000FF"/>
                </a:solidFill>
                <a:latin typeface="Consolas" panose="020B0609020204030204" pitchFamily="49" charset="0"/>
              </a:rPr>
              <a:t>1. 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first_name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last_name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employees$</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job_id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job_id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jobs$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job_title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'Accountant’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ZA" sz="1800" dirty="0">
              <a:solidFill>
                <a:srgbClr val="000000"/>
              </a:solidFill>
              <a:latin typeface="Consolas" panose="020B0609020204030204" pitchFamily="49" charset="0"/>
            </a:endParaRPr>
          </a:p>
          <a:p>
            <a:r>
              <a:rPr lang="en-ZA" sz="1800" dirty="0">
                <a:solidFill>
                  <a:srgbClr val="0000FF"/>
                </a:solidFill>
                <a:latin typeface="Consolas" panose="020B0609020204030204" pitchFamily="49" charset="0"/>
              </a:rPr>
              <a:t>2. select</a:t>
            </a:r>
            <a:r>
              <a:rPr lang="en-ZA" sz="1800" dirty="0">
                <a:solidFill>
                  <a:srgbClr val="000000"/>
                </a:solidFill>
                <a:latin typeface="Consolas" panose="020B0609020204030204" pitchFamily="49" charset="0"/>
              </a:rPr>
              <a:t> </a:t>
            </a:r>
            <a:r>
              <a:rPr lang="en-ZA" sz="1800" dirty="0">
                <a:solidFill>
                  <a:srgbClr val="808080"/>
                </a:solidFill>
                <a:latin typeface="Consolas" panose="020B0609020204030204" pitchFamily="49" charset="0"/>
              </a:rPr>
              <a:t>*</a:t>
            </a:r>
            <a:r>
              <a:rPr lang="en-ZA" sz="1800" dirty="0">
                <a:solidFill>
                  <a:srgbClr val="000000"/>
                </a:solidFill>
                <a:latin typeface="Consolas" panose="020B0609020204030204" pitchFamily="49" charset="0"/>
              </a:rPr>
              <a:t> </a:t>
            </a:r>
            <a:r>
              <a:rPr lang="en-ZA" sz="1800" dirty="0">
                <a:solidFill>
                  <a:srgbClr val="0000FF"/>
                </a:solidFill>
                <a:latin typeface="Consolas" panose="020B0609020204030204" pitchFamily="49" charset="0"/>
              </a:rPr>
              <a:t>from</a:t>
            </a:r>
            <a:r>
              <a:rPr lang="en-ZA" sz="1800" dirty="0">
                <a:solidFill>
                  <a:srgbClr val="000000"/>
                </a:solidFill>
                <a:latin typeface="Consolas" panose="020B0609020204030204" pitchFamily="49" charset="0"/>
              </a:rPr>
              <a:t> employees$</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department_id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department_ID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departments$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department_name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'Finance’</a:t>
            </a:r>
            <a:r>
              <a:rPr lang="en-US" sz="1800" dirty="0">
                <a:solidFill>
                  <a:srgbClr val="808080"/>
                </a:solidFill>
                <a:latin typeface="Consolas" panose="020B0609020204030204" pitchFamily="49" charset="0"/>
              </a:rPr>
              <a:t>;</a:t>
            </a:r>
          </a:p>
          <a:p>
            <a:endParaRPr lang="en-ZA" dirty="0"/>
          </a:p>
          <a:p>
            <a:r>
              <a:rPr lang="en-ZA" dirty="0"/>
              <a:t>3.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employee_id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employees$</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salary </a:t>
            </a:r>
            <a:r>
              <a:rPr lang="en-US" sz="1800" dirty="0">
                <a:solidFill>
                  <a:srgbClr val="808080"/>
                </a:solidFill>
                <a:latin typeface="Consolas" panose="020B0609020204030204" pitchFamily="49" charset="0"/>
              </a:rPr>
              <a:t>&gt;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salary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employees$</a:t>
            </a:r>
            <a:r>
              <a:rPr lang="en-US" sz="1800" dirty="0">
                <a:solidFill>
                  <a:srgbClr val="808080"/>
                </a:solidFill>
                <a:latin typeface="Consolas" panose="020B0609020204030204" pitchFamily="49" charset="0"/>
              </a:rPr>
              <a:t>)</a:t>
            </a:r>
          </a:p>
          <a:p>
            <a:endParaRPr lang="en-US" sz="1800" dirty="0">
              <a:solidFill>
                <a:srgbClr val="808080"/>
              </a:solidFill>
              <a:latin typeface="Consolas" panose="020B0609020204030204" pitchFamily="49" charset="0"/>
            </a:endParaRPr>
          </a:p>
          <a:p>
            <a:r>
              <a:rPr lang="en-US" sz="1800" dirty="0">
                <a:solidFill>
                  <a:srgbClr val="808080"/>
                </a:solidFill>
                <a:latin typeface="Consolas" panose="020B0609020204030204" pitchFamily="49" charset="0"/>
              </a:rPr>
              <a:t>4. s</a:t>
            </a:r>
            <a:r>
              <a:rPr lang="en-US" sz="1800" dirty="0">
                <a:solidFill>
                  <a:srgbClr val="0000FF"/>
                </a:solidFill>
                <a:latin typeface="Consolas" panose="020B0609020204030204" pitchFamily="49" charset="0"/>
              </a:rPr>
              <a:t>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first_name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last_name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employees$</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job_id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in</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job_id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jobs$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min_salary</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&gt;=</a:t>
            </a:r>
            <a:r>
              <a:rPr lang="en-US" sz="1800" dirty="0">
                <a:solidFill>
                  <a:srgbClr val="000000"/>
                </a:solidFill>
                <a:latin typeface="Consolas" panose="020B0609020204030204" pitchFamily="49" charset="0"/>
              </a:rPr>
              <a:t> 8000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ZA" sz="1800" dirty="0">
              <a:solidFill>
                <a:srgbClr val="000000"/>
              </a:solidFill>
              <a:latin typeface="Consolas" panose="020B0609020204030204" pitchFamily="49" charset="0"/>
            </a:endParaRPr>
          </a:p>
          <a:p>
            <a:r>
              <a:rPr lang="en-ZA" sz="1800" i="1" dirty="0">
                <a:solidFill>
                  <a:srgbClr val="000000"/>
                </a:solidFill>
                <a:latin typeface="Consolas" panose="020B0609020204030204" pitchFamily="49" charset="0"/>
              </a:rPr>
              <a:t>Use a join to check this:</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first_name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last_name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job_title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salary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min_salary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employees$ e</a:t>
            </a:r>
          </a:p>
          <a:p>
            <a:r>
              <a:rPr lang="en-ZA" sz="1800" dirty="0">
                <a:solidFill>
                  <a:srgbClr val="808080"/>
                </a:solidFill>
                <a:latin typeface="Consolas" panose="020B0609020204030204" pitchFamily="49" charset="0"/>
              </a:rPr>
              <a:t>left</a:t>
            </a:r>
            <a:r>
              <a:rPr lang="en-ZA" sz="1800" dirty="0">
                <a:solidFill>
                  <a:srgbClr val="000000"/>
                </a:solidFill>
                <a:latin typeface="Consolas" panose="020B0609020204030204" pitchFamily="49" charset="0"/>
              </a:rPr>
              <a:t> </a:t>
            </a:r>
            <a:r>
              <a:rPr lang="en-ZA" sz="1800" dirty="0">
                <a:solidFill>
                  <a:srgbClr val="808080"/>
                </a:solidFill>
                <a:latin typeface="Consolas" panose="020B0609020204030204" pitchFamily="49" charset="0"/>
              </a:rPr>
              <a:t>join</a:t>
            </a:r>
            <a:r>
              <a:rPr lang="en-ZA" sz="1800" dirty="0">
                <a:solidFill>
                  <a:srgbClr val="000000"/>
                </a:solidFill>
                <a:latin typeface="Consolas" panose="020B0609020204030204" pitchFamily="49" charset="0"/>
              </a:rPr>
              <a:t> Jobs$ j</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job_ID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job_id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min_salary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desc</a:t>
            </a:r>
            <a:r>
              <a:rPr lang="en-US" sz="1800" dirty="0">
                <a:solidFill>
                  <a:srgbClr val="808080"/>
                </a:solidFill>
                <a:latin typeface="Consolas" panose="020B0609020204030204" pitchFamily="49" charset="0"/>
              </a:rPr>
              <a:t>;</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31</a:t>
            </a:fld>
            <a:endParaRPr lang="en-ZA"/>
          </a:p>
        </p:txBody>
      </p:sp>
    </p:spTree>
    <p:extLst>
      <p:ext uri="{BB962C8B-B14F-4D97-AF65-F5344CB8AC3E}">
        <p14:creationId xmlns:p14="http://schemas.microsoft.com/office/powerpoint/2010/main" val="3981959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CC5F24-0218-45C1-84FF-7B5EA4924C5B}" type="slidenum">
              <a:rPr lang="en-ZA" smtClean="0"/>
              <a:t>32</a:t>
            </a:fld>
            <a:endParaRPr lang="en-ZA"/>
          </a:p>
        </p:txBody>
      </p:sp>
    </p:spTree>
    <p:extLst>
      <p:ext uri="{BB962C8B-B14F-4D97-AF65-F5344CB8AC3E}">
        <p14:creationId xmlns:p14="http://schemas.microsoft.com/office/powerpoint/2010/main" val="39875112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Can be used as an </a:t>
            </a:r>
            <a:r>
              <a:rPr lang="en-ZA" i="1" dirty="0"/>
              <a:t>alternative to subqueries</a:t>
            </a:r>
          </a:p>
          <a:p>
            <a:endParaRPr lang="en-ZA" i="1" dirty="0"/>
          </a:p>
          <a:p>
            <a:r>
              <a:rPr lang="en-ZA" i="1" dirty="0"/>
              <a:t>CTE is not stored anywhere</a:t>
            </a:r>
          </a:p>
          <a:p>
            <a:r>
              <a:rPr lang="en-ZA" i="1" dirty="0"/>
              <a:t>You need to include the Select at the bottom together with everything above</a:t>
            </a:r>
          </a:p>
          <a:p>
            <a:endParaRPr lang="en-ZA" i="1" dirty="0"/>
          </a:p>
          <a:p>
            <a:endParaRPr lang="en-ZA" i="1" dirty="0"/>
          </a:p>
        </p:txBody>
      </p:sp>
      <p:sp>
        <p:nvSpPr>
          <p:cNvPr id="4" name="Slide Number Placeholder 3"/>
          <p:cNvSpPr>
            <a:spLocks noGrp="1"/>
          </p:cNvSpPr>
          <p:nvPr>
            <p:ph type="sldNum" sz="quarter" idx="5"/>
          </p:nvPr>
        </p:nvSpPr>
        <p:spPr/>
        <p:txBody>
          <a:bodyPr/>
          <a:lstStyle/>
          <a:p>
            <a:fld id="{85CC5F24-0218-45C1-84FF-7B5EA4924C5B}" type="slidenum">
              <a:rPr lang="en-ZA" smtClean="0"/>
              <a:t>33</a:t>
            </a:fld>
            <a:endParaRPr lang="en-ZA"/>
          </a:p>
        </p:txBody>
      </p:sp>
    </p:spTree>
    <p:extLst>
      <p:ext uri="{BB962C8B-B14F-4D97-AF65-F5344CB8AC3E}">
        <p14:creationId xmlns:p14="http://schemas.microsoft.com/office/powerpoint/2010/main" val="4185569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pple-system"/>
              </a:rPr>
              <a:t>This query uses a CTE to return the sales amounts by sales staffs in 2018:</a:t>
            </a:r>
          </a:p>
          <a:p>
            <a:pPr marL="171450" indent="-171450">
              <a:buFont typeface="Arial" panose="020B0604020202020204" pitchFamily="34" charset="0"/>
              <a:buChar char="•"/>
            </a:pPr>
            <a:r>
              <a:rPr lang="en-US" dirty="0"/>
              <a:t>First, we defined </a:t>
            </a:r>
            <a:r>
              <a:rPr lang="en-US" dirty="0" err="1"/>
              <a:t>cte_sales_amounts</a:t>
            </a:r>
            <a:r>
              <a:rPr lang="en-US" dirty="0"/>
              <a:t> as the name of the common table expression. the CTE returns a result that that consists of three columns staff, year, and sales derived from the definition query.</a:t>
            </a:r>
          </a:p>
          <a:p>
            <a:pPr marL="171450" indent="-171450">
              <a:buFont typeface="Arial" panose="020B0604020202020204" pitchFamily="34" charset="0"/>
              <a:buChar char="•"/>
            </a:pPr>
            <a:r>
              <a:rPr lang="en-US" dirty="0"/>
              <a:t>Second, we constructed a query that returns the total sales amount by sales staff and year by querying data from the orders, </a:t>
            </a:r>
            <a:r>
              <a:rPr lang="en-US" dirty="0" err="1"/>
              <a:t>order_items</a:t>
            </a:r>
            <a:r>
              <a:rPr lang="en-US" dirty="0"/>
              <a:t> and staffs tables.</a:t>
            </a:r>
          </a:p>
          <a:p>
            <a:pPr marL="171450" indent="-171450">
              <a:buFont typeface="Arial" panose="020B0604020202020204" pitchFamily="34" charset="0"/>
              <a:buChar char="•"/>
            </a:pPr>
            <a:r>
              <a:rPr lang="en-US" dirty="0"/>
              <a:t>Third, we referred to the CTE in the outer query and select only the rows whose year are 2018.</a:t>
            </a:r>
          </a:p>
          <a:p>
            <a:pPr marL="171450" indent="-171450">
              <a:buFont typeface="Arial" panose="020B0604020202020204" pitchFamily="34" charset="0"/>
              <a:buChar char="•"/>
            </a:pPr>
            <a:endParaRPr lang="en-US" dirty="0"/>
          </a:p>
          <a:p>
            <a:pPr marL="0" indent="0">
              <a:buFont typeface="Arial" panose="020B0604020202020204" pitchFamily="34" charset="0"/>
              <a:buNone/>
            </a:pP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34</a:t>
            </a:fld>
            <a:endParaRPr lang="en-ZA"/>
          </a:p>
        </p:txBody>
      </p:sp>
    </p:spTree>
    <p:extLst>
      <p:ext uri="{BB962C8B-B14F-4D97-AF65-F5344CB8AC3E}">
        <p14:creationId xmlns:p14="http://schemas.microsoft.com/office/powerpoint/2010/main" val="821034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No need to analyse this one</a:t>
            </a:r>
          </a:p>
          <a:p>
            <a:endParaRPr lang="en-ZA" dirty="0"/>
          </a:p>
          <a:p>
            <a:r>
              <a:rPr lang="en-ZA" dirty="0"/>
              <a:t>Select </a:t>
            </a:r>
            <a:r>
              <a:rPr lang="en-ZA" dirty="0" err="1"/>
              <a:t>Firstname</a:t>
            </a:r>
            <a:r>
              <a:rPr lang="en-ZA" dirty="0"/>
              <a:t>, </a:t>
            </a:r>
            <a:r>
              <a:rPr lang="en-ZA" dirty="0" err="1"/>
              <a:t>Lastname</a:t>
            </a:r>
            <a:r>
              <a:rPr lang="en-ZA" dirty="0"/>
              <a:t>, gender, salary, </a:t>
            </a:r>
            <a:r>
              <a:rPr lang="en-ZA" dirty="0" err="1"/>
              <a:t>nrOfPeopleOfThatSpecificGender</a:t>
            </a:r>
            <a:r>
              <a:rPr lang="en-ZA" dirty="0"/>
              <a:t>, </a:t>
            </a:r>
            <a:r>
              <a:rPr lang="en-ZA" dirty="0" err="1"/>
              <a:t>AvgSalaryforThatSpecificGender</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35</a:t>
            </a:fld>
            <a:endParaRPr lang="en-ZA"/>
          </a:p>
        </p:txBody>
      </p:sp>
    </p:spTree>
    <p:extLst>
      <p:ext uri="{BB962C8B-B14F-4D97-AF65-F5344CB8AC3E}">
        <p14:creationId xmlns:p14="http://schemas.microsoft.com/office/powerpoint/2010/main" val="2796973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800" dirty="0">
                <a:solidFill>
                  <a:srgbClr val="0000FF"/>
                </a:solidFill>
                <a:latin typeface="Consolas" panose="020B0609020204030204" pitchFamily="49" charset="0"/>
              </a:rPr>
              <a:t>Select</a:t>
            </a:r>
            <a:r>
              <a:rPr lang="en-ZA" sz="1800" dirty="0">
                <a:solidFill>
                  <a:srgbClr val="000000"/>
                </a:solidFill>
                <a:latin typeface="Consolas" panose="020B0609020204030204" pitchFamily="49" charset="0"/>
              </a:rPr>
              <a:t> </a:t>
            </a:r>
            <a:r>
              <a:rPr lang="en-ZA" sz="1800" dirty="0">
                <a:solidFill>
                  <a:srgbClr val="808080"/>
                </a:solidFill>
                <a:latin typeface="Consolas" panose="020B0609020204030204" pitchFamily="49" charset="0"/>
              </a:rPr>
              <a:t>*</a:t>
            </a:r>
            <a:r>
              <a:rPr lang="en-ZA" sz="1800" dirty="0">
                <a:solidFill>
                  <a:srgbClr val="000000"/>
                </a:solidFill>
                <a:latin typeface="Consolas" panose="020B0609020204030204" pitchFamily="49" charset="0"/>
              </a:rPr>
              <a:t> </a:t>
            </a:r>
            <a:r>
              <a:rPr lang="en-ZA" sz="1800" dirty="0">
                <a:solidFill>
                  <a:srgbClr val="0000FF"/>
                </a:solidFill>
                <a:latin typeface="Consolas" panose="020B0609020204030204" pitchFamily="49" charset="0"/>
              </a:rPr>
              <a:t>from</a:t>
            </a:r>
            <a:r>
              <a:rPr lang="en-ZA" sz="1800" dirty="0">
                <a:solidFill>
                  <a:srgbClr val="000000"/>
                </a:solidFill>
                <a:latin typeface="Consolas" panose="020B0609020204030204" pitchFamily="49" charset="0"/>
              </a:rPr>
              <a:t> listings</a:t>
            </a: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price </a:t>
            </a:r>
            <a:r>
              <a:rPr lang="en-US" sz="1800" dirty="0">
                <a:solidFill>
                  <a:srgbClr val="808080"/>
                </a:solidFill>
                <a:latin typeface="Consolas" panose="020B0609020204030204" pitchFamily="49" charset="0"/>
              </a:rPr>
              <a:t>&gt;=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avg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price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listings</a:t>
            </a:r>
            <a:r>
              <a:rPr lang="en-US" sz="1800" dirty="0">
                <a:solidFill>
                  <a:srgbClr val="808080"/>
                </a:solidFill>
                <a:latin typeface="Consolas" panose="020B0609020204030204" pitchFamily="49" charset="0"/>
              </a:rPr>
              <a:t>)</a:t>
            </a:r>
          </a:p>
          <a:p>
            <a:endParaRPr lang="en-US" sz="1800" dirty="0">
              <a:solidFill>
                <a:srgbClr val="808080"/>
              </a:solidFill>
              <a:latin typeface="Consolas" panose="020B0609020204030204" pitchFamily="49" charset="0"/>
            </a:endParaRPr>
          </a:p>
          <a:p>
            <a:r>
              <a:rPr lang="en-US" sz="1800" dirty="0">
                <a:solidFill>
                  <a:srgbClr val="808080"/>
                </a:solidFill>
                <a:latin typeface="Consolas" panose="020B0609020204030204" pitchFamily="49" charset="0"/>
              </a:rPr>
              <a:t>Perhaps do as 2 different queries, and see how they would be combined</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4</a:t>
            </a:fld>
            <a:endParaRPr lang="en-ZA"/>
          </a:p>
        </p:txBody>
      </p:sp>
    </p:spTree>
    <p:extLst>
      <p:ext uri="{BB962C8B-B14F-4D97-AF65-F5344CB8AC3E}">
        <p14:creationId xmlns:p14="http://schemas.microsoft.com/office/powerpoint/2010/main" val="1725119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37</a:t>
            </a:fld>
            <a:endParaRPr lang="en-ZA"/>
          </a:p>
        </p:txBody>
      </p:sp>
    </p:spTree>
    <p:extLst>
      <p:ext uri="{BB962C8B-B14F-4D97-AF65-F5344CB8AC3E}">
        <p14:creationId xmlns:p14="http://schemas.microsoft.com/office/powerpoint/2010/main" val="29553970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L&amp;D com</a:t>
            </a:r>
          </a:p>
          <a:p>
            <a:endParaRPr lang="en-ZA" dirty="0"/>
          </a:p>
          <a:p>
            <a:pPr marL="342900" indent="-342900">
              <a:buAutoNum type="arabicPeriod"/>
            </a:pPr>
            <a:endParaRPr lang="en-US" sz="1800" dirty="0">
              <a:solidFill>
                <a:srgbClr val="0000FF"/>
              </a:solidFill>
              <a:latin typeface="Consolas" panose="020B0609020204030204" pitchFamily="49" charset="0"/>
            </a:endParaRPr>
          </a:p>
          <a:p>
            <a:pPr marL="0" indent="0">
              <a:buNone/>
            </a:pPr>
            <a:r>
              <a:rPr lang="en-US" sz="1800" dirty="0">
                <a:solidFill>
                  <a:srgbClr val="0000FF"/>
                </a:solidFill>
                <a:latin typeface="Consolas" panose="020B0609020204030204" pitchFamily="49" charset="0"/>
              </a:rPr>
              <a:t>With </a:t>
            </a:r>
            <a:r>
              <a:rPr lang="en-US" sz="1800" dirty="0" err="1">
                <a:solidFill>
                  <a:srgbClr val="0000FF"/>
                </a:solidFill>
                <a:latin typeface="Consolas" panose="020B0609020204030204" pitchFamily="49" charset="0"/>
              </a:rPr>
              <a:t>Departmentcount</a:t>
            </a:r>
            <a:r>
              <a:rPr lang="en-US" sz="1800" dirty="0">
                <a:solidFill>
                  <a:srgbClr val="0000FF"/>
                </a:solidFill>
                <a:latin typeface="Consolas" panose="020B0609020204030204" pitchFamily="49" charset="0"/>
              </a:rPr>
              <a:t> (name, surname, </a:t>
            </a:r>
            <a:r>
              <a:rPr lang="en-US" sz="1800" dirty="0" err="1">
                <a:solidFill>
                  <a:srgbClr val="0000FF"/>
                </a:solidFill>
                <a:latin typeface="Consolas" panose="020B0609020204030204" pitchFamily="49" charset="0"/>
              </a:rPr>
              <a:t>depID</a:t>
            </a:r>
            <a:r>
              <a:rPr lang="en-US" sz="1800" dirty="0">
                <a:solidFill>
                  <a:srgbClr val="0000FF"/>
                </a:solidFill>
                <a:latin typeface="Consolas" panose="020B0609020204030204" pitchFamily="49" charset="0"/>
              </a:rPr>
              <a:t>, Dep) as </a:t>
            </a:r>
          </a:p>
          <a:p>
            <a:pPr marL="0" indent="0">
              <a:buNone/>
            </a:pPr>
            <a:r>
              <a:rPr lang="en-US" sz="1800" dirty="0">
                <a:solidFill>
                  <a:srgbClr val="808080"/>
                </a:solidFill>
                <a:latin typeface="Consolas" panose="020B0609020204030204" pitchFamily="49" charset="0"/>
              </a:rPr>
              <a:t>(</a:t>
            </a:r>
          </a:p>
          <a:p>
            <a:pPr marL="0" indent="0">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first_name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last_name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department_id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employees$ e</a:t>
            </a:r>
          </a:p>
          <a:p>
            <a:r>
              <a:rPr lang="en-ZA" sz="1800" dirty="0">
                <a:solidFill>
                  <a:srgbClr val="808080"/>
                </a:solidFill>
                <a:latin typeface="Consolas" panose="020B0609020204030204" pitchFamily="49" charset="0"/>
              </a:rPr>
              <a:t>join</a:t>
            </a:r>
            <a:r>
              <a:rPr lang="en-ZA" sz="1800" dirty="0">
                <a:solidFill>
                  <a:srgbClr val="000000"/>
                </a:solidFill>
                <a:latin typeface="Consolas" panose="020B0609020204030204" pitchFamily="49" charset="0"/>
              </a:rPr>
              <a:t> departments$ d</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department_id</a:t>
            </a:r>
            <a:endParaRPr lang="en-US"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ZA" sz="1800" dirty="0">
                <a:solidFill>
                  <a:srgbClr val="0000FF"/>
                </a:solidFill>
                <a:latin typeface="Consolas" panose="020B0609020204030204" pitchFamily="49" charset="0"/>
              </a:rPr>
              <a:t>select</a:t>
            </a:r>
            <a:r>
              <a:rPr lang="en-ZA" sz="1800" dirty="0">
                <a:solidFill>
                  <a:srgbClr val="000000"/>
                </a:solidFill>
                <a:latin typeface="Consolas" panose="020B0609020204030204" pitchFamily="49" charset="0"/>
              </a:rPr>
              <a:t> dep</a:t>
            </a:r>
            <a:r>
              <a:rPr lang="en-ZA" sz="1800" dirty="0">
                <a:solidFill>
                  <a:srgbClr val="808080"/>
                </a:solidFill>
                <a:latin typeface="Consolas" panose="020B0609020204030204" pitchFamily="49" charset="0"/>
              </a:rPr>
              <a:t>,</a:t>
            </a:r>
            <a:r>
              <a:rPr lang="en-ZA" sz="1800" dirty="0">
                <a:solidFill>
                  <a:srgbClr val="000000"/>
                </a:solidFill>
                <a:latin typeface="Consolas" panose="020B0609020204030204" pitchFamily="49" charset="0"/>
              </a:rPr>
              <a:t> </a:t>
            </a:r>
            <a:r>
              <a:rPr lang="en-ZA" sz="1800" dirty="0">
                <a:solidFill>
                  <a:srgbClr val="FF00FF"/>
                </a:solidFill>
                <a:latin typeface="Consolas" panose="020B0609020204030204" pitchFamily="49" charset="0"/>
              </a:rPr>
              <a:t>count</a:t>
            </a:r>
            <a:r>
              <a:rPr lang="en-ZA" sz="1800" dirty="0">
                <a:solidFill>
                  <a:srgbClr val="808080"/>
                </a:solidFill>
                <a:latin typeface="Consolas" panose="020B0609020204030204" pitchFamily="49" charset="0"/>
              </a:rPr>
              <a:t>(*)</a:t>
            </a:r>
            <a:r>
              <a:rPr lang="en-ZA" sz="1800" dirty="0">
                <a:solidFill>
                  <a:srgbClr val="000000"/>
                </a:solidFill>
                <a:latin typeface="Consolas" panose="020B0609020204030204" pitchFamily="49" charset="0"/>
              </a:rPr>
              <a:t> </a:t>
            </a:r>
          </a:p>
          <a:p>
            <a:r>
              <a:rPr lang="en-ZA" sz="1800" dirty="0">
                <a:solidFill>
                  <a:srgbClr val="0000FF"/>
                </a:solidFill>
                <a:latin typeface="Consolas" panose="020B0609020204030204" pitchFamily="49" charset="0"/>
              </a:rPr>
              <a:t>from</a:t>
            </a:r>
            <a:r>
              <a:rPr lang="en-ZA" sz="1800" dirty="0">
                <a:solidFill>
                  <a:srgbClr val="000000"/>
                </a:solidFill>
                <a:latin typeface="Consolas" panose="020B0609020204030204" pitchFamily="49" charset="0"/>
              </a:rPr>
              <a:t> </a:t>
            </a:r>
            <a:r>
              <a:rPr lang="en-ZA" sz="1800" dirty="0" err="1">
                <a:solidFill>
                  <a:srgbClr val="000000"/>
                </a:solidFill>
                <a:latin typeface="Consolas" panose="020B0609020204030204" pitchFamily="49" charset="0"/>
              </a:rPr>
              <a:t>DepartmentCount</a:t>
            </a:r>
            <a:endParaRPr lang="en-ZA" sz="1800" dirty="0">
              <a:solidFill>
                <a:srgbClr val="000000"/>
              </a:solidFill>
              <a:latin typeface="Consolas" panose="020B0609020204030204" pitchFamily="49" charset="0"/>
            </a:endParaRPr>
          </a:p>
          <a:p>
            <a:r>
              <a:rPr lang="en-ZA" sz="1800" dirty="0">
                <a:solidFill>
                  <a:srgbClr val="0000FF"/>
                </a:solidFill>
                <a:latin typeface="Consolas" panose="020B0609020204030204" pitchFamily="49" charset="0"/>
              </a:rPr>
              <a:t>Group</a:t>
            </a:r>
            <a:r>
              <a:rPr lang="en-ZA" sz="1800" dirty="0">
                <a:solidFill>
                  <a:srgbClr val="000000"/>
                </a:solidFill>
                <a:latin typeface="Consolas" panose="020B0609020204030204" pitchFamily="49" charset="0"/>
              </a:rPr>
              <a:t> </a:t>
            </a:r>
            <a:r>
              <a:rPr lang="en-ZA" sz="1800" dirty="0">
                <a:solidFill>
                  <a:srgbClr val="0000FF"/>
                </a:solidFill>
                <a:latin typeface="Consolas" panose="020B0609020204030204" pitchFamily="49" charset="0"/>
              </a:rPr>
              <a:t>by</a:t>
            </a:r>
            <a:r>
              <a:rPr lang="en-ZA" sz="1800" dirty="0">
                <a:solidFill>
                  <a:srgbClr val="000000"/>
                </a:solidFill>
                <a:latin typeface="Consolas" panose="020B0609020204030204" pitchFamily="49" charset="0"/>
              </a:rPr>
              <a:t> dep</a:t>
            </a:r>
            <a:r>
              <a:rPr lang="en-ZA" sz="1800" dirty="0">
                <a:solidFill>
                  <a:srgbClr val="808080"/>
                </a:solidFill>
                <a:latin typeface="Consolas" panose="020B0609020204030204" pitchFamily="49" charset="0"/>
              </a:rPr>
              <a:t>;</a:t>
            </a:r>
          </a:p>
          <a:p>
            <a:endParaRPr lang="en-ZA" sz="1800" dirty="0">
              <a:solidFill>
                <a:srgbClr val="808080"/>
              </a:solidFill>
              <a:latin typeface="Consolas" panose="020B0609020204030204" pitchFamily="49" charset="0"/>
            </a:endParaRPr>
          </a:p>
          <a:p>
            <a:endParaRPr lang="en-ZA" sz="1800" dirty="0">
              <a:solidFill>
                <a:srgbClr val="808080"/>
              </a:solidFill>
              <a:latin typeface="Consolas" panose="020B0609020204030204" pitchFamily="49" charset="0"/>
            </a:endParaRPr>
          </a:p>
          <a:p>
            <a:r>
              <a:rPr lang="en-ZA" sz="1800" dirty="0">
                <a:solidFill>
                  <a:srgbClr val="808080"/>
                </a:solidFill>
                <a:latin typeface="Consolas" panose="020B0609020204030204" pitchFamily="49" charset="0"/>
              </a:rPr>
              <a:t>2. </a:t>
            </a:r>
          </a:p>
          <a:p>
            <a:r>
              <a:rPr lang="en-US" sz="1800" dirty="0">
                <a:solidFill>
                  <a:srgbClr val="0000FF"/>
                </a:solidFill>
                <a:latin typeface="Consolas" panose="020B0609020204030204" pitchFamily="49" charset="0"/>
              </a:rPr>
              <a:t>with</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TotalSal</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EmpID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Dep</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Job</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Salary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endParaRPr lang="en-US" sz="1800" dirty="0">
              <a:solidFill>
                <a:srgbClr val="000000"/>
              </a:solidFill>
              <a:latin typeface="Consolas" panose="020B0609020204030204" pitchFamily="49" charset="0"/>
            </a:endParaRPr>
          </a:p>
          <a:p>
            <a:r>
              <a:rPr lang="en-ZA" sz="1800" dirty="0">
                <a:solidFill>
                  <a:srgbClr val="808080"/>
                </a:solidFill>
                <a:latin typeface="Consolas" panose="020B0609020204030204" pitchFamily="49" charset="0"/>
              </a:rPr>
              <a:t>(</a:t>
            </a:r>
            <a:endParaRPr lang="en-ZA"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employee_ID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department_name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job_title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salary</a:t>
            </a:r>
            <a:r>
              <a:rPr lang="en-US" sz="1800" dirty="0">
                <a:solidFill>
                  <a:srgbClr val="000000"/>
                </a:solidFill>
                <a:latin typeface="Consolas" panose="020B0609020204030204" pitchFamily="49" charset="0"/>
              </a:rPr>
              <a:t> </a:t>
            </a:r>
          </a:p>
          <a:p>
            <a:r>
              <a:rPr lang="en-ZA" sz="1800" dirty="0">
                <a:solidFill>
                  <a:srgbClr val="0000FF"/>
                </a:solidFill>
                <a:latin typeface="Consolas" panose="020B0609020204030204" pitchFamily="49" charset="0"/>
              </a:rPr>
              <a:t>from</a:t>
            </a:r>
            <a:r>
              <a:rPr lang="en-ZA" sz="1800" dirty="0">
                <a:solidFill>
                  <a:srgbClr val="000000"/>
                </a:solidFill>
                <a:latin typeface="Consolas" panose="020B0609020204030204" pitchFamily="49" charset="0"/>
              </a:rPr>
              <a:t> employees$ e</a:t>
            </a:r>
          </a:p>
          <a:p>
            <a:r>
              <a:rPr lang="en-ZA" sz="1800" dirty="0">
                <a:solidFill>
                  <a:srgbClr val="808080"/>
                </a:solidFill>
                <a:latin typeface="Consolas" panose="020B0609020204030204" pitchFamily="49" charset="0"/>
              </a:rPr>
              <a:t>inner</a:t>
            </a:r>
            <a:r>
              <a:rPr lang="en-ZA" sz="1800" dirty="0">
                <a:solidFill>
                  <a:srgbClr val="000000"/>
                </a:solidFill>
                <a:latin typeface="Consolas" panose="020B0609020204030204" pitchFamily="49" charset="0"/>
              </a:rPr>
              <a:t>  </a:t>
            </a:r>
            <a:r>
              <a:rPr lang="en-ZA" sz="1800" dirty="0">
                <a:solidFill>
                  <a:srgbClr val="808080"/>
                </a:solidFill>
                <a:latin typeface="Consolas" panose="020B0609020204030204" pitchFamily="49" charset="0"/>
              </a:rPr>
              <a:t>join</a:t>
            </a:r>
            <a:r>
              <a:rPr lang="en-ZA" sz="1800" dirty="0">
                <a:solidFill>
                  <a:srgbClr val="000000"/>
                </a:solidFill>
                <a:latin typeface="Consolas" panose="020B0609020204030204" pitchFamily="49" charset="0"/>
              </a:rPr>
              <a:t> departments$ d</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department_ID</a:t>
            </a:r>
            <a:endParaRPr lang="en-US" sz="1800" dirty="0">
              <a:solidFill>
                <a:srgbClr val="000000"/>
              </a:solidFill>
              <a:latin typeface="Consolas" panose="020B0609020204030204" pitchFamily="49" charset="0"/>
            </a:endParaRPr>
          </a:p>
          <a:p>
            <a:r>
              <a:rPr lang="en-ZA" sz="1800" dirty="0">
                <a:solidFill>
                  <a:srgbClr val="808080"/>
                </a:solidFill>
                <a:latin typeface="Consolas" panose="020B0609020204030204" pitchFamily="49" charset="0"/>
              </a:rPr>
              <a:t>inner</a:t>
            </a:r>
            <a:r>
              <a:rPr lang="en-ZA" sz="1800" dirty="0">
                <a:solidFill>
                  <a:srgbClr val="000000"/>
                </a:solidFill>
                <a:latin typeface="Consolas" panose="020B0609020204030204" pitchFamily="49" charset="0"/>
              </a:rPr>
              <a:t> </a:t>
            </a:r>
            <a:r>
              <a:rPr lang="en-ZA" sz="1800" dirty="0">
                <a:solidFill>
                  <a:srgbClr val="808080"/>
                </a:solidFill>
                <a:latin typeface="Consolas" panose="020B0609020204030204" pitchFamily="49" charset="0"/>
              </a:rPr>
              <a:t>join</a:t>
            </a:r>
            <a:r>
              <a:rPr lang="en-ZA" sz="1800" dirty="0">
                <a:solidFill>
                  <a:srgbClr val="000000"/>
                </a:solidFill>
                <a:latin typeface="Consolas" panose="020B0609020204030204" pitchFamily="49" charset="0"/>
              </a:rPr>
              <a:t> jobs$ j</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job_id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j</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job_id</a:t>
            </a:r>
            <a:endParaRPr lang="en-ZA" sz="1800" dirty="0">
              <a:solidFill>
                <a:srgbClr val="000000"/>
              </a:solidFill>
              <a:latin typeface="Consolas" panose="020B0609020204030204" pitchFamily="49" charset="0"/>
            </a:endParaRPr>
          </a:p>
          <a:p>
            <a:r>
              <a:rPr lang="en-ZA" sz="1800" dirty="0">
                <a:solidFill>
                  <a:srgbClr val="808080"/>
                </a:solidFill>
                <a:latin typeface="Consolas" panose="020B0609020204030204" pitchFamily="49" charset="0"/>
              </a:rPr>
              <a:t>)</a:t>
            </a:r>
            <a:endParaRPr lang="en-ZA"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Dep</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Job</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Salary</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ZA" sz="1800" dirty="0">
                <a:solidFill>
                  <a:srgbClr val="0000FF"/>
                </a:solidFill>
                <a:latin typeface="Consolas" panose="020B0609020204030204" pitchFamily="49" charset="0"/>
              </a:rPr>
              <a:t>from</a:t>
            </a:r>
            <a:r>
              <a:rPr lang="en-ZA" sz="1800" dirty="0">
                <a:solidFill>
                  <a:srgbClr val="000000"/>
                </a:solidFill>
                <a:latin typeface="Consolas" panose="020B0609020204030204" pitchFamily="49" charset="0"/>
              </a:rPr>
              <a:t> </a:t>
            </a:r>
            <a:r>
              <a:rPr lang="en-ZA" sz="1800" dirty="0" err="1">
                <a:solidFill>
                  <a:srgbClr val="000000"/>
                </a:solidFill>
                <a:latin typeface="Consolas" panose="020B0609020204030204" pitchFamily="49" charset="0"/>
              </a:rPr>
              <a:t>TotalSal</a:t>
            </a:r>
            <a:endParaRPr lang="en-ZA" sz="1800" dirty="0">
              <a:solidFill>
                <a:srgbClr val="000000"/>
              </a:solidFill>
              <a:latin typeface="Consolas" panose="020B0609020204030204" pitchFamily="49" charset="0"/>
            </a:endParaRPr>
          </a:p>
          <a:p>
            <a:r>
              <a:rPr lang="en-ZA" sz="1800" dirty="0">
                <a:solidFill>
                  <a:srgbClr val="0000FF"/>
                </a:solidFill>
                <a:latin typeface="Consolas" panose="020B0609020204030204" pitchFamily="49" charset="0"/>
              </a:rPr>
              <a:t>group</a:t>
            </a:r>
            <a:r>
              <a:rPr lang="en-ZA" sz="1800" dirty="0">
                <a:solidFill>
                  <a:srgbClr val="000000"/>
                </a:solidFill>
                <a:latin typeface="Consolas" panose="020B0609020204030204" pitchFamily="49" charset="0"/>
              </a:rPr>
              <a:t> </a:t>
            </a:r>
            <a:r>
              <a:rPr lang="en-ZA" sz="1800" dirty="0">
                <a:solidFill>
                  <a:srgbClr val="0000FF"/>
                </a:solidFill>
                <a:latin typeface="Consolas" panose="020B0609020204030204" pitchFamily="49" charset="0"/>
              </a:rPr>
              <a:t>by</a:t>
            </a:r>
            <a:r>
              <a:rPr lang="en-ZA" sz="1800" dirty="0">
                <a:solidFill>
                  <a:srgbClr val="000000"/>
                </a:solidFill>
                <a:latin typeface="Consolas" panose="020B0609020204030204" pitchFamily="49" charset="0"/>
              </a:rPr>
              <a:t> Dep</a:t>
            </a:r>
            <a:r>
              <a:rPr lang="en-ZA" sz="1800" dirty="0">
                <a:solidFill>
                  <a:srgbClr val="808080"/>
                </a:solidFill>
                <a:latin typeface="Consolas" panose="020B0609020204030204" pitchFamily="49" charset="0"/>
              </a:rPr>
              <a:t>,</a:t>
            </a:r>
            <a:r>
              <a:rPr lang="en-ZA" sz="1800" dirty="0">
                <a:solidFill>
                  <a:srgbClr val="000000"/>
                </a:solidFill>
                <a:latin typeface="Consolas" panose="020B0609020204030204" pitchFamily="49" charset="0"/>
              </a:rPr>
              <a:t> Job</a:t>
            </a:r>
            <a:endParaRPr lang="en-ZA" sz="1800" dirty="0">
              <a:solidFill>
                <a:srgbClr val="80808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CC5F24-0218-45C1-84FF-7B5EA4924C5B}" type="slidenum">
              <a:rPr lang="en-ZA" smtClean="0"/>
              <a:t>38</a:t>
            </a:fld>
            <a:endParaRPr lang="en-ZA"/>
          </a:p>
        </p:txBody>
      </p:sp>
    </p:spTree>
    <p:extLst>
      <p:ext uri="{BB962C8B-B14F-4D97-AF65-F5344CB8AC3E}">
        <p14:creationId xmlns:p14="http://schemas.microsoft.com/office/powerpoint/2010/main" val="194261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Let student attempt the following query:</a:t>
            </a:r>
          </a:p>
          <a:p>
            <a:r>
              <a:rPr lang="en-ZA" b="1" i="1" dirty="0"/>
              <a:t>Show all listings that are above </a:t>
            </a:r>
            <a:r>
              <a:rPr lang="en-ZA" b="1" i="1" dirty="0" err="1"/>
              <a:t>avg</a:t>
            </a:r>
            <a:r>
              <a:rPr lang="en-ZA" b="1" i="1" dirty="0"/>
              <a:t> in price</a:t>
            </a:r>
          </a:p>
          <a:p>
            <a:endParaRPr lang="en-ZA" dirty="0"/>
          </a:p>
          <a:p>
            <a:r>
              <a:rPr lang="en-ZA" dirty="0"/>
              <a:t>https://www.universalclass.com/articles/computers/sql/how-to-use-subqueries-in-sql.htm</a:t>
            </a:r>
          </a:p>
          <a:p>
            <a:endParaRPr lang="en-ZA" dirty="0"/>
          </a:p>
          <a:p>
            <a:r>
              <a:rPr lang="en-US" sz="1800" b="0" i="0" u="none" strike="noStrike" baseline="0" dirty="0">
                <a:solidFill>
                  <a:srgbClr val="000000"/>
                </a:solidFill>
                <a:latin typeface="Times New Roman" panose="02020603050405020304" pitchFamily="18" charset="0"/>
              </a:rPr>
              <a:t>Subqueries are queries embedded in queries. They are used to retrieve data from one table based on data in another table. They generally are used when tables have some kind of relationship. </a:t>
            </a:r>
            <a:endParaRPr lang="en-ZA" sz="1800" b="0" i="0" u="none" strike="noStrike" baseline="0" dirty="0">
              <a:solidFill>
                <a:srgbClr val="000000"/>
              </a:solidFill>
              <a:latin typeface="Times New Roman" panose="02020603050405020304" pitchFamily="18" charset="0"/>
            </a:endParaRPr>
          </a:p>
          <a:p>
            <a:endParaRPr lang="en-ZA" sz="1800" b="0" i="0" u="none" strike="noStrike" baseline="0" dirty="0">
              <a:solidFill>
                <a:srgbClr val="000000"/>
              </a:solidFill>
              <a:latin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en-US" sz="1800" b="0" i="0" u="none" strike="noStrike" baseline="0" dirty="0">
              <a:solidFill>
                <a:srgbClr val="000000"/>
              </a:solidFill>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baseline="0" dirty="0">
              <a:solidFill>
                <a:srgbClr val="000000"/>
              </a:solidFill>
              <a:latin typeface="Courier New" panose="02070309020205020404" pitchFamily="49" charset="0"/>
            </a:endParaRPr>
          </a:p>
          <a:p>
            <a:endParaRPr lang="en-ZA" sz="1800" b="0" i="0" u="none" strike="noStrike" baseline="0" dirty="0">
              <a:solidFill>
                <a:srgbClr val="000000"/>
              </a:solidFill>
              <a:latin typeface="Courier New" panose="02070309020205020404" pitchFamily="49" charset="0"/>
            </a:endParaRPr>
          </a:p>
          <a:p>
            <a:endParaRPr lang="en-ZA" sz="1800" b="0" i="0" u="none" strike="noStrike" baseline="0" dirty="0">
              <a:solidFill>
                <a:srgbClr val="000000"/>
              </a:solidFill>
              <a:latin typeface="Times New Roman" panose="02020603050405020304" pitchFamily="18" charset="0"/>
            </a:endParaRPr>
          </a:p>
          <a:p>
            <a:r>
              <a:rPr lang="en-ZA" sz="1800" b="0" i="0" u="none" strike="noStrike" baseline="0" dirty="0">
                <a:solidFill>
                  <a:srgbClr val="000000"/>
                </a:solidFill>
                <a:latin typeface="Times New Roman" panose="02020603050405020304" pitchFamily="18" charset="0"/>
              </a:rPr>
              <a:t>With HR data:</a:t>
            </a:r>
          </a:p>
          <a:p>
            <a:r>
              <a:rPr lang="en-ZA" sz="1800" b="0" i="0" u="none" strike="noStrike" baseline="0" dirty="0">
                <a:solidFill>
                  <a:srgbClr val="000000"/>
                </a:solidFill>
                <a:latin typeface="Times New Roman" panose="02020603050405020304" pitchFamily="18" charset="0"/>
              </a:rPr>
              <a:t>What I had to do to move data from HR to </a:t>
            </a:r>
            <a:r>
              <a:rPr lang="en-ZA" sz="1800" b="0" i="0" u="none" strike="noStrike" baseline="0" dirty="0" err="1">
                <a:solidFill>
                  <a:srgbClr val="000000"/>
                </a:solidFill>
                <a:latin typeface="Times New Roman" panose="02020603050405020304" pitchFamily="18" charset="0"/>
              </a:rPr>
              <a:t>HR_unknown</a:t>
            </a:r>
            <a:r>
              <a:rPr lang="en-ZA" sz="1800" b="0" i="0" u="none" strike="noStrike" baseline="0" dirty="0">
                <a:solidFill>
                  <a:srgbClr val="000000"/>
                </a:solidFill>
                <a:latin typeface="Times New Roman" panose="02020603050405020304" pitchFamily="18" charset="0"/>
              </a:rPr>
              <a:t> / HR_F or HR_M before we were able to do a union again</a:t>
            </a:r>
          </a:p>
          <a:p>
            <a:endParaRPr lang="en-ZA" sz="1800" b="0" i="0" u="none" strike="noStrike" baseline="0" dirty="0">
              <a:solidFill>
                <a:srgbClr val="000000"/>
              </a:solidFill>
              <a:latin typeface="Times New Roman" panose="02020603050405020304" pitchFamily="18" charset="0"/>
            </a:endParaRPr>
          </a:p>
          <a:p>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5</a:t>
            </a:fld>
            <a:endParaRPr lang="en-ZA"/>
          </a:p>
        </p:txBody>
      </p:sp>
    </p:spTree>
    <p:extLst>
      <p:ext uri="{BB962C8B-B14F-4D97-AF65-F5344CB8AC3E}">
        <p14:creationId xmlns:p14="http://schemas.microsoft.com/office/powerpoint/2010/main" val="1540386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Many Transact-SQL statements that include subqueries can be alternatively formulated as joins. </a:t>
            </a:r>
          </a:p>
          <a:p>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latin typeface="Times New Roman" panose="02020603050405020304" pitchFamily="18" charset="0"/>
              </a:rPr>
              <a:t>Subqueries are used to retrieve data from one table based on data in another table. They generally are used when tables have some kind of relationship.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baseline="0" dirty="0">
              <a:solidFill>
                <a:srgbClr val="000000"/>
              </a:solidFill>
              <a:latin typeface="Times New Roman" panose="02020603050405020304" pitchFamily="18" charset="0"/>
            </a:endParaRPr>
          </a:p>
          <a:p>
            <a:pPr algn="l">
              <a:buFont typeface="Arial" panose="020B0604020202020204" pitchFamily="34" charset="0"/>
              <a:buChar char="•"/>
            </a:pPr>
            <a:r>
              <a:rPr lang="en-US" b="1" i="0" dirty="0">
                <a:effectLst/>
                <a:latin typeface="Helvetica" panose="020B0604020202020204" pitchFamily="34" charset="0"/>
              </a:rPr>
              <a:t>The subquery (</a:t>
            </a:r>
            <a:r>
              <a:rPr lang="en-US" b="1" i="0" dirty="0">
                <a:solidFill>
                  <a:srgbClr val="00B0F0"/>
                </a:solidFill>
                <a:effectLst/>
                <a:latin typeface="Helvetica" panose="020B0604020202020204" pitchFamily="34" charset="0"/>
              </a:rPr>
              <a:t>inner query</a:t>
            </a:r>
            <a:r>
              <a:rPr lang="en-US" b="1" i="0" dirty="0">
                <a:effectLst/>
                <a:latin typeface="Helvetica" panose="020B0604020202020204" pitchFamily="34" charset="0"/>
              </a:rPr>
              <a:t>) executes once before the main query (outer query) executes.</a:t>
            </a:r>
          </a:p>
          <a:p>
            <a:pPr algn="l">
              <a:buFont typeface="Arial" panose="020B0604020202020204" pitchFamily="34" charset="0"/>
              <a:buChar char="•"/>
            </a:pPr>
            <a:r>
              <a:rPr lang="en-US" b="1" i="0" dirty="0">
                <a:effectLst/>
                <a:latin typeface="Helvetica" panose="020B0604020202020204" pitchFamily="34" charset="0"/>
              </a:rPr>
              <a:t>The main query (outer query) use the subquery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sz="1200" b="0" i="0" u="none" strike="noStrike" baseline="0" dirty="0">
              <a:solidFill>
                <a:srgbClr val="000000"/>
              </a:solidFill>
              <a:latin typeface="Times New Roman" panose="02020603050405020304" pitchFamily="18" charset="0"/>
            </a:endParaRPr>
          </a:p>
          <a:p>
            <a:r>
              <a:rPr lang="en-ZA" dirty="0"/>
              <a:t>Subquery / nested query</a:t>
            </a:r>
          </a:p>
          <a:p>
            <a:endParaRPr lang="en-ZA" dirty="0"/>
          </a:p>
          <a:p>
            <a:r>
              <a:rPr lang="en-ZA" dirty="0"/>
              <a:t>Example where used in SELECT </a:t>
            </a:r>
            <a:r>
              <a:rPr lang="en-ZA" dirty="0">
                <a:sym typeface="Wingdings" panose="05000000000000000000" pitchFamily="2" charset="2"/>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price</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max</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price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listings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HighestPrice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listings</a:t>
            </a:r>
            <a:r>
              <a:rPr lang="en-US" sz="1800" dirty="0">
                <a:solidFill>
                  <a:srgbClr val="808080"/>
                </a:solidFill>
                <a:latin typeface="Consolas" panose="020B0609020204030204" pitchFamily="49" charset="0"/>
              </a:rPr>
              <a:t>;</a:t>
            </a:r>
          </a:p>
          <a:p>
            <a:r>
              <a:rPr lang="en-ZA" sz="1800" dirty="0"/>
              <a:t>Example where used in WHERE </a:t>
            </a:r>
            <a:r>
              <a:rPr lang="en-US" sz="1800" dirty="0">
                <a:solidFill>
                  <a:srgbClr val="808080"/>
                </a:solidFill>
                <a:latin typeface="Consolas" panose="020B0609020204030204" pitchFamily="49" charset="0"/>
                <a:sym typeface="Wingdings" panose="05000000000000000000" pitchFamily="2" charset="2"/>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price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listings </a:t>
            </a:r>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price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max</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price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listings </a:t>
            </a:r>
            <a:r>
              <a:rPr lang="en-US" sz="1800" dirty="0">
                <a:solidFill>
                  <a:srgbClr val="808080"/>
                </a:solidFill>
                <a:latin typeface="Consolas" panose="020B0609020204030204" pitchFamily="49" charset="0"/>
              </a:rPr>
              <a:t>)</a:t>
            </a:r>
            <a:endParaRPr lang="en-ZA" sz="1800" dirty="0">
              <a:solidFill>
                <a:srgbClr val="808080"/>
              </a:solidFill>
              <a:latin typeface="Consolas" panose="020B0609020204030204" pitchFamily="49" charset="0"/>
            </a:endParaRP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6</a:t>
            </a:fld>
            <a:endParaRPr lang="en-ZA"/>
          </a:p>
        </p:txBody>
      </p:sp>
    </p:spTree>
    <p:extLst>
      <p:ext uri="{BB962C8B-B14F-4D97-AF65-F5344CB8AC3E}">
        <p14:creationId xmlns:p14="http://schemas.microsoft.com/office/powerpoint/2010/main" val="817259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Statements that include a subquery usually take one of these formats:</a:t>
            </a:r>
          </a:p>
          <a:p>
            <a:pPr algn="l">
              <a:buFont typeface="Arial" panose="020B0604020202020204" pitchFamily="34" charset="0"/>
              <a:buChar char="•"/>
            </a:pPr>
            <a:r>
              <a:rPr lang="en-US" b="0" i="0" dirty="0">
                <a:solidFill>
                  <a:srgbClr val="171717"/>
                </a:solidFill>
                <a:effectLst/>
                <a:latin typeface="Segoe UI" panose="020B0502040204020203" pitchFamily="34" charset="0"/>
              </a:rPr>
              <a:t>WHERE expression \[NOT] IN (subquery)</a:t>
            </a:r>
          </a:p>
          <a:p>
            <a:pPr algn="l">
              <a:buFont typeface="Arial" panose="020B0604020202020204" pitchFamily="34" charset="0"/>
              <a:buChar char="•"/>
            </a:pPr>
            <a:r>
              <a:rPr lang="en-US" b="0" i="0" dirty="0">
                <a:solidFill>
                  <a:srgbClr val="171717"/>
                </a:solidFill>
                <a:effectLst/>
                <a:latin typeface="Segoe UI" panose="020B0502040204020203" pitchFamily="34" charset="0"/>
              </a:rPr>
              <a:t>WHERE expression </a:t>
            </a:r>
            <a:r>
              <a:rPr lang="en-US" b="0" i="0" dirty="0" err="1">
                <a:solidFill>
                  <a:srgbClr val="171717"/>
                </a:solidFill>
                <a:effectLst/>
                <a:latin typeface="Segoe UI" panose="020B0502040204020203" pitchFamily="34" charset="0"/>
              </a:rPr>
              <a:t>comparison_operator</a:t>
            </a:r>
            <a:r>
              <a:rPr lang="en-US" b="0" i="0" dirty="0">
                <a:solidFill>
                  <a:srgbClr val="171717"/>
                </a:solidFill>
                <a:effectLst/>
                <a:latin typeface="Segoe UI" panose="020B0502040204020203" pitchFamily="34" charset="0"/>
              </a:rPr>
              <a:t> \[ANY | ALL] (subquery)</a:t>
            </a:r>
          </a:p>
          <a:p>
            <a:pPr algn="l">
              <a:buFont typeface="Arial" panose="020B0604020202020204" pitchFamily="34" charset="0"/>
              <a:buChar char="•"/>
            </a:pPr>
            <a:r>
              <a:rPr lang="en-US" b="0" i="0" dirty="0">
                <a:solidFill>
                  <a:srgbClr val="171717"/>
                </a:solidFill>
                <a:effectLst/>
                <a:latin typeface="Segoe UI" panose="020B0502040204020203" pitchFamily="34" charset="0"/>
              </a:rPr>
              <a:t>WHERE \[NOT] EXISTS (subquery)</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7</a:t>
            </a:fld>
            <a:endParaRPr lang="en-ZA"/>
          </a:p>
        </p:txBody>
      </p:sp>
    </p:spTree>
    <p:extLst>
      <p:ext uri="{BB962C8B-B14F-4D97-AF65-F5344CB8AC3E}">
        <p14:creationId xmlns:p14="http://schemas.microsoft.com/office/powerpoint/2010/main" val="636085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3 - </a:t>
            </a:r>
            <a:r>
              <a:rPr lang="en-US" b="1" dirty="0"/>
              <a:t>ORDER BY </a:t>
            </a:r>
            <a:r>
              <a:rPr lang="en-US" dirty="0"/>
              <a:t>can only be specified when TOP is also specified.</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8</a:t>
            </a:fld>
            <a:endParaRPr lang="en-ZA"/>
          </a:p>
        </p:txBody>
      </p:sp>
    </p:spTree>
    <p:extLst>
      <p:ext uri="{BB962C8B-B14F-4D97-AF65-F5344CB8AC3E}">
        <p14:creationId xmlns:p14="http://schemas.microsoft.com/office/powerpoint/2010/main" val="2653814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Subquery in SELECT</a:t>
            </a:r>
          </a:p>
        </p:txBody>
      </p:sp>
      <p:sp>
        <p:nvSpPr>
          <p:cNvPr id="4" name="Slide Number Placeholder 3"/>
          <p:cNvSpPr>
            <a:spLocks noGrp="1"/>
          </p:cNvSpPr>
          <p:nvPr>
            <p:ph type="sldNum" sz="quarter" idx="5"/>
          </p:nvPr>
        </p:nvSpPr>
        <p:spPr/>
        <p:txBody>
          <a:bodyPr/>
          <a:lstStyle/>
          <a:p>
            <a:fld id="{85CC5F24-0218-45C1-84FF-7B5EA4924C5B}" type="slidenum">
              <a:rPr lang="en-ZA" smtClean="0"/>
              <a:t>10</a:t>
            </a:fld>
            <a:endParaRPr lang="en-ZA"/>
          </a:p>
        </p:txBody>
      </p:sp>
    </p:spTree>
    <p:extLst>
      <p:ext uri="{BB962C8B-B14F-4D97-AF65-F5344CB8AC3E}">
        <p14:creationId xmlns:p14="http://schemas.microsoft.com/office/powerpoint/2010/main" val="2066895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Subquery in FROM</a:t>
            </a:r>
          </a:p>
          <a:p>
            <a:endParaRPr lang="en-ZA" dirty="0"/>
          </a:p>
          <a:p>
            <a:r>
              <a:rPr lang="en-ZA" dirty="0"/>
              <a:t>Using subqueries is probably the best way to do an aggregate of an aggregate</a:t>
            </a:r>
          </a:p>
          <a:p>
            <a:endParaRPr lang="en-ZA" dirty="0"/>
          </a:p>
          <a:p>
            <a:r>
              <a:rPr lang="en-ZA" i="1" dirty="0"/>
              <a:t>What is the average number of orders made by country?</a:t>
            </a:r>
          </a:p>
          <a:p>
            <a:r>
              <a:rPr lang="en-ZA" i="1" dirty="0"/>
              <a:t>In the subquery however, you would first like to establish the nr of orders each customer made</a:t>
            </a:r>
          </a:p>
        </p:txBody>
      </p:sp>
      <p:sp>
        <p:nvSpPr>
          <p:cNvPr id="4" name="Slide Number Placeholder 3"/>
          <p:cNvSpPr>
            <a:spLocks noGrp="1"/>
          </p:cNvSpPr>
          <p:nvPr>
            <p:ph type="sldNum" sz="quarter" idx="5"/>
          </p:nvPr>
        </p:nvSpPr>
        <p:spPr/>
        <p:txBody>
          <a:bodyPr/>
          <a:lstStyle/>
          <a:p>
            <a:fld id="{04347BF3-C164-4905-A0FA-A20B1984A170}" type="slidenum">
              <a:rPr lang="en-ZA" smtClean="0"/>
              <a:t>11</a:t>
            </a:fld>
            <a:endParaRPr lang="en-ZA"/>
          </a:p>
        </p:txBody>
      </p:sp>
    </p:spTree>
    <p:extLst>
      <p:ext uri="{BB962C8B-B14F-4D97-AF65-F5344CB8AC3E}">
        <p14:creationId xmlns:p14="http://schemas.microsoft.com/office/powerpoint/2010/main" val="2207873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184E432-29C8-4480-A4B9-DCB41E71EE31}" type="datetimeFigureOut">
              <a:rPr lang="en-ZA" smtClean="0"/>
              <a:t>2023/06/13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75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4E432-29C8-4480-A4B9-DCB41E71EE31}" type="datetimeFigureOut">
              <a:rPr lang="en-ZA" smtClean="0"/>
              <a:t>2023/06/13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70006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4E432-29C8-4480-A4B9-DCB41E71EE31}" type="datetimeFigureOut">
              <a:rPr lang="en-ZA" smtClean="0"/>
              <a:t>2023/06/13</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18700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2023/06/13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780741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2023/06/13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30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2023/06/13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985468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2023/06/13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11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813816"/>
            <a:ext cx="9720072"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2023/06/13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098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2023/06/13</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84180" y="6150115"/>
            <a:ext cx="1059906"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AIRBNB</a:t>
            </a:r>
          </a:p>
        </p:txBody>
      </p:sp>
    </p:spTree>
    <p:extLst>
      <p:ext uri="{BB962C8B-B14F-4D97-AF65-F5344CB8AC3E}">
        <p14:creationId xmlns:p14="http://schemas.microsoft.com/office/powerpoint/2010/main" val="46178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2023/06/13</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33685" y="6150115"/>
            <a:ext cx="958917"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Nobel</a:t>
            </a:r>
          </a:p>
        </p:txBody>
      </p:sp>
    </p:spTree>
    <p:extLst>
      <p:ext uri="{BB962C8B-B14F-4D97-AF65-F5344CB8AC3E}">
        <p14:creationId xmlns:p14="http://schemas.microsoft.com/office/powerpoint/2010/main" val="399354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2023/06/13</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22225">
                  <a:noFill/>
                  <a:prstDash val="solid"/>
                </a:ln>
                <a:solidFill>
                  <a:schemeClr val="accent2">
                    <a:lumMod val="40000"/>
                    <a:lumOff val="60000"/>
                  </a:schemeClr>
                </a:solidFill>
                <a:effectLst/>
                <a:latin typeface="Agency FB" panose="020B0503020202020204" pitchFamily="34" charset="0"/>
              </a:rPr>
              <a:t>Practice</a:t>
            </a:r>
            <a:endParaRPr lang="en-US" sz="5400" b="1" cap="none" spc="0" dirty="0">
              <a:ln w="22225">
                <a:noFill/>
                <a:prstDash val="solid"/>
              </a:ln>
              <a:pattFill prst="dkUpDiag">
                <a:fgClr>
                  <a:schemeClr val="tx2"/>
                </a:fgClr>
                <a:bgClr>
                  <a:schemeClr val="tx2">
                    <a:lumMod val="20000"/>
                    <a:lumOff val="80000"/>
                  </a:schemeClr>
                </a:bgClr>
              </a:pattFill>
              <a:effectLst/>
              <a:latin typeface="Agency FB" panose="020B0503020202020204" pitchFamily="34" charset="0"/>
            </a:endParaRP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91536" y="6150115"/>
            <a:ext cx="508474"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HR</a:t>
            </a:r>
          </a:p>
        </p:txBody>
      </p:sp>
    </p:spTree>
    <p:extLst>
      <p:ext uri="{BB962C8B-B14F-4D97-AF65-F5344CB8AC3E}">
        <p14:creationId xmlns:p14="http://schemas.microsoft.com/office/powerpoint/2010/main" val="33318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2023/06/13</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noFill/>
                  <a:prstDash val="solid"/>
                </a:ln>
                <a:pattFill prst="pct90">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5566645"/>
            <a:ext cx="924294" cy="12104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47823" y="5534561"/>
            <a:ext cx="1037463" cy="1323439"/>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Call </a:t>
            </a:r>
          </a:p>
          <a:p>
            <a:pPr algn="ctr"/>
            <a:r>
              <a:rPr lang="en-US" sz="4000" kern="1200" cap="all" spc="-300" baseline="0" dirty="0">
                <a:solidFill>
                  <a:schemeClr val="tx1">
                    <a:lumMod val="95000"/>
                    <a:lumOff val="5000"/>
                  </a:schemeClr>
                </a:solidFill>
                <a:latin typeface="+mj-lt"/>
                <a:ea typeface="+mj-ea"/>
                <a:cs typeface="+mj-cs"/>
              </a:rPr>
              <a:t>center</a:t>
            </a:r>
          </a:p>
        </p:txBody>
      </p:sp>
    </p:spTree>
    <p:extLst>
      <p:ext uri="{BB962C8B-B14F-4D97-AF65-F5344CB8AC3E}">
        <p14:creationId xmlns:p14="http://schemas.microsoft.com/office/powerpoint/2010/main" val="112381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4E432-29C8-4480-A4B9-DCB41E71EE31}" type="datetimeFigureOut">
              <a:rPr lang="en-ZA" smtClean="0"/>
              <a:t>2023/06/13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85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4E432-29C8-4480-A4B9-DCB41E71EE31}" type="datetimeFigureOut">
              <a:rPr lang="en-ZA" smtClean="0"/>
              <a:t>2023/06/13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8499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4E432-29C8-4480-A4B9-DCB41E71EE31}" type="datetimeFigureOut">
              <a:rPr lang="en-ZA" smtClean="0"/>
              <a:t>2023/06/13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415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84E432-29C8-4480-A4B9-DCB41E71EE31}" type="datetimeFigureOut">
              <a:rPr lang="en-ZA" smtClean="0"/>
              <a:t>2023/06/13</a:t>
            </a:fld>
            <a:endParaRPr lang="en-Z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Z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3D4B21-4E5A-4795-BE53-900167494B30}" type="slidenum">
              <a:rPr lang="en-ZA" smtClean="0"/>
              <a:t>‹#›</a:t>
            </a:fld>
            <a:endParaRPr lang="en-Z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6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10.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10.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2E8F-4049-493D-888B-C154A0E37C1A}"/>
              </a:ext>
            </a:extLst>
          </p:cNvPr>
          <p:cNvSpPr>
            <a:spLocks noGrp="1"/>
          </p:cNvSpPr>
          <p:nvPr>
            <p:ph type="ctrTitle"/>
          </p:nvPr>
        </p:nvSpPr>
        <p:spPr>
          <a:xfrm>
            <a:off x="-1138688" y="4960137"/>
            <a:ext cx="9477469" cy="1463040"/>
          </a:xfrm>
        </p:spPr>
        <p:txBody>
          <a:bodyPr>
            <a:normAutofit/>
          </a:bodyPr>
          <a:lstStyle/>
          <a:p>
            <a:r>
              <a:rPr lang="en-US" sz="5400" dirty="0"/>
              <a:t>Chapter 12: Subqueries</a:t>
            </a:r>
            <a:endParaRPr lang="en-ZA" sz="5400" dirty="0"/>
          </a:p>
        </p:txBody>
      </p:sp>
      <p:sp>
        <p:nvSpPr>
          <p:cNvPr id="3" name="Subtitle 2">
            <a:extLst>
              <a:ext uri="{FF2B5EF4-FFF2-40B4-BE49-F238E27FC236}">
                <a16:creationId xmlns:a16="http://schemas.microsoft.com/office/drawing/2014/main" id="{3DC6BAE8-CE2B-486B-B577-881DC690077C}"/>
              </a:ext>
            </a:extLst>
          </p:cNvPr>
          <p:cNvSpPr>
            <a:spLocks noGrp="1"/>
          </p:cNvSpPr>
          <p:nvPr>
            <p:ph type="subTitle" idx="1"/>
          </p:nvPr>
        </p:nvSpPr>
        <p:spPr/>
        <p:txBody>
          <a:bodyPr/>
          <a:lstStyle/>
          <a:p>
            <a:r>
              <a:rPr lang="en-ZA" dirty="0"/>
              <a:t>2023</a:t>
            </a:r>
          </a:p>
        </p:txBody>
      </p:sp>
    </p:spTree>
    <p:extLst>
      <p:ext uri="{BB962C8B-B14F-4D97-AF65-F5344CB8AC3E}">
        <p14:creationId xmlns:p14="http://schemas.microsoft.com/office/powerpoint/2010/main" val="308634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A986-7D64-AF51-D286-628012BBD0C4}"/>
              </a:ext>
            </a:extLst>
          </p:cNvPr>
          <p:cNvSpPr>
            <a:spLocks noGrp="1"/>
          </p:cNvSpPr>
          <p:nvPr>
            <p:ph type="title"/>
          </p:nvPr>
        </p:nvSpPr>
        <p:spPr/>
        <p:txBody>
          <a:bodyPr/>
          <a:lstStyle/>
          <a:p>
            <a:r>
              <a:rPr lang="en-ZA" dirty="0"/>
              <a:t>Select  </a:t>
            </a:r>
          </a:p>
        </p:txBody>
      </p:sp>
      <p:sp>
        <p:nvSpPr>
          <p:cNvPr id="3" name="Content Placeholder 2">
            <a:extLst>
              <a:ext uri="{FF2B5EF4-FFF2-40B4-BE49-F238E27FC236}">
                <a16:creationId xmlns:a16="http://schemas.microsoft.com/office/drawing/2014/main" id="{C463CCBE-0AB0-2B9B-2CE4-4D39F6559115}"/>
              </a:ext>
            </a:extLst>
          </p:cNvPr>
          <p:cNvSpPr>
            <a:spLocks noGrp="1"/>
          </p:cNvSpPr>
          <p:nvPr>
            <p:ph idx="1"/>
          </p:nvPr>
        </p:nvSpPr>
        <p:spPr/>
        <p:txBody>
          <a:bodyPr/>
          <a:lstStyle/>
          <a:p>
            <a:pPr marL="0" indent="0">
              <a:buNone/>
            </a:pPr>
            <a:r>
              <a:rPr lang="en-ZA" dirty="0"/>
              <a:t>Select </a:t>
            </a:r>
            <a:r>
              <a:rPr lang="en-ZA" dirty="0" err="1"/>
              <a:t>school_name</a:t>
            </a:r>
            <a:r>
              <a:rPr lang="en-ZA" dirty="0"/>
              <a:t>, </a:t>
            </a:r>
            <a:r>
              <a:rPr lang="en-ZA" dirty="0" err="1"/>
              <a:t>school_district</a:t>
            </a:r>
            <a:r>
              <a:rPr lang="en-ZA" dirty="0"/>
              <a:t>, </a:t>
            </a:r>
            <a:r>
              <a:rPr lang="en-ZA" dirty="0" err="1"/>
              <a:t>passrate</a:t>
            </a:r>
            <a:r>
              <a:rPr lang="en-ZA" dirty="0"/>
              <a:t>, (</a:t>
            </a:r>
            <a:r>
              <a:rPr lang="en-ZA" dirty="0">
                <a:solidFill>
                  <a:schemeClr val="accent1"/>
                </a:solidFill>
              </a:rPr>
              <a:t>select max(</a:t>
            </a:r>
            <a:r>
              <a:rPr lang="en-ZA" dirty="0" err="1">
                <a:solidFill>
                  <a:schemeClr val="accent1"/>
                </a:solidFill>
              </a:rPr>
              <a:t>passrate</a:t>
            </a:r>
            <a:r>
              <a:rPr lang="en-ZA" dirty="0">
                <a:solidFill>
                  <a:schemeClr val="accent1"/>
                </a:solidFill>
              </a:rPr>
              <a:t>) from </a:t>
            </a:r>
            <a:r>
              <a:rPr lang="en-ZA" dirty="0" err="1">
                <a:solidFill>
                  <a:schemeClr val="accent1"/>
                </a:solidFill>
              </a:rPr>
              <a:t>tblResults</a:t>
            </a:r>
            <a:r>
              <a:rPr lang="en-ZA" dirty="0"/>
              <a:t>)</a:t>
            </a:r>
          </a:p>
          <a:p>
            <a:pPr marL="0" indent="0">
              <a:buNone/>
            </a:pPr>
            <a:r>
              <a:rPr lang="en-ZA" dirty="0"/>
              <a:t>from </a:t>
            </a:r>
            <a:r>
              <a:rPr lang="en-ZA" dirty="0" err="1"/>
              <a:t>school_data</a:t>
            </a:r>
            <a:endParaRPr lang="en-ZA" dirty="0"/>
          </a:p>
        </p:txBody>
      </p:sp>
      <p:graphicFrame>
        <p:nvGraphicFramePr>
          <p:cNvPr id="4" name="Table 4">
            <a:extLst>
              <a:ext uri="{FF2B5EF4-FFF2-40B4-BE49-F238E27FC236}">
                <a16:creationId xmlns:a16="http://schemas.microsoft.com/office/drawing/2014/main" id="{EBE139FB-A1D3-48BA-5D10-62F9655A8D75}"/>
              </a:ext>
            </a:extLst>
          </p:cNvPr>
          <p:cNvGraphicFramePr>
            <a:graphicFrameLocks noGrp="1"/>
          </p:cNvGraphicFramePr>
          <p:nvPr>
            <p:extLst>
              <p:ext uri="{D42A27DB-BD31-4B8C-83A1-F6EECF244321}">
                <p14:modId xmlns:p14="http://schemas.microsoft.com/office/powerpoint/2010/main" val="1617860436"/>
              </p:ext>
            </p:extLst>
          </p:nvPr>
        </p:nvGraphicFramePr>
        <p:xfrm>
          <a:off x="1024128" y="3429000"/>
          <a:ext cx="7732778" cy="2416112"/>
        </p:xfrm>
        <a:graphic>
          <a:graphicData uri="http://schemas.openxmlformats.org/drawingml/2006/table">
            <a:tbl>
              <a:tblPr firstRow="1" bandRow="1">
                <a:tableStyleId>{8799B23B-EC83-4686-B30A-512413B5E67A}</a:tableStyleId>
              </a:tblPr>
              <a:tblGrid>
                <a:gridCol w="3590814">
                  <a:extLst>
                    <a:ext uri="{9D8B030D-6E8A-4147-A177-3AD203B41FA5}">
                      <a16:colId xmlns:a16="http://schemas.microsoft.com/office/drawing/2014/main" val="1434289008"/>
                    </a:ext>
                  </a:extLst>
                </a:gridCol>
                <a:gridCol w="1565166">
                  <a:extLst>
                    <a:ext uri="{9D8B030D-6E8A-4147-A177-3AD203B41FA5}">
                      <a16:colId xmlns:a16="http://schemas.microsoft.com/office/drawing/2014/main" val="2837417830"/>
                    </a:ext>
                  </a:extLst>
                </a:gridCol>
                <a:gridCol w="1288399">
                  <a:extLst>
                    <a:ext uri="{9D8B030D-6E8A-4147-A177-3AD203B41FA5}">
                      <a16:colId xmlns:a16="http://schemas.microsoft.com/office/drawing/2014/main" val="43242569"/>
                    </a:ext>
                  </a:extLst>
                </a:gridCol>
                <a:gridCol w="1288399">
                  <a:extLst>
                    <a:ext uri="{9D8B030D-6E8A-4147-A177-3AD203B41FA5}">
                      <a16:colId xmlns:a16="http://schemas.microsoft.com/office/drawing/2014/main" val="420787225"/>
                    </a:ext>
                  </a:extLst>
                </a:gridCol>
              </a:tblGrid>
              <a:tr h="293656">
                <a:tc>
                  <a:txBody>
                    <a:bodyPr/>
                    <a:lstStyle/>
                    <a:p>
                      <a:pPr algn="l"/>
                      <a:r>
                        <a:rPr lang="en-ZA" sz="1200" b="1" kern="1200" dirty="0" err="1">
                          <a:solidFill>
                            <a:schemeClr val="tx1"/>
                          </a:solidFill>
                        </a:rPr>
                        <a:t>School_name</a:t>
                      </a:r>
                      <a:endParaRPr lang="en-ZA" sz="1200" b="1" kern="1200" dirty="0">
                        <a:solidFill>
                          <a:schemeClr val="tx1"/>
                        </a:solidFill>
                        <a:latin typeface="+mn-lt"/>
                        <a:ea typeface="+mn-ea"/>
                        <a:cs typeface="+mn-cs"/>
                      </a:endParaRPr>
                    </a:p>
                  </a:txBody>
                  <a:tcPr anchor="ctr"/>
                </a:tc>
                <a:tc>
                  <a:txBody>
                    <a:bodyPr/>
                    <a:lstStyle/>
                    <a:p>
                      <a:pPr algn="l"/>
                      <a:r>
                        <a:rPr lang="en-ZA" sz="1200" b="1" kern="1200" dirty="0" err="1">
                          <a:solidFill>
                            <a:schemeClr val="tx1"/>
                          </a:solidFill>
                        </a:rPr>
                        <a:t>School_district</a:t>
                      </a:r>
                      <a:endParaRPr lang="en-ZA" sz="1200" b="1" kern="1200" dirty="0">
                        <a:solidFill>
                          <a:schemeClr val="tx1"/>
                        </a:solidFill>
                        <a:latin typeface="+mn-lt"/>
                        <a:ea typeface="+mn-ea"/>
                        <a:cs typeface="+mn-cs"/>
                      </a:endParaRPr>
                    </a:p>
                  </a:txBody>
                  <a:tcPr anchor="ctr"/>
                </a:tc>
                <a:tc>
                  <a:txBody>
                    <a:bodyPr/>
                    <a:lstStyle/>
                    <a:p>
                      <a:pPr algn="l"/>
                      <a:r>
                        <a:rPr lang="en-ZA" sz="1200" b="1" kern="1200" dirty="0" err="1">
                          <a:solidFill>
                            <a:schemeClr val="tx1"/>
                          </a:solidFill>
                        </a:rPr>
                        <a:t>Passrate</a:t>
                      </a:r>
                      <a:endParaRPr lang="en-ZA" sz="1200" b="1" kern="1200" dirty="0">
                        <a:solidFill>
                          <a:schemeClr val="tx1"/>
                        </a:solidFill>
                        <a:latin typeface="+mn-lt"/>
                        <a:ea typeface="+mn-ea"/>
                        <a:cs typeface="+mn-cs"/>
                      </a:endParaRPr>
                    </a:p>
                  </a:txBody>
                  <a:tcPr anchor="ctr"/>
                </a:tc>
                <a:tc>
                  <a:txBody>
                    <a:bodyPr/>
                    <a:lstStyle/>
                    <a:p>
                      <a:pPr algn="l"/>
                      <a:r>
                        <a:rPr lang="en-ZA" sz="1200" b="1" kern="1200" dirty="0">
                          <a:solidFill>
                            <a:schemeClr val="tx1"/>
                          </a:solidFill>
                        </a:rPr>
                        <a:t>max(</a:t>
                      </a:r>
                      <a:r>
                        <a:rPr lang="en-ZA" sz="1200" b="1" kern="1200" dirty="0" err="1">
                          <a:solidFill>
                            <a:schemeClr val="tx1"/>
                          </a:solidFill>
                        </a:rPr>
                        <a:t>passrate</a:t>
                      </a:r>
                      <a:r>
                        <a:rPr lang="en-ZA" sz="1200" b="1" kern="1200" dirty="0">
                          <a:solidFill>
                            <a:schemeClr val="tx1"/>
                          </a:solidFill>
                        </a:rPr>
                        <a:t>)</a:t>
                      </a:r>
                      <a:endParaRPr lang="en-ZA" sz="1200" b="1" kern="1200" dirty="0">
                        <a:solidFill>
                          <a:schemeClr val="tx1"/>
                        </a:solidFill>
                        <a:latin typeface="+mn-lt"/>
                        <a:ea typeface="+mn-ea"/>
                        <a:cs typeface="+mn-cs"/>
                      </a:endParaRPr>
                    </a:p>
                  </a:txBody>
                  <a:tcPr anchor="ctr"/>
                </a:tc>
                <a:extLst>
                  <a:ext uri="{0D108BD9-81ED-4DB2-BD59-A6C34878D82A}">
                    <a16:rowId xmlns:a16="http://schemas.microsoft.com/office/drawing/2014/main" val="1876248377"/>
                  </a:ext>
                </a:extLst>
              </a:tr>
              <a:tr h="293656">
                <a:tc>
                  <a:txBody>
                    <a:bodyPr/>
                    <a:lstStyle/>
                    <a:p>
                      <a:pPr algn="l" fontAlgn="b"/>
                      <a:r>
                        <a:rPr lang="en-ZA" sz="1200" kern="1200" dirty="0">
                          <a:solidFill>
                            <a:schemeClr val="tx1"/>
                          </a:solidFill>
                        </a:rPr>
                        <a:t>ROYAL KINGS SCHOOL-MIDRAND</a:t>
                      </a:r>
                      <a:endParaRPr lang="en-ZA" sz="1200" kern="1200" dirty="0">
                        <a:solidFill>
                          <a:schemeClr val="tx1"/>
                        </a:solidFill>
                        <a:latin typeface="+mn-lt"/>
                        <a:ea typeface="+mn-ea"/>
                        <a:cs typeface="+mn-cs"/>
                      </a:endParaRPr>
                    </a:p>
                  </a:txBody>
                  <a:tcPr marL="9525" marR="9525" marT="9525" marB="0" anchor="ctr"/>
                </a:tc>
                <a:tc>
                  <a:txBody>
                    <a:bodyPr/>
                    <a:lstStyle/>
                    <a:p>
                      <a:pPr algn="l" fontAlgn="b"/>
                      <a:r>
                        <a:rPr lang="en-ZA" sz="1200" kern="1200" dirty="0">
                          <a:solidFill>
                            <a:schemeClr val="tx1"/>
                          </a:solidFill>
                        </a:rPr>
                        <a:t>JOHANNESBURG EAST</a:t>
                      </a:r>
                      <a:endParaRPr lang="en-ZA" sz="1200" kern="1200" dirty="0">
                        <a:solidFill>
                          <a:schemeClr val="tx1"/>
                        </a:solidFill>
                        <a:latin typeface="+mn-lt"/>
                        <a:ea typeface="+mn-ea"/>
                        <a:cs typeface="+mn-cs"/>
                      </a:endParaRPr>
                    </a:p>
                  </a:txBody>
                  <a:tcPr marL="9525" marR="9525" marT="9525" marB="0" anchor="ctr"/>
                </a:tc>
                <a:tc>
                  <a:txBody>
                    <a:bodyPr/>
                    <a:lstStyle/>
                    <a:p>
                      <a:pPr algn="l"/>
                      <a:r>
                        <a:rPr lang="en-ZA" sz="1200" kern="1200" dirty="0">
                          <a:solidFill>
                            <a:schemeClr val="tx1"/>
                          </a:solidFill>
                        </a:rPr>
                        <a:t>97,2</a:t>
                      </a:r>
                      <a:endParaRPr lang="en-ZA" sz="1200" kern="1200" dirty="0">
                        <a:solidFill>
                          <a:schemeClr val="tx1"/>
                        </a:solidFill>
                        <a:latin typeface="+mn-lt"/>
                        <a:ea typeface="+mn-ea"/>
                        <a:cs typeface="+mn-cs"/>
                      </a:endParaRPr>
                    </a:p>
                  </a:txBody>
                  <a:tcPr anchor="ctr"/>
                </a:tc>
                <a:tc>
                  <a:txBody>
                    <a:bodyPr/>
                    <a:lstStyle/>
                    <a:p>
                      <a:pPr algn="l"/>
                      <a:r>
                        <a:rPr lang="en-ZA" sz="1200" kern="1200" dirty="0">
                          <a:solidFill>
                            <a:schemeClr val="tx1"/>
                          </a:solidFill>
                        </a:rPr>
                        <a:t>98,5</a:t>
                      </a:r>
                      <a:endParaRPr lang="en-ZA" sz="1200" kern="1200" dirty="0">
                        <a:solidFill>
                          <a:schemeClr val="tx1"/>
                        </a:solidFill>
                        <a:latin typeface="+mn-lt"/>
                        <a:ea typeface="+mn-ea"/>
                        <a:cs typeface="+mn-cs"/>
                      </a:endParaRPr>
                    </a:p>
                  </a:txBody>
                  <a:tcPr anchor="ctr"/>
                </a:tc>
                <a:extLst>
                  <a:ext uri="{0D108BD9-81ED-4DB2-BD59-A6C34878D82A}">
                    <a16:rowId xmlns:a16="http://schemas.microsoft.com/office/drawing/2014/main" val="2953913854"/>
                  </a:ext>
                </a:extLst>
              </a:tr>
              <a:tr h="447532">
                <a:tc>
                  <a:txBody>
                    <a:bodyPr/>
                    <a:lstStyle/>
                    <a:p>
                      <a:pPr algn="l" fontAlgn="b"/>
                      <a:r>
                        <a:rPr lang="en-ZA" sz="1200" kern="1200" dirty="0">
                          <a:solidFill>
                            <a:schemeClr val="tx1"/>
                          </a:solidFill>
                        </a:rPr>
                        <a:t>DIEPSLOOT EAST PRIMARY SCHOOL</a:t>
                      </a:r>
                      <a:endParaRPr lang="en-ZA" sz="1200" kern="1200" dirty="0">
                        <a:solidFill>
                          <a:schemeClr val="tx1"/>
                        </a:solidFill>
                        <a:latin typeface="+mn-lt"/>
                        <a:ea typeface="+mn-ea"/>
                        <a:cs typeface="+mn-cs"/>
                      </a:endParaRPr>
                    </a:p>
                  </a:txBody>
                  <a:tcPr marL="9525" marR="9525" marT="9525" marB="0" anchor="ctr"/>
                </a:tc>
                <a:tc>
                  <a:txBody>
                    <a:bodyPr/>
                    <a:lstStyle/>
                    <a:p>
                      <a:pPr algn="l" fontAlgn="b"/>
                      <a:r>
                        <a:rPr lang="en-ZA" sz="1200" kern="1200" dirty="0">
                          <a:solidFill>
                            <a:schemeClr val="tx1"/>
                          </a:solidFill>
                        </a:rPr>
                        <a:t>JOHANNESBURG NORTH</a:t>
                      </a:r>
                      <a:endParaRPr lang="en-ZA" sz="1200" kern="1200" dirty="0">
                        <a:solidFill>
                          <a:schemeClr val="tx1"/>
                        </a:solidFill>
                        <a:latin typeface="+mn-lt"/>
                        <a:ea typeface="+mn-ea"/>
                        <a:cs typeface="+mn-cs"/>
                      </a:endParaRPr>
                    </a:p>
                  </a:txBody>
                  <a:tcPr marL="9525" marR="9525" marT="9525" marB="0" anchor="ctr"/>
                </a:tc>
                <a:tc>
                  <a:txBody>
                    <a:bodyPr/>
                    <a:lstStyle/>
                    <a:p>
                      <a:pPr algn="l"/>
                      <a:r>
                        <a:rPr lang="en-ZA" sz="1200" kern="1200" dirty="0">
                          <a:solidFill>
                            <a:schemeClr val="tx1"/>
                          </a:solidFill>
                        </a:rPr>
                        <a:t>95</a:t>
                      </a:r>
                      <a:endParaRPr lang="en-ZA" sz="1200"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chemeClr val="tx1"/>
                          </a:solidFill>
                        </a:rPr>
                        <a:t>98,5</a:t>
                      </a:r>
                    </a:p>
                    <a:p>
                      <a:pPr algn="l"/>
                      <a:endParaRPr lang="en-ZA" sz="1200" kern="1200" dirty="0">
                        <a:solidFill>
                          <a:schemeClr val="tx1"/>
                        </a:solidFill>
                        <a:latin typeface="+mn-lt"/>
                        <a:ea typeface="+mn-ea"/>
                        <a:cs typeface="+mn-cs"/>
                      </a:endParaRPr>
                    </a:p>
                  </a:txBody>
                  <a:tcPr anchor="ctr"/>
                </a:tc>
                <a:extLst>
                  <a:ext uri="{0D108BD9-81ED-4DB2-BD59-A6C34878D82A}">
                    <a16:rowId xmlns:a16="http://schemas.microsoft.com/office/drawing/2014/main" val="825922690"/>
                  </a:ext>
                </a:extLst>
              </a:tr>
              <a:tr h="447532">
                <a:tc>
                  <a:txBody>
                    <a:bodyPr/>
                    <a:lstStyle/>
                    <a:p>
                      <a:pPr algn="l" fontAlgn="b"/>
                      <a:r>
                        <a:rPr lang="en-ZA" sz="1200" kern="1200">
                          <a:solidFill>
                            <a:schemeClr val="tx1"/>
                          </a:solidFill>
                        </a:rPr>
                        <a:t>THINKINC ACADEMY</a:t>
                      </a:r>
                      <a:endParaRPr lang="en-ZA" sz="1200" kern="1200">
                        <a:solidFill>
                          <a:schemeClr val="tx1"/>
                        </a:solidFill>
                        <a:latin typeface="+mn-lt"/>
                        <a:ea typeface="+mn-ea"/>
                        <a:cs typeface="+mn-cs"/>
                      </a:endParaRPr>
                    </a:p>
                  </a:txBody>
                  <a:tcPr marL="9525" marR="9525" marT="9525" marB="0" anchor="ctr"/>
                </a:tc>
                <a:tc>
                  <a:txBody>
                    <a:bodyPr/>
                    <a:lstStyle/>
                    <a:p>
                      <a:pPr algn="l" fontAlgn="b"/>
                      <a:r>
                        <a:rPr lang="en-ZA" sz="1200" kern="1200" dirty="0">
                          <a:solidFill>
                            <a:schemeClr val="tx1"/>
                          </a:solidFill>
                        </a:rPr>
                        <a:t>EKURHULENI NORTH</a:t>
                      </a:r>
                      <a:endParaRPr lang="en-ZA" sz="1200" kern="1200" dirty="0">
                        <a:solidFill>
                          <a:schemeClr val="tx1"/>
                        </a:solidFill>
                        <a:latin typeface="+mn-lt"/>
                        <a:ea typeface="+mn-ea"/>
                        <a:cs typeface="+mn-cs"/>
                      </a:endParaRPr>
                    </a:p>
                  </a:txBody>
                  <a:tcPr marL="9525" marR="9525" marT="9525" marB="0" anchor="ctr"/>
                </a:tc>
                <a:tc>
                  <a:txBody>
                    <a:bodyPr/>
                    <a:lstStyle/>
                    <a:p>
                      <a:pPr algn="l"/>
                      <a:r>
                        <a:rPr lang="en-ZA" sz="1200" kern="1200" dirty="0">
                          <a:solidFill>
                            <a:schemeClr val="tx1"/>
                          </a:solidFill>
                        </a:rPr>
                        <a:t>98,5</a:t>
                      </a:r>
                      <a:endParaRPr lang="en-ZA" sz="1200"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chemeClr val="tx1"/>
                          </a:solidFill>
                        </a:rPr>
                        <a:t>98,5</a:t>
                      </a:r>
                    </a:p>
                    <a:p>
                      <a:pPr algn="l"/>
                      <a:endParaRPr lang="en-ZA" sz="1200" kern="1200" dirty="0">
                        <a:solidFill>
                          <a:schemeClr val="tx1"/>
                        </a:solidFill>
                        <a:latin typeface="+mn-lt"/>
                        <a:ea typeface="+mn-ea"/>
                        <a:cs typeface="+mn-cs"/>
                      </a:endParaRPr>
                    </a:p>
                  </a:txBody>
                  <a:tcPr anchor="ctr"/>
                </a:tc>
                <a:extLst>
                  <a:ext uri="{0D108BD9-81ED-4DB2-BD59-A6C34878D82A}">
                    <a16:rowId xmlns:a16="http://schemas.microsoft.com/office/drawing/2014/main" val="1127253630"/>
                  </a:ext>
                </a:extLst>
              </a:tr>
              <a:tr h="447532">
                <a:tc>
                  <a:txBody>
                    <a:bodyPr/>
                    <a:lstStyle/>
                    <a:p>
                      <a:pPr algn="l" fontAlgn="b"/>
                      <a:r>
                        <a:rPr lang="en-ZA" sz="1200" kern="1200">
                          <a:solidFill>
                            <a:schemeClr val="tx1"/>
                          </a:solidFill>
                        </a:rPr>
                        <a:t>OLYMPUS EDUCATIONAL INSTITUTE</a:t>
                      </a:r>
                      <a:endParaRPr lang="en-ZA" sz="1200" kern="1200">
                        <a:solidFill>
                          <a:schemeClr val="tx1"/>
                        </a:solidFill>
                        <a:latin typeface="+mn-lt"/>
                        <a:ea typeface="+mn-ea"/>
                        <a:cs typeface="+mn-cs"/>
                      </a:endParaRPr>
                    </a:p>
                  </a:txBody>
                  <a:tcPr marL="9525" marR="9525" marT="9525" marB="0" anchor="ctr"/>
                </a:tc>
                <a:tc>
                  <a:txBody>
                    <a:bodyPr/>
                    <a:lstStyle/>
                    <a:p>
                      <a:pPr algn="l" fontAlgn="b"/>
                      <a:r>
                        <a:rPr lang="en-ZA" sz="1200" kern="1200" dirty="0">
                          <a:solidFill>
                            <a:schemeClr val="tx1"/>
                          </a:solidFill>
                        </a:rPr>
                        <a:t>JOHANNESBURG EAST</a:t>
                      </a:r>
                      <a:endParaRPr lang="en-ZA" sz="1200" kern="1200" dirty="0">
                        <a:solidFill>
                          <a:schemeClr val="tx1"/>
                        </a:solidFill>
                        <a:latin typeface="+mn-lt"/>
                        <a:ea typeface="+mn-ea"/>
                        <a:cs typeface="+mn-cs"/>
                      </a:endParaRPr>
                    </a:p>
                  </a:txBody>
                  <a:tcPr marL="9525" marR="9525" marT="9525" marB="0" anchor="ctr"/>
                </a:tc>
                <a:tc>
                  <a:txBody>
                    <a:bodyPr/>
                    <a:lstStyle/>
                    <a:p>
                      <a:pPr algn="l"/>
                      <a:r>
                        <a:rPr lang="en-ZA" sz="1200" kern="1200" dirty="0">
                          <a:solidFill>
                            <a:schemeClr val="tx1"/>
                          </a:solidFill>
                        </a:rPr>
                        <a:t>96,8</a:t>
                      </a:r>
                      <a:endParaRPr lang="en-ZA" sz="1200"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chemeClr val="tx1"/>
                          </a:solidFill>
                        </a:rPr>
                        <a:t>98,5</a:t>
                      </a:r>
                    </a:p>
                    <a:p>
                      <a:pPr algn="l"/>
                      <a:endParaRPr lang="en-ZA" sz="1200" kern="1200" dirty="0">
                        <a:solidFill>
                          <a:schemeClr val="tx1"/>
                        </a:solidFill>
                        <a:latin typeface="+mn-lt"/>
                        <a:ea typeface="+mn-ea"/>
                        <a:cs typeface="+mn-cs"/>
                      </a:endParaRPr>
                    </a:p>
                  </a:txBody>
                  <a:tcPr anchor="ctr"/>
                </a:tc>
                <a:extLst>
                  <a:ext uri="{0D108BD9-81ED-4DB2-BD59-A6C34878D82A}">
                    <a16:rowId xmlns:a16="http://schemas.microsoft.com/office/drawing/2014/main" val="2785919305"/>
                  </a:ext>
                </a:extLst>
              </a:tr>
              <a:tr h="447532">
                <a:tc>
                  <a:txBody>
                    <a:bodyPr/>
                    <a:lstStyle/>
                    <a:p>
                      <a:pPr algn="l" fontAlgn="b"/>
                      <a:r>
                        <a:rPr lang="en-US" sz="1200" kern="1200" dirty="0">
                          <a:solidFill>
                            <a:schemeClr val="tx1"/>
                          </a:solidFill>
                        </a:rPr>
                        <a:t>THE MUSTARD SEED PRE PRIMARY AND PRIMARY SCHOOL</a:t>
                      </a:r>
                      <a:endParaRPr lang="en-US" sz="1200" kern="1200" dirty="0">
                        <a:solidFill>
                          <a:schemeClr val="tx1"/>
                        </a:solidFill>
                        <a:latin typeface="+mn-lt"/>
                        <a:ea typeface="+mn-ea"/>
                        <a:cs typeface="+mn-cs"/>
                      </a:endParaRPr>
                    </a:p>
                  </a:txBody>
                  <a:tcPr marL="9525" marR="9525" marT="9525" marB="0" anchor="ctr"/>
                </a:tc>
                <a:tc>
                  <a:txBody>
                    <a:bodyPr/>
                    <a:lstStyle/>
                    <a:p>
                      <a:pPr algn="l" fontAlgn="b"/>
                      <a:r>
                        <a:rPr lang="en-ZA" sz="1200" kern="1200" dirty="0">
                          <a:solidFill>
                            <a:schemeClr val="tx1"/>
                          </a:solidFill>
                        </a:rPr>
                        <a:t>JOHANNESBURG SOUTH</a:t>
                      </a:r>
                      <a:endParaRPr lang="en-ZA" sz="1200" kern="1200" dirty="0">
                        <a:solidFill>
                          <a:schemeClr val="tx1"/>
                        </a:solidFill>
                        <a:latin typeface="+mn-lt"/>
                        <a:ea typeface="+mn-ea"/>
                        <a:cs typeface="+mn-cs"/>
                      </a:endParaRPr>
                    </a:p>
                  </a:txBody>
                  <a:tcPr marL="9525" marR="9525" marT="9525" marB="0" anchor="ctr"/>
                </a:tc>
                <a:tc>
                  <a:txBody>
                    <a:bodyPr/>
                    <a:lstStyle/>
                    <a:p>
                      <a:pPr algn="l"/>
                      <a:r>
                        <a:rPr lang="en-ZA" sz="1200" kern="1200" dirty="0">
                          <a:solidFill>
                            <a:schemeClr val="tx1"/>
                          </a:solidFill>
                        </a:rPr>
                        <a:t>92</a:t>
                      </a:r>
                      <a:endParaRPr lang="en-ZA" sz="1200" kern="1200" dirty="0">
                        <a:solidFill>
                          <a:schemeClr val="tx1"/>
                        </a:solidFill>
                        <a:latin typeface="+mn-lt"/>
                        <a:ea typeface="+mn-ea"/>
                        <a:cs typeface="+mn-cs"/>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chemeClr val="tx1"/>
                          </a:solidFill>
                        </a:rPr>
                        <a:t>98,5</a:t>
                      </a:r>
                    </a:p>
                    <a:p>
                      <a:pPr algn="l"/>
                      <a:endParaRPr lang="en-ZA" sz="1200" kern="1200" dirty="0">
                        <a:solidFill>
                          <a:schemeClr val="tx1"/>
                        </a:solidFill>
                        <a:latin typeface="+mn-lt"/>
                        <a:ea typeface="+mn-ea"/>
                        <a:cs typeface="+mn-cs"/>
                      </a:endParaRPr>
                    </a:p>
                  </a:txBody>
                  <a:tcPr anchor="ctr"/>
                </a:tc>
                <a:extLst>
                  <a:ext uri="{0D108BD9-81ED-4DB2-BD59-A6C34878D82A}">
                    <a16:rowId xmlns:a16="http://schemas.microsoft.com/office/drawing/2014/main" val="4009920065"/>
                  </a:ext>
                </a:extLst>
              </a:tr>
            </a:tbl>
          </a:graphicData>
        </a:graphic>
      </p:graphicFrame>
    </p:spTree>
    <p:extLst>
      <p:ext uri="{BB962C8B-B14F-4D97-AF65-F5344CB8AC3E}">
        <p14:creationId xmlns:p14="http://schemas.microsoft.com/office/powerpoint/2010/main" val="378324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C1EF-B4D2-A978-E8AF-1F138ECD3703}"/>
              </a:ext>
            </a:extLst>
          </p:cNvPr>
          <p:cNvSpPr>
            <a:spLocks noGrp="1"/>
          </p:cNvSpPr>
          <p:nvPr>
            <p:ph type="title"/>
          </p:nvPr>
        </p:nvSpPr>
        <p:spPr/>
        <p:txBody>
          <a:bodyPr/>
          <a:lstStyle/>
          <a:p>
            <a:r>
              <a:rPr lang="en-ZA" dirty="0"/>
              <a:t>From</a:t>
            </a:r>
          </a:p>
        </p:txBody>
      </p:sp>
      <p:sp>
        <p:nvSpPr>
          <p:cNvPr id="3" name="Content Placeholder 2">
            <a:extLst>
              <a:ext uri="{FF2B5EF4-FFF2-40B4-BE49-F238E27FC236}">
                <a16:creationId xmlns:a16="http://schemas.microsoft.com/office/drawing/2014/main" id="{29C0F3F1-2C53-D38C-EBDF-A8A8A521895C}"/>
              </a:ext>
            </a:extLst>
          </p:cNvPr>
          <p:cNvSpPr>
            <a:spLocks noGrp="1"/>
          </p:cNvSpPr>
          <p:nvPr>
            <p:ph idx="1"/>
          </p:nvPr>
        </p:nvSpPr>
        <p:spPr/>
        <p:txBody>
          <a:bodyPr/>
          <a:lstStyle/>
          <a:p>
            <a:pPr marL="0" indent="0">
              <a:buNone/>
            </a:pPr>
            <a:r>
              <a:rPr lang="en-ZA" dirty="0"/>
              <a:t>Select country, </a:t>
            </a:r>
            <a:r>
              <a:rPr lang="en-ZA" dirty="0" err="1"/>
              <a:t>avg</a:t>
            </a:r>
            <a:r>
              <a:rPr lang="en-ZA" dirty="0"/>
              <a:t>(</a:t>
            </a:r>
            <a:r>
              <a:rPr lang="en-ZA" dirty="0" err="1"/>
              <a:t>num_orders</a:t>
            </a:r>
            <a:r>
              <a:rPr lang="en-ZA" dirty="0"/>
              <a:t>) from</a:t>
            </a:r>
          </a:p>
          <a:p>
            <a:pPr marL="0" indent="0">
              <a:buNone/>
            </a:pPr>
            <a:r>
              <a:rPr lang="en-ZA" dirty="0"/>
              <a:t>(</a:t>
            </a:r>
          </a:p>
          <a:p>
            <a:pPr marL="457200" lvl="1" indent="0">
              <a:buNone/>
            </a:pPr>
            <a:r>
              <a:rPr lang="en-ZA" dirty="0">
                <a:solidFill>
                  <a:schemeClr val="accent1"/>
                </a:solidFill>
              </a:rPr>
              <a:t>Select </a:t>
            </a:r>
            <a:r>
              <a:rPr lang="en-ZA" dirty="0" err="1">
                <a:solidFill>
                  <a:schemeClr val="accent1"/>
                </a:solidFill>
              </a:rPr>
              <a:t>custID</a:t>
            </a:r>
            <a:r>
              <a:rPr lang="en-ZA" dirty="0">
                <a:solidFill>
                  <a:schemeClr val="accent1"/>
                </a:solidFill>
              </a:rPr>
              <a:t>, Country, count (*) as </a:t>
            </a:r>
            <a:r>
              <a:rPr lang="en-ZA" dirty="0" err="1">
                <a:solidFill>
                  <a:schemeClr val="accent1"/>
                </a:solidFill>
              </a:rPr>
              <a:t>num_orders</a:t>
            </a:r>
            <a:endParaRPr lang="en-ZA" dirty="0">
              <a:solidFill>
                <a:schemeClr val="accent1"/>
              </a:solidFill>
            </a:endParaRPr>
          </a:p>
          <a:p>
            <a:pPr marL="457200" lvl="1" indent="0">
              <a:buNone/>
            </a:pPr>
            <a:r>
              <a:rPr lang="en-ZA" dirty="0">
                <a:solidFill>
                  <a:schemeClr val="accent1"/>
                </a:solidFill>
              </a:rPr>
              <a:t>From orders</a:t>
            </a:r>
          </a:p>
          <a:p>
            <a:pPr marL="457200" lvl="1" indent="0">
              <a:buNone/>
            </a:pPr>
            <a:r>
              <a:rPr lang="en-ZA" dirty="0">
                <a:solidFill>
                  <a:schemeClr val="accent1"/>
                </a:solidFill>
              </a:rPr>
              <a:t>Group by 1,2 </a:t>
            </a:r>
          </a:p>
          <a:p>
            <a:pPr marL="457200" lvl="1" indent="0">
              <a:buNone/>
            </a:pPr>
            <a:r>
              <a:rPr lang="en-ZA" dirty="0"/>
              <a:t>)</a:t>
            </a:r>
            <a:r>
              <a:rPr lang="en-ZA" dirty="0">
                <a:solidFill>
                  <a:schemeClr val="accent1"/>
                </a:solidFill>
              </a:rPr>
              <a:t> as </a:t>
            </a:r>
            <a:r>
              <a:rPr lang="en-ZA" dirty="0" err="1">
                <a:solidFill>
                  <a:schemeClr val="accent1"/>
                </a:solidFill>
              </a:rPr>
              <a:t>subQ</a:t>
            </a:r>
            <a:endParaRPr lang="en-ZA" dirty="0">
              <a:solidFill>
                <a:schemeClr val="accent1"/>
              </a:solidFill>
            </a:endParaRPr>
          </a:p>
          <a:p>
            <a:pPr marL="0" indent="0">
              <a:buNone/>
            </a:pPr>
            <a:r>
              <a:rPr lang="en-ZA" dirty="0"/>
              <a:t>Group by country</a:t>
            </a:r>
          </a:p>
        </p:txBody>
      </p:sp>
    </p:spTree>
    <p:extLst>
      <p:ext uri="{BB962C8B-B14F-4D97-AF65-F5344CB8AC3E}">
        <p14:creationId xmlns:p14="http://schemas.microsoft.com/office/powerpoint/2010/main" val="427235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3B03-54BD-AECF-AE6C-E7E45B217B98}"/>
              </a:ext>
            </a:extLst>
          </p:cNvPr>
          <p:cNvSpPr>
            <a:spLocks noGrp="1"/>
          </p:cNvSpPr>
          <p:nvPr>
            <p:ph type="title"/>
          </p:nvPr>
        </p:nvSpPr>
        <p:spPr/>
        <p:txBody>
          <a:bodyPr/>
          <a:lstStyle/>
          <a:p>
            <a:r>
              <a:rPr lang="en-ZA" dirty="0"/>
              <a:t>where</a:t>
            </a:r>
          </a:p>
        </p:txBody>
      </p:sp>
      <p:sp>
        <p:nvSpPr>
          <p:cNvPr id="3" name="Content Placeholder 2">
            <a:extLst>
              <a:ext uri="{FF2B5EF4-FFF2-40B4-BE49-F238E27FC236}">
                <a16:creationId xmlns:a16="http://schemas.microsoft.com/office/drawing/2014/main" id="{8AE93322-2AC2-2186-2FF3-C0E3FE150EA3}"/>
              </a:ext>
            </a:extLst>
          </p:cNvPr>
          <p:cNvSpPr>
            <a:spLocks noGrp="1"/>
          </p:cNvSpPr>
          <p:nvPr>
            <p:ph idx="1"/>
          </p:nvPr>
        </p:nvSpPr>
        <p:spPr/>
        <p:txBody>
          <a:bodyPr/>
          <a:lstStyle/>
          <a:p>
            <a:pPr marL="0" indent="0">
              <a:buNone/>
            </a:pPr>
            <a:r>
              <a:rPr lang="en-ZA" dirty="0"/>
              <a:t>Select * from orders </a:t>
            </a:r>
          </a:p>
          <a:p>
            <a:pPr marL="0" indent="0">
              <a:buNone/>
            </a:pPr>
            <a:r>
              <a:rPr lang="en-ZA" dirty="0"/>
              <a:t>where </a:t>
            </a:r>
            <a:r>
              <a:rPr lang="en-ZA" dirty="0" err="1"/>
              <a:t>empID</a:t>
            </a:r>
            <a:r>
              <a:rPr lang="en-ZA" dirty="0"/>
              <a:t> In (</a:t>
            </a:r>
            <a:r>
              <a:rPr lang="en-ZA" dirty="0">
                <a:solidFill>
                  <a:schemeClr val="accent1"/>
                </a:solidFill>
              </a:rPr>
              <a:t>Select </a:t>
            </a:r>
            <a:r>
              <a:rPr lang="en-ZA" dirty="0" err="1">
                <a:solidFill>
                  <a:schemeClr val="accent1"/>
                </a:solidFill>
              </a:rPr>
              <a:t>empID</a:t>
            </a:r>
            <a:r>
              <a:rPr lang="en-ZA" dirty="0">
                <a:solidFill>
                  <a:schemeClr val="accent1"/>
                </a:solidFill>
              </a:rPr>
              <a:t> from Employees where surname like ‘van%</a:t>
            </a:r>
            <a:r>
              <a:rPr lang="en-ZA" dirty="0"/>
              <a:t>’)</a:t>
            </a:r>
          </a:p>
        </p:txBody>
      </p:sp>
    </p:spTree>
    <p:extLst>
      <p:ext uri="{BB962C8B-B14F-4D97-AF65-F5344CB8AC3E}">
        <p14:creationId xmlns:p14="http://schemas.microsoft.com/office/powerpoint/2010/main" val="130801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9884-583F-400F-8302-2E920ECDAC98}"/>
              </a:ext>
            </a:extLst>
          </p:cNvPr>
          <p:cNvSpPr>
            <a:spLocks noGrp="1"/>
          </p:cNvSpPr>
          <p:nvPr>
            <p:ph type="title"/>
          </p:nvPr>
        </p:nvSpPr>
        <p:spPr/>
        <p:txBody>
          <a:bodyPr/>
          <a:lstStyle/>
          <a:p>
            <a:r>
              <a:rPr lang="en-ZA" dirty="0"/>
              <a:t>Applicants &amp; </a:t>
            </a:r>
            <a:r>
              <a:rPr lang="en-ZA" dirty="0" err="1"/>
              <a:t>PositionsAvailable</a:t>
            </a:r>
            <a:r>
              <a:rPr lang="en-ZA" dirty="0"/>
              <a:t> tables</a:t>
            </a:r>
          </a:p>
        </p:txBody>
      </p:sp>
      <p:graphicFrame>
        <p:nvGraphicFramePr>
          <p:cNvPr id="6" name="Content Placeholder 5">
            <a:extLst>
              <a:ext uri="{FF2B5EF4-FFF2-40B4-BE49-F238E27FC236}">
                <a16:creationId xmlns:a16="http://schemas.microsoft.com/office/drawing/2014/main" id="{F946938A-61D0-4F4B-9661-B0303ECE324B}"/>
              </a:ext>
            </a:extLst>
          </p:cNvPr>
          <p:cNvGraphicFramePr>
            <a:graphicFrameLocks noGrp="1" noChangeAspect="1"/>
          </p:cNvGraphicFramePr>
          <p:nvPr>
            <p:ph idx="1"/>
            <p:extLst>
              <p:ext uri="{D42A27DB-BD31-4B8C-83A1-F6EECF244321}">
                <p14:modId xmlns:p14="http://schemas.microsoft.com/office/powerpoint/2010/main" val="4028252417"/>
              </p:ext>
            </p:extLst>
          </p:nvPr>
        </p:nvGraphicFramePr>
        <p:xfrm>
          <a:off x="1278032" y="1783716"/>
          <a:ext cx="9212263" cy="3336925"/>
        </p:xfrm>
        <a:graphic>
          <a:graphicData uri="http://schemas.openxmlformats.org/presentationml/2006/ole">
            <mc:AlternateContent xmlns:mc="http://schemas.openxmlformats.org/markup-compatibility/2006">
              <mc:Choice xmlns:v="urn:schemas-microsoft-com:vml" Requires="v">
                <p:oleObj name="Worksheet" r:id="rId3" imgW="5286536" imgH="1914460" progId="Excel.Sheet.12">
                  <p:embed/>
                </p:oleObj>
              </mc:Choice>
              <mc:Fallback>
                <p:oleObj name="Worksheet" r:id="rId3" imgW="5286536" imgH="1914460" progId="Excel.Sheet.12">
                  <p:embed/>
                  <p:pic>
                    <p:nvPicPr>
                      <p:cNvPr id="6" name="Content Placeholder 5">
                        <a:extLst>
                          <a:ext uri="{FF2B5EF4-FFF2-40B4-BE49-F238E27FC236}">
                            <a16:creationId xmlns:a16="http://schemas.microsoft.com/office/drawing/2014/main" id="{F946938A-61D0-4F4B-9661-B0303ECE324B}"/>
                          </a:ext>
                        </a:extLst>
                      </p:cNvPr>
                      <p:cNvPicPr/>
                      <p:nvPr/>
                    </p:nvPicPr>
                    <p:blipFill>
                      <a:blip r:embed="rId4"/>
                      <a:stretch>
                        <a:fillRect/>
                      </a:stretch>
                    </p:blipFill>
                    <p:spPr>
                      <a:xfrm>
                        <a:off x="1278032" y="1783716"/>
                        <a:ext cx="9212263" cy="3336925"/>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A1BA9C55-1296-6B92-3FE5-597838957A79}"/>
              </a:ext>
            </a:extLst>
          </p:cNvPr>
          <p:cNvSpPr txBox="1">
            <a:spLocks/>
          </p:cNvSpPr>
          <p:nvPr/>
        </p:nvSpPr>
        <p:spPr>
          <a:xfrm>
            <a:off x="1024128" y="5198050"/>
            <a:ext cx="9720073" cy="1560559"/>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ZA" dirty="0"/>
              <a:t>Two tables about people applying for positions, and actual available positions</a:t>
            </a:r>
          </a:p>
          <a:p>
            <a:r>
              <a:rPr lang="en-ZA" dirty="0"/>
              <a:t>Show all details of only the applicants who match any of the positions on the </a:t>
            </a:r>
            <a:r>
              <a:rPr lang="en-ZA" dirty="0" err="1"/>
              <a:t>PositionAvailable</a:t>
            </a:r>
            <a:r>
              <a:rPr lang="en-ZA" dirty="0"/>
              <a:t> table</a:t>
            </a:r>
          </a:p>
          <a:p>
            <a:r>
              <a:rPr lang="en-ZA" dirty="0"/>
              <a:t>Hint – you can use the “in” function  together with a subquery</a:t>
            </a:r>
          </a:p>
          <a:p>
            <a:endParaRPr lang="en-ZA" dirty="0"/>
          </a:p>
        </p:txBody>
      </p:sp>
    </p:spTree>
    <p:extLst>
      <p:ext uri="{BB962C8B-B14F-4D97-AF65-F5344CB8AC3E}">
        <p14:creationId xmlns:p14="http://schemas.microsoft.com/office/powerpoint/2010/main" val="416202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365CE-226A-4B81-B03D-07EA3AE2C052}"/>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898399B3-8A62-4247-A5A8-C0D3F3D9EC7C}"/>
              </a:ext>
            </a:extLst>
          </p:cNvPr>
          <p:cNvSpPr>
            <a:spLocks noGrp="1"/>
          </p:cNvSpPr>
          <p:nvPr>
            <p:ph idx="1"/>
          </p:nvPr>
        </p:nvSpPr>
        <p:spPr/>
        <p:txBody>
          <a:bodyPr/>
          <a:lstStyle/>
          <a:p>
            <a:r>
              <a:rPr lang="en-ZA" i="1" dirty="0"/>
              <a:t>Select * from Applicants</a:t>
            </a:r>
          </a:p>
          <a:p>
            <a:r>
              <a:rPr lang="en-ZA" i="1" dirty="0"/>
              <a:t>Where </a:t>
            </a:r>
            <a:r>
              <a:rPr lang="en-ZA" i="1" dirty="0" err="1"/>
              <a:t>job_title</a:t>
            </a:r>
            <a:r>
              <a:rPr lang="en-ZA" i="1" dirty="0"/>
              <a:t> in ( </a:t>
            </a:r>
            <a:r>
              <a:rPr lang="en-ZA" i="1" dirty="0">
                <a:solidFill>
                  <a:srgbClr val="00B0F0"/>
                </a:solidFill>
              </a:rPr>
              <a:t>select title from </a:t>
            </a:r>
            <a:r>
              <a:rPr lang="en-ZA" i="1" dirty="0" err="1">
                <a:solidFill>
                  <a:srgbClr val="00B0F0"/>
                </a:solidFill>
              </a:rPr>
              <a:t>PositionAvailable</a:t>
            </a:r>
            <a:r>
              <a:rPr lang="en-ZA" i="1" dirty="0">
                <a:solidFill>
                  <a:srgbClr val="00B0F0"/>
                </a:solidFill>
              </a:rPr>
              <a:t> </a:t>
            </a:r>
            <a:r>
              <a:rPr lang="en-ZA" i="1" dirty="0"/>
              <a:t>)</a:t>
            </a:r>
          </a:p>
        </p:txBody>
      </p:sp>
      <p:sp>
        <p:nvSpPr>
          <p:cNvPr id="4" name="Rectangle 3">
            <a:extLst>
              <a:ext uri="{FF2B5EF4-FFF2-40B4-BE49-F238E27FC236}">
                <a16:creationId xmlns:a16="http://schemas.microsoft.com/office/drawing/2014/main" id="{626BA257-8920-411C-860D-03602220D337}"/>
              </a:ext>
            </a:extLst>
          </p:cNvPr>
          <p:cNvSpPr/>
          <p:nvPr/>
        </p:nvSpPr>
        <p:spPr>
          <a:xfrm>
            <a:off x="3660253" y="2836259"/>
            <a:ext cx="2788673" cy="118548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This inner query will result in more than one answer – therefore we use “in”</a:t>
            </a:r>
          </a:p>
        </p:txBody>
      </p:sp>
    </p:spTree>
    <p:extLst>
      <p:ext uri="{BB962C8B-B14F-4D97-AF65-F5344CB8AC3E}">
        <p14:creationId xmlns:p14="http://schemas.microsoft.com/office/powerpoint/2010/main" val="68191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291C-D968-EF4F-D278-F4D5A6A3B3DA}"/>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D0BB5E54-6E6B-C0D3-4F11-0A1731D2C9B1}"/>
              </a:ext>
            </a:extLst>
          </p:cNvPr>
          <p:cNvSpPr>
            <a:spLocks noGrp="1"/>
          </p:cNvSpPr>
          <p:nvPr>
            <p:ph idx="1"/>
          </p:nvPr>
        </p:nvSpPr>
        <p:spPr/>
        <p:txBody>
          <a:bodyPr/>
          <a:lstStyle/>
          <a:p>
            <a:r>
              <a:rPr lang="en-US" sz="2400" dirty="0"/>
              <a:t>Find the name of the company that placed order 10290</a:t>
            </a:r>
            <a:r>
              <a:rPr lang="en-US" sz="2800" dirty="0">
                <a:solidFill>
                  <a:srgbClr val="000000"/>
                </a:solidFill>
                <a:latin typeface="Times New Roman" panose="02020603050405020304" pitchFamily="18" charset="0"/>
              </a:rPr>
              <a:t>:</a:t>
            </a:r>
            <a:endParaRPr lang="en-ZA" dirty="0"/>
          </a:p>
        </p:txBody>
      </p:sp>
    </p:spTree>
    <p:extLst>
      <p:ext uri="{BB962C8B-B14F-4D97-AF65-F5344CB8AC3E}">
        <p14:creationId xmlns:p14="http://schemas.microsoft.com/office/powerpoint/2010/main" val="3859766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3584-57AD-48DE-922A-E18F9CA3193F}"/>
              </a:ext>
            </a:extLst>
          </p:cNvPr>
          <p:cNvSpPr>
            <a:spLocks noGrp="1"/>
          </p:cNvSpPr>
          <p:nvPr>
            <p:ph type="title"/>
          </p:nvPr>
        </p:nvSpPr>
        <p:spPr/>
        <p:txBody>
          <a:bodyPr>
            <a:noAutofit/>
          </a:bodyPr>
          <a:lstStyle/>
          <a:p>
            <a:endParaRPr lang="en-ZA" sz="3600" dirty="0"/>
          </a:p>
        </p:txBody>
      </p:sp>
      <p:sp>
        <p:nvSpPr>
          <p:cNvPr id="3" name="Content Placeholder 2">
            <a:extLst>
              <a:ext uri="{FF2B5EF4-FFF2-40B4-BE49-F238E27FC236}">
                <a16:creationId xmlns:a16="http://schemas.microsoft.com/office/drawing/2014/main" id="{F9C452DB-8E3E-4686-A5F8-E99087049515}"/>
              </a:ext>
            </a:extLst>
          </p:cNvPr>
          <p:cNvSpPr>
            <a:spLocks noGrp="1"/>
          </p:cNvSpPr>
          <p:nvPr>
            <p:ph idx="1"/>
          </p:nvPr>
        </p:nvSpPr>
        <p:spPr/>
        <p:txBody>
          <a:bodyPr>
            <a:normAutofit/>
          </a:bodyPr>
          <a:lstStyle/>
          <a:p>
            <a:r>
              <a:rPr lang="en-ZA" dirty="0"/>
              <a:t>SELECT CompanyName </a:t>
            </a:r>
          </a:p>
          <a:p>
            <a:r>
              <a:rPr lang="en-ZA" dirty="0"/>
              <a:t>FROM Customers </a:t>
            </a:r>
          </a:p>
          <a:p>
            <a:r>
              <a:rPr lang="en-ZA" dirty="0"/>
              <a:t>WHERE </a:t>
            </a:r>
            <a:r>
              <a:rPr lang="en-ZA" dirty="0" err="1"/>
              <a:t>CustomerID</a:t>
            </a:r>
            <a:r>
              <a:rPr lang="en-ZA" dirty="0"/>
              <a:t> = (</a:t>
            </a:r>
            <a:r>
              <a:rPr lang="en-ZA" dirty="0">
                <a:solidFill>
                  <a:srgbClr val="0070C0"/>
                </a:solidFill>
              </a:rPr>
              <a:t>SELECT </a:t>
            </a:r>
            <a:r>
              <a:rPr lang="en-ZA" dirty="0" err="1">
                <a:solidFill>
                  <a:srgbClr val="0070C0"/>
                </a:solidFill>
              </a:rPr>
              <a:t>CustomerID</a:t>
            </a:r>
            <a:r>
              <a:rPr lang="en-ZA" dirty="0">
                <a:solidFill>
                  <a:srgbClr val="0070C0"/>
                </a:solidFill>
              </a:rPr>
              <a:t> FROM Orders WHERE </a:t>
            </a:r>
            <a:r>
              <a:rPr lang="en-ZA" dirty="0" err="1">
                <a:solidFill>
                  <a:srgbClr val="0070C0"/>
                </a:solidFill>
              </a:rPr>
              <a:t>OrderID</a:t>
            </a:r>
            <a:r>
              <a:rPr lang="en-ZA" dirty="0">
                <a:solidFill>
                  <a:srgbClr val="0070C0"/>
                </a:solidFill>
              </a:rPr>
              <a:t> = 10290</a:t>
            </a:r>
            <a:r>
              <a:rPr lang="en-ZA" dirty="0"/>
              <a:t>); 	</a:t>
            </a:r>
          </a:p>
          <a:p>
            <a:endParaRPr lang="en-ZA" dirty="0"/>
          </a:p>
          <a:p>
            <a:endParaRPr lang="en-ZA" dirty="0"/>
          </a:p>
        </p:txBody>
      </p:sp>
    </p:spTree>
    <p:extLst>
      <p:ext uri="{BB962C8B-B14F-4D97-AF65-F5344CB8AC3E}">
        <p14:creationId xmlns:p14="http://schemas.microsoft.com/office/powerpoint/2010/main" val="3890107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3390-6689-401A-8F01-E954E6460D38}"/>
              </a:ext>
            </a:extLst>
          </p:cNvPr>
          <p:cNvSpPr>
            <a:spLocks noGrp="1"/>
          </p:cNvSpPr>
          <p:nvPr>
            <p:ph type="title"/>
          </p:nvPr>
        </p:nvSpPr>
        <p:spPr/>
        <p:txBody>
          <a:bodyPr/>
          <a:lstStyle/>
          <a:p>
            <a:r>
              <a:rPr lang="en-ZA" dirty="0"/>
              <a:t>Subquery: Create table</a:t>
            </a:r>
          </a:p>
        </p:txBody>
      </p:sp>
      <p:sp>
        <p:nvSpPr>
          <p:cNvPr id="3" name="Content Placeholder 2">
            <a:extLst>
              <a:ext uri="{FF2B5EF4-FFF2-40B4-BE49-F238E27FC236}">
                <a16:creationId xmlns:a16="http://schemas.microsoft.com/office/drawing/2014/main" id="{EFFC9856-EB11-4F22-A523-EC95B56529B1}"/>
              </a:ext>
            </a:extLst>
          </p:cNvPr>
          <p:cNvSpPr>
            <a:spLocks noGrp="1"/>
          </p:cNvSpPr>
          <p:nvPr>
            <p:ph idx="1"/>
          </p:nvPr>
        </p:nvSpPr>
        <p:spPr/>
        <p:txBody>
          <a:bodyPr/>
          <a:lstStyle/>
          <a:p>
            <a:r>
              <a:rPr lang="en-US" dirty="0"/>
              <a:t>CREATE TABLE </a:t>
            </a:r>
            <a:r>
              <a:rPr lang="en-US" dirty="0" err="1"/>
              <a:t>new_table</a:t>
            </a:r>
            <a:endParaRPr lang="en-US" dirty="0"/>
          </a:p>
          <a:p>
            <a:r>
              <a:rPr lang="en-US" dirty="0"/>
              <a:t>  AS (SELECT * FROM </a:t>
            </a:r>
            <a:r>
              <a:rPr lang="en-US" dirty="0" err="1"/>
              <a:t>old_table</a:t>
            </a:r>
            <a:r>
              <a:rPr lang="en-US" dirty="0"/>
              <a:t>);</a:t>
            </a:r>
          </a:p>
          <a:p>
            <a:endParaRPr lang="en-US" dirty="0"/>
          </a:p>
          <a:p>
            <a:r>
              <a:rPr lang="en-US" dirty="0"/>
              <a:t>CREATE TABLE suppliers</a:t>
            </a:r>
          </a:p>
          <a:p>
            <a:r>
              <a:rPr lang="en-US" dirty="0"/>
              <a:t>  AS (SELECT id,  address,  city,  state,  zip FROM companies</a:t>
            </a:r>
          </a:p>
          <a:p>
            <a:r>
              <a:rPr lang="en-US" dirty="0"/>
              <a:t>      WHERE id &gt; 1000);</a:t>
            </a:r>
            <a:endParaRPr lang="en-ZA" dirty="0"/>
          </a:p>
        </p:txBody>
      </p:sp>
    </p:spTree>
    <p:extLst>
      <p:ext uri="{BB962C8B-B14F-4D97-AF65-F5344CB8AC3E}">
        <p14:creationId xmlns:p14="http://schemas.microsoft.com/office/powerpoint/2010/main" val="296389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F1E02-A07A-4D8C-BF89-2348FAD12CE1}"/>
              </a:ext>
            </a:extLst>
          </p:cNvPr>
          <p:cNvSpPr>
            <a:spLocks noGrp="1"/>
          </p:cNvSpPr>
          <p:nvPr>
            <p:ph type="title"/>
          </p:nvPr>
        </p:nvSpPr>
        <p:spPr/>
        <p:txBody>
          <a:bodyPr/>
          <a:lstStyle/>
          <a:p>
            <a:r>
              <a:rPr lang="en-ZA" dirty="0"/>
              <a:t>Subquery– explain only</a:t>
            </a:r>
          </a:p>
        </p:txBody>
      </p:sp>
      <p:sp>
        <p:nvSpPr>
          <p:cNvPr id="3" name="Content Placeholder 2">
            <a:extLst>
              <a:ext uri="{FF2B5EF4-FFF2-40B4-BE49-F238E27FC236}">
                <a16:creationId xmlns:a16="http://schemas.microsoft.com/office/drawing/2014/main" id="{066FB950-882D-4992-BECE-AE64D79EC9FC}"/>
              </a:ext>
            </a:extLst>
          </p:cNvPr>
          <p:cNvSpPr>
            <a:spLocks noGrp="1"/>
          </p:cNvSpPr>
          <p:nvPr>
            <p:ph idx="1"/>
          </p:nvPr>
        </p:nvSpPr>
        <p:spPr/>
        <p:txBody>
          <a:bodyPr/>
          <a:lstStyle/>
          <a:p>
            <a:endParaRPr lang="en-ZA" dirty="0"/>
          </a:p>
        </p:txBody>
      </p:sp>
    </p:spTree>
    <p:extLst>
      <p:ext uri="{BB962C8B-B14F-4D97-AF65-F5344CB8AC3E}">
        <p14:creationId xmlns:p14="http://schemas.microsoft.com/office/powerpoint/2010/main" val="1220195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9A5E58-DDB1-44DA-B92C-E330B2FB46BF}"/>
              </a:ext>
            </a:extLst>
          </p:cNvPr>
          <p:cNvSpPr>
            <a:spLocks noGrp="1"/>
          </p:cNvSpPr>
          <p:nvPr>
            <p:ph type="title"/>
          </p:nvPr>
        </p:nvSpPr>
        <p:spPr/>
        <p:txBody>
          <a:bodyPr/>
          <a:lstStyle/>
          <a:p>
            <a:endParaRPr lang="en-ZA" dirty="0"/>
          </a:p>
        </p:txBody>
      </p:sp>
      <p:sp>
        <p:nvSpPr>
          <p:cNvPr id="3" name="Content Placeholder 2">
            <a:extLst>
              <a:ext uri="{FF2B5EF4-FFF2-40B4-BE49-F238E27FC236}">
                <a16:creationId xmlns:a16="http://schemas.microsoft.com/office/drawing/2014/main" id="{F70C4DB5-31FD-4B6A-A578-239D7FE524F8}"/>
              </a:ext>
            </a:extLst>
          </p:cNvPr>
          <p:cNvSpPr>
            <a:spLocks noGrp="1"/>
          </p:cNvSpPr>
          <p:nvPr>
            <p:ph idx="1"/>
          </p:nvPr>
        </p:nvSpPr>
        <p:spPr/>
        <p:txBody>
          <a:bodyPr>
            <a:normAutofit/>
          </a:bodyPr>
          <a:lstStyle/>
          <a:p>
            <a:endParaRPr lang="en-US" dirty="0"/>
          </a:p>
          <a:p>
            <a:r>
              <a:rPr lang="en-US" dirty="0"/>
              <a:t>1. </a:t>
            </a:r>
          </a:p>
          <a:p>
            <a:r>
              <a:rPr lang="en-US" dirty="0"/>
              <a:t>select title,  </a:t>
            </a:r>
            <a:r>
              <a:rPr lang="en-US" dirty="0" err="1"/>
              <a:t>char_length</a:t>
            </a:r>
            <a:r>
              <a:rPr lang="en-US" dirty="0"/>
              <a:t>(title)</a:t>
            </a:r>
          </a:p>
          <a:p>
            <a:r>
              <a:rPr lang="en-US" dirty="0"/>
              <a:t>from books</a:t>
            </a:r>
          </a:p>
          <a:p>
            <a:r>
              <a:rPr lang="en-US" dirty="0"/>
              <a:t>where </a:t>
            </a:r>
            <a:r>
              <a:rPr lang="en-US" dirty="0" err="1"/>
              <a:t>char_length</a:t>
            </a:r>
            <a:r>
              <a:rPr lang="en-US" dirty="0"/>
              <a:t>(title)  = (</a:t>
            </a:r>
            <a:r>
              <a:rPr lang="en-US" dirty="0">
                <a:solidFill>
                  <a:srgbClr val="0070C0"/>
                </a:solidFill>
              </a:rPr>
              <a:t>select max(</a:t>
            </a:r>
            <a:r>
              <a:rPr lang="en-US" dirty="0" err="1">
                <a:solidFill>
                  <a:srgbClr val="0070C0"/>
                </a:solidFill>
              </a:rPr>
              <a:t>char_length</a:t>
            </a:r>
            <a:r>
              <a:rPr lang="en-US" dirty="0">
                <a:solidFill>
                  <a:srgbClr val="0070C0"/>
                </a:solidFill>
              </a:rPr>
              <a:t>(title))from books</a:t>
            </a:r>
            <a:r>
              <a:rPr lang="en-US" dirty="0"/>
              <a:t>) ; </a:t>
            </a:r>
          </a:p>
          <a:p>
            <a:pPr marL="0" indent="0">
              <a:buNone/>
            </a:pPr>
            <a:endParaRPr lang="en-US" dirty="0"/>
          </a:p>
          <a:p>
            <a:endParaRPr lang="en-ZA" dirty="0"/>
          </a:p>
        </p:txBody>
      </p:sp>
    </p:spTree>
    <p:extLst>
      <p:ext uri="{BB962C8B-B14F-4D97-AF65-F5344CB8AC3E}">
        <p14:creationId xmlns:p14="http://schemas.microsoft.com/office/powerpoint/2010/main" val="2093457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531-0743-D2AD-02CA-25BDD79C8F14}"/>
              </a:ext>
            </a:extLst>
          </p:cNvPr>
          <p:cNvSpPr>
            <a:spLocks noGrp="1"/>
          </p:cNvSpPr>
          <p:nvPr>
            <p:ph type="title"/>
          </p:nvPr>
        </p:nvSpPr>
        <p:spPr/>
        <p:txBody>
          <a:bodyPr>
            <a:normAutofit/>
          </a:bodyPr>
          <a:lstStyle/>
          <a:p>
            <a:r>
              <a:rPr lang="en-US" sz="5400" dirty="0"/>
              <a:t>Chapter 12: Subqueries</a:t>
            </a:r>
            <a:endParaRPr lang="en-ZA" dirty="0"/>
          </a:p>
        </p:txBody>
      </p:sp>
      <p:sp>
        <p:nvSpPr>
          <p:cNvPr id="3" name="Content Placeholder 2">
            <a:extLst>
              <a:ext uri="{FF2B5EF4-FFF2-40B4-BE49-F238E27FC236}">
                <a16:creationId xmlns:a16="http://schemas.microsoft.com/office/drawing/2014/main" id="{7BE0BCE9-8BA3-6B8D-CE50-720CDB4E4C1E}"/>
              </a:ext>
            </a:extLst>
          </p:cNvPr>
          <p:cNvSpPr>
            <a:spLocks noGrp="1"/>
          </p:cNvSpPr>
          <p:nvPr>
            <p:ph idx="1"/>
          </p:nvPr>
        </p:nvSpPr>
        <p:spPr/>
        <p:txBody>
          <a:bodyPr>
            <a:normAutofit/>
          </a:bodyPr>
          <a:lstStyle/>
          <a:p>
            <a:r>
              <a:rPr lang="en-ZA" sz="2800" dirty="0">
                <a:solidFill>
                  <a:schemeClr val="accent2"/>
                </a:solidFill>
              </a:rPr>
              <a:t>Content:</a:t>
            </a:r>
          </a:p>
          <a:p>
            <a:pPr marL="514350" indent="-514350">
              <a:buFont typeface="+mj-lt"/>
              <a:buAutoNum type="arabicPeriod"/>
            </a:pPr>
            <a:r>
              <a:rPr lang="en-US" sz="2800" dirty="0">
                <a:solidFill>
                  <a:schemeClr val="accent2"/>
                </a:solidFill>
              </a:rPr>
              <a:t>Introduction to subqueries</a:t>
            </a:r>
            <a:endParaRPr lang="en-ZA" sz="2800" dirty="0">
              <a:solidFill>
                <a:schemeClr val="accent2"/>
              </a:solidFill>
            </a:endParaRPr>
          </a:p>
          <a:p>
            <a:pPr marL="514350" indent="-514350">
              <a:buFont typeface="+mj-lt"/>
              <a:buAutoNum type="arabicPeriod"/>
            </a:pPr>
            <a:r>
              <a:rPr lang="en-US" sz="2800" dirty="0">
                <a:solidFill>
                  <a:schemeClr val="accent2"/>
                </a:solidFill>
              </a:rPr>
              <a:t>subquery guidelines</a:t>
            </a:r>
            <a:endParaRPr lang="en-ZA" sz="2800" dirty="0">
              <a:solidFill>
                <a:schemeClr val="accent2"/>
              </a:solidFill>
            </a:endParaRPr>
          </a:p>
          <a:p>
            <a:pPr marL="514350" indent="-514350">
              <a:buFont typeface="+mj-lt"/>
              <a:buAutoNum type="arabicPeriod"/>
            </a:pPr>
            <a:r>
              <a:rPr lang="en-US" sz="2800" dirty="0">
                <a:solidFill>
                  <a:schemeClr val="accent2"/>
                </a:solidFill>
              </a:rPr>
              <a:t>Subquery rules </a:t>
            </a:r>
            <a:endParaRPr lang="en-ZA" sz="2800" dirty="0">
              <a:solidFill>
                <a:schemeClr val="accent2"/>
              </a:solidFill>
            </a:endParaRPr>
          </a:p>
          <a:p>
            <a:pPr marL="514350" indent="-514350">
              <a:buFont typeface="+mj-lt"/>
              <a:buAutoNum type="arabicPeriod"/>
            </a:pPr>
            <a:r>
              <a:rPr lang="en-US" sz="2800" dirty="0">
                <a:solidFill>
                  <a:schemeClr val="accent2"/>
                </a:solidFill>
              </a:rPr>
              <a:t>t</a:t>
            </a:r>
            <a:r>
              <a:rPr lang="en-ZA" sz="2800" dirty="0">
                <a:solidFill>
                  <a:schemeClr val="accent2"/>
                </a:solidFill>
              </a:rPr>
              <a:t>ext</a:t>
            </a:r>
            <a:r>
              <a:rPr lang="en-US" sz="2800" dirty="0">
                <a:solidFill>
                  <a:schemeClr val="accent2"/>
                </a:solidFill>
              </a:rPr>
              <a:t>ual subqueries</a:t>
            </a:r>
            <a:endParaRPr lang="en-ZA" sz="2800" dirty="0">
              <a:solidFill>
                <a:schemeClr val="accent2"/>
              </a:solidFill>
            </a:endParaRPr>
          </a:p>
          <a:p>
            <a:pPr marL="514350" indent="-514350">
              <a:buFont typeface="+mj-lt"/>
              <a:buAutoNum type="arabicPeriod"/>
            </a:pPr>
            <a:r>
              <a:rPr lang="en-US" sz="2800" dirty="0">
                <a:solidFill>
                  <a:schemeClr val="accent2"/>
                </a:solidFill>
              </a:rPr>
              <a:t>CTE</a:t>
            </a:r>
            <a:r>
              <a:rPr lang="en-ZA" sz="2800" dirty="0">
                <a:solidFill>
                  <a:schemeClr val="accent2"/>
                </a:solidFill>
              </a:rPr>
              <a:t>s</a:t>
            </a: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p:txBody>
      </p:sp>
    </p:spTree>
    <p:extLst>
      <p:ext uri="{BB962C8B-B14F-4D97-AF65-F5344CB8AC3E}">
        <p14:creationId xmlns:p14="http://schemas.microsoft.com/office/powerpoint/2010/main" val="2987240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DF834-4A73-4ABB-8FF3-BE7CEE8DC14C}"/>
              </a:ext>
            </a:extLst>
          </p:cNvPr>
          <p:cNvSpPr>
            <a:spLocks noGrp="1"/>
          </p:cNvSpPr>
          <p:nvPr>
            <p:ph sz="half" idx="1"/>
          </p:nvPr>
        </p:nvSpPr>
        <p:spPr>
          <a:xfrm>
            <a:off x="1024127" y="795130"/>
            <a:ext cx="4754880" cy="5514230"/>
          </a:xfrm>
        </p:spPr>
        <p:txBody>
          <a:bodyPr>
            <a:normAutofit fontScale="77500" lnSpcReduction="20000"/>
          </a:bodyPr>
          <a:lstStyle/>
          <a:p>
            <a:r>
              <a:rPr lang="en-US" dirty="0"/>
              <a:t>2. </a:t>
            </a:r>
          </a:p>
          <a:p>
            <a:r>
              <a:rPr lang="en-US" dirty="0"/>
              <a:t>SELECT Name FROM Product</a:t>
            </a:r>
          </a:p>
          <a:p>
            <a:r>
              <a:rPr lang="en-US" dirty="0"/>
              <a:t>WHERE </a:t>
            </a:r>
            <a:r>
              <a:rPr lang="en-US" dirty="0" err="1"/>
              <a:t>ProductSubcategoryID</a:t>
            </a:r>
            <a:r>
              <a:rPr lang="en-US" dirty="0"/>
              <a:t> IN</a:t>
            </a:r>
          </a:p>
          <a:p>
            <a:r>
              <a:rPr lang="en-US" dirty="0">
                <a:solidFill>
                  <a:srgbClr val="0070C0"/>
                </a:solidFill>
              </a:rPr>
              <a:t>    (SELECT </a:t>
            </a:r>
            <a:r>
              <a:rPr lang="en-US" dirty="0" err="1">
                <a:solidFill>
                  <a:srgbClr val="0070C0"/>
                </a:solidFill>
              </a:rPr>
              <a:t>ProductSubcategoryID</a:t>
            </a:r>
            <a:r>
              <a:rPr lang="en-US" dirty="0">
                <a:solidFill>
                  <a:srgbClr val="0070C0"/>
                </a:solidFill>
              </a:rPr>
              <a:t> FROM </a:t>
            </a:r>
            <a:r>
              <a:rPr lang="en-US" dirty="0" err="1">
                <a:solidFill>
                  <a:srgbClr val="0070C0"/>
                </a:solidFill>
              </a:rPr>
              <a:t>ProductSubcategory</a:t>
            </a:r>
            <a:r>
              <a:rPr lang="en-US" dirty="0">
                <a:solidFill>
                  <a:srgbClr val="0070C0"/>
                </a:solidFill>
              </a:rPr>
              <a:t> </a:t>
            </a:r>
          </a:p>
          <a:p>
            <a:r>
              <a:rPr lang="en-US" dirty="0">
                <a:solidFill>
                  <a:srgbClr val="0070C0"/>
                </a:solidFill>
              </a:rPr>
              <a:t>WHERE [Name] =  Wheels );</a:t>
            </a:r>
          </a:p>
          <a:p>
            <a:endParaRPr lang="en-US" dirty="0">
              <a:solidFill>
                <a:srgbClr val="0070C0"/>
              </a:solidFill>
            </a:endParaRPr>
          </a:p>
          <a:p>
            <a:r>
              <a:rPr lang="en-US" dirty="0"/>
              <a:t>3. </a:t>
            </a:r>
          </a:p>
          <a:p>
            <a:r>
              <a:rPr lang="en-US" dirty="0"/>
              <a:t>SELECT [Name]</a:t>
            </a:r>
          </a:p>
          <a:p>
            <a:r>
              <a:rPr lang="en-US" dirty="0"/>
              <a:t>FROM Production WHERE </a:t>
            </a:r>
            <a:r>
              <a:rPr lang="en-US" dirty="0" err="1"/>
              <a:t>ListPrice</a:t>
            </a:r>
            <a:r>
              <a:rPr lang="en-US" dirty="0"/>
              <a:t> &gt;</a:t>
            </a:r>
          </a:p>
          <a:p>
            <a:r>
              <a:rPr lang="en-US" dirty="0">
                <a:solidFill>
                  <a:srgbClr val="0070C0"/>
                </a:solidFill>
              </a:rPr>
              <a:t>    (SELECT AVG (</a:t>
            </a:r>
            <a:r>
              <a:rPr lang="en-US" dirty="0" err="1">
                <a:solidFill>
                  <a:srgbClr val="0070C0"/>
                </a:solidFill>
              </a:rPr>
              <a:t>ListPrice</a:t>
            </a:r>
            <a:r>
              <a:rPr lang="en-US" dirty="0">
                <a:solidFill>
                  <a:srgbClr val="0070C0"/>
                </a:solidFill>
              </a:rPr>
              <a:t>) FROM Production);</a:t>
            </a:r>
          </a:p>
          <a:p>
            <a:endParaRPr lang="en-US" dirty="0">
              <a:solidFill>
                <a:srgbClr val="0070C0"/>
              </a:solidFill>
            </a:endParaRPr>
          </a:p>
          <a:p>
            <a:r>
              <a:rPr lang="en-US" dirty="0"/>
              <a:t>4. </a:t>
            </a:r>
          </a:p>
          <a:p>
            <a:r>
              <a:rPr lang="en-US" dirty="0"/>
              <a:t>SELECT * FROM crime_incidents_2014</a:t>
            </a:r>
          </a:p>
          <a:p>
            <a:r>
              <a:rPr lang="en-US" dirty="0"/>
              <a:t> WHERE Date = </a:t>
            </a:r>
            <a:r>
              <a:rPr lang="en-US" dirty="0">
                <a:solidFill>
                  <a:srgbClr val="0070C0"/>
                </a:solidFill>
              </a:rPr>
              <a:t>(SELECT MIN(date) FROM crime_incidents_2014)</a:t>
            </a:r>
          </a:p>
          <a:p>
            <a:endParaRPr lang="en-ZA" dirty="0">
              <a:solidFill>
                <a:srgbClr val="0070C0"/>
              </a:solidFill>
            </a:endParaRPr>
          </a:p>
        </p:txBody>
      </p:sp>
      <p:sp>
        <p:nvSpPr>
          <p:cNvPr id="6" name="Content Placeholder 5">
            <a:extLst>
              <a:ext uri="{FF2B5EF4-FFF2-40B4-BE49-F238E27FC236}">
                <a16:creationId xmlns:a16="http://schemas.microsoft.com/office/drawing/2014/main" id="{2BF0B029-F83B-56C5-DC8B-01039591137B}"/>
              </a:ext>
            </a:extLst>
          </p:cNvPr>
          <p:cNvSpPr>
            <a:spLocks noGrp="1"/>
          </p:cNvSpPr>
          <p:nvPr>
            <p:ph sz="half" idx="2"/>
          </p:nvPr>
        </p:nvSpPr>
        <p:spPr>
          <a:xfrm>
            <a:off x="5989320" y="396240"/>
            <a:ext cx="6043654" cy="6501517"/>
          </a:xfrm>
        </p:spPr>
        <p:txBody>
          <a:bodyPr>
            <a:normAutofit fontScale="77500" lnSpcReduction="20000"/>
          </a:bodyPr>
          <a:lstStyle/>
          <a:p>
            <a:endParaRPr lang="en-US" dirty="0">
              <a:solidFill>
                <a:srgbClr val="0070C0"/>
              </a:solidFill>
            </a:endParaRPr>
          </a:p>
          <a:p>
            <a:r>
              <a:rPr lang="en-US" dirty="0"/>
              <a:t>5. </a:t>
            </a:r>
          </a:p>
          <a:p>
            <a:r>
              <a:rPr lang="en-US" dirty="0"/>
              <a:t>SELECT * FROM customers</a:t>
            </a:r>
          </a:p>
          <a:p>
            <a:r>
              <a:rPr lang="en-US" dirty="0"/>
              <a:t>WHERE id IN </a:t>
            </a:r>
            <a:r>
              <a:rPr lang="en-US" dirty="0">
                <a:solidFill>
                  <a:srgbClr val="0070C0"/>
                </a:solidFill>
              </a:rPr>
              <a:t>(SELECT DISTINCT </a:t>
            </a:r>
            <a:r>
              <a:rPr lang="en-US" dirty="0" err="1">
                <a:solidFill>
                  <a:srgbClr val="0070C0"/>
                </a:solidFill>
              </a:rPr>
              <a:t>customer_id</a:t>
            </a:r>
            <a:r>
              <a:rPr lang="en-US" dirty="0">
                <a:solidFill>
                  <a:srgbClr val="0070C0"/>
                </a:solidFill>
              </a:rPr>
              <a:t> FROM orders WHERE cost &gt; 200);</a:t>
            </a:r>
          </a:p>
          <a:p>
            <a:endParaRPr lang="en-US" dirty="0">
              <a:solidFill>
                <a:srgbClr val="0070C0"/>
              </a:solidFill>
            </a:endParaRPr>
          </a:p>
          <a:p>
            <a:r>
              <a:rPr lang="en-US" dirty="0"/>
              <a:t>6. </a:t>
            </a:r>
          </a:p>
          <a:p>
            <a:r>
              <a:rPr lang="en-US" dirty="0"/>
              <a:t>SELECT </a:t>
            </a:r>
            <a:r>
              <a:rPr lang="en-US" dirty="0" err="1"/>
              <a:t>employee_id</a:t>
            </a:r>
            <a:r>
              <a:rPr lang="en-US" dirty="0"/>
              <a:t>,  </a:t>
            </a:r>
            <a:r>
              <a:rPr lang="en-US" dirty="0" err="1"/>
              <a:t>first_name</a:t>
            </a:r>
            <a:r>
              <a:rPr lang="en-US" dirty="0"/>
              <a:t>,  </a:t>
            </a:r>
            <a:r>
              <a:rPr lang="en-US" dirty="0" err="1"/>
              <a:t>last_name</a:t>
            </a:r>
            <a:r>
              <a:rPr lang="en-US" dirty="0"/>
              <a:t>,  salary</a:t>
            </a:r>
          </a:p>
          <a:p>
            <a:r>
              <a:rPr lang="en-US" dirty="0"/>
              <a:t>FROM   employees</a:t>
            </a:r>
          </a:p>
          <a:p>
            <a:r>
              <a:rPr lang="en-US" dirty="0"/>
              <a:t>WHERE salary = </a:t>
            </a:r>
            <a:r>
              <a:rPr lang="en-US" dirty="0">
                <a:solidFill>
                  <a:srgbClr val="0070C0"/>
                </a:solidFill>
              </a:rPr>
              <a:t>(SELECT MAX(salary) FROM employees)</a:t>
            </a:r>
          </a:p>
          <a:p>
            <a:r>
              <a:rPr lang="en-US" dirty="0"/>
              <a:t>ORDER BY </a:t>
            </a:r>
            <a:r>
              <a:rPr lang="en-US" dirty="0" err="1"/>
              <a:t>first_name</a:t>
            </a:r>
            <a:r>
              <a:rPr lang="en-US" dirty="0"/>
              <a:t>   </a:t>
            </a:r>
            <a:r>
              <a:rPr lang="en-US" dirty="0" err="1"/>
              <a:t>last_name</a:t>
            </a:r>
            <a:r>
              <a:rPr lang="en-US" dirty="0"/>
              <a:t>;</a:t>
            </a:r>
          </a:p>
          <a:p>
            <a:endParaRPr lang="en-US" dirty="0"/>
          </a:p>
          <a:p>
            <a:r>
              <a:rPr lang="en-US" dirty="0"/>
              <a:t>7. </a:t>
            </a:r>
          </a:p>
          <a:p>
            <a:r>
              <a:rPr lang="en-US" dirty="0"/>
              <a:t>SELECT </a:t>
            </a:r>
            <a:r>
              <a:rPr lang="en-US" dirty="0" err="1"/>
              <a:t>employee_id</a:t>
            </a:r>
            <a:r>
              <a:rPr lang="en-US" dirty="0"/>
              <a:t>,  </a:t>
            </a:r>
            <a:r>
              <a:rPr lang="en-US" dirty="0" err="1"/>
              <a:t>first_name</a:t>
            </a:r>
            <a:r>
              <a:rPr lang="en-US" dirty="0"/>
              <a:t>,  </a:t>
            </a:r>
            <a:r>
              <a:rPr lang="en-US" dirty="0" err="1"/>
              <a:t>last_name</a:t>
            </a:r>
            <a:r>
              <a:rPr lang="en-US" dirty="0"/>
              <a:t>,  salary</a:t>
            </a:r>
          </a:p>
          <a:p>
            <a:r>
              <a:rPr lang="en-US" dirty="0"/>
              <a:t>FROM employees</a:t>
            </a:r>
          </a:p>
          <a:p>
            <a:r>
              <a:rPr lang="en-US" dirty="0"/>
              <a:t>WHERE salary &gt; </a:t>
            </a:r>
            <a:r>
              <a:rPr lang="en-US" dirty="0">
                <a:solidFill>
                  <a:srgbClr val="0070C0"/>
                </a:solidFill>
              </a:rPr>
              <a:t>(SELECT AVG(salary) FROM employees)</a:t>
            </a:r>
            <a:r>
              <a:rPr lang="en-US" dirty="0"/>
              <a:t>; </a:t>
            </a:r>
            <a:endParaRPr lang="en-ZA" dirty="0"/>
          </a:p>
          <a:p>
            <a:endParaRPr lang="en-ZA" dirty="0"/>
          </a:p>
          <a:p>
            <a:endParaRPr lang="en-ZA" dirty="0"/>
          </a:p>
        </p:txBody>
      </p:sp>
      <p:sp>
        <p:nvSpPr>
          <p:cNvPr id="4" name="Content Placeholder 2">
            <a:extLst>
              <a:ext uri="{FF2B5EF4-FFF2-40B4-BE49-F238E27FC236}">
                <a16:creationId xmlns:a16="http://schemas.microsoft.com/office/drawing/2014/main" id="{65506029-09D7-F5E4-3A6E-E34C86210B2F}"/>
              </a:ext>
            </a:extLst>
          </p:cNvPr>
          <p:cNvSpPr txBox="1">
            <a:spLocks/>
          </p:cNvSpPr>
          <p:nvPr/>
        </p:nvSpPr>
        <p:spPr>
          <a:xfrm>
            <a:off x="6983896" y="2045208"/>
            <a:ext cx="3912705" cy="441655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ZA" dirty="0"/>
          </a:p>
        </p:txBody>
      </p:sp>
    </p:spTree>
    <p:extLst>
      <p:ext uri="{BB962C8B-B14F-4D97-AF65-F5344CB8AC3E}">
        <p14:creationId xmlns:p14="http://schemas.microsoft.com/office/powerpoint/2010/main" val="160987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AB3D-D736-46C3-8DB3-1CB37AAB3A63}"/>
              </a:ext>
            </a:extLst>
          </p:cNvPr>
          <p:cNvSpPr>
            <a:spLocks noGrp="1"/>
          </p:cNvSpPr>
          <p:nvPr>
            <p:ph type="title"/>
          </p:nvPr>
        </p:nvSpPr>
        <p:spPr/>
        <p:txBody>
          <a:bodyPr/>
          <a:lstStyle/>
          <a:p>
            <a:r>
              <a:rPr lang="en-ZA" dirty="0"/>
              <a:t>Subquery rules</a:t>
            </a:r>
          </a:p>
        </p:txBody>
      </p:sp>
      <p:sp>
        <p:nvSpPr>
          <p:cNvPr id="3" name="Content Placeholder 2">
            <a:extLst>
              <a:ext uri="{FF2B5EF4-FFF2-40B4-BE49-F238E27FC236}">
                <a16:creationId xmlns:a16="http://schemas.microsoft.com/office/drawing/2014/main" id="{01F1CD0D-0B94-4F16-B77E-EF98FC67202D}"/>
              </a:ext>
            </a:extLst>
          </p:cNvPr>
          <p:cNvSpPr>
            <a:spLocks noGrp="1"/>
          </p:cNvSpPr>
          <p:nvPr>
            <p:ph idx="1"/>
          </p:nvPr>
        </p:nvSpPr>
        <p:spPr/>
        <p:txBody>
          <a:bodyPr>
            <a:normAutofit/>
          </a:bodyPr>
          <a:lstStyle/>
          <a:p>
            <a:pPr>
              <a:buFont typeface="Wingdings" panose="05000000000000000000" pitchFamily="2" charset="2"/>
              <a:buChar char="Ø"/>
            </a:pPr>
            <a:r>
              <a:rPr lang="en-US" dirty="0"/>
              <a:t>The select list of a subquery introduced with a comparison operator can include only </a:t>
            </a:r>
            <a:r>
              <a:rPr lang="en-US" b="1" dirty="0"/>
              <a:t>one </a:t>
            </a:r>
            <a:r>
              <a:rPr lang="en-US" dirty="0"/>
              <a:t>expression or column name (except when using Exists / Any / all / some / In).</a:t>
            </a:r>
          </a:p>
          <a:p>
            <a:pPr>
              <a:buFont typeface="Wingdings" panose="05000000000000000000" pitchFamily="2" charset="2"/>
              <a:buChar char="Ø"/>
            </a:pPr>
            <a:r>
              <a:rPr lang="en-US" dirty="0"/>
              <a:t>Because they must return a single value  subqueries cannot include GROUP BY and HAVING clauses.</a:t>
            </a:r>
          </a:p>
          <a:p>
            <a:pPr>
              <a:buFont typeface="Wingdings" panose="05000000000000000000" pitchFamily="2" charset="2"/>
              <a:buChar char="Ø"/>
            </a:pPr>
            <a:r>
              <a:rPr lang="en-US" dirty="0"/>
              <a:t>The DISTINCT keyword cannot be used with subqueries that include `GROUP BY.</a:t>
            </a:r>
          </a:p>
        </p:txBody>
      </p:sp>
    </p:spTree>
    <p:extLst>
      <p:ext uri="{BB962C8B-B14F-4D97-AF65-F5344CB8AC3E}">
        <p14:creationId xmlns:p14="http://schemas.microsoft.com/office/powerpoint/2010/main" val="160024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8741-9403-095A-37D0-5D577E2E8A22}"/>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6F24F8AF-3CD5-5884-BE29-53151C8BFA30}"/>
              </a:ext>
            </a:extLst>
          </p:cNvPr>
          <p:cNvSpPr>
            <a:spLocks noGrp="1"/>
          </p:cNvSpPr>
          <p:nvPr>
            <p:ph idx="1"/>
          </p:nvPr>
        </p:nvSpPr>
        <p:spPr/>
        <p:txBody>
          <a:bodyPr/>
          <a:lstStyle/>
          <a:p>
            <a:r>
              <a:rPr lang="en-US" dirty="0"/>
              <a:t>IN  ANY  EXISTS  SOME or ALL can be used where the inner query results in multiple answers</a:t>
            </a:r>
          </a:p>
          <a:p>
            <a:endParaRPr lang="en-ZA" dirty="0"/>
          </a:p>
        </p:txBody>
      </p:sp>
    </p:spTree>
    <p:extLst>
      <p:ext uri="{BB962C8B-B14F-4D97-AF65-F5344CB8AC3E}">
        <p14:creationId xmlns:p14="http://schemas.microsoft.com/office/powerpoint/2010/main" val="272213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93F50-DEB0-4198-B5A8-CEFDD33C5D71}"/>
              </a:ext>
            </a:extLst>
          </p:cNvPr>
          <p:cNvSpPr>
            <a:spLocks noGrp="1"/>
          </p:cNvSpPr>
          <p:nvPr>
            <p:ph type="title"/>
          </p:nvPr>
        </p:nvSpPr>
        <p:spPr/>
        <p:txBody>
          <a:bodyPr/>
          <a:lstStyle/>
          <a:p>
            <a:r>
              <a:rPr lang="en-ZA" dirty="0"/>
              <a:t>Subquery: Some / all / exist / any</a:t>
            </a:r>
          </a:p>
        </p:txBody>
      </p:sp>
      <p:sp>
        <p:nvSpPr>
          <p:cNvPr id="3" name="Content Placeholder 2">
            <a:extLst>
              <a:ext uri="{FF2B5EF4-FFF2-40B4-BE49-F238E27FC236}">
                <a16:creationId xmlns:a16="http://schemas.microsoft.com/office/drawing/2014/main" id="{3AA8B885-8226-4CB8-B218-CDA0F303FA4F}"/>
              </a:ext>
            </a:extLst>
          </p:cNvPr>
          <p:cNvSpPr>
            <a:spLocks noGrp="1"/>
          </p:cNvSpPr>
          <p:nvPr>
            <p:ph idx="1"/>
          </p:nvPr>
        </p:nvSpPr>
        <p:spPr/>
        <p:txBody>
          <a:bodyPr vert="horz" lIns="45720" tIns="45720" rIns="45720" bIns="45720" rtlCol="0">
            <a:normAutofit/>
          </a:bodyPr>
          <a:lstStyle/>
          <a:p>
            <a:pPr marL="0" indent="0">
              <a:buNone/>
            </a:pPr>
            <a:r>
              <a:rPr lang="en-US" dirty="0"/>
              <a:t>Subqueries can be composed using the following commands:</a:t>
            </a:r>
          </a:p>
          <a:p>
            <a:pPr>
              <a:buFont typeface="Wingdings" panose="05000000000000000000" pitchFamily="2" charset="2"/>
              <a:buChar char="Ø"/>
            </a:pPr>
            <a:r>
              <a:rPr lang="en-US" dirty="0"/>
              <a:t>SOME- some of data satisfy the query selection</a:t>
            </a:r>
          </a:p>
          <a:p>
            <a:pPr>
              <a:buFont typeface="Wingdings" panose="05000000000000000000" pitchFamily="2" charset="2"/>
              <a:buChar char="Ø"/>
            </a:pPr>
            <a:r>
              <a:rPr lang="en-US" dirty="0"/>
              <a:t>ALL- all of data should satisfy the query selection</a:t>
            </a:r>
          </a:p>
          <a:p>
            <a:pPr>
              <a:buFont typeface="Wingdings" panose="05000000000000000000" pitchFamily="2" charset="2"/>
              <a:buChar char="Ø"/>
            </a:pPr>
            <a:r>
              <a:rPr lang="en-US" dirty="0"/>
              <a:t>EXIST- there exists data that satisfies the query selection</a:t>
            </a:r>
          </a:p>
          <a:p>
            <a:pPr>
              <a:buFont typeface="Wingdings" panose="05000000000000000000" pitchFamily="2" charset="2"/>
              <a:buChar char="Ø"/>
            </a:pPr>
            <a:r>
              <a:rPr lang="en-US" dirty="0"/>
              <a:t>ANY- any of the data satisfies the query selection</a:t>
            </a:r>
          </a:p>
        </p:txBody>
      </p:sp>
    </p:spTree>
    <p:extLst>
      <p:ext uri="{BB962C8B-B14F-4D97-AF65-F5344CB8AC3E}">
        <p14:creationId xmlns:p14="http://schemas.microsoft.com/office/powerpoint/2010/main" val="151166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5B02-5518-4ADF-900F-B35DEC36AE8A}"/>
              </a:ext>
            </a:extLst>
          </p:cNvPr>
          <p:cNvSpPr>
            <a:spLocks noGrp="1"/>
          </p:cNvSpPr>
          <p:nvPr>
            <p:ph type="title"/>
          </p:nvPr>
        </p:nvSpPr>
        <p:spPr/>
        <p:txBody>
          <a:bodyPr>
            <a:normAutofit/>
          </a:bodyPr>
          <a:lstStyle/>
          <a:p>
            <a:r>
              <a:rPr lang="en-US" kern="1200" dirty="0">
                <a:solidFill>
                  <a:schemeClr val="tx1"/>
                </a:solidFill>
                <a:effectLst/>
                <a:latin typeface="+mj-lt"/>
                <a:ea typeface="+mj-ea"/>
                <a:cs typeface="+mj-cs"/>
              </a:rPr>
              <a:t>exists </a:t>
            </a:r>
            <a:endParaRPr lang="en-ZA"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9F327158-4792-4A5F-B4A8-78A1B0BF07CA}"/>
              </a:ext>
            </a:extLst>
          </p:cNvPr>
          <p:cNvSpPr>
            <a:spLocks noGrp="1"/>
          </p:cNvSpPr>
          <p:nvPr>
            <p:ph idx="1"/>
          </p:nvPr>
        </p:nvSpPr>
        <p:spPr/>
        <p:txBody>
          <a:bodyPr/>
          <a:lstStyle/>
          <a:p>
            <a:r>
              <a:rPr lang="en-US" dirty="0"/>
              <a:t>The SQL EXISTS Operator</a:t>
            </a:r>
          </a:p>
          <a:p>
            <a:r>
              <a:rPr lang="en-US" dirty="0"/>
              <a:t>The EXISTS operator is used to test for the existence of any record in a subquery.</a:t>
            </a:r>
          </a:p>
          <a:p>
            <a:endParaRPr lang="en-US" dirty="0"/>
          </a:p>
          <a:p>
            <a:r>
              <a:rPr lang="en-US" dirty="0"/>
              <a:t>The EXISTS operator returns TRUE if the subquery returns one or more records.</a:t>
            </a:r>
          </a:p>
          <a:p>
            <a:endParaRPr lang="en-ZA" dirty="0"/>
          </a:p>
        </p:txBody>
      </p:sp>
    </p:spTree>
    <p:extLst>
      <p:ext uri="{BB962C8B-B14F-4D97-AF65-F5344CB8AC3E}">
        <p14:creationId xmlns:p14="http://schemas.microsoft.com/office/powerpoint/2010/main" val="1357403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5B02-5518-4ADF-900F-B35DEC36AE8A}"/>
              </a:ext>
            </a:extLst>
          </p:cNvPr>
          <p:cNvSpPr>
            <a:spLocks noGrp="1"/>
          </p:cNvSpPr>
          <p:nvPr>
            <p:ph type="title"/>
          </p:nvPr>
        </p:nvSpPr>
        <p:spPr/>
        <p:txBody>
          <a:bodyPr>
            <a:normAutofit/>
          </a:bodyPr>
          <a:lstStyle/>
          <a:p>
            <a:r>
              <a:rPr lang="en-US" kern="1200" dirty="0">
                <a:solidFill>
                  <a:schemeClr val="tx1"/>
                </a:solidFill>
                <a:effectLst/>
                <a:latin typeface="+mj-lt"/>
                <a:ea typeface="+mj-ea"/>
                <a:cs typeface="+mj-cs"/>
              </a:rPr>
              <a:t>exists </a:t>
            </a:r>
            <a:endParaRPr lang="en-ZA"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9F327158-4792-4A5F-B4A8-78A1B0BF07CA}"/>
              </a:ext>
            </a:extLst>
          </p:cNvPr>
          <p:cNvSpPr>
            <a:spLocks noGrp="1"/>
          </p:cNvSpPr>
          <p:nvPr>
            <p:ph idx="1"/>
          </p:nvPr>
        </p:nvSpPr>
        <p:spPr/>
        <p:txBody>
          <a:bodyPr/>
          <a:lstStyle/>
          <a:p>
            <a:pPr>
              <a:spcBef>
                <a:spcPts val="0"/>
              </a:spcBef>
              <a:spcAft>
                <a:spcPts val="0"/>
              </a:spcAft>
            </a:pPr>
            <a:r>
              <a:rPr lang="en-US" b="0" i="0" dirty="0">
                <a:solidFill>
                  <a:srgbClr val="0000CD"/>
                </a:solidFill>
                <a:effectLst/>
              </a:rPr>
              <a:t>SELECT</a:t>
            </a:r>
            <a:r>
              <a:rPr lang="en-US" b="0" i="0" dirty="0">
                <a:solidFill>
                  <a:srgbClr val="000000"/>
                </a:solidFill>
                <a:effectLst/>
              </a:rPr>
              <a:t> </a:t>
            </a:r>
            <a:r>
              <a:rPr lang="en-US" b="0" i="1" dirty="0" err="1">
                <a:solidFill>
                  <a:srgbClr val="000000"/>
                </a:solidFill>
                <a:effectLst/>
              </a:rPr>
              <a:t>column_name</a:t>
            </a:r>
            <a:r>
              <a:rPr lang="en-US" b="0" i="1" dirty="0">
                <a:solidFill>
                  <a:srgbClr val="000000"/>
                </a:solidFill>
                <a:effectLst/>
              </a:rPr>
              <a:t>(s)</a:t>
            </a:r>
            <a:br>
              <a:rPr lang="en-US" dirty="0"/>
            </a:br>
            <a:r>
              <a:rPr lang="en-US" b="0" i="0" dirty="0">
                <a:solidFill>
                  <a:srgbClr val="0000CD"/>
                </a:solidFill>
                <a:effectLst/>
              </a:rPr>
              <a:t>FROM</a:t>
            </a:r>
            <a:r>
              <a:rPr lang="en-US" b="0" i="0" dirty="0">
                <a:solidFill>
                  <a:srgbClr val="000000"/>
                </a:solidFill>
                <a:effectLst/>
              </a:rPr>
              <a:t> </a:t>
            </a:r>
            <a:r>
              <a:rPr lang="en-US" b="0" i="1" dirty="0" err="1">
                <a:solidFill>
                  <a:srgbClr val="000000"/>
                </a:solidFill>
                <a:effectLst/>
              </a:rPr>
              <a:t>table_name</a:t>
            </a:r>
            <a:br>
              <a:rPr lang="en-US" dirty="0"/>
            </a:br>
            <a:r>
              <a:rPr lang="en-US" b="0" i="0" dirty="0">
                <a:solidFill>
                  <a:srgbClr val="0000CD"/>
                </a:solidFill>
                <a:effectLst/>
              </a:rPr>
              <a:t>WHERE</a:t>
            </a:r>
            <a:r>
              <a:rPr lang="en-US" b="0" i="0" dirty="0">
                <a:solidFill>
                  <a:srgbClr val="000000"/>
                </a:solidFill>
                <a:effectLst/>
              </a:rPr>
              <a:t> </a:t>
            </a:r>
            <a:r>
              <a:rPr lang="en-US" b="0" i="0" dirty="0">
                <a:solidFill>
                  <a:srgbClr val="0000CD"/>
                </a:solidFill>
                <a:effectLst/>
              </a:rPr>
              <a:t>EXISTS</a:t>
            </a:r>
            <a:br>
              <a:rPr lang="en-US" dirty="0"/>
            </a:br>
            <a:r>
              <a:rPr lang="en-US" b="0" i="0" dirty="0">
                <a:solidFill>
                  <a:srgbClr val="000000"/>
                </a:solidFill>
                <a:effectLst/>
              </a:rPr>
              <a:t>(</a:t>
            </a:r>
            <a:r>
              <a:rPr lang="en-US" b="0" i="0" dirty="0">
                <a:solidFill>
                  <a:srgbClr val="0000CD"/>
                </a:solidFill>
                <a:effectLst/>
              </a:rPr>
              <a:t>SELECT</a:t>
            </a:r>
            <a:r>
              <a:rPr lang="en-US" b="0" i="0" dirty="0">
                <a:solidFill>
                  <a:srgbClr val="000000"/>
                </a:solidFill>
                <a:effectLst/>
              </a:rPr>
              <a:t> </a:t>
            </a:r>
            <a:r>
              <a:rPr lang="en-US" b="0" i="1" dirty="0" err="1">
                <a:solidFill>
                  <a:srgbClr val="000000"/>
                </a:solidFill>
                <a:effectLst/>
              </a:rPr>
              <a:t>column_name</a:t>
            </a:r>
            <a:r>
              <a:rPr lang="en-US" b="0" i="1" dirty="0">
                <a:solidFill>
                  <a:srgbClr val="000000"/>
                </a:solidFill>
                <a:effectLst/>
              </a:rPr>
              <a:t> </a:t>
            </a:r>
            <a:r>
              <a:rPr lang="en-US" b="0" i="0" dirty="0">
                <a:solidFill>
                  <a:srgbClr val="0000CD"/>
                </a:solidFill>
                <a:effectLst/>
              </a:rPr>
              <a:t>FROM</a:t>
            </a:r>
            <a:r>
              <a:rPr lang="en-US" b="0" i="0" dirty="0">
                <a:solidFill>
                  <a:srgbClr val="000000"/>
                </a:solidFill>
                <a:effectLst/>
              </a:rPr>
              <a:t> </a:t>
            </a:r>
            <a:r>
              <a:rPr lang="en-US" b="0" i="1" dirty="0" err="1">
                <a:solidFill>
                  <a:srgbClr val="000000"/>
                </a:solidFill>
                <a:effectLst/>
              </a:rPr>
              <a:t>table_name</a:t>
            </a:r>
            <a:r>
              <a:rPr lang="en-US" b="0" i="0" dirty="0">
                <a:solidFill>
                  <a:srgbClr val="000000"/>
                </a:solidFill>
                <a:effectLst/>
              </a:rPr>
              <a:t> </a:t>
            </a:r>
            <a:r>
              <a:rPr lang="en-US" b="0" i="0" dirty="0">
                <a:solidFill>
                  <a:srgbClr val="0000CD"/>
                </a:solidFill>
                <a:effectLst/>
              </a:rPr>
              <a:t>WHERE</a:t>
            </a:r>
            <a:r>
              <a:rPr lang="en-US" b="0" i="0" dirty="0">
                <a:solidFill>
                  <a:srgbClr val="000000"/>
                </a:solidFill>
                <a:effectLst/>
              </a:rPr>
              <a:t> </a:t>
            </a:r>
            <a:r>
              <a:rPr lang="en-US" b="0" i="1" dirty="0">
                <a:solidFill>
                  <a:srgbClr val="000000"/>
                </a:solidFill>
                <a:effectLst/>
              </a:rPr>
              <a:t>condition</a:t>
            </a:r>
            <a:r>
              <a:rPr lang="en-US" b="0" i="0" dirty="0">
                <a:solidFill>
                  <a:srgbClr val="000000"/>
                </a:solidFill>
                <a:effectLst/>
              </a:rPr>
              <a:t>);</a:t>
            </a:r>
          </a:p>
          <a:p>
            <a:pPr>
              <a:spcBef>
                <a:spcPts val="0"/>
              </a:spcBef>
              <a:spcAft>
                <a:spcPts val="0"/>
              </a:spcAft>
            </a:pPr>
            <a:endParaRPr lang="en-US" dirty="0">
              <a:solidFill>
                <a:srgbClr val="000000"/>
              </a:solidFill>
            </a:endParaRPr>
          </a:p>
          <a:p>
            <a:pPr>
              <a:spcBef>
                <a:spcPts val="0"/>
              </a:spcBef>
              <a:spcAft>
                <a:spcPts val="0"/>
              </a:spcAft>
            </a:pPr>
            <a:r>
              <a:rPr lang="en-US" b="0" i="0" dirty="0">
                <a:solidFill>
                  <a:srgbClr val="0000CD"/>
                </a:solidFill>
                <a:effectLst/>
              </a:rPr>
              <a:t>SELECT</a:t>
            </a:r>
            <a:r>
              <a:rPr lang="en-US" b="0" i="0" dirty="0">
                <a:solidFill>
                  <a:srgbClr val="000000"/>
                </a:solidFill>
                <a:effectLst/>
              </a:rPr>
              <a:t> </a:t>
            </a:r>
            <a:r>
              <a:rPr lang="en-US" b="0" i="0" dirty="0" err="1">
                <a:solidFill>
                  <a:srgbClr val="000000"/>
                </a:solidFill>
                <a:effectLst/>
              </a:rPr>
              <a:t>SupplierName</a:t>
            </a:r>
            <a:br>
              <a:rPr lang="en-US" dirty="0"/>
            </a:br>
            <a:r>
              <a:rPr lang="en-US" b="0" i="0" dirty="0">
                <a:solidFill>
                  <a:srgbClr val="0000CD"/>
                </a:solidFill>
                <a:effectLst/>
              </a:rPr>
              <a:t>FROM</a:t>
            </a:r>
            <a:r>
              <a:rPr lang="en-US" b="0" i="0" dirty="0">
                <a:solidFill>
                  <a:srgbClr val="000000"/>
                </a:solidFill>
                <a:effectLst/>
              </a:rPr>
              <a:t> </a:t>
            </a:r>
            <a:r>
              <a:rPr lang="en-US" b="0" i="0" dirty="0">
                <a:solidFill>
                  <a:srgbClr val="000000"/>
                </a:solidFill>
                <a:effectLst/>
                <a:highlight>
                  <a:srgbClr val="00FFFF"/>
                </a:highlight>
              </a:rPr>
              <a:t>Suppliers</a:t>
            </a:r>
            <a:br>
              <a:rPr lang="en-US" dirty="0"/>
            </a:br>
            <a:r>
              <a:rPr lang="en-US" b="0" i="0" dirty="0">
                <a:solidFill>
                  <a:srgbClr val="0000CD"/>
                </a:solidFill>
                <a:effectLst/>
              </a:rPr>
              <a:t>WHERE</a:t>
            </a:r>
            <a:r>
              <a:rPr lang="en-US" b="0" i="0" dirty="0">
                <a:solidFill>
                  <a:srgbClr val="000000"/>
                </a:solidFill>
                <a:effectLst/>
              </a:rPr>
              <a:t> </a:t>
            </a:r>
            <a:r>
              <a:rPr lang="en-US" b="0" i="0" dirty="0">
                <a:solidFill>
                  <a:srgbClr val="0000CD"/>
                </a:solidFill>
                <a:effectLst/>
              </a:rPr>
              <a:t>EXISTS</a:t>
            </a:r>
            <a:r>
              <a:rPr lang="en-US" b="0" i="0" dirty="0">
                <a:solidFill>
                  <a:srgbClr val="000000"/>
                </a:solidFill>
                <a:effectLst/>
              </a:rPr>
              <a:t> (</a:t>
            </a:r>
            <a:r>
              <a:rPr lang="en-US" b="0" i="0" dirty="0">
                <a:solidFill>
                  <a:srgbClr val="0000CD"/>
                </a:solidFill>
                <a:effectLst/>
              </a:rPr>
              <a:t>SELECT</a:t>
            </a:r>
            <a:r>
              <a:rPr lang="en-US" b="0" i="0" dirty="0">
                <a:solidFill>
                  <a:srgbClr val="000000"/>
                </a:solidFill>
                <a:effectLst/>
              </a:rPr>
              <a:t> ProductName </a:t>
            </a:r>
            <a:r>
              <a:rPr lang="en-US" b="0" i="0" dirty="0">
                <a:solidFill>
                  <a:srgbClr val="0000CD"/>
                </a:solidFill>
                <a:effectLst/>
              </a:rPr>
              <a:t>FROM</a:t>
            </a:r>
            <a:r>
              <a:rPr lang="en-US" b="0" i="0" dirty="0">
                <a:solidFill>
                  <a:srgbClr val="000000"/>
                </a:solidFill>
                <a:effectLst/>
              </a:rPr>
              <a:t> </a:t>
            </a:r>
            <a:r>
              <a:rPr lang="en-US" b="0" i="0" dirty="0">
                <a:solidFill>
                  <a:srgbClr val="000000"/>
                </a:solidFill>
                <a:effectLst/>
                <a:highlight>
                  <a:srgbClr val="FFFF00"/>
                </a:highlight>
              </a:rPr>
              <a:t>Products </a:t>
            </a:r>
          </a:p>
          <a:p>
            <a:pPr>
              <a:spcBef>
                <a:spcPts val="0"/>
              </a:spcBef>
              <a:spcAft>
                <a:spcPts val="0"/>
              </a:spcAft>
            </a:pPr>
            <a:r>
              <a:rPr lang="en-US" b="0" i="0" dirty="0">
                <a:solidFill>
                  <a:srgbClr val="0000CD"/>
                </a:solidFill>
                <a:effectLst/>
              </a:rPr>
              <a:t>WHERE</a:t>
            </a:r>
            <a:r>
              <a:rPr lang="en-US" b="0" i="0" dirty="0">
                <a:solidFill>
                  <a:srgbClr val="000000"/>
                </a:solidFill>
                <a:effectLst/>
              </a:rPr>
              <a:t> </a:t>
            </a:r>
            <a:r>
              <a:rPr lang="en-US" b="0" i="0" dirty="0" err="1">
                <a:solidFill>
                  <a:srgbClr val="000000"/>
                </a:solidFill>
                <a:effectLst/>
                <a:highlight>
                  <a:srgbClr val="FFFF00"/>
                </a:highlight>
              </a:rPr>
              <a:t>Products.</a:t>
            </a:r>
            <a:r>
              <a:rPr lang="en-US" b="0" i="0" dirty="0" err="1">
                <a:solidFill>
                  <a:srgbClr val="000000"/>
                </a:solidFill>
                <a:effectLst/>
              </a:rPr>
              <a:t>SupplierID</a:t>
            </a:r>
            <a:r>
              <a:rPr lang="en-US" b="0" i="0" dirty="0">
                <a:solidFill>
                  <a:srgbClr val="000000"/>
                </a:solidFill>
                <a:effectLst/>
              </a:rPr>
              <a:t> = </a:t>
            </a:r>
            <a:r>
              <a:rPr lang="en-US" b="0" i="0" dirty="0" err="1">
                <a:solidFill>
                  <a:srgbClr val="000000"/>
                </a:solidFill>
                <a:effectLst/>
                <a:highlight>
                  <a:srgbClr val="00FFFF"/>
                </a:highlight>
              </a:rPr>
              <a:t>Suppliers.</a:t>
            </a:r>
            <a:r>
              <a:rPr lang="en-US" b="0" i="0" dirty="0" err="1">
                <a:solidFill>
                  <a:srgbClr val="000000"/>
                </a:solidFill>
                <a:effectLst/>
              </a:rPr>
              <a:t>supplierID</a:t>
            </a:r>
            <a:r>
              <a:rPr lang="en-US" b="0" i="0" dirty="0">
                <a:solidFill>
                  <a:srgbClr val="000000"/>
                </a:solidFill>
                <a:effectLst/>
              </a:rPr>
              <a:t> </a:t>
            </a:r>
            <a:r>
              <a:rPr lang="en-US" b="0" i="0" dirty="0">
                <a:solidFill>
                  <a:srgbClr val="0000CD"/>
                </a:solidFill>
                <a:effectLst/>
              </a:rPr>
              <a:t>AND</a:t>
            </a:r>
            <a:r>
              <a:rPr lang="en-US" b="0" i="0" dirty="0">
                <a:solidFill>
                  <a:srgbClr val="000000"/>
                </a:solidFill>
                <a:effectLst/>
              </a:rPr>
              <a:t> Price &lt; 20);</a:t>
            </a:r>
          </a:p>
          <a:p>
            <a:endParaRPr lang="en-US" dirty="0">
              <a:solidFill>
                <a:srgbClr val="000000"/>
              </a:solidFill>
            </a:endParaRPr>
          </a:p>
          <a:p>
            <a:endParaRPr lang="en-ZA" dirty="0"/>
          </a:p>
        </p:txBody>
      </p:sp>
    </p:spTree>
    <p:extLst>
      <p:ext uri="{BB962C8B-B14F-4D97-AF65-F5344CB8AC3E}">
        <p14:creationId xmlns:p14="http://schemas.microsoft.com/office/powerpoint/2010/main" val="3142198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9440-20D6-4CCC-AB51-774BCE5CDC67}"/>
              </a:ext>
            </a:extLst>
          </p:cNvPr>
          <p:cNvSpPr>
            <a:spLocks noGrp="1"/>
          </p:cNvSpPr>
          <p:nvPr>
            <p:ph type="title"/>
          </p:nvPr>
        </p:nvSpPr>
        <p:spPr/>
        <p:txBody>
          <a:bodyPr>
            <a:normAutofit/>
          </a:bodyPr>
          <a:lstStyle/>
          <a:p>
            <a:r>
              <a:rPr lang="en-US" kern="1200" dirty="0">
                <a:solidFill>
                  <a:schemeClr val="tx1"/>
                </a:solidFill>
                <a:effectLst/>
                <a:latin typeface="+mj-lt"/>
                <a:ea typeface="+mj-ea"/>
                <a:cs typeface="+mj-cs"/>
              </a:rPr>
              <a:t>any</a:t>
            </a:r>
            <a:endParaRPr lang="en-ZA"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FD6882CB-207C-4FFC-8871-E0498F2522A9}"/>
              </a:ext>
            </a:extLst>
          </p:cNvPr>
          <p:cNvSpPr>
            <a:spLocks noGrp="1"/>
          </p:cNvSpPr>
          <p:nvPr>
            <p:ph idx="1"/>
          </p:nvPr>
        </p:nvSpPr>
        <p:spPr>
          <a:xfrm>
            <a:off x="1024127" y="1927860"/>
            <a:ext cx="9720073" cy="4416552"/>
          </a:xfrm>
        </p:spPr>
        <p:txBody>
          <a:bodyPr>
            <a:normAutofit/>
          </a:bodyPr>
          <a:lstStyle/>
          <a:p>
            <a:r>
              <a:rPr lang="en-US" dirty="0"/>
              <a:t>The SQL ANY Operator</a:t>
            </a:r>
          </a:p>
          <a:p>
            <a:r>
              <a:rPr lang="en-US" dirty="0"/>
              <a:t>The ANY operator:</a:t>
            </a:r>
          </a:p>
          <a:p>
            <a:endParaRPr lang="en-US" dirty="0"/>
          </a:p>
          <a:p>
            <a:r>
              <a:rPr lang="en-US" dirty="0"/>
              <a:t>returns a Boolean value as a result</a:t>
            </a:r>
          </a:p>
          <a:p>
            <a:r>
              <a:rPr lang="en-US" dirty="0"/>
              <a:t>returns TRUE if ANY of the subquery values meet the condition</a:t>
            </a:r>
          </a:p>
          <a:p>
            <a:r>
              <a:rPr lang="en-US" dirty="0"/>
              <a:t>ANY means that the condition will be true if the operation is true for any of the values in the range.</a:t>
            </a:r>
            <a:endParaRPr lang="en-ZA" dirty="0"/>
          </a:p>
        </p:txBody>
      </p:sp>
    </p:spTree>
    <p:extLst>
      <p:ext uri="{BB962C8B-B14F-4D97-AF65-F5344CB8AC3E}">
        <p14:creationId xmlns:p14="http://schemas.microsoft.com/office/powerpoint/2010/main" val="4046458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9440-20D6-4CCC-AB51-774BCE5CDC67}"/>
              </a:ext>
            </a:extLst>
          </p:cNvPr>
          <p:cNvSpPr>
            <a:spLocks noGrp="1"/>
          </p:cNvSpPr>
          <p:nvPr>
            <p:ph type="title"/>
          </p:nvPr>
        </p:nvSpPr>
        <p:spPr/>
        <p:txBody>
          <a:bodyPr>
            <a:normAutofit/>
          </a:bodyPr>
          <a:lstStyle/>
          <a:p>
            <a:r>
              <a:rPr lang="en-US" kern="1200" dirty="0">
                <a:solidFill>
                  <a:schemeClr val="tx1"/>
                </a:solidFill>
                <a:effectLst/>
                <a:latin typeface="+mj-lt"/>
                <a:ea typeface="+mj-ea"/>
                <a:cs typeface="+mj-cs"/>
              </a:rPr>
              <a:t>any</a:t>
            </a:r>
            <a:endParaRPr lang="en-ZA"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FD6882CB-207C-4FFC-8871-E0498F2522A9}"/>
              </a:ext>
            </a:extLst>
          </p:cNvPr>
          <p:cNvSpPr>
            <a:spLocks noGrp="1"/>
          </p:cNvSpPr>
          <p:nvPr>
            <p:ph idx="1"/>
          </p:nvPr>
        </p:nvSpPr>
        <p:spPr/>
        <p:txBody>
          <a:bodyPr>
            <a:normAutofit/>
          </a:bodyPr>
          <a:lstStyle/>
          <a:p>
            <a:pPr>
              <a:spcBef>
                <a:spcPts val="0"/>
              </a:spcBef>
              <a:spcAft>
                <a:spcPts val="0"/>
              </a:spcAft>
            </a:pPr>
            <a:r>
              <a:rPr lang="en-US" b="0" i="0" dirty="0">
                <a:solidFill>
                  <a:srgbClr val="0000CD"/>
                </a:solidFill>
                <a:effectLst/>
              </a:rPr>
              <a:t>SELECT</a:t>
            </a:r>
            <a:r>
              <a:rPr lang="en-US" b="0" i="0" dirty="0">
                <a:solidFill>
                  <a:srgbClr val="000000"/>
                </a:solidFill>
                <a:effectLst/>
              </a:rPr>
              <a:t> </a:t>
            </a:r>
            <a:r>
              <a:rPr lang="en-US" b="0" i="1" dirty="0" err="1">
                <a:solidFill>
                  <a:srgbClr val="000000"/>
                </a:solidFill>
                <a:effectLst/>
              </a:rPr>
              <a:t>column_name</a:t>
            </a:r>
            <a:r>
              <a:rPr lang="en-US" b="0" i="1" dirty="0">
                <a:solidFill>
                  <a:srgbClr val="000000"/>
                </a:solidFill>
                <a:effectLst/>
              </a:rPr>
              <a:t>(s)</a:t>
            </a:r>
            <a:br>
              <a:rPr lang="en-US" dirty="0"/>
            </a:br>
            <a:r>
              <a:rPr lang="en-US" b="0" i="0" dirty="0">
                <a:solidFill>
                  <a:srgbClr val="0000CD"/>
                </a:solidFill>
                <a:effectLst/>
              </a:rPr>
              <a:t>FROM</a:t>
            </a:r>
            <a:r>
              <a:rPr lang="en-US" b="0" i="0" dirty="0">
                <a:solidFill>
                  <a:srgbClr val="000000"/>
                </a:solidFill>
                <a:effectLst/>
              </a:rPr>
              <a:t> </a:t>
            </a:r>
            <a:r>
              <a:rPr lang="en-US" b="0" i="1" dirty="0" err="1">
                <a:solidFill>
                  <a:srgbClr val="000000"/>
                </a:solidFill>
                <a:effectLst/>
              </a:rPr>
              <a:t>table_name</a:t>
            </a:r>
            <a:br>
              <a:rPr lang="en-US" dirty="0"/>
            </a:br>
            <a:r>
              <a:rPr lang="en-US" b="0" i="0" dirty="0">
                <a:solidFill>
                  <a:srgbClr val="0000CD"/>
                </a:solidFill>
                <a:effectLst/>
              </a:rPr>
              <a:t>WHERE</a:t>
            </a:r>
            <a:r>
              <a:rPr lang="en-US" b="0" i="0" dirty="0">
                <a:solidFill>
                  <a:srgbClr val="000000"/>
                </a:solidFill>
                <a:effectLst/>
              </a:rPr>
              <a:t> </a:t>
            </a:r>
            <a:r>
              <a:rPr lang="en-US" b="0" i="1" dirty="0" err="1">
                <a:solidFill>
                  <a:srgbClr val="000000"/>
                </a:solidFill>
                <a:effectLst/>
              </a:rPr>
              <a:t>column_name</a:t>
            </a:r>
            <a:r>
              <a:rPr lang="en-US" b="0" i="1" dirty="0">
                <a:solidFill>
                  <a:srgbClr val="000000"/>
                </a:solidFill>
                <a:effectLst/>
              </a:rPr>
              <a:t> operator</a:t>
            </a:r>
            <a:r>
              <a:rPr lang="en-US" b="0" i="0" dirty="0">
                <a:solidFill>
                  <a:srgbClr val="000000"/>
                </a:solidFill>
                <a:effectLst/>
              </a:rPr>
              <a:t> </a:t>
            </a:r>
            <a:r>
              <a:rPr lang="en-US" b="0" i="0" dirty="0">
                <a:solidFill>
                  <a:srgbClr val="0000CD"/>
                </a:solidFill>
                <a:effectLst/>
              </a:rPr>
              <a:t>ANY</a:t>
            </a:r>
            <a:br>
              <a:rPr lang="en-US" dirty="0"/>
            </a:br>
            <a:r>
              <a:rPr lang="en-US" b="0" i="0" dirty="0">
                <a:solidFill>
                  <a:srgbClr val="000000"/>
                </a:solidFill>
                <a:effectLst/>
              </a:rPr>
              <a:t>(</a:t>
            </a:r>
            <a:r>
              <a:rPr lang="en-US" b="0" i="0" dirty="0">
                <a:solidFill>
                  <a:srgbClr val="0000CD"/>
                </a:solidFill>
                <a:effectLst/>
              </a:rPr>
              <a:t>SELECT</a:t>
            </a:r>
            <a:r>
              <a:rPr lang="en-US" b="0" i="0" dirty="0">
                <a:solidFill>
                  <a:srgbClr val="000000"/>
                </a:solidFill>
                <a:effectLst/>
              </a:rPr>
              <a:t> </a:t>
            </a:r>
            <a:r>
              <a:rPr lang="en-US" b="0" i="1" dirty="0" err="1">
                <a:solidFill>
                  <a:srgbClr val="000000"/>
                </a:solidFill>
                <a:effectLst/>
              </a:rPr>
              <a:t>column_name</a:t>
            </a:r>
            <a:r>
              <a:rPr lang="en-US" b="0" i="1" dirty="0">
                <a:solidFill>
                  <a:srgbClr val="000000"/>
                </a:solidFill>
                <a:effectLst/>
              </a:rPr>
              <a:t> </a:t>
            </a:r>
            <a:r>
              <a:rPr lang="en-US" b="0" i="0" dirty="0">
                <a:solidFill>
                  <a:srgbClr val="0000CD"/>
                </a:solidFill>
                <a:effectLst/>
              </a:rPr>
              <a:t>FROM</a:t>
            </a:r>
            <a:r>
              <a:rPr lang="en-US" b="0" i="0" dirty="0">
                <a:solidFill>
                  <a:srgbClr val="000000"/>
                </a:solidFill>
                <a:effectLst/>
              </a:rPr>
              <a:t> </a:t>
            </a:r>
            <a:r>
              <a:rPr lang="en-US" b="0" i="1" dirty="0" err="1">
                <a:solidFill>
                  <a:srgbClr val="000000"/>
                </a:solidFill>
                <a:effectLst/>
              </a:rPr>
              <a:t>table_name</a:t>
            </a:r>
            <a:r>
              <a:rPr lang="en-US" b="0" i="0" dirty="0">
                <a:solidFill>
                  <a:srgbClr val="000000"/>
                </a:solidFill>
                <a:effectLst/>
              </a:rPr>
              <a:t> </a:t>
            </a:r>
            <a:r>
              <a:rPr lang="en-US" b="0" i="0" dirty="0">
                <a:solidFill>
                  <a:srgbClr val="0000CD"/>
                </a:solidFill>
                <a:effectLst/>
              </a:rPr>
              <a:t>WHERE</a:t>
            </a:r>
            <a:r>
              <a:rPr lang="en-US" b="0" i="0" dirty="0">
                <a:solidFill>
                  <a:srgbClr val="000000"/>
                </a:solidFill>
                <a:effectLst/>
              </a:rPr>
              <a:t> </a:t>
            </a:r>
            <a:r>
              <a:rPr lang="en-US" b="0" i="1" dirty="0">
                <a:solidFill>
                  <a:srgbClr val="000000"/>
                </a:solidFill>
                <a:effectLst/>
              </a:rPr>
              <a:t>condition</a:t>
            </a:r>
            <a:r>
              <a:rPr lang="en-US" b="0" i="0" dirty="0">
                <a:solidFill>
                  <a:srgbClr val="000000"/>
                </a:solidFill>
                <a:effectLst/>
              </a:rPr>
              <a:t>);</a:t>
            </a:r>
          </a:p>
          <a:p>
            <a:pPr>
              <a:spcBef>
                <a:spcPts val="0"/>
              </a:spcBef>
              <a:spcAft>
                <a:spcPts val="0"/>
              </a:spcAft>
            </a:pPr>
            <a:endParaRPr lang="en-US" dirty="0">
              <a:solidFill>
                <a:srgbClr val="000000"/>
              </a:solidFill>
            </a:endParaRPr>
          </a:p>
          <a:p>
            <a:pPr>
              <a:spcBef>
                <a:spcPts val="0"/>
              </a:spcBef>
              <a:spcAft>
                <a:spcPts val="0"/>
              </a:spcAft>
            </a:pPr>
            <a:r>
              <a:rPr lang="en-US" b="0" i="0" dirty="0">
                <a:solidFill>
                  <a:srgbClr val="0000CD"/>
                </a:solidFill>
                <a:effectLst/>
              </a:rPr>
              <a:t>SELECT</a:t>
            </a:r>
            <a:r>
              <a:rPr lang="en-US" b="0" i="0" dirty="0">
                <a:solidFill>
                  <a:srgbClr val="000000"/>
                </a:solidFill>
                <a:effectLst/>
              </a:rPr>
              <a:t> ProductName</a:t>
            </a:r>
            <a:br>
              <a:rPr lang="en-US" dirty="0"/>
            </a:br>
            <a:r>
              <a:rPr lang="en-US" b="0" i="0" dirty="0">
                <a:solidFill>
                  <a:srgbClr val="0000CD"/>
                </a:solidFill>
                <a:effectLst/>
              </a:rPr>
              <a:t>FROM</a:t>
            </a:r>
            <a:r>
              <a:rPr lang="en-US" b="0" i="0" dirty="0">
                <a:solidFill>
                  <a:srgbClr val="000000"/>
                </a:solidFill>
                <a:effectLst/>
              </a:rPr>
              <a:t> Products</a:t>
            </a:r>
            <a:br>
              <a:rPr lang="en-US" dirty="0"/>
            </a:br>
            <a:r>
              <a:rPr lang="en-US" b="0" i="0" dirty="0">
                <a:solidFill>
                  <a:srgbClr val="0000CD"/>
                </a:solidFill>
                <a:effectLst/>
              </a:rPr>
              <a:t>WHERE</a:t>
            </a:r>
            <a:r>
              <a:rPr lang="en-US" b="0" i="0" dirty="0">
                <a:solidFill>
                  <a:srgbClr val="000000"/>
                </a:solidFill>
                <a:effectLst/>
              </a:rPr>
              <a:t> </a:t>
            </a:r>
            <a:r>
              <a:rPr lang="en-US" b="0" i="0" dirty="0" err="1">
                <a:solidFill>
                  <a:srgbClr val="000000"/>
                </a:solidFill>
                <a:effectLst/>
              </a:rPr>
              <a:t>ProductID</a:t>
            </a:r>
            <a:r>
              <a:rPr lang="en-US" b="0" i="0" dirty="0">
                <a:solidFill>
                  <a:srgbClr val="000000"/>
                </a:solidFill>
                <a:effectLst/>
              </a:rPr>
              <a:t> = </a:t>
            </a:r>
            <a:r>
              <a:rPr lang="en-US" b="0" i="0" dirty="0">
                <a:solidFill>
                  <a:srgbClr val="0000CD"/>
                </a:solidFill>
                <a:effectLst/>
              </a:rPr>
              <a:t>ANY</a:t>
            </a:r>
            <a:r>
              <a:rPr lang="en-US" b="0" i="0" dirty="0">
                <a:solidFill>
                  <a:srgbClr val="000000"/>
                </a:solidFill>
                <a:effectLst/>
              </a:rPr>
              <a:t> (</a:t>
            </a:r>
            <a:r>
              <a:rPr lang="en-US" b="0" i="0" dirty="0">
                <a:solidFill>
                  <a:srgbClr val="0000CD"/>
                </a:solidFill>
                <a:effectLst/>
              </a:rPr>
              <a:t>SELECT</a:t>
            </a:r>
            <a:r>
              <a:rPr lang="en-US" b="0" i="0" dirty="0">
                <a:solidFill>
                  <a:srgbClr val="000000"/>
                </a:solidFill>
                <a:effectLst/>
              </a:rPr>
              <a:t> </a:t>
            </a:r>
            <a:r>
              <a:rPr lang="en-US" b="0" i="0" dirty="0" err="1">
                <a:solidFill>
                  <a:srgbClr val="000000"/>
                </a:solidFill>
                <a:effectLst/>
              </a:rPr>
              <a:t>ProductID</a:t>
            </a:r>
            <a:r>
              <a:rPr lang="en-US" b="0" i="0" dirty="0">
                <a:solidFill>
                  <a:srgbClr val="000000"/>
                </a:solidFill>
                <a:effectLst/>
              </a:rPr>
              <a:t> </a:t>
            </a:r>
            <a:r>
              <a:rPr lang="en-US" b="0" i="0" dirty="0">
                <a:solidFill>
                  <a:srgbClr val="0000CD"/>
                </a:solidFill>
                <a:effectLst/>
              </a:rPr>
              <a:t>FROM</a:t>
            </a:r>
            <a:r>
              <a:rPr lang="en-US" b="0" i="0" dirty="0">
                <a:solidFill>
                  <a:srgbClr val="000000"/>
                </a:solidFill>
                <a:effectLst/>
              </a:rPr>
              <a:t> OrderDetails </a:t>
            </a:r>
            <a:r>
              <a:rPr lang="en-US" b="0" i="0" dirty="0">
                <a:solidFill>
                  <a:srgbClr val="0000CD"/>
                </a:solidFill>
                <a:effectLst/>
              </a:rPr>
              <a:t>WHERE</a:t>
            </a:r>
            <a:r>
              <a:rPr lang="en-US" b="0" i="0" dirty="0">
                <a:solidFill>
                  <a:srgbClr val="000000"/>
                </a:solidFill>
                <a:effectLst/>
              </a:rPr>
              <a:t> Quantity = 10);</a:t>
            </a:r>
          </a:p>
          <a:p>
            <a:pPr>
              <a:spcBef>
                <a:spcPts val="0"/>
              </a:spcBef>
              <a:spcAft>
                <a:spcPts val="0"/>
              </a:spcAft>
            </a:pPr>
            <a:endParaRPr lang="en-US" dirty="0">
              <a:solidFill>
                <a:srgbClr val="000000"/>
              </a:solidFill>
            </a:endParaRPr>
          </a:p>
          <a:p>
            <a:pPr>
              <a:spcBef>
                <a:spcPts val="0"/>
              </a:spcBef>
              <a:spcAft>
                <a:spcPts val="0"/>
              </a:spcAft>
            </a:pPr>
            <a:r>
              <a:rPr lang="en-US" b="0" i="0" dirty="0">
                <a:solidFill>
                  <a:srgbClr val="0101FD"/>
                </a:solidFill>
                <a:effectLst/>
              </a:rPr>
              <a:t>SELECT</a:t>
            </a:r>
            <a:r>
              <a:rPr lang="en-US" b="0" i="0" dirty="0">
                <a:solidFill>
                  <a:srgbClr val="171717"/>
                </a:solidFill>
                <a:effectLst/>
              </a:rPr>
              <a:t> [</a:t>
            </a:r>
            <a:r>
              <a:rPr lang="en-US" b="0" i="0" dirty="0">
                <a:solidFill>
                  <a:srgbClr val="0101FD"/>
                </a:solidFill>
                <a:effectLst/>
              </a:rPr>
              <a:t>Name</a:t>
            </a:r>
            <a:r>
              <a:rPr lang="en-US" b="0" i="0" dirty="0">
                <a:solidFill>
                  <a:srgbClr val="171717"/>
                </a:solidFill>
                <a:effectLst/>
              </a:rPr>
              <a:t>] </a:t>
            </a:r>
            <a:r>
              <a:rPr lang="en-US" b="0" i="0" dirty="0">
                <a:solidFill>
                  <a:srgbClr val="0101FD"/>
                </a:solidFill>
                <a:effectLst/>
              </a:rPr>
              <a:t>FROM</a:t>
            </a:r>
            <a:r>
              <a:rPr lang="en-US" b="0" i="0" dirty="0">
                <a:solidFill>
                  <a:srgbClr val="171717"/>
                </a:solidFill>
                <a:effectLst/>
              </a:rPr>
              <a:t> Product </a:t>
            </a:r>
          </a:p>
          <a:p>
            <a:pPr>
              <a:spcBef>
                <a:spcPts val="0"/>
              </a:spcBef>
              <a:spcAft>
                <a:spcPts val="0"/>
              </a:spcAft>
            </a:pPr>
            <a:r>
              <a:rPr lang="en-US" b="0" i="0" dirty="0">
                <a:solidFill>
                  <a:srgbClr val="0101FD"/>
                </a:solidFill>
                <a:effectLst/>
              </a:rPr>
              <a:t>WHERE</a:t>
            </a:r>
            <a:r>
              <a:rPr lang="en-US" b="0" i="0" dirty="0">
                <a:solidFill>
                  <a:srgbClr val="171717"/>
                </a:solidFill>
                <a:effectLst/>
              </a:rPr>
              <a:t> </a:t>
            </a:r>
            <a:r>
              <a:rPr lang="en-US" b="0" i="0" dirty="0" err="1">
                <a:solidFill>
                  <a:srgbClr val="171717"/>
                </a:solidFill>
                <a:effectLst/>
              </a:rPr>
              <a:t>ProductSubcategoryID</a:t>
            </a:r>
            <a:r>
              <a:rPr lang="en-US" b="0" i="0" dirty="0">
                <a:solidFill>
                  <a:srgbClr val="171717"/>
                </a:solidFill>
                <a:effectLst/>
              </a:rPr>
              <a:t> </a:t>
            </a:r>
          </a:p>
          <a:p>
            <a:pPr>
              <a:spcBef>
                <a:spcPts val="0"/>
              </a:spcBef>
              <a:spcAft>
                <a:spcPts val="0"/>
              </a:spcAft>
            </a:pPr>
            <a:r>
              <a:rPr lang="en-US" b="0" i="0" dirty="0">
                <a:solidFill>
                  <a:srgbClr val="171717"/>
                </a:solidFill>
                <a:effectLst/>
              </a:rPr>
              <a:t>=</a:t>
            </a:r>
            <a:r>
              <a:rPr lang="en-US" b="0" i="0" dirty="0">
                <a:solidFill>
                  <a:srgbClr val="0101FD"/>
                </a:solidFill>
                <a:effectLst/>
              </a:rPr>
              <a:t>ANY</a:t>
            </a:r>
            <a:r>
              <a:rPr lang="en-US" b="0" i="0" dirty="0">
                <a:solidFill>
                  <a:srgbClr val="171717"/>
                </a:solidFill>
                <a:effectLst/>
              </a:rPr>
              <a:t> (</a:t>
            </a:r>
            <a:r>
              <a:rPr lang="en-US" b="0" i="0" dirty="0">
                <a:solidFill>
                  <a:srgbClr val="0101FD"/>
                </a:solidFill>
                <a:effectLst/>
              </a:rPr>
              <a:t>SELECT</a:t>
            </a:r>
            <a:r>
              <a:rPr lang="en-US" b="0" i="0" dirty="0">
                <a:solidFill>
                  <a:srgbClr val="171717"/>
                </a:solidFill>
                <a:effectLst/>
              </a:rPr>
              <a:t> </a:t>
            </a:r>
            <a:r>
              <a:rPr lang="en-US" b="0" i="0" dirty="0" err="1">
                <a:solidFill>
                  <a:srgbClr val="171717"/>
                </a:solidFill>
                <a:effectLst/>
              </a:rPr>
              <a:t>ProductSubcategoryID</a:t>
            </a:r>
            <a:r>
              <a:rPr lang="en-US" b="0" i="0" dirty="0">
                <a:solidFill>
                  <a:srgbClr val="171717"/>
                </a:solidFill>
                <a:effectLst/>
              </a:rPr>
              <a:t> </a:t>
            </a:r>
            <a:r>
              <a:rPr lang="en-US" b="0" i="0" dirty="0">
                <a:solidFill>
                  <a:srgbClr val="0101FD"/>
                </a:solidFill>
                <a:effectLst/>
              </a:rPr>
              <a:t>FROM</a:t>
            </a:r>
            <a:r>
              <a:rPr lang="en-US" b="0" i="0" dirty="0">
                <a:solidFill>
                  <a:srgbClr val="171717"/>
                </a:solidFill>
                <a:effectLst/>
              </a:rPr>
              <a:t> </a:t>
            </a:r>
            <a:r>
              <a:rPr lang="en-US" b="0" i="0" dirty="0" err="1">
                <a:solidFill>
                  <a:srgbClr val="171717"/>
                </a:solidFill>
                <a:effectLst/>
              </a:rPr>
              <a:t>ProductSubcategory</a:t>
            </a:r>
            <a:r>
              <a:rPr lang="en-US" b="0" i="0" dirty="0">
                <a:solidFill>
                  <a:srgbClr val="171717"/>
                </a:solidFill>
                <a:effectLst/>
              </a:rPr>
              <a:t> </a:t>
            </a:r>
            <a:r>
              <a:rPr lang="en-US" b="0" i="0" dirty="0">
                <a:solidFill>
                  <a:srgbClr val="0101FD"/>
                </a:solidFill>
                <a:effectLst/>
              </a:rPr>
              <a:t>WHERE</a:t>
            </a:r>
            <a:r>
              <a:rPr lang="en-US" b="0" i="0" dirty="0">
                <a:solidFill>
                  <a:srgbClr val="171717"/>
                </a:solidFill>
                <a:effectLst/>
              </a:rPr>
              <a:t> </a:t>
            </a:r>
            <a:r>
              <a:rPr lang="en-US" b="0" i="0" dirty="0">
                <a:solidFill>
                  <a:srgbClr val="0101FD"/>
                </a:solidFill>
                <a:effectLst/>
              </a:rPr>
              <a:t>Name</a:t>
            </a:r>
            <a:r>
              <a:rPr lang="en-US" b="0" i="0" dirty="0">
                <a:solidFill>
                  <a:srgbClr val="171717"/>
                </a:solidFill>
                <a:effectLst/>
              </a:rPr>
              <a:t> = </a:t>
            </a:r>
            <a:r>
              <a:rPr lang="en-US" b="0" i="0" dirty="0">
                <a:solidFill>
                  <a:srgbClr val="A31515"/>
                </a:solidFill>
                <a:effectLst/>
              </a:rPr>
              <a:t> Wheels </a:t>
            </a:r>
            <a:r>
              <a:rPr lang="en-US" b="0" i="0" dirty="0">
                <a:solidFill>
                  <a:srgbClr val="171717"/>
                </a:solidFill>
                <a:effectLst/>
              </a:rPr>
              <a:t>)</a:t>
            </a:r>
            <a:endParaRPr lang="en-ZA" dirty="0"/>
          </a:p>
        </p:txBody>
      </p:sp>
    </p:spTree>
    <p:extLst>
      <p:ext uri="{BB962C8B-B14F-4D97-AF65-F5344CB8AC3E}">
        <p14:creationId xmlns:p14="http://schemas.microsoft.com/office/powerpoint/2010/main" val="262814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AB11-F5B1-493D-BD39-CA53754ECA00}"/>
              </a:ext>
            </a:extLst>
          </p:cNvPr>
          <p:cNvSpPr>
            <a:spLocks noGrp="1"/>
          </p:cNvSpPr>
          <p:nvPr>
            <p:ph type="title"/>
          </p:nvPr>
        </p:nvSpPr>
        <p:spPr/>
        <p:txBody>
          <a:bodyPr/>
          <a:lstStyle/>
          <a:p>
            <a:r>
              <a:rPr lang="en-ZA" dirty="0"/>
              <a:t>All</a:t>
            </a:r>
          </a:p>
        </p:txBody>
      </p:sp>
      <p:sp>
        <p:nvSpPr>
          <p:cNvPr id="3" name="Content Placeholder 2">
            <a:extLst>
              <a:ext uri="{FF2B5EF4-FFF2-40B4-BE49-F238E27FC236}">
                <a16:creationId xmlns:a16="http://schemas.microsoft.com/office/drawing/2014/main" id="{E770F7F4-5B23-4172-BC53-C566065D46A7}"/>
              </a:ext>
            </a:extLst>
          </p:cNvPr>
          <p:cNvSpPr>
            <a:spLocks noGrp="1"/>
          </p:cNvSpPr>
          <p:nvPr>
            <p:ph idx="1"/>
          </p:nvPr>
        </p:nvSpPr>
        <p:spPr/>
        <p:txBody>
          <a:bodyPr/>
          <a:lstStyle/>
          <a:p>
            <a:r>
              <a:rPr lang="en-US" dirty="0"/>
              <a:t>The ALL operator:</a:t>
            </a:r>
          </a:p>
          <a:p>
            <a:endParaRPr lang="en-US" dirty="0"/>
          </a:p>
          <a:p>
            <a:pPr>
              <a:buFont typeface="Wingdings" panose="05000000000000000000" pitchFamily="2" charset="2"/>
              <a:buChar char="§"/>
            </a:pPr>
            <a:r>
              <a:rPr lang="en-US" dirty="0"/>
              <a:t>returns a Boolean value as a result</a:t>
            </a:r>
          </a:p>
          <a:p>
            <a:pPr>
              <a:buFont typeface="Wingdings" panose="05000000000000000000" pitchFamily="2" charset="2"/>
              <a:buChar char="§"/>
            </a:pPr>
            <a:r>
              <a:rPr lang="en-US" dirty="0"/>
              <a:t>returns TRUE if ALL of the subquery values meet the condition</a:t>
            </a:r>
          </a:p>
          <a:p>
            <a:pPr>
              <a:buFont typeface="Wingdings" panose="05000000000000000000" pitchFamily="2" charset="2"/>
              <a:buChar char="§"/>
            </a:pPr>
            <a:r>
              <a:rPr lang="en-US" dirty="0"/>
              <a:t>is used with SELECT, WHERE and HAVING statements</a:t>
            </a:r>
          </a:p>
          <a:p>
            <a:pPr>
              <a:buFont typeface="Wingdings" panose="05000000000000000000" pitchFamily="2" charset="2"/>
              <a:buChar char="§"/>
            </a:pPr>
            <a:r>
              <a:rPr lang="en-US" dirty="0"/>
              <a:t>ALL means that the condition will be true only if the operation is true for all values in the range.</a:t>
            </a:r>
            <a:endParaRPr lang="en-ZA" dirty="0"/>
          </a:p>
        </p:txBody>
      </p:sp>
    </p:spTree>
    <p:extLst>
      <p:ext uri="{BB962C8B-B14F-4D97-AF65-F5344CB8AC3E}">
        <p14:creationId xmlns:p14="http://schemas.microsoft.com/office/powerpoint/2010/main" val="2596499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AB11-F5B1-493D-BD39-CA53754ECA00}"/>
              </a:ext>
            </a:extLst>
          </p:cNvPr>
          <p:cNvSpPr>
            <a:spLocks noGrp="1"/>
          </p:cNvSpPr>
          <p:nvPr>
            <p:ph type="title"/>
          </p:nvPr>
        </p:nvSpPr>
        <p:spPr/>
        <p:txBody>
          <a:bodyPr/>
          <a:lstStyle/>
          <a:p>
            <a:r>
              <a:rPr lang="en-ZA" dirty="0"/>
              <a:t>All</a:t>
            </a:r>
          </a:p>
        </p:txBody>
      </p:sp>
      <p:sp>
        <p:nvSpPr>
          <p:cNvPr id="3" name="Content Placeholder 2">
            <a:extLst>
              <a:ext uri="{FF2B5EF4-FFF2-40B4-BE49-F238E27FC236}">
                <a16:creationId xmlns:a16="http://schemas.microsoft.com/office/drawing/2014/main" id="{E770F7F4-5B23-4172-BC53-C566065D46A7}"/>
              </a:ext>
            </a:extLst>
          </p:cNvPr>
          <p:cNvSpPr>
            <a:spLocks noGrp="1"/>
          </p:cNvSpPr>
          <p:nvPr>
            <p:ph idx="1"/>
          </p:nvPr>
        </p:nvSpPr>
        <p:spPr/>
        <p:txBody>
          <a:bodyPr/>
          <a:lstStyle/>
          <a:p>
            <a:r>
              <a:rPr lang="en-US" b="0" i="0" dirty="0">
                <a:solidFill>
                  <a:srgbClr val="0000CD"/>
                </a:solidFill>
                <a:effectLst/>
              </a:rPr>
              <a:t>SELECT</a:t>
            </a:r>
            <a:r>
              <a:rPr lang="en-US" b="0" i="0" dirty="0">
                <a:solidFill>
                  <a:srgbClr val="000000"/>
                </a:solidFill>
                <a:effectLst/>
              </a:rPr>
              <a:t> </a:t>
            </a:r>
            <a:r>
              <a:rPr lang="en-US" b="0" i="1" dirty="0" err="1">
                <a:solidFill>
                  <a:srgbClr val="000000"/>
                </a:solidFill>
                <a:effectLst/>
              </a:rPr>
              <a:t>column_name</a:t>
            </a:r>
            <a:r>
              <a:rPr lang="en-US" b="0" i="1" dirty="0">
                <a:solidFill>
                  <a:srgbClr val="000000"/>
                </a:solidFill>
                <a:effectLst/>
              </a:rPr>
              <a:t>(s)</a:t>
            </a:r>
            <a:br>
              <a:rPr lang="en-US" dirty="0"/>
            </a:br>
            <a:r>
              <a:rPr lang="en-US" b="0" i="0" dirty="0">
                <a:solidFill>
                  <a:srgbClr val="0000CD"/>
                </a:solidFill>
                <a:effectLst/>
              </a:rPr>
              <a:t>FROM</a:t>
            </a:r>
            <a:r>
              <a:rPr lang="en-US" b="0" i="0" dirty="0">
                <a:solidFill>
                  <a:srgbClr val="000000"/>
                </a:solidFill>
                <a:effectLst/>
              </a:rPr>
              <a:t> </a:t>
            </a:r>
            <a:r>
              <a:rPr lang="en-US" b="0" i="1" dirty="0" err="1">
                <a:solidFill>
                  <a:srgbClr val="000000"/>
                </a:solidFill>
                <a:effectLst/>
              </a:rPr>
              <a:t>table_name</a:t>
            </a:r>
            <a:br>
              <a:rPr lang="en-US" dirty="0"/>
            </a:br>
            <a:r>
              <a:rPr lang="en-US" b="0" i="0" dirty="0">
                <a:solidFill>
                  <a:srgbClr val="0000CD"/>
                </a:solidFill>
                <a:effectLst/>
              </a:rPr>
              <a:t>WHERE</a:t>
            </a:r>
            <a:r>
              <a:rPr lang="en-US" b="0" i="0" dirty="0">
                <a:solidFill>
                  <a:srgbClr val="000000"/>
                </a:solidFill>
                <a:effectLst/>
              </a:rPr>
              <a:t> </a:t>
            </a:r>
            <a:r>
              <a:rPr lang="en-US" b="0" i="1" dirty="0" err="1">
                <a:solidFill>
                  <a:srgbClr val="000000"/>
                </a:solidFill>
                <a:effectLst/>
              </a:rPr>
              <a:t>column_name</a:t>
            </a:r>
            <a:r>
              <a:rPr lang="en-US" b="0" i="1" dirty="0">
                <a:solidFill>
                  <a:srgbClr val="000000"/>
                </a:solidFill>
                <a:effectLst/>
              </a:rPr>
              <a:t> operator</a:t>
            </a:r>
            <a:r>
              <a:rPr lang="en-US" b="0" i="0" dirty="0">
                <a:solidFill>
                  <a:srgbClr val="000000"/>
                </a:solidFill>
                <a:effectLst/>
              </a:rPr>
              <a:t> </a:t>
            </a:r>
            <a:r>
              <a:rPr lang="en-US" b="0" i="0" dirty="0">
                <a:solidFill>
                  <a:srgbClr val="0000CD"/>
                </a:solidFill>
                <a:effectLst/>
              </a:rPr>
              <a:t>ALL</a:t>
            </a:r>
            <a:br>
              <a:rPr lang="en-US" dirty="0"/>
            </a:br>
            <a:r>
              <a:rPr lang="en-US" b="0" i="0" dirty="0">
                <a:solidFill>
                  <a:srgbClr val="000000"/>
                </a:solidFill>
                <a:effectLst/>
              </a:rPr>
              <a:t>(</a:t>
            </a:r>
            <a:r>
              <a:rPr lang="en-US" b="0" i="0" dirty="0">
                <a:solidFill>
                  <a:srgbClr val="0000CD"/>
                </a:solidFill>
                <a:effectLst/>
              </a:rPr>
              <a:t>SELECT</a:t>
            </a:r>
            <a:r>
              <a:rPr lang="en-US" b="0" i="0" dirty="0">
                <a:solidFill>
                  <a:srgbClr val="000000"/>
                </a:solidFill>
                <a:effectLst/>
              </a:rPr>
              <a:t> </a:t>
            </a:r>
            <a:r>
              <a:rPr lang="en-US" b="0" i="1" dirty="0" err="1">
                <a:solidFill>
                  <a:srgbClr val="000000"/>
                </a:solidFill>
                <a:effectLst/>
              </a:rPr>
              <a:t>column_name</a:t>
            </a:r>
            <a:r>
              <a:rPr lang="en-US" b="0" i="1" dirty="0">
                <a:solidFill>
                  <a:srgbClr val="000000"/>
                </a:solidFill>
                <a:effectLst/>
              </a:rPr>
              <a:t> </a:t>
            </a:r>
            <a:r>
              <a:rPr lang="en-US" b="0" i="0" dirty="0">
                <a:solidFill>
                  <a:srgbClr val="0000CD"/>
                </a:solidFill>
                <a:effectLst/>
              </a:rPr>
              <a:t>FROM</a:t>
            </a:r>
            <a:r>
              <a:rPr lang="en-US" b="0" i="0" dirty="0">
                <a:solidFill>
                  <a:srgbClr val="000000"/>
                </a:solidFill>
                <a:effectLst/>
              </a:rPr>
              <a:t> </a:t>
            </a:r>
            <a:r>
              <a:rPr lang="en-US" b="0" i="1" dirty="0" err="1">
                <a:solidFill>
                  <a:srgbClr val="000000"/>
                </a:solidFill>
                <a:effectLst/>
              </a:rPr>
              <a:t>table_name</a:t>
            </a:r>
            <a:r>
              <a:rPr lang="en-US" b="0" i="1" dirty="0">
                <a:solidFill>
                  <a:srgbClr val="000000"/>
                </a:solidFill>
                <a:effectLst/>
              </a:rPr>
              <a:t> </a:t>
            </a:r>
            <a:r>
              <a:rPr lang="en-US" b="0" i="0" dirty="0">
                <a:solidFill>
                  <a:srgbClr val="0000CD"/>
                </a:solidFill>
                <a:effectLst/>
              </a:rPr>
              <a:t>WHERE</a:t>
            </a:r>
            <a:r>
              <a:rPr lang="en-US" b="0" i="0" dirty="0">
                <a:solidFill>
                  <a:srgbClr val="000000"/>
                </a:solidFill>
                <a:effectLst/>
              </a:rPr>
              <a:t> </a:t>
            </a:r>
            <a:r>
              <a:rPr lang="en-US" b="0" i="1" dirty="0">
                <a:solidFill>
                  <a:srgbClr val="000000"/>
                </a:solidFill>
                <a:effectLst/>
              </a:rPr>
              <a:t>condition</a:t>
            </a:r>
            <a:r>
              <a:rPr lang="en-US" b="0" i="0" dirty="0">
                <a:solidFill>
                  <a:srgbClr val="000000"/>
                </a:solidFill>
                <a:effectLst/>
              </a:rPr>
              <a:t>);</a:t>
            </a:r>
          </a:p>
          <a:p>
            <a:endParaRPr lang="en-US" dirty="0">
              <a:solidFill>
                <a:srgbClr val="000000"/>
              </a:solidFill>
            </a:endParaRPr>
          </a:p>
          <a:p>
            <a:r>
              <a:rPr lang="en-US" b="0" i="0" dirty="0">
                <a:solidFill>
                  <a:srgbClr val="0000CD"/>
                </a:solidFill>
                <a:effectLst/>
              </a:rPr>
              <a:t>SELECT</a:t>
            </a:r>
            <a:r>
              <a:rPr lang="en-US" b="0" i="0" dirty="0">
                <a:solidFill>
                  <a:srgbClr val="000000"/>
                </a:solidFill>
                <a:effectLst/>
              </a:rPr>
              <a:t> ProductName</a:t>
            </a:r>
            <a:br>
              <a:rPr lang="en-US" dirty="0"/>
            </a:br>
            <a:r>
              <a:rPr lang="en-US" b="0" i="0" dirty="0">
                <a:solidFill>
                  <a:srgbClr val="0000CD"/>
                </a:solidFill>
                <a:effectLst/>
              </a:rPr>
              <a:t>FROM</a:t>
            </a:r>
            <a:r>
              <a:rPr lang="en-US" b="0" i="0" dirty="0">
                <a:solidFill>
                  <a:srgbClr val="000000"/>
                </a:solidFill>
                <a:effectLst/>
              </a:rPr>
              <a:t> Products</a:t>
            </a:r>
            <a:br>
              <a:rPr lang="en-US" dirty="0"/>
            </a:br>
            <a:r>
              <a:rPr lang="en-US" b="0" i="0" dirty="0">
                <a:solidFill>
                  <a:srgbClr val="0000CD"/>
                </a:solidFill>
                <a:effectLst/>
              </a:rPr>
              <a:t>WHERE</a:t>
            </a:r>
            <a:r>
              <a:rPr lang="en-US" b="0" i="0" dirty="0">
                <a:solidFill>
                  <a:srgbClr val="000000"/>
                </a:solidFill>
                <a:effectLst/>
              </a:rPr>
              <a:t> </a:t>
            </a:r>
            <a:r>
              <a:rPr lang="en-US" b="0" i="0" dirty="0" err="1">
                <a:solidFill>
                  <a:srgbClr val="000000"/>
                </a:solidFill>
                <a:effectLst/>
              </a:rPr>
              <a:t>ProductID</a:t>
            </a:r>
            <a:r>
              <a:rPr lang="en-US" b="0" i="0" dirty="0">
                <a:solidFill>
                  <a:srgbClr val="000000"/>
                </a:solidFill>
                <a:effectLst/>
              </a:rPr>
              <a:t> = </a:t>
            </a:r>
            <a:r>
              <a:rPr lang="en-US" b="0" i="0" dirty="0">
                <a:solidFill>
                  <a:srgbClr val="0000CD"/>
                </a:solidFill>
                <a:effectLst/>
              </a:rPr>
              <a:t>ALL</a:t>
            </a:r>
            <a:r>
              <a:rPr lang="en-US" b="0" i="0" dirty="0">
                <a:solidFill>
                  <a:srgbClr val="000000"/>
                </a:solidFill>
                <a:effectLst/>
              </a:rPr>
              <a:t> (</a:t>
            </a:r>
            <a:r>
              <a:rPr lang="en-US" b="0" i="0" dirty="0">
                <a:solidFill>
                  <a:srgbClr val="0000CD"/>
                </a:solidFill>
                <a:effectLst/>
              </a:rPr>
              <a:t>SELECT</a:t>
            </a:r>
            <a:r>
              <a:rPr lang="en-US" b="0" i="0" dirty="0">
                <a:solidFill>
                  <a:srgbClr val="000000"/>
                </a:solidFill>
                <a:effectLst/>
              </a:rPr>
              <a:t> </a:t>
            </a:r>
            <a:r>
              <a:rPr lang="en-US" b="0" i="0" dirty="0" err="1">
                <a:solidFill>
                  <a:srgbClr val="000000"/>
                </a:solidFill>
                <a:effectLst/>
              </a:rPr>
              <a:t>ProductID</a:t>
            </a:r>
            <a:r>
              <a:rPr lang="en-US" b="0" i="0" dirty="0">
                <a:solidFill>
                  <a:srgbClr val="000000"/>
                </a:solidFill>
                <a:effectLst/>
              </a:rPr>
              <a:t> </a:t>
            </a:r>
            <a:r>
              <a:rPr lang="en-US" b="0" i="0" dirty="0">
                <a:solidFill>
                  <a:srgbClr val="0000CD"/>
                </a:solidFill>
                <a:effectLst/>
              </a:rPr>
              <a:t>FROM</a:t>
            </a:r>
            <a:r>
              <a:rPr lang="en-US" b="0" i="0" dirty="0">
                <a:solidFill>
                  <a:srgbClr val="000000"/>
                </a:solidFill>
                <a:effectLst/>
              </a:rPr>
              <a:t> OrderDetails </a:t>
            </a:r>
            <a:r>
              <a:rPr lang="en-US" b="0" i="0" dirty="0">
                <a:solidFill>
                  <a:srgbClr val="0000CD"/>
                </a:solidFill>
                <a:effectLst/>
              </a:rPr>
              <a:t>WHERE</a:t>
            </a:r>
            <a:r>
              <a:rPr lang="en-US" b="0" i="0" dirty="0">
                <a:solidFill>
                  <a:srgbClr val="000000"/>
                </a:solidFill>
                <a:effectLst/>
              </a:rPr>
              <a:t> Quantity = 10);</a:t>
            </a:r>
            <a:endParaRPr lang="en-ZA" dirty="0"/>
          </a:p>
        </p:txBody>
      </p:sp>
    </p:spTree>
    <p:extLst>
      <p:ext uri="{BB962C8B-B14F-4D97-AF65-F5344CB8AC3E}">
        <p14:creationId xmlns:p14="http://schemas.microsoft.com/office/powerpoint/2010/main" val="242412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DC73-3692-4B79-861A-3334CB65CE85}"/>
              </a:ext>
            </a:extLst>
          </p:cNvPr>
          <p:cNvSpPr>
            <a:spLocks noGrp="1"/>
          </p:cNvSpPr>
          <p:nvPr>
            <p:ph type="title"/>
          </p:nvPr>
        </p:nvSpPr>
        <p:spPr/>
        <p:txBody>
          <a:bodyPr/>
          <a:lstStyle/>
          <a:p>
            <a:r>
              <a:rPr lang="en-ZA" dirty="0"/>
              <a:t>Attempt the following:</a:t>
            </a:r>
          </a:p>
        </p:txBody>
      </p:sp>
      <p:sp>
        <p:nvSpPr>
          <p:cNvPr id="3" name="Content Placeholder 2">
            <a:extLst>
              <a:ext uri="{FF2B5EF4-FFF2-40B4-BE49-F238E27FC236}">
                <a16:creationId xmlns:a16="http://schemas.microsoft.com/office/drawing/2014/main" id="{7598B2DA-A2F3-4EC3-B997-275478B984BB}"/>
              </a:ext>
            </a:extLst>
          </p:cNvPr>
          <p:cNvSpPr>
            <a:spLocks noGrp="1"/>
          </p:cNvSpPr>
          <p:nvPr>
            <p:ph idx="1"/>
          </p:nvPr>
        </p:nvSpPr>
        <p:spPr/>
        <p:txBody>
          <a:bodyPr/>
          <a:lstStyle/>
          <a:p>
            <a:pPr marL="457200" indent="-457200">
              <a:buFont typeface="+mj-lt"/>
              <a:buAutoNum type="arabicPeriod"/>
            </a:pPr>
            <a:r>
              <a:rPr lang="en-ZA" dirty="0"/>
              <a:t>Show all listings that are above </a:t>
            </a:r>
            <a:r>
              <a:rPr lang="en-ZA" dirty="0" err="1"/>
              <a:t>avg</a:t>
            </a:r>
            <a:r>
              <a:rPr lang="en-ZA" dirty="0"/>
              <a:t> in price</a:t>
            </a:r>
          </a:p>
          <a:p>
            <a:pPr marL="457200" indent="-457200">
              <a:buFont typeface="+mj-lt"/>
              <a:buAutoNum type="arabicPeriod"/>
            </a:pPr>
            <a:endParaRPr lang="en-ZA" dirty="0"/>
          </a:p>
          <a:p>
            <a:pPr marL="457200" indent="-457200">
              <a:buFont typeface="+mj-lt"/>
              <a:buAutoNum type="arabicPeriod"/>
            </a:pPr>
            <a:r>
              <a:rPr lang="en-ZA" dirty="0"/>
              <a:t>Show the price and the names of the most expensive listings (for example  if the highest listing = R250 000 and there are 3 such listings  I want to see all 3. This can vary each day)</a:t>
            </a:r>
          </a:p>
          <a:p>
            <a:endParaRPr lang="en-ZA" dirty="0"/>
          </a:p>
        </p:txBody>
      </p:sp>
    </p:spTree>
    <p:extLst>
      <p:ext uri="{BB962C8B-B14F-4D97-AF65-F5344CB8AC3E}">
        <p14:creationId xmlns:p14="http://schemas.microsoft.com/office/powerpoint/2010/main" val="89951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B8083-20C3-3E7A-3A4C-FD0D846E7A0A}"/>
              </a:ext>
            </a:extLst>
          </p:cNvPr>
          <p:cNvSpPr>
            <a:spLocks noGrp="1"/>
          </p:cNvSpPr>
          <p:nvPr>
            <p:ph type="title"/>
          </p:nvPr>
        </p:nvSpPr>
        <p:spPr/>
        <p:txBody>
          <a:bodyPr/>
          <a:lstStyle/>
          <a:p>
            <a:r>
              <a:rPr lang="en-ZA" dirty="0"/>
              <a:t>Subquery</a:t>
            </a:r>
          </a:p>
        </p:txBody>
      </p:sp>
      <p:pic>
        <p:nvPicPr>
          <p:cNvPr id="4" name="Picture 3">
            <a:extLst>
              <a:ext uri="{FF2B5EF4-FFF2-40B4-BE49-F238E27FC236}">
                <a16:creationId xmlns:a16="http://schemas.microsoft.com/office/drawing/2014/main" id="{E8B69F65-6223-BCF6-EA4E-60B946BF532F}"/>
              </a:ext>
            </a:extLst>
          </p:cNvPr>
          <p:cNvPicPr>
            <a:picLocks noChangeAspect="1"/>
          </p:cNvPicPr>
          <p:nvPr/>
        </p:nvPicPr>
        <p:blipFill>
          <a:blip r:embed="rId3"/>
          <a:stretch>
            <a:fillRect/>
          </a:stretch>
        </p:blipFill>
        <p:spPr>
          <a:xfrm>
            <a:off x="1064740" y="3249965"/>
            <a:ext cx="2895600" cy="1162050"/>
          </a:xfrm>
          <a:prstGeom prst="rect">
            <a:avLst/>
          </a:prstGeom>
        </p:spPr>
      </p:pic>
      <p:pic>
        <p:nvPicPr>
          <p:cNvPr id="6" name="Picture 5">
            <a:extLst>
              <a:ext uri="{FF2B5EF4-FFF2-40B4-BE49-F238E27FC236}">
                <a16:creationId xmlns:a16="http://schemas.microsoft.com/office/drawing/2014/main" id="{8F9A99FD-A8A5-3337-029B-FEB7609E3388}"/>
              </a:ext>
            </a:extLst>
          </p:cNvPr>
          <p:cNvPicPr>
            <a:picLocks noChangeAspect="1"/>
          </p:cNvPicPr>
          <p:nvPr/>
        </p:nvPicPr>
        <p:blipFill>
          <a:blip r:embed="rId4"/>
          <a:stretch>
            <a:fillRect/>
          </a:stretch>
        </p:blipFill>
        <p:spPr>
          <a:xfrm>
            <a:off x="1064740" y="4697884"/>
            <a:ext cx="2895600" cy="971550"/>
          </a:xfrm>
          <a:prstGeom prst="rect">
            <a:avLst/>
          </a:prstGeom>
        </p:spPr>
      </p:pic>
      <p:pic>
        <p:nvPicPr>
          <p:cNvPr id="7" name="Picture 6">
            <a:extLst>
              <a:ext uri="{FF2B5EF4-FFF2-40B4-BE49-F238E27FC236}">
                <a16:creationId xmlns:a16="http://schemas.microsoft.com/office/drawing/2014/main" id="{43B3CA6A-D855-B1EE-DC44-907CE9C8C242}"/>
              </a:ext>
            </a:extLst>
          </p:cNvPr>
          <p:cNvPicPr>
            <a:picLocks noChangeAspect="1"/>
          </p:cNvPicPr>
          <p:nvPr/>
        </p:nvPicPr>
        <p:blipFill>
          <a:blip r:embed="rId5"/>
          <a:stretch>
            <a:fillRect/>
          </a:stretch>
        </p:blipFill>
        <p:spPr>
          <a:xfrm>
            <a:off x="4307102" y="3249965"/>
            <a:ext cx="4038600" cy="1162050"/>
          </a:xfrm>
          <a:prstGeom prst="rect">
            <a:avLst/>
          </a:prstGeom>
        </p:spPr>
      </p:pic>
      <p:pic>
        <p:nvPicPr>
          <p:cNvPr id="9" name="Picture 8">
            <a:extLst>
              <a:ext uri="{FF2B5EF4-FFF2-40B4-BE49-F238E27FC236}">
                <a16:creationId xmlns:a16="http://schemas.microsoft.com/office/drawing/2014/main" id="{6F77CCBD-DB4D-BABE-3419-DF8B22612043}"/>
              </a:ext>
            </a:extLst>
          </p:cNvPr>
          <p:cNvPicPr>
            <a:picLocks noChangeAspect="1"/>
          </p:cNvPicPr>
          <p:nvPr/>
        </p:nvPicPr>
        <p:blipFill>
          <a:blip r:embed="rId6"/>
          <a:stretch>
            <a:fillRect/>
          </a:stretch>
        </p:blipFill>
        <p:spPr>
          <a:xfrm>
            <a:off x="4335677" y="4697884"/>
            <a:ext cx="3981450" cy="781050"/>
          </a:xfrm>
          <a:prstGeom prst="rect">
            <a:avLst/>
          </a:prstGeom>
        </p:spPr>
      </p:pic>
      <p:pic>
        <p:nvPicPr>
          <p:cNvPr id="10" name="Picture 9">
            <a:extLst>
              <a:ext uri="{FF2B5EF4-FFF2-40B4-BE49-F238E27FC236}">
                <a16:creationId xmlns:a16="http://schemas.microsoft.com/office/drawing/2014/main" id="{8F404BE2-A6B2-22BB-3603-B25B70C00968}"/>
              </a:ext>
            </a:extLst>
          </p:cNvPr>
          <p:cNvPicPr>
            <a:picLocks noChangeAspect="1"/>
          </p:cNvPicPr>
          <p:nvPr/>
        </p:nvPicPr>
        <p:blipFill>
          <a:blip r:embed="rId7"/>
          <a:stretch>
            <a:fillRect/>
          </a:stretch>
        </p:blipFill>
        <p:spPr>
          <a:xfrm>
            <a:off x="4335677" y="5957151"/>
            <a:ext cx="5924550" cy="781050"/>
          </a:xfrm>
          <a:prstGeom prst="rect">
            <a:avLst/>
          </a:prstGeom>
        </p:spPr>
      </p:pic>
      <p:pic>
        <p:nvPicPr>
          <p:cNvPr id="11" name="Picture 10">
            <a:extLst>
              <a:ext uri="{FF2B5EF4-FFF2-40B4-BE49-F238E27FC236}">
                <a16:creationId xmlns:a16="http://schemas.microsoft.com/office/drawing/2014/main" id="{2F54E403-36C8-006A-8644-F9B6C7CE78A5}"/>
              </a:ext>
            </a:extLst>
          </p:cNvPr>
          <p:cNvPicPr>
            <a:picLocks noChangeAspect="1"/>
          </p:cNvPicPr>
          <p:nvPr/>
        </p:nvPicPr>
        <p:blipFill>
          <a:blip r:embed="rId8"/>
          <a:stretch>
            <a:fillRect/>
          </a:stretch>
        </p:blipFill>
        <p:spPr>
          <a:xfrm>
            <a:off x="8968946" y="4133215"/>
            <a:ext cx="2019300" cy="971550"/>
          </a:xfrm>
          <a:prstGeom prst="rect">
            <a:avLst/>
          </a:prstGeom>
        </p:spPr>
      </p:pic>
      <p:sp>
        <p:nvSpPr>
          <p:cNvPr id="12" name="TextBox 11">
            <a:extLst>
              <a:ext uri="{FF2B5EF4-FFF2-40B4-BE49-F238E27FC236}">
                <a16:creationId xmlns:a16="http://schemas.microsoft.com/office/drawing/2014/main" id="{92B722D9-4FF7-506C-4EE6-30C1164098A5}"/>
              </a:ext>
            </a:extLst>
          </p:cNvPr>
          <p:cNvSpPr txBox="1"/>
          <p:nvPr/>
        </p:nvSpPr>
        <p:spPr>
          <a:xfrm>
            <a:off x="1581150" y="1503795"/>
            <a:ext cx="1508039" cy="369332"/>
          </a:xfrm>
          <a:prstGeom prst="rect">
            <a:avLst/>
          </a:prstGeom>
          <a:noFill/>
        </p:spPr>
        <p:txBody>
          <a:bodyPr wrap="square" rtlCol="0">
            <a:spAutoFit/>
          </a:bodyPr>
          <a:lstStyle/>
          <a:p>
            <a:r>
              <a:rPr lang="en-ZA" dirty="0">
                <a:latin typeface="+mj-lt"/>
              </a:rPr>
              <a:t>Employee</a:t>
            </a:r>
          </a:p>
        </p:txBody>
      </p:sp>
      <p:sp>
        <p:nvSpPr>
          <p:cNvPr id="13" name="TextBox 12">
            <a:extLst>
              <a:ext uri="{FF2B5EF4-FFF2-40B4-BE49-F238E27FC236}">
                <a16:creationId xmlns:a16="http://schemas.microsoft.com/office/drawing/2014/main" id="{8148BD9B-3281-8AC7-CB9A-49703E2489F9}"/>
              </a:ext>
            </a:extLst>
          </p:cNvPr>
          <p:cNvSpPr txBox="1"/>
          <p:nvPr/>
        </p:nvSpPr>
        <p:spPr>
          <a:xfrm>
            <a:off x="1064740" y="2887732"/>
            <a:ext cx="1508039" cy="369332"/>
          </a:xfrm>
          <a:prstGeom prst="rect">
            <a:avLst/>
          </a:prstGeom>
          <a:noFill/>
        </p:spPr>
        <p:txBody>
          <a:bodyPr wrap="square" rtlCol="0">
            <a:spAutoFit/>
          </a:bodyPr>
          <a:lstStyle/>
          <a:p>
            <a:r>
              <a:rPr lang="en-ZA" dirty="0">
                <a:latin typeface="+mj-lt"/>
              </a:rPr>
              <a:t>Country</a:t>
            </a:r>
          </a:p>
        </p:txBody>
      </p:sp>
      <p:sp>
        <p:nvSpPr>
          <p:cNvPr id="14" name="TextBox 13">
            <a:extLst>
              <a:ext uri="{FF2B5EF4-FFF2-40B4-BE49-F238E27FC236}">
                <a16:creationId xmlns:a16="http://schemas.microsoft.com/office/drawing/2014/main" id="{E209047F-D1FF-0856-5C29-8BF4F8668586}"/>
              </a:ext>
            </a:extLst>
          </p:cNvPr>
          <p:cNvSpPr txBox="1"/>
          <p:nvPr/>
        </p:nvSpPr>
        <p:spPr>
          <a:xfrm>
            <a:off x="1004501" y="4370284"/>
            <a:ext cx="1508039" cy="369332"/>
          </a:xfrm>
          <a:prstGeom prst="rect">
            <a:avLst/>
          </a:prstGeom>
          <a:noFill/>
        </p:spPr>
        <p:txBody>
          <a:bodyPr wrap="square" rtlCol="0">
            <a:spAutoFit/>
          </a:bodyPr>
          <a:lstStyle/>
          <a:p>
            <a:r>
              <a:rPr lang="en-ZA" dirty="0">
                <a:latin typeface="+mj-lt"/>
              </a:rPr>
              <a:t>Department</a:t>
            </a:r>
          </a:p>
        </p:txBody>
      </p:sp>
      <p:sp>
        <p:nvSpPr>
          <p:cNvPr id="15" name="TextBox 14">
            <a:extLst>
              <a:ext uri="{FF2B5EF4-FFF2-40B4-BE49-F238E27FC236}">
                <a16:creationId xmlns:a16="http://schemas.microsoft.com/office/drawing/2014/main" id="{BEE41DDD-E5A5-9524-426E-BFD94B3AD688}"/>
              </a:ext>
            </a:extLst>
          </p:cNvPr>
          <p:cNvSpPr txBox="1"/>
          <p:nvPr/>
        </p:nvSpPr>
        <p:spPr>
          <a:xfrm>
            <a:off x="4307102" y="2896980"/>
            <a:ext cx="1508039" cy="369332"/>
          </a:xfrm>
          <a:prstGeom prst="rect">
            <a:avLst/>
          </a:prstGeom>
          <a:noFill/>
        </p:spPr>
        <p:txBody>
          <a:bodyPr wrap="square" rtlCol="0">
            <a:spAutoFit/>
          </a:bodyPr>
          <a:lstStyle/>
          <a:p>
            <a:r>
              <a:rPr lang="en-ZA" dirty="0">
                <a:latin typeface="+mj-lt"/>
              </a:rPr>
              <a:t>Dependant</a:t>
            </a:r>
          </a:p>
        </p:txBody>
      </p:sp>
      <p:sp>
        <p:nvSpPr>
          <p:cNvPr id="16" name="TextBox 15">
            <a:extLst>
              <a:ext uri="{FF2B5EF4-FFF2-40B4-BE49-F238E27FC236}">
                <a16:creationId xmlns:a16="http://schemas.microsoft.com/office/drawing/2014/main" id="{685ABEF7-EF41-2648-7446-9DEDA7A76A28}"/>
              </a:ext>
            </a:extLst>
          </p:cNvPr>
          <p:cNvSpPr txBox="1"/>
          <p:nvPr/>
        </p:nvSpPr>
        <p:spPr>
          <a:xfrm>
            <a:off x="8968946" y="3732965"/>
            <a:ext cx="1508039" cy="369332"/>
          </a:xfrm>
          <a:prstGeom prst="rect">
            <a:avLst/>
          </a:prstGeom>
          <a:noFill/>
        </p:spPr>
        <p:txBody>
          <a:bodyPr wrap="square" rtlCol="0">
            <a:spAutoFit/>
          </a:bodyPr>
          <a:lstStyle/>
          <a:p>
            <a:r>
              <a:rPr lang="en-ZA" dirty="0">
                <a:latin typeface="+mj-lt"/>
              </a:rPr>
              <a:t>Region</a:t>
            </a:r>
          </a:p>
        </p:txBody>
      </p:sp>
      <p:sp>
        <p:nvSpPr>
          <p:cNvPr id="17" name="TextBox 16">
            <a:extLst>
              <a:ext uri="{FF2B5EF4-FFF2-40B4-BE49-F238E27FC236}">
                <a16:creationId xmlns:a16="http://schemas.microsoft.com/office/drawing/2014/main" id="{6A002980-24B6-C424-23A2-67EBFD98BD3A}"/>
              </a:ext>
            </a:extLst>
          </p:cNvPr>
          <p:cNvSpPr txBox="1"/>
          <p:nvPr/>
        </p:nvSpPr>
        <p:spPr>
          <a:xfrm>
            <a:off x="4335677" y="4367195"/>
            <a:ext cx="1508039" cy="369332"/>
          </a:xfrm>
          <a:prstGeom prst="rect">
            <a:avLst/>
          </a:prstGeom>
          <a:noFill/>
        </p:spPr>
        <p:txBody>
          <a:bodyPr wrap="square" rtlCol="0">
            <a:spAutoFit/>
          </a:bodyPr>
          <a:lstStyle/>
          <a:p>
            <a:r>
              <a:rPr lang="en-ZA" dirty="0">
                <a:latin typeface="+mj-lt"/>
              </a:rPr>
              <a:t>Jobs</a:t>
            </a:r>
          </a:p>
        </p:txBody>
      </p:sp>
      <p:sp>
        <p:nvSpPr>
          <p:cNvPr id="18" name="TextBox 17">
            <a:extLst>
              <a:ext uri="{FF2B5EF4-FFF2-40B4-BE49-F238E27FC236}">
                <a16:creationId xmlns:a16="http://schemas.microsoft.com/office/drawing/2014/main" id="{1003986D-2497-9EEB-5036-FDDA1289CED1}"/>
              </a:ext>
            </a:extLst>
          </p:cNvPr>
          <p:cNvSpPr txBox="1"/>
          <p:nvPr/>
        </p:nvSpPr>
        <p:spPr>
          <a:xfrm>
            <a:off x="4307102" y="5580137"/>
            <a:ext cx="1508039" cy="369332"/>
          </a:xfrm>
          <a:prstGeom prst="rect">
            <a:avLst/>
          </a:prstGeom>
          <a:noFill/>
        </p:spPr>
        <p:txBody>
          <a:bodyPr wrap="square" rtlCol="0">
            <a:spAutoFit/>
          </a:bodyPr>
          <a:lstStyle/>
          <a:p>
            <a:r>
              <a:rPr lang="en-ZA" dirty="0">
                <a:latin typeface="+mj-lt"/>
              </a:rPr>
              <a:t>Location</a:t>
            </a:r>
          </a:p>
        </p:txBody>
      </p:sp>
      <p:pic>
        <p:nvPicPr>
          <p:cNvPr id="3" name="Picture 2">
            <a:extLst>
              <a:ext uri="{FF2B5EF4-FFF2-40B4-BE49-F238E27FC236}">
                <a16:creationId xmlns:a16="http://schemas.microsoft.com/office/drawing/2014/main" id="{0A4233B0-98F9-C68B-DB5E-F9E0CCC00E35}"/>
              </a:ext>
            </a:extLst>
          </p:cNvPr>
          <p:cNvPicPr>
            <a:picLocks noChangeAspect="1"/>
          </p:cNvPicPr>
          <p:nvPr/>
        </p:nvPicPr>
        <p:blipFill>
          <a:blip r:embed="rId9"/>
          <a:stretch>
            <a:fillRect/>
          </a:stretch>
        </p:blipFill>
        <p:spPr>
          <a:xfrm>
            <a:off x="1493827" y="1812828"/>
            <a:ext cx="8934450" cy="971550"/>
          </a:xfrm>
          <a:prstGeom prst="rect">
            <a:avLst/>
          </a:prstGeom>
        </p:spPr>
      </p:pic>
    </p:spTree>
    <p:extLst>
      <p:ext uri="{BB962C8B-B14F-4D97-AF65-F5344CB8AC3E}">
        <p14:creationId xmlns:p14="http://schemas.microsoft.com/office/powerpoint/2010/main" val="2947534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9BAD-D4E2-AF37-F771-19B55AB479E8}"/>
              </a:ext>
            </a:extLst>
          </p:cNvPr>
          <p:cNvSpPr>
            <a:spLocks noGrp="1"/>
          </p:cNvSpPr>
          <p:nvPr>
            <p:ph type="title"/>
          </p:nvPr>
        </p:nvSpPr>
        <p:spPr>
          <a:noFill/>
        </p:spPr>
        <p:txBody>
          <a:bodyPr/>
          <a:lstStyle/>
          <a:p>
            <a:r>
              <a:rPr lang="en-ZA" dirty="0"/>
              <a:t>Subquery</a:t>
            </a:r>
          </a:p>
        </p:txBody>
      </p:sp>
      <p:sp>
        <p:nvSpPr>
          <p:cNvPr id="3" name="Content Placeholder 2">
            <a:extLst>
              <a:ext uri="{FF2B5EF4-FFF2-40B4-BE49-F238E27FC236}">
                <a16:creationId xmlns:a16="http://schemas.microsoft.com/office/drawing/2014/main" id="{9925580E-12E5-9ADE-5061-5E98483BC009}"/>
              </a:ext>
            </a:extLst>
          </p:cNvPr>
          <p:cNvSpPr>
            <a:spLocks noGrp="1"/>
          </p:cNvSpPr>
          <p:nvPr>
            <p:ph idx="1"/>
          </p:nvPr>
        </p:nvSpPr>
        <p:spPr/>
        <p:txBody>
          <a:bodyPr>
            <a:normAutofit/>
          </a:bodyPr>
          <a:lstStyle/>
          <a:p>
            <a:r>
              <a:rPr lang="en-US" i="1" dirty="0"/>
              <a:t>Display the first and last names, of all the A</a:t>
            </a:r>
            <a:r>
              <a:rPr lang="en-US" b="1" i="1" dirty="0"/>
              <a:t>ccountant</a:t>
            </a:r>
            <a:r>
              <a:rPr lang="en-US" i="1" dirty="0"/>
              <a:t>s</a:t>
            </a:r>
          </a:p>
          <a:p>
            <a:r>
              <a:rPr lang="en-US" i="1" dirty="0"/>
              <a:t>Show all employee info of those who works in </a:t>
            </a:r>
            <a:r>
              <a:rPr lang="en-US" b="1" i="1" dirty="0"/>
              <a:t>Finance</a:t>
            </a:r>
          </a:p>
          <a:p>
            <a:r>
              <a:rPr lang="en-US" i="1" dirty="0"/>
              <a:t>How many employees get paid more than the average salary?</a:t>
            </a:r>
          </a:p>
          <a:p>
            <a:r>
              <a:rPr lang="en-US" i="1" dirty="0"/>
              <a:t>Only show the employees who wont be able to earn less than 8,000</a:t>
            </a:r>
          </a:p>
          <a:p>
            <a:endParaRPr lang="en-US" i="1" dirty="0"/>
          </a:p>
          <a:p>
            <a:endParaRPr lang="en-ZA" i="1" dirty="0"/>
          </a:p>
        </p:txBody>
      </p:sp>
      <p:sp>
        <p:nvSpPr>
          <p:cNvPr id="4" name="Rectangle 3">
            <a:extLst>
              <a:ext uri="{FF2B5EF4-FFF2-40B4-BE49-F238E27FC236}">
                <a16:creationId xmlns:a16="http://schemas.microsoft.com/office/drawing/2014/main" id="{83FB5C1A-BB7E-B02B-328C-41AF2447C401}"/>
              </a:ext>
            </a:extLst>
          </p:cNvPr>
          <p:cNvSpPr/>
          <p:nvPr/>
        </p:nvSpPr>
        <p:spPr>
          <a:xfrm>
            <a:off x="-86496" y="6309360"/>
            <a:ext cx="988540" cy="437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solidFill>
                  <a:sysClr val="windowText" lastClr="000000"/>
                </a:solidFill>
                <a:latin typeface="+mj-lt"/>
              </a:rPr>
              <a:t>L&amp;D</a:t>
            </a:r>
          </a:p>
        </p:txBody>
      </p:sp>
    </p:spTree>
    <p:extLst>
      <p:ext uri="{BB962C8B-B14F-4D97-AF65-F5344CB8AC3E}">
        <p14:creationId xmlns:p14="http://schemas.microsoft.com/office/powerpoint/2010/main" val="927015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8C37-008D-4BA2-8197-BA75601C534C}"/>
              </a:ext>
            </a:extLst>
          </p:cNvPr>
          <p:cNvSpPr>
            <a:spLocks noGrp="1"/>
          </p:cNvSpPr>
          <p:nvPr>
            <p:ph type="title"/>
          </p:nvPr>
        </p:nvSpPr>
        <p:spPr/>
        <p:txBody>
          <a:bodyPr>
            <a:normAutofit/>
          </a:bodyPr>
          <a:lstStyle/>
          <a:p>
            <a:r>
              <a:rPr lang="en-ZA" dirty="0"/>
              <a:t>Subquery</a:t>
            </a:r>
          </a:p>
        </p:txBody>
      </p:sp>
      <p:sp>
        <p:nvSpPr>
          <p:cNvPr id="3" name="Content Placeholder 2">
            <a:extLst>
              <a:ext uri="{FF2B5EF4-FFF2-40B4-BE49-F238E27FC236}">
                <a16:creationId xmlns:a16="http://schemas.microsoft.com/office/drawing/2014/main" id="{7183F0B4-1133-4DD0-8DCC-7E27F8EE369F}"/>
              </a:ext>
            </a:extLst>
          </p:cNvPr>
          <p:cNvSpPr>
            <a:spLocks noGrp="1"/>
          </p:cNvSpPr>
          <p:nvPr>
            <p:ph idx="1"/>
          </p:nvPr>
        </p:nvSpPr>
        <p:spPr>
          <a:xfrm>
            <a:off x="2124795" y="3281341"/>
            <a:ext cx="9720073" cy="4416552"/>
          </a:xfrm>
        </p:spPr>
        <p:txBody>
          <a:bodyPr/>
          <a:lstStyle/>
          <a:p>
            <a:endParaRPr lang="en-ZA" dirty="0"/>
          </a:p>
          <a:p>
            <a:endParaRPr lang="en-ZA" dirty="0"/>
          </a:p>
        </p:txBody>
      </p:sp>
      <p:pic>
        <p:nvPicPr>
          <p:cNvPr id="1026" name="Picture 1">
            <a:extLst>
              <a:ext uri="{FF2B5EF4-FFF2-40B4-BE49-F238E27FC236}">
                <a16:creationId xmlns:a16="http://schemas.microsoft.com/office/drawing/2014/main" id="{70DD30A3-7500-4669-17E3-E716635449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105" t="21874" r="21202" b="47370"/>
          <a:stretch/>
        </p:blipFill>
        <p:spPr bwMode="auto">
          <a:xfrm>
            <a:off x="965200" y="1737360"/>
            <a:ext cx="10566400" cy="258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6E41CCF-2345-BC0D-E9AC-2482FE58159C}"/>
              </a:ext>
            </a:extLst>
          </p:cNvPr>
          <p:cNvSpPr txBox="1"/>
          <p:nvPr/>
        </p:nvSpPr>
        <p:spPr>
          <a:xfrm>
            <a:off x="-135468" y="6350000"/>
            <a:ext cx="965200" cy="369332"/>
          </a:xfrm>
          <a:prstGeom prst="rect">
            <a:avLst/>
          </a:prstGeom>
          <a:solidFill>
            <a:schemeClr val="bg1"/>
          </a:solidFill>
        </p:spPr>
        <p:txBody>
          <a:bodyPr wrap="square" rtlCol="0">
            <a:spAutoFit/>
          </a:bodyPr>
          <a:lstStyle/>
          <a:p>
            <a:r>
              <a:rPr lang="en-ZA" dirty="0"/>
              <a:t>AirBnB</a:t>
            </a:r>
          </a:p>
        </p:txBody>
      </p:sp>
    </p:spTree>
    <p:extLst>
      <p:ext uri="{BB962C8B-B14F-4D97-AF65-F5344CB8AC3E}">
        <p14:creationId xmlns:p14="http://schemas.microsoft.com/office/powerpoint/2010/main" val="2787682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F152-AEB8-437E-955C-25DDDACF39CC}"/>
              </a:ext>
            </a:extLst>
          </p:cNvPr>
          <p:cNvSpPr>
            <a:spLocks noGrp="1"/>
          </p:cNvSpPr>
          <p:nvPr>
            <p:ph type="title"/>
          </p:nvPr>
        </p:nvSpPr>
        <p:spPr>
          <a:noFill/>
        </p:spPr>
        <p:txBody>
          <a:bodyPr/>
          <a:lstStyle/>
          <a:p>
            <a:r>
              <a:rPr lang="en-ZA" dirty="0"/>
              <a:t>CTE (With… as …)</a:t>
            </a:r>
          </a:p>
        </p:txBody>
      </p:sp>
      <p:sp>
        <p:nvSpPr>
          <p:cNvPr id="3" name="Content Placeholder 2">
            <a:extLst>
              <a:ext uri="{FF2B5EF4-FFF2-40B4-BE49-F238E27FC236}">
                <a16:creationId xmlns:a16="http://schemas.microsoft.com/office/drawing/2014/main" id="{A7136A02-18EB-4099-8206-0963E46CD511}"/>
              </a:ext>
            </a:extLst>
          </p:cNvPr>
          <p:cNvSpPr>
            <a:spLocks noGrp="1"/>
          </p:cNvSpPr>
          <p:nvPr>
            <p:ph idx="1"/>
          </p:nvPr>
        </p:nvSpPr>
        <p:spPr>
          <a:xfrm>
            <a:off x="1024128" y="1737360"/>
            <a:ext cx="10522226" cy="4663439"/>
          </a:xfrm>
        </p:spPr>
        <p:txBody>
          <a:bodyPr>
            <a:normAutofit/>
          </a:bodyPr>
          <a:lstStyle/>
          <a:p>
            <a:r>
              <a:rPr lang="en-US" dirty="0"/>
              <a:t>CTE stands for </a:t>
            </a:r>
            <a:r>
              <a:rPr lang="en-US" b="1" dirty="0"/>
              <a:t>Common Table Expression</a:t>
            </a:r>
            <a:r>
              <a:rPr lang="en-US" dirty="0"/>
              <a:t>. </a:t>
            </a:r>
          </a:p>
          <a:p>
            <a:r>
              <a:rPr lang="en-US" dirty="0"/>
              <a:t>A Named temporary result – it only exist from the moment you run this query until it’s done running. No Temp file exists anywhere. It’s a table being created from which when can then query from.</a:t>
            </a:r>
          </a:p>
          <a:p>
            <a:endParaRPr lang="en-US" dirty="0"/>
          </a:p>
          <a:p>
            <a:r>
              <a:rPr lang="en-US" dirty="0"/>
              <a:t>It’s available temporarily in the execution scope of a statement such as SELECT, INSERT, UPDATE, DELETE, or MERGE.</a:t>
            </a:r>
          </a:p>
          <a:p>
            <a:endParaRPr lang="en-US" dirty="0"/>
          </a:p>
          <a:p>
            <a:r>
              <a:rPr lang="en-US" dirty="0"/>
              <a:t>The syntax: WITH </a:t>
            </a:r>
            <a:r>
              <a:rPr lang="en-US" dirty="0" err="1"/>
              <a:t>expression_name</a:t>
            </a:r>
            <a:r>
              <a:rPr lang="en-US" dirty="0"/>
              <a:t> AS </a:t>
            </a:r>
          </a:p>
          <a:p>
            <a:r>
              <a:rPr lang="en-US" dirty="0"/>
              <a:t>(</a:t>
            </a:r>
            <a:r>
              <a:rPr lang="en-US" dirty="0" err="1"/>
              <a:t>CTE_definition</a:t>
            </a:r>
            <a:r>
              <a:rPr lang="en-US" dirty="0"/>
              <a:t>) </a:t>
            </a:r>
          </a:p>
          <a:p>
            <a:r>
              <a:rPr lang="en-US" dirty="0" err="1"/>
              <a:t>SQL_statement</a:t>
            </a:r>
            <a:r>
              <a:rPr lang="en-US" dirty="0"/>
              <a:t>;</a:t>
            </a:r>
          </a:p>
        </p:txBody>
      </p:sp>
    </p:spTree>
    <p:extLst>
      <p:ext uri="{BB962C8B-B14F-4D97-AF65-F5344CB8AC3E}">
        <p14:creationId xmlns:p14="http://schemas.microsoft.com/office/powerpoint/2010/main" val="191173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243A-B8CC-43E2-B0F0-584E8CB1E2F3}"/>
              </a:ext>
            </a:extLst>
          </p:cNvPr>
          <p:cNvSpPr>
            <a:spLocks noGrp="1"/>
          </p:cNvSpPr>
          <p:nvPr>
            <p:ph type="title"/>
          </p:nvPr>
        </p:nvSpPr>
        <p:spPr/>
        <p:txBody>
          <a:bodyPr/>
          <a:lstStyle/>
          <a:p>
            <a:r>
              <a:rPr lang="en-US" dirty="0" err="1"/>
              <a:t>Cte</a:t>
            </a:r>
            <a:r>
              <a:rPr lang="en-US" dirty="0"/>
              <a:t> Example</a:t>
            </a:r>
            <a:endParaRPr lang="en-ZA" dirty="0"/>
          </a:p>
        </p:txBody>
      </p:sp>
      <p:pic>
        <p:nvPicPr>
          <p:cNvPr id="5" name="Content Placeholder 4">
            <a:extLst>
              <a:ext uri="{FF2B5EF4-FFF2-40B4-BE49-F238E27FC236}">
                <a16:creationId xmlns:a16="http://schemas.microsoft.com/office/drawing/2014/main" id="{A4DCD18F-82AA-49F9-BB34-CBE14A1DC4EE}"/>
              </a:ext>
            </a:extLst>
          </p:cNvPr>
          <p:cNvPicPr>
            <a:picLocks noGrp="1" noChangeAspect="1"/>
          </p:cNvPicPr>
          <p:nvPr>
            <p:ph idx="1"/>
          </p:nvPr>
        </p:nvPicPr>
        <p:blipFill>
          <a:blip r:embed="rId3"/>
          <a:stretch>
            <a:fillRect/>
          </a:stretch>
        </p:blipFill>
        <p:spPr>
          <a:xfrm>
            <a:off x="2295819" y="1737360"/>
            <a:ext cx="7176690" cy="4416425"/>
          </a:xfrm>
        </p:spPr>
      </p:pic>
      <p:sp>
        <p:nvSpPr>
          <p:cNvPr id="3" name="Oval 2">
            <a:extLst>
              <a:ext uri="{FF2B5EF4-FFF2-40B4-BE49-F238E27FC236}">
                <a16:creationId xmlns:a16="http://schemas.microsoft.com/office/drawing/2014/main" id="{39E6A8C9-D548-21E0-5F26-E3552381D692}"/>
              </a:ext>
            </a:extLst>
          </p:cNvPr>
          <p:cNvSpPr/>
          <p:nvPr/>
        </p:nvSpPr>
        <p:spPr>
          <a:xfrm>
            <a:off x="4240895" y="384313"/>
            <a:ext cx="1696079" cy="672614"/>
          </a:xfrm>
          <a:prstGeom prst="ellips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ZA" sz="900" dirty="0"/>
              <a:t>The values in brackets </a:t>
            </a:r>
            <a:r>
              <a:rPr lang="en-ZA" sz="900" dirty="0">
                <a:sym typeface="Wingdings" panose="05000000000000000000" pitchFamily="2" charset="2"/>
              </a:rPr>
              <a:t> to rename those 3 columns</a:t>
            </a:r>
            <a:endParaRPr lang="en-ZA" sz="900" dirty="0"/>
          </a:p>
        </p:txBody>
      </p:sp>
      <p:cxnSp>
        <p:nvCxnSpPr>
          <p:cNvPr id="6" name="Straight Arrow Connector 5">
            <a:extLst>
              <a:ext uri="{FF2B5EF4-FFF2-40B4-BE49-F238E27FC236}">
                <a16:creationId xmlns:a16="http://schemas.microsoft.com/office/drawing/2014/main" id="{D8FDFE7D-349C-59A4-5592-96E48AA9EEB0}"/>
              </a:ext>
            </a:extLst>
          </p:cNvPr>
          <p:cNvCxnSpPr>
            <a:cxnSpLocks/>
            <a:stCxn id="3" idx="4"/>
          </p:cNvCxnSpPr>
          <p:nvPr/>
        </p:nvCxnSpPr>
        <p:spPr>
          <a:xfrm flipH="1">
            <a:off x="4439478" y="1056927"/>
            <a:ext cx="649457" cy="680433"/>
          </a:xfrm>
          <a:prstGeom prst="straightConnector1">
            <a:avLst/>
          </a:prstGeom>
          <a:ln>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
        <p:nvSpPr>
          <p:cNvPr id="9" name="Oval 8">
            <a:extLst>
              <a:ext uri="{FF2B5EF4-FFF2-40B4-BE49-F238E27FC236}">
                <a16:creationId xmlns:a16="http://schemas.microsoft.com/office/drawing/2014/main" id="{77B67590-085A-FBF8-413D-E5F735B5DC1A}"/>
              </a:ext>
            </a:extLst>
          </p:cNvPr>
          <p:cNvSpPr/>
          <p:nvPr/>
        </p:nvSpPr>
        <p:spPr>
          <a:xfrm>
            <a:off x="4240895" y="344556"/>
            <a:ext cx="1696079" cy="672614"/>
          </a:xfrm>
          <a:prstGeom prst="ellipse">
            <a:avLst/>
          </a:prstGeom>
          <a:solidFill>
            <a:srgbClr val="0070C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ZA" sz="900" dirty="0"/>
              <a:t>The values in brackets </a:t>
            </a:r>
            <a:r>
              <a:rPr lang="en-ZA" sz="900" dirty="0">
                <a:sym typeface="Wingdings" panose="05000000000000000000" pitchFamily="2" charset="2"/>
              </a:rPr>
              <a:t> to rename those 3 columns</a:t>
            </a:r>
            <a:endParaRPr lang="en-ZA" sz="900" dirty="0"/>
          </a:p>
        </p:txBody>
      </p:sp>
    </p:spTree>
    <p:extLst>
      <p:ext uri="{BB962C8B-B14F-4D97-AF65-F5344CB8AC3E}">
        <p14:creationId xmlns:p14="http://schemas.microsoft.com/office/powerpoint/2010/main" val="3074208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BC5A7-2456-8F8E-1CD6-6D71A1A5AEA8}"/>
              </a:ext>
            </a:extLst>
          </p:cNvPr>
          <p:cNvSpPr>
            <a:spLocks noGrp="1"/>
          </p:cNvSpPr>
          <p:nvPr>
            <p:ph type="title"/>
          </p:nvPr>
        </p:nvSpPr>
        <p:spPr/>
        <p:txBody>
          <a:bodyPr/>
          <a:lstStyle/>
          <a:p>
            <a:r>
              <a:rPr lang="en-ZA" dirty="0"/>
              <a:t>Another example</a:t>
            </a:r>
          </a:p>
        </p:txBody>
      </p:sp>
      <p:pic>
        <p:nvPicPr>
          <p:cNvPr id="5" name="Content Placeholder 4" descr="Graphical user interface, text, application&#10;&#10;Description automatically generated with medium confidence">
            <a:extLst>
              <a:ext uri="{FF2B5EF4-FFF2-40B4-BE49-F238E27FC236}">
                <a16:creationId xmlns:a16="http://schemas.microsoft.com/office/drawing/2014/main" id="{082F4469-421B-74FF-5C5A-E425263D2E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49827" y="2542957"/>
            <a:ext cx="6868484" cy="3115110"/>
          </a:xfrm>
        </p:spPr>
      </p:pic>
      <p:sp>
        <p:nvSpPr>
          <p:cNvPr id="6" name="Rectangle 5">
            <a:extLst>
              <a:ext uri="{FF2B5EF4-FFF2-40B4-BE49-F238E27FC236}">
                <a16:creationId xmlns:a16="http://schemas.microsoft.com/office/drawing/2014/main" id="{8927FAF5-6B8B-C61D-1F92-96F8427EB090}"/>
              </a:ext>
            </a:extLst>
          </p:cNvPr>
          <p:cNvSpPr/>
          <p:nvPr/>
        </p:nvSpPr>
        <p:spPr>
          <a:xfrm>
            <a:off x="2597426" y="2542957"/>
            <a:ext cx="2385391" cy="34601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77B235D2-5621-3F05-C622-18FB086C6FE6}"/>
              </a:ext>
            </a:extLst>
          </p:cNvPr>
          <p:cNvSpPr/>
          <p:nvPr/>
        </p:nvSpPr>
        <p:spPr>
          <a:xfrm>
            <a:off x="2597426" y="2942272"/>
            <a:ext cx="6347791" cy="2093554"/>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02E1AE76-11F7-F733-1DE3-17DFC94FC908}"/>
              </a:ext>
            </a:extLst>
          </p:cNvPr>
          <p:cNvSpPr/>
          <p:nvPr/>
        </p:nvSpPr>
        <p:spPr>
          <a:xfrm>
            <a:off x="2597426" y="5089123"/>
            <a:ext cx="2385391" cy="5689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89092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E119-B192-6505-4081-E97D4259EACE}"/>
              </a:ext>
            </a:extLst>
          </p:cNvPr>
          <p:cNvSpPr>
            <a:spLocks noGrp="1"/>
          </p:cNvSpPr>
          <p:nvPr>
            <p:ph type="title"/>
          </p:nvPr>
        </p:nvSpPr>
        <p:spPr/>
        <p:txBody>
          <a:bodyPr/>
          <a:lstStyle/>
          <a:p>
            <a:r>
              <a:rPr lang="en-ZA" dirty="0"/>
              <a:t>Subquery vs </a:t>
            </a:r>
            <a:r>
              <a:rPr lang="en-ZA" dirty="0" err="1"/>
              <a:t>cte</a:t>
            </a:r>
            <a:r>
              <a:rPr lang="en-ZA" dirty="0"/>
              <a:t>(With)</a:t>
            </a:r>
          </a:p>
        </p:txBody>
      </p:sp>
      <p:pic>
        <p:nvPicPr>
          <p:cNvPr id="7" name="Picture 6" descr="Text&#10;&#10;Description automatically generated">
            <a:extLst>
              <a:ext uri="{FF2B5EF4-FFF2-40B4-BE49-F238E27FC236}">
                <a16:creationId xmlns:a16="http://schemas.microsoft.com/office/drawing/2014/main" id="{990B1950-D87D-0CB4-97BA-5931506DF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01" y="2181050"/>
            <a:ext cx="4883950" cy="1247950"/>
          </a:xfrm>
          <a:prstGeom prst="rect">
            <a:avLst/>
          </a:prstGeom>
        </p:spPr>
      </p:pic>
      <p:pic>
        <p:nvPicPr>
          <p:cNvPr id="11" name="Content Placeholder 10" descr="Graphical user interface, text, application&#10;&#10;Description automatically generated">
            <a:extLst>
              <a:ext uri="{FF2B5EF4-FFF2-40B4-BE49-F238E27FC236}">
                <a16:creationId xmlns:a16="http://schemas.microsoft.com/office/drawing/2014/main" id="{B7F095E6-597D-52B4-A877-1CD08CDD16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72859" y="2181050"/>
            <a:ext cx="4721383" cy="1995165"/>
          </a:xfrm>
        </p:spPr>
      </p:pic>
    </p:spTree>
    <p:extLst>
      <p:ext uri="{BB962C8B-B14F-4D97-AF65-F5344CB8AC3E}">
        <p14:creationId xmlns:p14="http://schemas.microsoft.com/office/powerpoint/2010/main" val="314522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B8083-20C3-3E7A-3A4C-FD0D846E7A0A}"/>
              </a:ext>
            </a:extLst>
          </p:cNvPr>
          <p:cNvSpPr>
            <a:spLocks noGrp="1"/>
          </p:cNvSpPr>
          <p:nvPr>
            <p:ph type="title"/>
          </p:nvPr>
        </p:nvSpPr>
        <p:spPr/>
        <p:txBody>
          <a:bodyPr/>
          <a:lstStyle/>
          <a:p>
            <a:r>
              <a:rPr lang="en-ZA" dirty="0"/>
              <a:t>CTE</a:t>
            </a:r>
          </a:p>
        </p:txBody>
      </p:sp>
      <p:pic>
        <p:nvPicPr>
          <p:cNvPr id="4" name="Picture 3">
            <a:extLst>
              <a:ext uri="{FF2B5EF4-FFF2-40B4-BE49-F238E27FC236}">
                <a16:creationId xmlns:a16="http://schemas.microsoft.com/office/drawing/2014/main" id="{E8B69F65-6223-BCF6-EA4E-60B946BF532F}"/>
              </a:ext>
            </a:extLst>
          </p:cNvPr>
          <p:cNvPicPr>
            <a:picLocks noChangeAspect="1"/>
          </p:cNvPicPr>
          <p:nvPr/>
        </p:nvPicPr>
        <p:blipFill>
          <a:blip r:embed="rId3"/>
          <a:stretch>
            <a:fillRect/>
          </a:stretch>
        </p:blipFill>
        <p:spPr>
          <a:xfrm>
            <a:off x="1064740" y="3249965"/>
            <a:ext cx="2895600" cy="1162050"/>
          </a:xfrm>
          <a:prstGeom prst="rect">
            <a:avLst/>
          </a:prstGeom>
        </p:spPr>
      </p:pic>
      <p:pic>
        <p:nvPicPr>
          <p:cNvPr id="6" name="Picture 5">
            <a:extLst>
              <a:ext uri="{FF2B5EF4-FFF2-40B4-BE49-F238E27FC236}">
                <a16:creationId xmlns:a16="http://schemas.microsoft.com/office/drawing/2014/main" id="{8F9A99FD-A8A5-3337-029B-FEB7609E3388}"/>
              </a:ext>
            </a:extLst>
          </p:cNvPr>
          <p:cNvPicPr>
            <a:picLocks noChangeAspect="1"/>
          </p:cNvPicPr>
          <p:nvPr/>
        </p:nvPicPr>
        <p:blipFill>
          <a:blip r:embed="rId4"/>
          <a:stretch>
            <a:fillRect/>
          </a:stretch>
        </p:blipFill>
        <p:spPr>
          <a:xfrm>
            <a:off x="1064740" y="4697884"/>
            <a:ext cx="2895600" cy="971550"/>
          </a:xfrm>
          <a:prstGeom prst="rect">
            <a:avLst/>
          </a:prstGeom>
        </p:spPr>
      </p:pic>
      <p:pic>
        <p:nvPicPr>
          <p:cNvPr id="7" name="Picture 6">
            <a:extLst>
              <a:ext uri="{FF2B5EF4-FFF2-40B4-BE49-F238E27FC236}">
                <a16:creationId xmlns:a16="http://schemas.microsoft.com/office/drawing/2014/main" id="{43B3CA6A-D855-B1EE-DC44-907CE9C8C242}"/>
              </a:ext>
            </a:extLst>
          </p:cNvPr>
          <p:cNvPicPr>
            <a:picLocks noChangeAspect="1"/>
          </p:cNvPicPr>
          <p:nvPr/>
        </p:nvPicPr>
        <p:blipFill>
          <a:blip r:embed="rId5"/>
          <a:stretch>
            <a:fillRect/>
          </a:stretch>
        </p:blipFill>
        <p:spPr>
          <a:xfrm>
            <a:off x="4307102" y="3249965"/>
            <a:ext cx="4038600" cy="1162050"/>
          </a:xfrm>
          <a:prstGeom prst="rect">
            <a:avLst/>
          </a:prstGeom>
        </p:spPr>
      </p:pic>
      <p:pic>
        <p:nvPicPr>
          <p:cNvPr id="9" name="Picture 8">
            <a:extLst>
              <a:ext uri="{FF2B5EF4-FFF2-40B4-BE49-F238E27FC236}">
                <a16:creationId xmlns:a16="http://schemas.microsoft.com/office/drawing/2014/main" id="{6F77CCBD-DB4D-BABE-3419-DF8B22612043}"/>
              </a:ext>
            </a:extLst>
          </p:cNvPr>
          <p:cNvPicPr>
            <a:picLocks noChangeAspect="1"/>
          </p:cNvPicPr>
          <p:nvPr/>
        </p:nvPicPr>
        <p:blipFill>
          <a:blip r:embed="rId6"/>
          <a:stretch>
            <a:fillRect/>
          </a:stretch>
        </p:blipFill>
        <p:spPr>
          <a:xfrm>
            <a:off x="4335677" y="4697884"/>
            <a:ext cx="3981450" cy="781050"/>
          </a:xfrm>
          <a:prstGeom prst="rect">
            <a:avLst/>
          </a:prstGeom>
        </p:spPr>
      </p:pic>
      <p:pic>
        <p:nvPicPr>
          <p:cNvPr id="10" name="Picture 9">
            <a:extLst>
              <a:ext uri="{FF2B5EF4-FFF2-40B4-BE49-F238E27FC236}">
                <a16:creationId xmlns:a16="http://schemas.microsoft.com/office/drawing/2014/main" id="{8F404BE2-A6B2-22BB-3603-B25B70C00968}"/>
              </a:ext>
            </a:extLst>
          </p:cNvPr>
          <p:cNvPicPr>
            <a:picLocks noChangeAspect="1"/>
          </p:cNvPicPr>
          <p:nvPr/>
        </p:nvPicPr>
        <p:blipFill>
          <a:blip r:embed="rId7"/>
          <a:stretch>
            <a:fillRect/>
          </a:stretch>
        </p:blipFill>
        <p:spPr>
          <a:xfrm>
            <a:off x="4335677" y="5957151"/>
            <a:ext cx="5924550" cy="781050"/>
          </a:xfrm>
          <a:prstGeom prst="rect">
            <a:avLst/>
          </a:prstGeom>
        </p:spPr>
      </p:pic>
      <p:pic>
        <p:nvPicPr>
          <p:cNvPr id="11" name="Picture 10">
            <a:extLst>
              <a:ext uri="{FF2B5EF4-FFF2-40B4-BE49-F238E27FC236}">
                <a16:creationId xmlns:a16="http://schemas.microsoft.com/office/drawing/2014/main" id="{2F54E403-36C8-006A-8644-F9B6C7CE78A5}"/>
              </a:ext>
            </a:extLst>
          </p:cNvPr>
          <p:cNvPicPr>
            <a:picLocks noChangeAspect="1"/>
          </p:cNvPicPr>
          <p:nvPr/>
        </p:nvPicPr>
        <p:blipFill>
          <a:blip r:embed="rId8"/>
          <a:stretch>
            <a:fillRect/>
          </a:stretch>
        </p:blipFill>
        <p:spPr>
          <a:xfrm>
            <a:off x="8968946" y="4133215"/>
            <a:ext cx="2019300" cy="971550"/>
          </a:xfrm>
          <a:prstGeom prst="rect">
            <a:avLst/>
          </a:prstGeom>
        </p:spPr>
      </p:pic>
      <p:sp>
        <p:nvSpPr>
          <p:cNvPr id="12" name="TextBox 11">
            <a:extLst>
              <a:ext uri="{FF2B5EF4-FFF2-40B4-BE49-F238E27FC236}">
                <a16:creationId xmlns:a16="http://schemas.microsoft.com/office/drawing/2014/main" id="{92B722D9-4FF7-506C-4EE6-30C1164098A5}"/>
              </a:ext>
            </a:extLst>
          </p:cNvPr>
          <p:cNvSpPr txBox="1"/>
          <p:nvPr/>
        </p:nvSpPr>
        <p:spPr>
          <a:xfrm>
            <a:off x="1581150" y="1503795"/>
            <a:ext cx="1508039" cy="369332"/>
          </a:xfrm>
          <a:prstGeom prst="rect">
            <a:avLst/>
          </a:prstGeom>
          <a:noFill/>
        </p:spPr>
        <p:txBody>
          <a:bodyPr wrap="square" rtlCol="0">
            <a:spAutoFit/>
          </a:bodyPr>
          <a:lstStyle/>
          <a:p>
            <a:r>
              <a:rPr lang="en-ZA" dirty="0">
                <a:latin typeface="+mj-lt"/>
              </a:rPr>
              <a:t>Employee</a:t>
            </a:r>
          </a:p>
        </p:txBody>
      </p:sp>
      <p:sp>
        <p:nvSpPr>
          <p:cNvPr id="13" name="TextBox 12">
            <a:extLst>
              <a:ext uri="{FF2B5EF4-FFF2-40B4-BE49-F238E27FC236}">
                <a16:creationId xmlns:a16="http://schemas.microsoft.com/office/drawing/2014/main" id="{8148BD9B-3281-8AC7-CB9A-49703E2489F9}"/>
              </a:ext>
            </a:extLst>
          </p:cNvPr>
          <p:cNvSpPr txBox="1"/>
          <p:nvPr/>
        </p:nvSpPr>
        <p:spPr>
          <a:xfrm>
            <a:off x="1064740" y="2887732"/>
            <a:ext cx="1508039" cy="369332"/>
          </a:xfrm>
          <a:prstGeom prst="rect">
            <a:avLst/>
          </a:prstGeom>
          <a:noFill/>
        </p:spPr>
        <p:txBody>
          <a:bodyPr wrap="square" rtlCol="0">
            <a:spAutoFit/>
          </a:bodyPr>
          <a:lstStyle/>
          <a:p>
            <a:r>
              <a:rPr lang="en-ZA" dirty="0">
                <a:latin typeface="+mj-lt"/>
              </a:rPr>
              <a:t>Country</a:t>
            </a:r>
          </a:p>
        </p:txBody>
      </p:sp>
      <p:sp>
        <p:nvSpPr>
          <p:cNvPr id="14" name="TextBox 13">
            <a:extLst>
              <a:ext uri="{FF2B5EF4-FFF2-40B4-BE49-F238E27FC236}">
                <a16:creationId xmlns:a16="http://schemas.microsoft.com/office/drawing/2014/main" id="{E209047F-D1FF-0856-5C29-8BF4F8668586}"/>
              </a:ext>
            </a:extLst>
          </p:cNvPr>
          <p:cNvSpPr txBox="1"/>
          <p:nvPr/>
        </p:nvSpPr>
        <p:spPr>
          <a:xfrm>
            <a:off x="1004501" y="4370284"/>
            <a:ext cx="1508039" cy="369332"/>
          </a:xfrm>
          <a:prstGeom prst="rect">
            <a:avLst/>
          </a:prstGeom>
          <a:noFill/>
        </p:spPr>
        <p:txBody>
          <a:bodyPr wrap="square" rtlCol="0">
            <a:spAutoFit/>
          </a:bodyPr>
          <a:lstStyle/>
          <a:p>
            <a:r>
              <a:rPr lang="en-ZA" dirty="0">
                <a:latin typeface="+mj-lt"/>
              </a:rPr>
              <a:t>Department</a:t>
            </a:r>
          </a:p>
        </p:txBody>
      </p:sp>
      <p:sp>
        <p:nvSpPr>
          <p:cNvPr id="15" name="TextBox 14">
            <a:extLst>
              <a:ext uri="{FF2B5EF4-FFF2-40B4-BE49-F238E27FC236}">
                <a16:creationId xmlns:a16="http://schemas.microsoft.com/office/drawing/2014/main" id="{BEE41DDD-E5A5-9524-426E-BFD94B3AD688}"/>
              </a:ext>
            </a:extLst>
          </p:cNvPr>
          <p:cNvSpPr txBox="1"/>
          <p:nvPr/>
        </p:nvSpPr>
        <p:spPr>
          <a:xfrm>
            <a:off x="4307102" y="2896980"/>
            <a:ext cx="1508039" cy="369332"/>
          </a:xfrm>
          <a:prstGeom prst="rect">
            <a:avLst/>
          </a:prstGeom>
          <a:noFill/>
        </p:spPr>
        <p:txBody>
          <a:bodyPr wrap="square" rtlCol="0">
            <a:spAutoFit/>
          </a:bodyPr>
          <a:lstStyle/>
          <a:p>
            <a:r>
              <a:rPr lang="en-ZA" dirty="0">
                <a:latin typeface="+mj-lt"/>
              </a:rPr>
              <a:t>Dependant</a:t>
            </a:r>
          </a:p>
        </p:txBody>
      </p:sp>
      <p:sp>
        <p:nvSpPr>
          <p:cNvPr id="16" name="TextBox 15">
            <a:extLst>
              <a:ext uri="{FF2B5EF4-FFF2-40B4-BE49-F238E27FC236}">
                <a16:creationId xmlns:a16="http://schemas.microsoft.com/office/drawing/2014/main" id="{685ABEF7-EF41-2648-7446-9DEDA7A76A28}"/>
              </a:ext>
            </a:extLst>
          </p:cNvPr>
          <p:cNvSpPr txBox="1"/>
          <p:nvPr/>
        </p:nvSpPr>
        <p:spPr>
          <a:xfrm>
            <a:off x="8968946" y="3732965"/>
            <a:ext cx="1508039" cy="369332"/>
          </a:xfrm>
          <a:prstGeom prst="rect">
            <a:avLst/>
          </a:prstGeom>
          <a:noFill/>
        </p:spPr>
        <p:txBody>
          <a:bodyPr wrap="square" rtlCol="0">
            <a:spAutoFit/>
          </a:bodyPr>
          <a:lstStyle/>
          <a:p>
            <a:r>
              <a:rPr lang="en-ZA" dirty="0">
                <a:latin typeface="+mj-lt"/>
              </a:rPr>
              <a:t>Region</a:t>
            </a:r>
          </a:p>
        </p:txBody>
      </p:sp>
      <p:sp>
        <p:nvSpPr>
          <p:cNvPr id="17" name="TextBox 16">
            <a:extLst>
              <a:ext uri="{FF2B5EF4-FFF2-40B4-BE49-F238E27FC236}">
                <a16:creationId xmlns:a16="http://schemas.microsoft.com/office/drawing/2014/main" id="{6A002980-24B6-C424-23A2-67EBFD98BD3A}"/>
              </a:ext>
            </a:extLst>
          </p:cNvPr>
          <p:cNvSpPr txBox="1"/>
          <p:nvPr/>
        </p:nvSpPr>
        <p:spPr>
          <a:xfrm>
            <a:off x="4335677" y="4367195"/>
            <a:ext cx="1508039" cy="369332"/>
          </a:xfrm>
          <a:prstGeom prst="rect">
            <a:avLst/>
          </a:prstGeom>
          <a:noFill/>
        </p:spPr>
        <p:txBody>
          <a:bodyPr wrap="square" rtlCol="0">
            <a:spAutoFit/>
          </a:bodyPr>
          <a:lstStyle/>
          <a:p>
            <a:r>
              <a:rPr lang="en-ZA" dirty="0">
                <a:latin typeface="+mj-lt"/>
              </a:rPr>
              <a:t>Jobs</a:t>
            </a:r>
          </a:p>
        </p:txBody>
      </p:sp>
      <p:sp>
        <p:nvSpPr>
          <p:cNvPr id="18" name="TextBox 17">
            <a:extLst>
              <a:ext uri="{FF2B5EF4-FFF2-40B4-BE49-F238E27FC236}">
                <a16:creationId xmlns:a16="http://schemas.microsoft.com/office/drawing/2014/main" id="{1003986D-2497-9EEB-5036-FDDA1289CED1}"/>
              </a:ext>
            </a:extLst>
          </p:cNvPr>
          <p:cNvSpPr txBox="1"/>
          <p:nvPr/>
        </p:nvSpPr>
        <p:spPr>
          <a:xfrm>
            <a:off x="4307102" y="5580137"/>
            <a:ext cx="1508039" cy="369332"/>
          </a:xfrm>
          <a:prstGeom prst="rect">
            <a:avLst/>
          </a:prstGeom>
          <a:noFill/>
        </p:spPr>
        <p:txBody>
          <a:bodyPr wrap="square" rtlCol="0">
            <a:spAutoFit/>
          </a:bodyPr>
          <a:lstStyle/>
          <a:p>
            <a:r>
              <a:rPr lang="en-ZA" dirty="0">
                <a:latin typeface="+mj-lt"/>
              </a:rPr>
              <a:t>Location</a:t>
            </a:r>
          </a:p>
        </p:txBody>
      </p:sp>
      <p:pic>
        <p:nvPicPr>
          <p:cNvPr id="3" name="Picture 2">
            <a:extLst>
              <a:ext uri="{FF2B5EF4-FFF2-40B4-BE49-F238E27FC236}">
                <a16:creationId xmlns:a16="http://schemas.microsoft.com/office/drawing/2014/main" id="{0A4233B0-98F9-C68B-DB5E-F9E0CCC00E35}"/>
              </a:ext>
            </a:extLst>
          </p:cNvPr>
          <p:cNvPicPr>
            <a:picLocks noChangeAspect="1"/>
          </p:cNvPicPr>
          <p:nvPr/>
        </p:nvPicPr>
        <p:blipFill>
          <a:blip r:embed="rId9"/>
          <a:stretch>
            <a:fillRect/>
          </a:stretch>
        </p:blipFill>
        <p:spPr>
          <a:xfrm>
            <a:off x="1493827" y="1812828"/>
            <a:ext cx="8934450" cy="971550"/>
          </a:xfrm>
          <a:prstGeom prst="rect">
            <a:avLst/>
          </a:prstGeom>
        </p:spPr>
      </p:pic>
    </p:spTree>
    <p:extLst>
      <p:ext uri="{BB962C8B-B14F-4D97-AF65-F5344CB8AC3E}">
        <p14:creationId xmlns:p14="http://schemas.microsoft.com/office/powerpoint/2010/main" val="39399747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9BAD-D4E2-AF37-F771-19B55AB479E8}"/>
              </a:ext>
            </a:extLst>
          </p:cNvPr>
          <p:cNvSpPr>
            <a:spLocks noGrp="1"/>
          </p:cNvSpPr>
          <p:nvPr>
            <p:ph type="title"/>
          </p:nvPr>
        </p:nvSpPr>
        <p:spPr>
          <a:noFill/>
        </p:spPr>
        <p:txBody>
          <a:bodyPr/>
          <a:lstStyle/>
          <a:p>
            <a:r>
              <a:rPr lang="en-ZA" dirty="0"/>
              <a:t>CTE</a:t>
            </a:r>
          </a:p>
        </p:txBody>
      </p:sp>
      <p:sp>
        <p:nvSpPr>
          <p:cNvPr id="3" name="Content Placeholder 2">
            <a:extLst>
              <a:ext uri="{FF2B5EF4-FFF2-40B4-BE49-F238E27FC236}">
                <a16:creationId xmlns:a16="http://schemas.microsoft.com/office/drawing/2014/main" id="{9925580E-12E5-9ADE-5061-5E98483BC009}"/>
              </a:ext>
            </a:extLst>
          </p:cNvPr>
          <p:cNvSpPr>
            <a:spLocks noGrp="1"/>
          </p:cNvSpPr>
          <p:nvPr>
            <p:ph idx="1"/>
          </p:nvPr>
        </p:nvSpPr>
        <p:spPr/>
        <p:txBody>
          <a:bodyPr>
            <a:normAutofit/>
          </a:bodyPr>
          <a:lstStyle/>
          <a:p>
            <a:r>
              <a:rPr lang="en-US" i="1" dirty="0"/>
              <a:t>How many employees work in each department</a:t>
            </a:r>
          </a:p>
          <a:p>
            <a:r>
              <a:rPr lang="en-US" i="1" dirty="0"/>
              <a:t>What is the total amount for Salaries, by Department and by Job Title?</a:t>
            </a:r>
          </a:p>
          <a:p>
            <a:endParaRPr lang="en-US" i="1" dirty="0"/>
          </a:p>
          <a:p>
            <a:endParaRPr lang="en-ZA" i="1" dirty="0"/>
          </a:p>
        </p:txBody>
      </p:sp>
      <p:sp>
        <p:nvSpPr>
          <p:cNvPr id="4" name="Rectangle 3">
            <a:extLst>
              <a:ext uri="{FF2B5EF4-FFF2-40B4-BE49-F238E27FC236}">
                <a16:creationId xmlns:a16="http://schemas.microsoft.com/office/drawing/2014/main" id="{83FB5C1A-BB7E-B02B-328C-41AF2447C401}"/>
              </a:ext>
            </a:extLst>
          </p:cNvPr>
          <p:cNvSpPr/>
          <p:nvPr/>
        </p:nvSpPr>
        <p:spPr>
          <a:xfrm>
            <a:off x="-86496" y="6309360"/>
            <a:ext cx="988540" cy="437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solidFill>
                  <a:sysClr val="windowText" lastClr="000000"/>
                </a:solidFill>
                <a:latin typeface="+mj-lt"/>
              </a:rPr>
              <a:t>L&amp;D</a:t>
            </a:r>
          </a:p>
        </p:txBody>
      </p:sp>
    </p:spTree>
    <p:extLst>
      <p:ext uri="{BB962C8B-B14F-4D97-AF65-F5344CB8AC3E}">
        <p14:creationId xmlns:p14="http://schemas.microsoft.com/office/powerpoint/2010/main" val="214288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F1565-8B0F-45C0-A88B-8B19DA0FD895}"/>
              </a:ext>
            </a:extLst>
          </p:cNvPr>
          <p:cNvSpPr>
            <a:spLocks noGrp="1"/>
          </p:cNvSpPr>
          <p:nvPr>
            <p:ph type="title"/>
          </p:nvPr>
        </p:nvSpPr>
        <p:spPr/>
        <p:txBody>
          <a:bodyPr/>
          <a:lstStyle/>
          <a:p>
            <a:endParaRPr lang="en-ZA" dirty="0"/>
          </a:p>
        </p:txBody>
      </p:sp>
      <p:sp>
        <p:nvSpPr>
          <p:cNvPr id="3" name="Content Placeholder 2">
            <a:extLst>
              <a:ext uri="{FF2B5EF4-FFF2-40B4-BE49-F238E27FC236}">
                <a16:creationId xmlns:a16="http://schemas.microsoft.com/office/drawing/2014/main" id="{36B3D1BD-AB70-439C-93B1-D45B9BD87DF2}"/>
              </a:ext>
            </a:extLst>
          </p:cNvPr>
          <p:cNvSpPr>
            <a:spLocks noGrp="1"/>
          </p:cNvSpPr>
          <p:nvPr>
            <p:ph idx="1"/>
          </p:nvPr>
        </p:nvSpPr>
        <p:spPr/>
        <p:txBody>
          <a:bodyPr/>
          <a:lstStyle/>
          <a:p>
            <a:pPr marL="457200" indent="-457200">
              <a:buFont typeface="+mj-lt"/>
              <a:buAutoNum type="arabicPeriod"/>
            </a:pPr>
            <a:r>
              <a:rPr lang="en-ZA" dirty="0"/>
              <a:t>Show all listings that are above </a:t>
            </a:r>
            <a:r>
              <a:rPr lang="en-ZA" dirty="0" err="1"/>
              <a:t>avg</a:t>
            </a:r>
            <a:r>
              <a:rPr lang="en-ZA" dirty="0"/>
              <a:t> in price</a:t>
            </a:r>
          </a:p>
          <a:p>
            <a:pPr marL="0" indent="0">
              <a:buNone/>
            </a:pPr>
            <a:r>
              <a:rPr lang="en-ZA" i="1" dirty="0"/>
              <a:t>Select name from listings</a:t>
            </a:r>
          </a:p>
          <a:p>
            <a:pPr marL="0" indent="0">
              <a:buNone/>
            </a:pPr>
            <a:r>
              <a:rPr lang="en-ZA" i="1" dirty="0"/>
              <a:t>Where price &gt; ( </a:t>
            </a:r>
            <a:r>
              <a:rPr lang="en-ZA" i="1" dirty="0">
                <a:solidFill>
                  <a:srgbClr val="00B0F0"/>
                </a:solidFill>
              </a:rPr>
              <a:t>select </a:t>
            </a:r>
            <a:r>
              <a:rPr lang="en-ZA" i="1" dirty="0" err="1">
                <a:solidFill>
                  <a:srgbClr val="00B0F0"/>
                </a:solidFill>
              </a:rPr>
              <a:t>avg</a:t>
            </a:r>
            <a:r>
              <a:rPr lang="en-ZA" i="1" dirty="0">
                <a:solidFill>
                  <a:srgbClr val="00B0F0"/>
                </a:solidFill>
              </a:rPr>
              <a:t>(price) from listings </a:t>
            </a:r>
            <a:r>
              <a:rPr lang="en-ZA" i="1" dirty="0"/>
              <a:t>)</a:t>
            </a:r>
          </a:p>
          <a:p>
            <a:pPr marL="457200" indent="-457200">
              <a:buFont typeface="+mj-lt"/>
              <a:buAutoNum type="arabicPeriod"/>
            </a:pPr>
            <a:endParaRPr lang="en-ZA" dirty="0"/>
          </a:p>
          <a:p>
            <a:pPr marL="457200" indent="-457200">
              <a:buFont typeface="+mj-lt"/>
              <a:buAutoNum type="arabicPeriod"/>
            </a:pPr>
            <a:endParaRPr lang="en-ZA" dirty="0"/>
          </a:p>
          <a:p>
            <a:pPr marL="457200" indent="-457200">
              <a:buFont typeface="+mj-lt"/>
              <a:buAutoNum type="arabicPeriod" startAt="2"/>
            </a:pPr>
            <a:r>
              <a:rPr lang="en-ZA" dirty="0"/>
              <a:t>Show the price and the names of the most expensive listings (for example  if the highest listing = R250 000 and there are 3 such listings  I want to see all 3.)</a:t>
            </a:r>
          </a:p>
          <a:p>
            <a:r>
              <a:rPr lang="en-US" dirty="0"/>
              <a:t>Select name, price from listings</a:t>
            </a:r>
          </a:p>
          <a:p>
            <a:r>
              <a:rPr lang="en-US" dirty="0"/>
              <a:t>Where price = ( </a:t>
            </a:r>
            <a:r>
              <a:rPr lang="en-US" dirty="0">
                <a:solidFill>
                  <a:schemeClr val="accent1"/>
                </a:solidFill>
              </a:rPr>
              <a:t>select max(price) from listings </a:t>
            </a:r>
            <a:r>
              <a:rPr lang="en-US" dirty="0"/>
              <a:t>)</a:t>
            </a:r>
            <a:endParaRPr lang="en-ZA" dirty="0"/>
          </a:p>
        </p:txBody>
      </p:sp>
      <p:sp>
        <p:nvSpPr>
          <p:cNvPr id="4" name="Rectangle 3">
            <a:extLst>
              <a:ext uri="{FF2B5EF4-FFF2-40B4-BE49-F238E27FC236}">
                <a16:creationId xmlns:a16="http://schemas.microsoft.com/office/drawing/2014/main" id="{226DFCE2-B62D-46AF-B7B8-4412C6BA4F17}"/>
              </a:ext>
            </a:extLst>
          </p:cNvPr>
          <p:cNvSpPr/>
          <p:nvPr/>
        </p:nvSpPr>
        <p:spPr>
          <a:xfrm>
            <a:off x="6403453" y="2291645"/>
            <a:ext cx="2754489" cy="47413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This inner query will result in 1 answer</a:t>
            </a:r>
          </a:p>
        </p:txBody>
      </p:sp>
      <p:cxnSp>
        <p:nvCxnSpPr>
          <p:cNvPr id="6" name="Straight Arrow Connector 5">
            <a:extLst>
              <a:ext uri="{FF2B5EF4-FFF2-40B4-BE49-F238E27FC236}">
                <a16:creationId xmlns:a16="http://schemas.microsoft.com/office/drawing/2014/main" id="{811BD9F9-9801-42E6-B1E3-F7086790CBA6}"/>
              </a:ext>
            </a:extLst>
          </p:cNvPr>
          <p:cNvCxnSpPr/>
          <p:nvPr/>
        </p:nvCxnSpPr>
        <p:spPr>
          <a:xfrm flipH="1">
            <a:off x="5520267" y="2494844"/>
            <a:ext cx="869244" cy="37253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7" name="Rectangle 6">
            <a:extLst>
              <a:ext uri="{FF2B5EF4-FFF2-40B4-BE49-F238E27FC236}">
                <a16:creationId xmlns:a16="http://schemas.microsoft.com/office/drawing/2014/main" id="{C3CABA5C-198F-4AB7-BB08-07071B9FA65C}"/>
              </a:ext>
            </a:extLst>
          </p:cNvPr>
          <p:cNvSpPr/>
          <p:nvPr/>
        </p:nvSpPr>
        <p:spPr>
          <a:xfrm>
            <a:off x="7029986" y="2867378"/>
            <a:ext cx="2754489" cy="47413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a:t>This inner query will appear in brackets</a:t>
            </a:r>
          </a:p>
        </p:txBody>
      </p:sp>
    </p:spTree>
    <p:extLst>
      <p:ext uri="{BB962C8B-B14F-4D97-AF65-F5344CB8AC3E}">
        <p14:creationId xmlns:p14="http://schemas.microsoft.com/office/powerpoint/2010/main" val="6341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CBA5-9B5A-4F73-984A-1503C7A03E6F}"/>
              </a:ext>
            </a:extLst>
          </p:cNvPr>
          <p:cNvSpPr>
            <a:spLocks noGrp="1"/>
          </p:cNvSpPr>
          <p:nvPr>
            <p:ph type="title"/>
          </p:nvPr>
        </p:nvSpPr>
        <p:spPr/>
        <p:txBody>
          <a:bodyPr/>
          <a:lstStyle/>
          <a:p>
            <a:r>
              <a:rPr lang="en-ZA" dirty="0"/>
              <a:t>Subquery</a:t>
            </a:r>
          </a:p>
        </p:txBody>
      </p:sp>
      <p:sp>
        <p:nvSpPr>
          <p:cNvPr id="3" name="Content Placeholder 2">
            <a:extLst>
              <a:ext uri="{FF2B5EF4-FFF2-40B4-BE49-F238E27FC236}">
                <a16:creationId xmlns:a16="http://schemas.microsoft.com/office/drawing/2014/main" id="{8671C1A3-8618-49DA-BCA6-0C3BEBBE2204}"/>
              </a:ext>
            </a:extLst>
          </p:cNvPr>
          <p:cNvSpPr>
            <a:spLocks noGrp="1"/>
          </p:cNvSpPr>
          <p:nvPr>
            <p:ph idx="1"/>
          </p:nvPr>
        </p:nvSpPr>
        <p:spPr/>
        <p:txBody>
          <a:bodyPr/>
          <a:lstStyle/>
          <a:p>
            <a:r>
              <a:rPr lang="en-ZA" dirty="0"/>
              <a:t>To accomplish what we need to with 2 queries  we can have a subquery in a main query</a:t>
            </a:r>
          </a:p>
        </p:txBody>
      </p:sp>
      <p:sp>
        <p:nvSpPr>
          <p:cNvPr id="4" name="Rectangle 3">
            <a:extLst>
              <a:ext uri="{FF2B5EF4-FFF2-40B4-BE49-F238E27FC236}">
                <a16:creationId xmlns:a16="http://schemas.microsoft.com/office/drawing/2014/main" id="{311F81CC-C1CB-4C62-ADE9-2882C1910D9E}"/>
              </a:ext>
            </a:extLst>
          </p:cNvPr>
          <p:cNvSpPr/>
          <p:nvPr/>
        </p:nvSpPr>
        <p:spPr>
          <a:xfrm>
            <a:off x="1791478" y="3429000"/>
            <a:ext cx="7725746" cy="48985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ZA" sz="2400" dirty="0"/>
              <a:t>Select </a:t>
            </a:r>
            <a:r>
              <a:rPr lang="en-ZA" sz="2400" dirty="0" err="1"/>
              <a:t>Fname</a:t>
            </a:r>
            <a:r>
              <a:rPr lang="en-ZA" sz="2400" dirty="0"/>
              <a:t>  </a:t>
            </a:r>
            <a:r>
              <a:rPr lang="en-ZA" sz="2400" dirty="0" err="1"/>
              <a:t>Lname</a:t>
            </a:r>
            <a:r>
              <a:rPr lang="en-ZA" sz="2400" dirty="0"/>
              <a:t>  </a:t>
            </a:r>
            <a:r>
              <a:rPr lang="en-ZA" sz="2400" dirty="0" err="1"/>
              <a:t>job_title</a:t>
            </a:r>
            <a:r>
              <a:rPr lang="en-ZA" sz="2400" dirty="0"/>
              <a:t> From </a:t>
            </a:r>
            <a:r>
              <a:rPr lang="en-ZA" sz="2400" dirty="0" err="1"/>
              <a:t>Job_Current</a:t>
            </a:r>
            <a:endParaRPr lang="en-ZA" sz="2400" dirty="0"/>
          </a:p>
        </p:txBody>
      </p:sp>
      <p:sp>
        <p:nvSpPr>
          <p:cNvPr id="5" name="Rectangle 4">
            <a:extLst>
              <a:ext uri="{FF2B5EF4-FFF2-40B4-BE49-F238E27FC236}">
                <a16:creationId xmlns:a16="http://schemas.microsoft.com/office/drawing/2014/main" id="{362B8606-EC07-4C71-8462-6F3A418453F8}"/>
              </a:ext>
            </a:extLst>
          </p:cNvPr>
          <p:cNvSpPr/>
          <p:nvPr/>
        </p:nvSpPr>
        <p:spPr>
          <a:xfrm>
            <a:off x="1791478" y="4071257"/>
            <a:ext cx="7725746" cy="48985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ZA" dirty="0"/>
              <a:t>…</a:t>
            </a:r>
          </a:p>
        </p:txBody>
      </p:sp>
      <p:sp>
        <p:nvSpPr>
          <p:cNvPr id="6" name="Rectangle 5">
            <a:extLst>
              <a:ext uri="{FF2B5EF4-FFF2-40B4-BE49-F238E27FC236}">
                <a16:creationId xmlns:a16="http://schemas.microsoft.com/office/drawing/2014/main" id="{3DC8E9EA-E03F-4F99-8E13-489EA4362C87}"/>
              </a:ext>
            </a:extLst>
          </p:cNvPr>
          <p:cNvSpPr/>
          <p:nvPr/>
        </p:nvSpPr>
        <p:spPr>
          <a:xfrm>
            <a:off x="1791478" y="4713514"/>
            <a:ext cx="7725746" cy="48985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r>
              <a:rPr lang="en-ZA" sz="2400" dirty="0"/>
              <a:t>Where </a:t>
            </a:r>
            <a:r>
              <a:rPr lang="en-ZA" sz="2400" dirty="0" err="1"/>
              <a:t>job_title</a:t>
            </a:r>
            <a:r>
              <a:rPr lang="en-ZA" sz="2400" dirty="0"/>
              <a:t> in (                                                           );</a:t>
            </a:r>
          </a:p>
        </p:txBody>
      </p:sp>
      <p:sp>
        <p:nvSpPr>
          <p:cNvPr id="7" name="Rectangle 6">
            <a:extLst>
              <a:ext uri="{FF2B5EF4-FFF2-40B4-BE49-F238E27FC236}">
                <a16:creationId xmlns:a16="http://schemas.microsoft.com/office/drawing/2014/main" id="{D79C747D-7BD9-41F6-A577-EDDFE08B38B5}"/>
              </a:ext>
            </a:extLst>
          </p:cNvPr>
          <p:cNvSpPr/>
          <p:nvPr/>
        </p:nvSpPr>
        <p:spPr>
          <a:xfrm>
            <a:off x="4779609" y="4713514"/>
            <a:ext cx="4385387" cy="48985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ZA" dirty="0"/>
              <a:t>Select Distinct(title) from </a:t>
            </a:r>
            <a:r>
              <a:rPr lang="en-ZA" dirty="0" err="1"/>
              <a:t>Job_Listing</a:t>
            </a:r>
            <a:endParaRPr lang="en-ZA" dirty="0"/>
          </a:p>
        </p:txBody>
      </p:sp>
      <p:sp>
        <p:nvSpPr>
          <p:cNvPr id="11" name="Rectangle 10">
            <a:extLst>
              <a:ext uri="{FF2B5EF4-FFF2-40B4-BE49-F238E27FC236}">
                <a16:creationId xmlns:a16="http://schemas.microsoft.com/office/drawing/2014/main" id="{D7461660-3A1A-4772-9D16-118B1A778FED}"/>
              </a:ext>
            </a:extLst>
          </p:cNvPr>
          <p:cNvSpPr/>
          <p:nvPr/>
        </p:nvSpPr>
        <p:spPr>
          <a:xfrm>
            <a:off x="1791478" y="4731329"/>
            <a:ext cx="7725746" cy="48985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ZA" dirty="0"/>
          </a:p>
        </p:txBody>
      </p:sp>
      <p:sp>
        <p:nvSpPr>
          <p:cNvPr id="8" name="Rectangle 7">
            <a:extLst>
              <a:ext uri="{FF2B5EF4-FFF2-40B4-BE49-F238E27FC236}">
                <a16:creationId xmlns:a16="http://schemas.microsoft.com/office/drawing/2014/main" id="{6196F788-3C70-411D-94F3-EE4A1CDA6BCD}"/>
              </a:ext>
            </a:extLst>
          </p:cNvPr>
          <p:cNvSpPr/>
          <p:nvPr/>
        </p:nvSpPr>
        <p:spPr>
          <a:xfrm>
            <a:off x="5131837" y="4713514"/>
            <a:ext cx="4385387" cy="489857"/>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ZA" dirty="0"/>
              <a:t>INNER QUERY</a:t>
            </a:r>
          </a:p>
        </p:txBody>
      </p:sp>
      <p:sp>
        <p:nvSpPr>
          <p:cNvPr id="9" name="Rectangle 8">
            <a:extLst>
              <a:ext uri="{FF2B5EF4-FFF2-40B4-BE49-F238E27FC236}">
                <a16:creationId xmlns:a16="http://schemas.microsoft.com/office/drawing/2014/main" id="{E80FE00D-C168-4E84-B611-2C406C777D73}"/>
              </a:ext>
            </a:extLst>
          </p:cNvPr>
          <p:cNvSpPr/>
          <p:nvPr/>
        </p:nvSpPr>
        <p:spPr>
          <a:xfrm>
            <a:off x="1791478" y="3440719"/>
            <a:ext cx="7725746" cy="48985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ZA" dirty="0"/>
              <a:t>OUTER QUERY</a:t>
            </a:r>
          </a:p>
        </p:txBody>
      </p:sp>
      <p:sp>
        <p:nvSpPr>
          <p:cNvPr id="10" name="Rectangle 9">
            <a:extLst>
              <a:ext uri="{FF2B5EF4-FFF2-40B4-BE49-F238E27FC236}">
                <a16:creationId xmlns:a16="http://schemas.microsoft.com/office/drawing/2014/main" id="{7487AB64-BA02-436D-85CE-CF13313A3737}"/>
              </a:ext>
            </a:extLst>
          </p:cNvPr>
          <p:cNvSpPr/>
          <p:nvPr/>
        </p:nvSpPr>
        <p:spPr>
          <a:xfrm>
            <a:off x="1791478" y="4071257"/>
            <a:ext cx="7725746" cy="48985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endParaRPr lang="en-ZA" dirty="0"/>
          </a:p>
        </p:txBody>
      </p:sp>
    </p:spTree>
    <p:extLst>
      <p:ext uri="{BB962C8B-B14F-4D97-AF65-F5344CB8AC3E}">
        <p14:creationId xmlns:p14="http://schemas.microsoft.com/office/powerpoint/2010/main" val="414289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5CD2-ECA4-47A7-9C51-D13FC817E8B2}"/>
              </a:ext>
            </a:extLst>
          </p:cNvPr>
          <p:cNvSpPr>
            <a:spLocks noGrp="1"/>
          </p:cNvSpPr>
          <p:nvPr>
            <p:ph type="title"/>
          </p:nvPr>
        </p:nvSpPr>
        <p:spPr/>
        <p:txBody>
          <a:bodyPr/>
          <a:lstStyle/>
          <a:p>
            <a:r>
              <a:rPr lang="en-ZA" dirty="0"/>
              <a:t>Subquery</a:t>
            </a:r>
          </a:p>
        </p:txBody>
      </p:sp>
      <p:sp>
        <p:nvSpPr>
          <p:cNvPr id="3" name="Content Placeholder 2">
            <a:extLst>
              <a:ext uri="{FF2B5EF4-FFF2-40B4-BE49-F238E27FC236}">
                <a16:creationId xmlns:a16="http://schemas.microsoft.com/office/drawing/2014/main" id="{F8E914EE-8D34-46B4-8434-9660D3AED437}"/>
              </a:ext>
            </a:extLst>
          </p:cNvPr>
          <p:cNvSpPr>
            <a:spLocks noGrp="1"/>
          </p:cNvSpPr>
          <p:nvPr>
            <p:ph idx="1"/>
          </p:nvPr>
        </p:nvSpPr>
        <p:spPr/>
        <p:txBody>
          <a:bodyPr>
            <a:normAutofit fontScale="92500" lnSpcReduction="10000"/>
          </a:bodyPr>
          <a:lstStyle/>
          <a:p>
            <a:r>
              <a:rPr lang="en-US" dirty="0"/>
              <a:t>A subquery is a query that is nested inside a SELECT,  INSERT , UPDATE  or DELETE statement or inside another subquery.</a:t>
            </a:r>
          </a:p>
          <a:p>
            <a:endParaRPr lang="en-US" dirty="0"/>
          </a:p>
          <a:p>
            <a:r>
              <a:rPr lang="en-US" dirty="0"/>
              <a:t>A subquery may occur in :</a:t>
            </a:r>
          </a:p>
          <a:p>
            <a:r>
              <a:rPr lang="en-US" dirty="0"/>
              <a:t>- A SELECT clause</a:t>
            </a:r>
          </a:p>
          <a:p>
            <a:r>
              <a:rPr lang="en-US" dirty="0"/>
              <a:t>- A FROM clause</a:t>
            </a:r>
          </a:p>
          <a:p>
            <a:r>
              <a:rPr lang="en-US" dirty="0"/>
              <a:t>- A WHERE clause</a:t>
            </a:r>
          </a:p>
          <a:p>
            <a:r>
              <a:rPr lang="en-US" i="1" dirty="0"/>
              <a:t>(examples will follow)</a:t>
            </a:r>
          </a:p>
          <a:p>
            <a:endParaRPr lang="en-US" dirty="0"/>
          </a:p>
          <a:p>
            <a:r>
              <a:rPr lang="en-US" dirty="0"/>
              <a:t>You can use the comparison operators  such as &gt;  &lt;  or =. This is used when the inner query results in one answer</a:t>
            </a:r>
          </a:p>
          <a:p>
            <a:endParaRPr lang="en-US" dirty="0"/>
          </a:p>
        </p:txBody>
      </p:sp>
    </p:spTree>
    <p:extLst>
      <p:ext uri="{BB962C8B-B14F-4D97-AF65-F5344CB8AC3E}">
        <p14:creationId xmlns:p14="http://schemas.microsoft.com/office/powerpoint/2010/main" val="240076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F074-EFDD-4A71-BC94-EFC34DE2E543}"/>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C21F805A-BF8B-4A34-98FB-43C181436B59}"/>
              </a:ext>
            </a:extLst>
          </p:cNvPr>
          <p:cNvSpPr>
            <a:spLocks noGrp="1"/>
          </p:cNvSpPr>
          <p:nvPr>
            <p:ph idx="1"/>
          </p:nvPr>
        </p:nvSpPr>
        <p:spPr/>
        <p:txBody>
          <a:bodyPr/>
          <a:lstStyle/>
          <a:p>
            <a:r>
              <a:rPr lang="en-US" dirty="0"/>
              <a:t>A subquery nested in the outer SELECT statement has the following components:</a:t>
            </a:r>
          </a:p>
          <a:p>
            <a:endParaRPr lang="en-US" dirty="0"/>
          </a:p>
          <a:p>
            <a:pPr>
              <a:buFont typeface="Wingdings" panose="05000000000000000000" pitchFamily="2" charset="2"/>
              <a:buChar char="Ø"/>
            </a:pPr>
            <a:r>
              <a:rPr lang="en-US" dirty="0"/>
              <a:t>A regular SELECT query including the regular select list components.</a:t>
            </a:r>
          </a:p>
          <a:p>
            <a:pPr>
              <a:buFont typeface="Wingdings" panose="05000000000000000000" pitchFamily="2" charset="2"/>
              <a:buChar char="Ø"/>
            </a:pPr>
            <a:r>
              <a:rPr lang="en-US" dirty="0"/>
              <a:t>A regular FROM clause including one or more table or view names.</a:t>
            </a:r>
          </a:p>
          <a:p>
            <a:pPr>
              <a:buFont typeface="Wingdings" panose="05000000000000000000" pitchFamily="2" charset="2"/>
              <a:buChar char="Ø"/>
            </a:pPr>
            <a:r>
              <a:rPr lang="en-US" dirty="0"/>
              <a:t>An </a:t>
            </a:r>
            <a:r>
              <a:rPr lang="en-US" u="sng" dirty="0"/>
              <a:t>optional</a:t>
            </a:r>
            <a:r>
              <a:rPr lang="en-US" dirty="0"/>
              <a:t> WHERE clause.</a:t>
            </a:r>
          </a:p>
          <a:p>
            <a:pPr>
              <a:buFont typeface="Wingdings" panose="05000000000000000000" pitchFamily="2" charset="2"/>
              <a:buChar char="Ø"/>
            </a:pPr>
            <a:r>
              <a:rPr lang="en-US" dirty="0"/>
              <a:t>An </a:t>
            </a:r>
            <a:r>
              <a:rPr lang="en-US" u="sng" dirty="0"/>
              <a:t>optional</a:t>
            </a:r>
            <a:r>
              <a:rPr lang="en-US" dirty="0"/>
              <a:t> GROUP BY clause.</a:t>
            </a:r>
          </a:p>
          <a:p>
            <a:pPr>
              <a:buFont typeface="Wingdings" panose="05000000000000000000" pitchFamily="2" charset="2"/>
              <a:buChar char="Ø"/>
            </a:pPr>
            <a:r>
              <a:rPr lang="en-US" dirty="0"/>
              <a:t>An </a:t>
            </a:r>
            <a:r>
              <a:rPr lang="en-US" u="sng" dirty="0"/>
              <a:t>optional</a:t>
            </a:r>
            <a:r>
              <a:rPr lang="en-US" dirty="0"/>
              <a:t> HAVING clause.</a:t>
            </a:r>
            <a:endParaRPr lang="en-ZA" dirty="0"/>
          </a:p>
        </p:txBody>
      </p:sp>
    </p:spTree>
    <p:extLst>
      <p:ext uri="{BB962C8B-B14F-4D97-AF65-F5344CB8AC3E}">
        <p14:creationId xmlns:p14="http://schemas.microsoft.com/office/powerpoint/2010/main" val="1049084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9602-E8B8-42F5-9E6C-418011DAF90B}"/>
              </a:ext>
            </a:extLst>
          </p:cNvPr>
          <p:cNvSpPr>
            <a:spLocks noGrp="1"/>
          </p:cNvSpPr>
          <p:nvPr>
            <p:ph type="title"/>
          </p:nvPr>
        </p:nvSpPr>
        <p:spPr/>
        <p:txBody>
          <a:bodyPr>
            <a:normAutofit/>
          </a:bodyPr>
          <a:lstStyle/>
          <a:p>
            <a:r>
              <a:rPr lang="en-US" dirty="0"/>
              <a:t>some guidelines -subqueries</a:t>
            </a:r>
            <a:endParaRPr lang="en-ZA" dirty="0"/>
          </a:p>
        </p:txBody>
      </p:sp>
      <p:sp>
        <p:nvSpPr>
          <p:cNvPr id="3" name="Content Placeholder 2">
            <a:extLst>
              <a:ext uri="{FF2B5EF4-FFF2-40B4-BE49-F238E27FC236}">
                <a16:creationId xmlns:a16="http://schemas.microsoft.com/office/drawing/2014/main" id="{0DEC1FE3-B7D1-4EE6-B34F-B7BA9123DF33}"/>
              </a:ext>
            </a:extLst>
          </p:cNvPr>
          <p:cNvSpPr>
            <a:spLocks noGrp="1"/>
          </p:cNvSpPr>
          <p:nvPr>
            <p:ph idx="1"/>
          </p:nvPr>
        </p:nvSpPr>
        <p:spPr/>
        <p:txBody>
          <a:bodyPr/>
          <a:lstStyle/>
          <a:p>
            <a:r>
              <a:rPr lang="en-US" dirty="0"/>
              <a:t>A subquery must be enclosed in </a:t>
            </a:r>
            <a:r>
              <a:rPr lang="en-US" dirty="0">
                <a:sym typeface="Wingdings" panose="05000000000000000000" pitchFamily="2" charset="2"/>
              </a:rPr>
              <a:t></a:t>
            </a:r>
            <a:r>
              <a:rPr lang="en-US" dirty="0"/>
              <a:t> (parentheses) </a:t>
            </a:r>
          </a:p>
          <a:p>
            <a:r>
              <a:rPr lang="en-US" dirty="0"/>
              <a:t>A subquery must be placed on the right side of the comparison operator. </a:t>
            </a:r>
          </a:p>
          <a:p>
            <a:r>
              <a:rPr lang="en-US" dirty="0"/>
              <a:t>ORDER BY clause cannot be added into a subquery. </a:t>
            </a:r>
          </a:p>
          <a:p>
            <a:pPr lvl="1"/>
            <a:r>
              <a:rPr lang="en-US" dirty="0"/>
              <a:t>You can use an ORDER BY clause in the main SELECT statement (outer query) which will be the last clause.</a:t>
            </a:r>
          </a:p>
          <a:p>
            <a:r>
              <a:rPr lang="en-US" dirty="0"/>
              <a:t>If a subquery (inner query) returns a null value to the outer query, the outer query will not return any rows when using certain comparison operators in a WHERE clause.</a:t>
            </a:r>
            <a:endParaRPr lang="en-ZA" dirty="0"/>
          </a:p>
        </p:txBody>
      </p:sp>
    </p:spTree>
    <p:extLst>
      <p:ext uri="{BB962C8B-B14F-4D97-AF65-F5344CB8AC3E}">
        <p14:creationId xmlns:p14="http://schemas.microsoft.com/office/powerpoint/2010/main" val="41735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6FC6-3E86-041D-F4F3-2460B3AE5981}"/>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C7B635D0-25EA-AAE3-DFF5-442FAA33AA22}"/>
              </a:ext>
            </a:extLst>
          </p:cNvPr>
          <p:cNvSpPr>
            <a:spLocks noGrp="1"/>
          </p:cNvSpPr>
          <p:nvPr>
            <p:ph idx="1"/>
          </p:nvPr>
        </p:nvSpPr>
        <p:spPr/>
        <p:txBody>
          <a:bodyPr/>
          <a:lstStyle/>
          <a:p>
            <a:r>
              <a:rPr lang="en-ZA" dirty="0"/>
              <a:t>3 different scenarios how we’ll use subqueries:</a:t>
            </a:r>
          </a:p>
        </p:txBody>
      </p:sp>
    </p:spTree>
    <p:extLst>
      <p:ext uri="{BB962C8B-B14F-4D97-AF65-F5344CB8AC3E}">
        <p14:creationId xmlns:p14="http://schemas.microsoft.com/office/powerpoint/2010/main" val="3546968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3">
      <a:dk1>
        <a:sysClr val="windowText" lastClr="000000"/>
      </a:dk1>
      <a:lt1>
        <a:sysClr val="window" lastClr="FFFFFF"/>
      </a:lt1>
      <a:dk2>
        <a:srgbClr val="335B74"/>
      </a:dk2>
      <a:lt2>
        <a:srgbClr val="DFE3E5"/>
      </a:lt2>
      <a:accent1>
        <a:srgbClr val="33CCCC"/>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BFB6A092BC114FB9C8BF4F3844A63F" ma:contentTypeVersion="12" ma:contentTypeDescription="Create a new document." ma:contentTypeScope="" ma:versionID="44882e59778137eb3abff6fe86cb27ae">
  <xsd:schema xmlns:xsd="http://www.w3.org/2001/XMLSchema" xmlns:xs="http://www.w3.org/2001/XMLSchema" xmlns:p="http://schemas.microsoft.com/office/2006/metadata/properties" xmlns:ns3="1d6905d8-d2be-43f9-a6c8-7ae26326fc2f" xmlns:ns4="2ff071ce-df8b-4fc0-abb4-b097bcbe2cdc" targetNamespace="http://schemas.microsoft.com/office/2006/metadata/properties" ma:root="true" ma:fieldsID="5b1db03e36aed2cb507cf74cdabc5d23" ns3:_="" ns4:_="">
    <xsd:import namespace="1d6905d8-d2be-43f9-a6c8-7ae26326fc2f"/>
    <xsd:import namespace="2ff071ce-df8b-4fc0-abb4-b097bcbe2cd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905d8-d2be-43f9-a6c8-7ae26326fc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f071ce-df8b-4fc0-abb4-b097bcbe2c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D56AF1-F8AC-497A-B554-CFAFE608E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905d8-d2be-43f9-a6c8-7ae26326fc2f"/>
    <ds:schemaRef ds:uri="2ff071ce-df8b-4fc0-abb4-b097bcbe2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4465B9-5913-49BF-A98C-BEDDD6A19590}">
  <ds:schemaRefs>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openxmlformats.org/package/2006/metadata/core-properties"/>
    <ds:schemaRef ds:uri="1d6905d8-d2be-43f9-a6c8-7ae26326fc2f"/>
    <ds:schemaRef ds:uri="2ff071ce-df8b-4fc0-abb4-b097bcbe2cdc"/>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1A107D2D-9A75-4854-8A1E-79037BDAB3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90645</TotalTime>
  <Words>3183</Words>
  <Application>Microsoft Office PowerPoint</Application>
  <PresentationFormat>Widescreen</PresentationFormat>
  <Paragraphs>435</Paragraphs>
  <Slides>38</Slides>
  <Notes>31</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5" baseType="lpstr">
      <vt:lpstr>Agency FB</vt:lpstr>
      <vt:lpstr>-apple-system</vt:lpstr>
      <vt:lpstr>Arial</vt:lpstr>
      <vt:lpstr>Calibri</vt:lpstr>
      <vt:lpstr>Consolas</vt:lpstr>
      <vt:lpstr>Courier New</vt:lpstr>
      <vt:lpstr>Helvetica</vt:lpstr>
      <vt:lpstr>Helvetica Neue</vt:lpstr>
      <vt:lpstr>Segoe UI</vt:lpstr>
      <vt:lpstr>Times New Roman</vt:lpstr>
      <vt:lpstr>Tw Cen MT</vt:lpstr>
      <vt:lpstr>Tw Cen MT Condensed</vt:lpstr>
      <vt:lpstr>Verdana</vt:lpstr>
      <vt:lpstr>Wingdings</vt:lpstr>
      <vt:lpstr>Wingdings 3</vt:lpstr>
      <vt:lpstr>Integral</vt:lpstr>
      <vt:lpstr>Worksheet</vt:lpstr>
      <vt:lpstr>Chapter 12: Subqueries</vt:lpstr>
      <vt:lpstr>Chapter 12: Subqueries</vt:lpstr>
      <vt:lpstr>Attempt the following:</vt:lpstr>
      <vt:lpstr>PowerPoint Presentation</vt:lpstr>
      <vt:lpstr>Subquery</vt:lpstr>
      <vt:lpstr>Subquery</vt:lpstr>
      <vt:lpstr>PowerPoint Presentation</vt:lpstr>
      <vt:lpstr>some guidelines -subqueries</vt:lpstr>
      <vt:lpstr>PowerPoint Presentation</vt:lpstr>
      <vt:lpstr>Select  </vt:lpstr>
      <vt:lpstr>From</vt:lpstr>
      <vt:lpstr>where</vt:lpstr>
      <vt:lpstr>Applicants &amp; PositionsAvailable tables</vt:lpstr>
      <vt:lpstr>PowerPoint Presentation</vt:lpstr>
      <vt:lpstr>PowerPoint Presentation</vt:lpstr>
      <vt:lpstr>PowerPoint Presentation</vt:lpstr>
      <vt:lpstr>Subquery: Create table</vt:lpstr>
      <vt:lpstr>Subquery– explain only</vt:lpstr>
      <vt:lpstr>PowerPoint Presentation</vt:lpstr>
      <vt:lpstr>PowerPoint Presentation</vt:lpstr>
      <vt:lpstr>Subquery rules</vt:lpstr>
      <vt:lpstr>PowerPoint Presentation</vt:lpstr>
      <vt:lpstr>Subquery: Some / all / exist / any</vt:lpstr>
      <vt:lpstr>exists </vt:lpstr>
      <vt:lpstr>exists </vt:lpstr>
      <vt:lpstr>any</vt:lpstr>
      <vt:lpstr>any</vt:lpstr>
      <vt:lpstr>All</vt:lpstr>
      <vt:lpstr>All</vt:lpstr>
      <vt:lpstr>Subquery</vt:lpstr>
      <vt:lpstr>Subquery</vt:lpstr>
      <vt:lpstr>Subquery</vt:lpstr>
      <vt:lpstr>CTE (With… as …)</vt:lpstr>
      <vt:lpstr>Cte Example</vt:lpstr>
      <vt:lpstr>Another example</vt:lpstr>
      <vt:lpstr>Subquery vs cte(With)</vt:lpstr>
      <vt:lpstr>CTE</vt:lpstr>
      <vt:lpstr>CTE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Mitzie van Heerden (Platinum Life)</dc:creator>
  <cp:lastModifiedBy>Fortune Zulu (Platinum Life)</cp:lastModifiedBy>
  <cp:revision>365</cp:revision>
  <dcterms:created xsi:type="dcterms:W3CDTF">2021-01-29T07:55:17Z</dcterms:created>
  <dcterms:modified xsi:type="dcterms:W3CDTF">2023-06-13T08:03:25Z</dcterms:modified>
</cp:coreProperties>
</file>