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865" r:id="rId5"/>
    <p:sldId id="866" r:id="rId6"/>
    <p:sldId id="853" r:id="rId7"/>
    <p:sldId id="852" r:id="rId8"/>
    <p:sldId id="600" r:id="rId9"/>
    <p:sldId id="687" r:id="rId10"/>
    <p:sldId id="780" r:id="rId11"/>
    <p:sldId id="766" r:id="rId12"/>
    <p:sldId id="767" r:id="rId13"/>
    <p:sldId id="612" r:id="rId14"/>
    <p:sldId id="681" r:id="rId15"/>
    <p:sldId id="596" r:id="rId16"/>
    <p:sldId id="614" r:id="rId17"/>
    <p:sldId id="615" r:id="rId18"/>
    <p:sldId id="863" r:id="rId19"/>
    <p:sldId id="616" r:id="rId20"/>
    <p:sldId id="617" r:id="rId21"/>
    <p:sldId id="618" r:id="rId22"/>
    <p:sldId id="619" r:id="rId23"/>
    <p:sldId id="864" r:id="rId24"/>
    <p:sldId id="620" r:id="rId25"/>
    <p:sldId id="621" r:id="rId26"/>
    <p:sldId id="683" r:id="rId27"/>
    <p:sldId id="626" r:id="rId28"/>
    <p:sldId id="629" r:id="rId29"/>
    <p:sldId id="630" r:id="rId30"/>
    <p:sldId id="631" r:id="rId31"/>
    <p:sldId id="7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13: Functions" id="{7324408B-0018-4227-B1CD-146C65472C9D}">
          <p14:sldIdLst>
            <p14:sldId id="865"/>
            <p14:sldId id="866"/>
            <p14:sldId id="853"/>
            <p14:sldId id="852"/>
            <p14:sldId id="600"/>
            <p14:sldId id="687"/>
            <p14:sldId id="780"/>
            <p14:sldId id="766"/>
            <p14:sldId id="767"/>
            <p14:sldId id="612"/>
            <p14:sldId id="681"/>
            <p14:sldId id="596"/>
            <p14:sldId id="614"/>
            <p14:sldId id="615"/>
            <p14:sldId id="863"/>
            <p14:sldId id="616"/>
            <p14:sldId id="617"/>
            <p14:sldId id="618"/>
            <p14:sldId id="619"/>
            <p14:sldId id="864"/>
            <p14:sldId id="620"/>
            <p14:sldId id="621"/>
            <p14:sldId id="683"/>
            <p14:sldId id="626"/>
            <p14:sldId id="629"/>
            <p14:sldId id="630"/>
            <p14:sldId id="631"/>
            <p14:sldId id="7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B748D-E268-4B5A-A41D-6CE2A8510AF0}" v="732" dt="2021-04-26T10:20:03.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3" autoAdjust="0"/>
    <p:restoredTop sz="71614" autoAdjust="0"/>
  </p:normalViewPr>
  <p:slideViewPr>
    <p:cSldViewPr snapToGrid="0">
      <p:cViewPr varScale="1">
        <p:scale>
          <a:sx n="51" d="100"/>
          <a:sy n="51" d="100"/>
        </p:scale>
        <p:origin x="1404" y="42"/>
      </p:cViewPr>
      <p:guideLst/>
    </p:cSldViewPr>
  </p:slideViewPr>
  <p:outlineViewPr>
    <p:cViewPr>
      <p:scale>
        <a:sx n="33" d="100"/>
        <a:sy n="33" d="100"/>
      </p:scale>
      <p:origin x="0" y="-144"/>
    </p:cViewPr>
  </p:outlineViewPr>
  <p:notesTextViewPr>
    <p:cViewPr>
      <p:scale>
        <a:sx n="3" d="2"/>
        <a:sy n="3" d="2"/>
      </p:scale>
      <p:origin x="0" y="0"/>
    </p:cViewPr>
  </p:notesTextViewPr>
  <p:sorterViewPr>
    <p:cViewPr>
      <p:scale>
        <a:sx n="110" d="100"/>
        <a:sy n="110" d="100"/>
      </p:scale>
      <p:origin x="0" y="-84222"/>
    </p:cViewPr>
  </p:sorterViewPr>
  <p:notesViewPr>
    <p:cSldViewPr snapToGrid="0">
      <p:cViewPr varScale="1">
        <p:scale>
          <a:sx n="55" d="100"/>
          <a:sy n="55" d="100"/>
        </p:scale>
        <p:origin x="213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32C012-8432-481D-9C7C-24058F5CE1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78E808B6-3AF2-433C-AABE-BEF4E0F4A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06B1D1-D8C8-4B18-974C-22F4EBA794AB}" type="datetimeFigureOut">
              <a:rPr lang="en-ZA" smtClean="0"/>
              <a:t>2023/08/11</a:t>
            </a:fld>
            <a:endParaRPr lang="en-ZA"/>
          </a:p>
        </p:txBody>
      </p:sp>
      <p:sp>
        <p:nvSpPr>
          <p:cNvPr id="4" name="Footer Placeholder 3">
            <a:extLst>
              <a:ext uri="{FF2B5EF4-FFF2-40B4-BE49-F238E27FC236}">
                <a16:creationId xmlns:a16="http://schemas.microsoft.com/office/drawing/2014/main" id="{EDF5F001-DD4E-4B9C-ACE3-162A6B44FC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29A43703-C496-4EB3-A08D-3C808D16F0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2F0150-85C3-4AC9-9490-F03A1221B4FE}" type="slidenum">
              <a:rPr lang="en-ZA" smtClean="0"/>
              <a:t>‹#›</a:t>
            </a:fld>
            <a:endParaRPr lang="en-ZA"/>
          </a:p>
        </p:txBody>
      </p:sp>
    </p:spTree>
    <p:extLst>
      <p:ext uri="{BB962C8B-B14F-4D97-AF65-F5344CB8AC3E}">
        <p14:creationId xmlns:p14="http://schemas.microsoft.com/office/powerpoint/2010/main" val="504193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031FE-A7D0-43E5-8573-50F59ECE001B}" type="datetimeFigureOut">
              <a:rPr lang="en-ZA" smtClean="0"/>
              <a:t>2023/08/11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C5F24-0218-45C1-84FF-7B5EA4924C5B}" type="slidenum">
              <a:rPr lang="en-ZA" smtClean="0"/>
              <a:t>‹#›</a:t>
            </a:fld>
            <a:endParaRPr lang="en-ZA"/>
          </a:p>
        </p:txBody>
      </p:sp>
    </p:spTree>
    <p:extLst>
      <p:ext uri="{BB962C8B-B14F-4D97-AF65-F5344CB8AC3E}">
        <p14:creationId xmlns:p14="http://schemas.microsoft.com/office/powerpoint/2010/main" val="292943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qlservertutorial.net/sql-server-basics/sql-server-group-by/" TargetMode="External"/><Relationship Id="rId7" Type="http://schemas.openxmlformats.org/officeDocument/2006/relationships/hyperlink" Target="https://www.sqlservertutorial.net/sql-server-basics/sql-server-order-by/"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www.sqlservertutorial.net/sql-server-basics/sql-server-having/" TargetMode="External"/><Relationship Id="rId5" Type="http://schemas.openxmlformats.org/officeDocument/2006/relationships/hyperlink" Target="https://www.sqlservertutorial.net/sql-server-basics/sql-server-where/" TargetMode="External"/><Relationship Id="rId4" Type="http://schemas.openxmlformats.org/officeDocument/2006/relationships/hyperlink" Target="https://www.sqlservertutorial.net/sql-server-basics/sql-server-selec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a:t>
            </a:fld>
            <a:endParaRPr lang="en-ZA"/>
          </a:p>
        </p:txBody>
      </p:sp>
    </p:spTree>
    <p:extLst>
      <p:ext uri="{BB962C8B-B14F-4D97-AF65-F5344CB8AC3E}">
        <p14:creationId xmlns:p14="http://schemas.microsoft.com/office/powerpoint/2010/main" val="1709766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This example uses the </a:t>
            </a:r>
            <a:r>
              <a:rPr lang="en-US" dirty="0"/>
              <a:t>DAY()</a:t>
            </a:r>
            <a:r>
              <a:rPr lang="en-US" b="0" i="0" dirty="0">
                <a:solidFill>
                  <a:srgbClr val="000000"/>
                </a:solidFill>
                <a:effectLst/>
                <a:latin typeface="-apple-system"/>
              </a:rPr>
              <a:t> function to extract the day data from the values in the </a:t>
            </a:r>
            <a:r>
              <a:rPr lang="en-US" dirty="0" err="1"/>
              <a:t>shipped_date</a:t>
            </a:r>
            <a:r>
              <a:rPr lang="en-US" b="0" i="0" dirty="0">
                <a:solidFill>
                  <a:srgbClr val="000000"/>
                </a:solidFill>
                <a:effectLst/>
                <a:latin typeface="-apple-system"/>
              </a:rPr>
              <a:t> column. It returns the gross sales by day in February 2017 using the </a:t>
            </a:r>
            <a:r>
              <a:rPr lang="en-US" dirty="0"/>
              <a:t>SUM()</a:t>
            </a:r>
            <a:r>
              <a:rPr lang="en-US" b="0" i="0" dirty="0">
                <a:solidFill>
                  <a:srgbClr val="000000"/>
                </a:solidFill>
                <a:effectLst/>
                <a:latin typeface="-apple-system"/>
              </a:rPr>
              <a:t> function and </a:t>
            </a:r>
            <a:r>
              <a:rPr lang="en-US" dirty="0"/>
              <a:t>GROUP BY</a:t>
            </a:r>
            <a:r>
              <a:rPr lang="en-US" b="0" i="0" dirty="0">
                <a:solidFill>
                  <a:srgbClr val="000000"/>
                </a:solidFill>
                <a:effectLst/>
                <a:latin typeface="-apple-system"/>
              </a:rPr>
              <a:t> clause.</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16</a:t>
            </a:fld>
            <a:endParaRPr lang="en-ZA"/>
          </a:p>
        </p:txBody>
      </p:sp>
    </p:spTree>
    <p:extLst>
      <p:ext uri="{BB962C8B-B14F-4D97-AF65-F5344CB8AC3E}">
        <p14:creationId xmlns:p14="http://schemas.microsoft.com/office/powerpoint/2010/main" val="110006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uses the MONTH () function to extract monthly data from the values ​​in the "</a:t>
            </a:r>
            <a:r>
              <a:rPr lang="en-US" dirty="0" err="1"/>
              <a:t>shipped_date</a:t>
            </a:r>
            <a:r>
              <a:rPr lang="en-US" dirty="0"/>
              <a:t>" column. Use the SUM () function and the GROUP BY clause to return the total monthly sales for 2018.</a:t>
            </a:r>
          </a:p>
          <a:p>
            <a:endParaRPr lang="en-US" dirty="0"/>
          </a:p>
          <a:p>
            <a:r>
              <a:rPr lang="en-US" b="1" dirty="0" err="1"/>
              <a:t>Sql</a:t>
            </a:r>
            <a:r>
              <a:rPr lang="en-US" b="1" dirty="0"/>
              <a:t> server </a:t>
            </a:r>
            <a:r>
              <a:rPr lang="en-US" dirty="0"/>
              <a:t>returns a month name, and </a:t>
            </a:r>
            <a:r>
              <a:rPr lang="en-US" b="1" dirty="0" err="1"/>
              <a:t>mysql</a:t>
            </a:r>
            <a:r>
              <a:rPr lang="en-US" dirty="0"/>
              <a:t> returns a month nr</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17</a:t>
            </a:fld>
            <a:endParaRPr lang="en-ZA"/>
          </a:p>
        </p:txBody>
      </p:sp>
    </p:spTree>
    <p:extLst>
      <p:ext uri="{BB962C8B-B14F-4D97-AF65-F5344CB8AC3E}">
        <p14:creationId xmlns:p14="http://schemas.microsoft.com/office/powerpoint/2010/main" val="2052494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uses the YEAR () function to extract annual data from the values ​​in the </a:t>
            </a:r>
            <a:r>
              <a:rPr lang="en-US" dirty="0" err="1"/>
              <a:t>shipped_date</a:t>
            </a:r>
            <a:r>
              <a:rPr lang="en-US" dirty="0"/>
              <a:t> column. Use the SUM () function and the GROUP BY clause to return the total sales for each year.</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18</a:t>
            </a:fld>
            <a:endParaRPr lang="en-ZA"/>
          </a:p>
        </p:txBody>
      </p:sp>
    </p:spTree>
    <p:extLst>
      <p:ext uri="{BB962C8B-B14F-4D97-AF65-F5344CB8AC3E}">
        <p14:creationId xmlns:p14="http://schemas.microsoft.com/office/powerpoint/2010/main" val="2737917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example uses the DATEDIFF () function to compare the requested delivery date to the shipping date by days and return  the order if it is on time or late.</a:t>
            </a:r>
          </a:p>
          <a:p>
            <a:endParaRPr lang="en-US" dirty="0"/>
          </a:p>
          <a:p>
            <a:r>
              <a:rPr lang="en-US" dirty="0" err="1"/>
              <a:t>Datediff</a:t>
            </a:r>
            <a:r>
              <a:rPr lang="en-US" dirty="0"/>
              <a:t>(interval, old date, new date)</a:t>
            </a:r>
          </a:p>
          <a:p>
            <a:r>
              <a:rPr lang="en-US" dirty="0" err="1"/>
              <a:t>Datediff</a:t>
            </a:r>
            <a:r>
              <a:rPr lang="en-US" dirty="0"/>
              <a:t>(year, ‘old date’, ‘new date’)</a:t>
            </a:r>
          </a:p>
          <a:p>
            <a:endParaRPr lang="en-US" dirty="0"/>
          </a:p>
          <a:p>
            <a:r>
              <a:rPr lang="en-US" dirty="0"/>
              <a:t>MySQL – will only do days by default (</a:t>
            </a:r>
            <a:r>
              <a:rPr lang="en-US" dirty="0" err="1"/>
              <a:t>Timestampdiff</a:t>
            </a:r>
            <a:r>
              <a:rPr lang="en-US" dirty="0"/>
              <a:t> is alternative)</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19</a:t>
            </a:fld>
            <a:endParaRPr lang="en-ZA"/>
          </a:p>
        </p:txBody>
      </p:sp>
    </p:spTree>
    <p:extLst>
      <p:ext uri="{BB962C8B-B14F-4D97-AF65-F5344CB8AC3E}">
        <p14:creationId xmlns:p14="http://schemas.microsoft.com/office/powerpoint/2010/main" val="3757715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20</a:t>
            </a:fld>
            <a:endParaRPr lang="en-ZA"/>
          </a:p>
        </p:txBody>
      </p:sp>
    </p:spTree>
    <p:extLst>
      <p:ext uri="{BB962C8B-B14F-4D97-AF65-F5344CB8AC3E}">
        <p14:creationId xmlns:p14="http://schemas.microsoft.com/office/powerpoint/2010/main" val="165042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uses the DATEADD() function to calculate the estimated shipped date based on the ordered date by adding 2 days.</a:t>
            </a:r>
          </a:p>
          <a:p>
            <a:endParaRPr lang="en-US" dirty="0"/>
          </a:p>
          <a:p>
            <a:r>
              <a:rPr lang="en-US" b="1" dirty="0"/>
              <a:t>MySQL – </a:t>
            </a:r>
          </a:p>
          <a:p>
            <a:r>
              <a:rPr lang="en-US" dirty="0"/>
              <a:t>DATE_ADD(date, INTERVAL value </a:t>
            </a:r>
            <a:r>
              <a:rPr lang="en-US" dirty="0" err="1"/>
              <a:t>addunit</a:t>
            </a:r>
            <a:r>
              <a:rPr lang="en-US" dirty="0"/>
              <a:t>)</a:t>
            </a:r>
          </a:p>
          <a:p>
            <a:r>
              <a:rPr lang="en-US" dirty="0"/>
              <a:t>SELECT DATE_ADD("2017-06-15", INTERVAL 10 DAY);</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21</a:t>
            </a:fld>
            <a:endParaRPr lang="en-ZA"/>
          </a:p>
        </p:txBody>
      </p:sp>
    </p:spTree>
    <p:extLst>
      <p:ext uri="{BB962C8B-B14F-4D97-AF65-F5344CB8AC3E}">
        <p14:creationId xmlns:p14="http://schemas.microsoft.com/office/powerpoint/2010/main" val="1844738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1 – end of month of the date mentioned in the function</a:t>
            </a:r>
          </a:p>
          <a:p>
            <a:endParaRPr lang="en-ZA" dirty="0"/>
          </a:p>
          <a:p>
            <a:r>
              <a:rPr lang="en-ZA" b="1" dirty="0" err="1"/>
              <a:t>mySQL</a:t>
            </a:r>
            <a:r>
              <a:rPr lang="en-ZA" dirty="0"/>
              <a:t> – </a:t>
            </a:r>
            <a:r>
              <a:rPr lang="en-ZA" dirty="0" err="1"/>
              <a:t>last_day</a:t>
            </a:r>
            <a:r>
              <a:rPr lang="en-ZA" dirty="0"/>
              <a:t> </a:t>
            </a:r>
          </a:p>
          <a:p>
            <a:r>
              <a:rPr lang="en-ZA" dirty="0"/>
              <a:t>– an offset is not allowed </a:t>
            </a:r>
          </a:p>
        </p:txBody>
      </p:sp>
      <p:sp>
        <p:nvSpPr>
          <p:cNvPr id="4" name="Slide Number Placeholder 3"/>
          <p:cNvSpPr>
            <a:spLocks noGrp="1"/>
          </p:cNvSpPr>
          <p:nvPr>
            <p:ph type="sldNum" sz="quarter" idx="5"/>
          </p:nvPr>
        </p:nvSpPr>
        <p:spPr/>
        <p:txBody>
          <a:bodyPr/>
          <a:lstStyle/>
          <a:p>
            <a:fld id="{85CC5F24-0218-45C1-84FF-7B5EA4924C5B}" type="slidenum">
              <a:rPr lang="en-ZA" smtClean="0"/>
              <a:t>23</a:t>
            </a:fld>
            <a:endParaRPr lang="en-ZA"/>
          </a:p>
        </p:txBody>
      </p:sp>
    </p:spTree>
    <p:extLst>
      <p:ext uri="{BB962C8B-B14F-4D97-AF65-F5344CB8AC3E}">
        <p14:creationId xmlns:p14="http://schemas.microsoft.com/office/powerpoint/2010/main" val="3729139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effectLst/>
              </a:rPr>
              <a:t>Year - </a:t>
            </a:r>
            <a:r>
              <a:rPr lang="en-US" dirty="0">
                <a:effectLst/>
              </a:rPr>
              <a:t>Required. Specifies a year (4 digits)</a:t>
            </a:r>
          </a:p>
          <a:p>
            <a:r>
              <a:rPr lang="en-US" i="1" dirty="0">
                <a:effectLst/>
              </a:rPr>
              <a:t>Month - </a:t>
            </a:r>
            <a:r>
              <a:rPr lang="en-US" dirty="0">
                <a:effectLst/>
              </a:rPr>
              <a:t>Required. Specifies a month (from 1 to 12)</a:t>
            </a:r>
          </a:p>
          <a:p>
            <a:r>
              <a:rPr lang="en-US" i="1" dirty="0">
                <a:effectLst/>
              </a:rPr>
              <a:t>Day - </a:t>
            </a:r>
            <a:r>
              <a:rPr lang="en-US" dirty="0">
                <a:effectLst/>
              </a:rPr>
              <a:t>Required. Specifies a day (from 1 to 31)</a:t>
            </a:r>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24</a:t>
            </a:fld>
            <a:endParaRPr lang="en-ZA"/>
          </a:p>
        </p:txBody>
      </p:sp>
    </p:spTree>
    <p:extLst>
      <p:ext uri="{BB962C8B-B14F-4D97-AF65-F5344CB8AC3E}">
        <p14:creationId xmlns:p14="http://schemas.microsoft.com/office/powerpoint/2010/main" val="1025390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ZA" dirty="0" err="1"/>
              <a:t>datediff</a:t>
            </a:r>
            <a:r>
              <a:rPr lang="en-ZA" dirty="0"/>
              <a:t>(hire </a:t>
            </a:r>
            <a:r>
              <a:rPr lang="en-ZA" dirty="0" err="1"/>
              <a:t>date,date</a:t>
            </a:r>
            <a:r>
              <a:rPr lang="en-ZA" dirty="0"/>
              <a:t>)</a:t>
            </a:r>
          </a:p>
          <a:p>
            <a:pPr marL="228600" indent="-228600">
              <a:buAutoNum type="arabicPeriod"/>
            </a:pPr>
            <a:r>
              <a:rPr lang="en-ZA" dirty="0" err="1"/>
              <a:t>Dateadd</a:t>
            </a:r>
            <a:r>
              <a:rPr lang="en-ZA" dirty="0"/>
              <a:t>() hire date+30 years</a:t>
            </a:r>
          </a:p>
          <a:p>
            <a:pPr marL="228600" indent="-228600">
              <a:buAutoNum type="arabicPeriod"/>
            </a:pPr>
            <a:r>
              <a:rPr lang="en-ZA" dirty="0"/>
              <a:t>Year(hire date) count(*), group by year</a:t>
            </a:r>
          </a:p>
          <a:p>
            <a:pPr marL="228600" indent="-228600">
              <a:buAutoNum type="arabicPeriod"/>
            </a:pPr>
            <a:r>
              <a:rPr lang="en-ZA" dirty="0" err="1"/>
              <a:t>Eomonth</a:t>
            </a:r>
            <a:r>
              <a:rPr lang="en-ZA" dirty="0"/>
              <a:t>(</a:t>
            </a:r>
            <a:r>
              <a:rPr lang="en-ZA" dirty="0" err="1"/>
              <a:t>hiredate</a:t>
            </a:r>
            <a:r>
              <a:rPr lang="en-ZA" dirty="0"/>
              <a:t>)</a:t>
            </a:r>
          </a:p>
        </p:txBody>
      </p:sp>
      <p:sp>
        <p:nvSpPr>
          <p:cNvPr id="4" name="Slide Number Placeholder 3"/>
          <p:cNvSpPr>
            <a:spLocks noGrp="1"/>
          </p:cNvSpPr>
          <p:nvPr>
            <p:ph type="sldNum" sz="quarter" idx="5"/>
          </p:nvPr>
        </p:nvSpPr>
        <p:spPr/>
        <p:txBody>
          <a:bodyPr/>
          <a:lstStyle/>
          <a:p>
            <a:fld id="{85CC5F24-0218-45C1-84FF-7B5EA4924C5B}" type="slidenum">
              <a:rPr lang="en-ZA" smtClean="0"/>
              <a:t>27</a:t>
            </a:fld>
            <a:endParaRPr lang="en-ZA"/>
          </a:p>
        </p:txBody>
      </p:sp>
    </p:spTree>
    <p:extLst>
      <p:ext uri="{BB962C8B-B14F-4D97-AF65-F5344CB8AC3E}">
        <p14:creationId xmlns:p14="http://schemas.microsoft.com/office/powerpoint/2010/main" val="2303978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1.</a:t>
            </a:r>
            <a:r>
              <a:rPr lang="en-ZA" sz="1800" dirty="0">
                <a:solidFill>
                  <a:srgbClr val="000000"/>
                </a:solidFill>
                <a:latin typeface="Consolas" panose="020B0609020204030204" pitchFamily="49" charset="0"/>
              </a:rPr>
              <a:t> </a:t>
            </a:r>
            <a:r>
              <a:rPr lang="en-ZA" sz="1800" dirty="0">
                <a:solidFill>
                  <a:srgbClr val="0000FF"/>
                </a:solidFill>
                <a:latin typeface="Consolas" panose="020B0609020204030204" pitchFamily="49" charset="0"/>
              </a:rPr>
              <a:t>select</a:t>
            </a:r>
            <a:r>
              <a:rPr lang="en-ZA" sz="1800" dirty="0">
                <a:solidFill>
                  <a:srgbClr val="000000"/>
                </a:solidFill>
                <a:latin typeface="Consolas" panose="020B0609020204030204" pitchFamily="49" charset="0"/>
              </a:rPr>
              <a:t> </a:t>
            </a:r>
            <a:r>
              <a:rPr lang="en-ZA" sz="1800" dirty="0" err="1">
                <a:solidFill>
                  <a:srgbClr val="000000"/>
                </a:solidFill>
                <a:latin typeface="Consolas" panose="020B0609020204030204" pitchFamily="49" charset="0"/>
              </a:rPr>
              <a:t>o</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orderNumber</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o</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orderdate</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p</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paymentdate</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p</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customerNumber</a:t>
            </a:r>
            <a:r>
              <a:rPr lang="en-ZA" sz="1800" dirty="0">
                <a:solidFill>
                  <a:srgbClr val="808080"/>
                </a:solidFill>
                <a:latin typeface="Consolas" panose="020B0609020204030204" pitchFamily="49" charset="0"/>
              </a:rPr>
              <a:t>,</a:t>
            </a:r>
            <a:r>
              <a:rPr lang="en-ZA" sz="1800" dirty="0">
                <a:solidFill>
                  <a:srgbClr val="000000"/>
                </a:solidFill>
                <a:latin typeface="Consolas" panose="020B0609020204030204" pitchFamily="49" charset="0"/>
              </a:rPr>
              <a:t> </a:t>
            </a:r>
            <a:r>
              <a:rPr lang="en-ZA" sz="1800" dirty="0">
                <a:solidFill>
                  <a:srgbClr val="FF00FF"/>
                </a:solidFill>
                <a:latin typeface="Consolas" panose="020B0609020204030204" pitchFamily="49" charset="0"/>
              </a:rPr>
              <a:t>DATEDIFF</a:t>
            </a:r>
            <a:r>
              <a:rPr lang="en-ZA" sz="1800" dirty="0">
                <a:solidFill>
                  <a:srgbClr val="808080"/>
                </a:solidFill>
                <a:latin typeface="Consolas" panose="020B0609020204030204" pitchFamily="49" charset="0"/>
              </a:rPr>
              <a:t>(</a:t>
            </a:r>
            <a:r>
              <a:rPr lang="en-ZA" sz="1800" dirty="0" err="1">
                <a:solidFill>
                  <a:srgbClr val="FF00FF"/>
                </a:solidFill>
                <a:latin typeface="Consolas" panose="020B0609020204030204" pitchFamily="49" charset="0"/>
              </a:rPr>
              <a:t>day</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o</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orderdate</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p</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paymentdate</a:t>
            </a:r>
            <a:r>
              <a:rPr lang="en-ZA" sz="1800" dirty="0">
                <a:solidFill>
                  <a:srgbClr val="808080"/>
                </a:solidFill>
                <a:latin typeface="Consolas" panose="020B0609020204030204" pitchFamily="49" charset="0"/>
              </a:rPr>
              <a:t>)</a:t>
            </a:r>
            <a:r>
              <a:rPr lang="en-ZA" sz="1800" dirty="0">
                <a:solidFill>
                  <a:srgbClr val="000000"/>
                </a:solidFill>
                <a:latin typeface="Consolas" panose="020B0609020204030204" pitchFamily="49" charset="0"/>
              </a:rPr>
              <a:t> </a:t>
            </a:r>
            <a:r>
              <a:rPr lang="en-ZA" sz="1800" dirty="0">
                <a:solidFill>
                  <a:srgbClr val="0000FF"/>
                </a:solidFill>
                <a:latin typeface="Consolas" panose="020B0609020204030204" pitchFamily="49" charset="0"/>
              </a:rPr>
              <a:t>from</a:t>
            </a:r>
            <a:r>
              <a:rPr lang="en-ZA" sz="1800" dirty="0">
                <a:solidFill>
                  <a:srgbClr val="000000"/>
                </a:solidFill>
                <a:latin typeface="Consolas" panose="020B0609020204030204" pitchFamily="49" charset="0"/>
              </a:rPr>
              <a:t> orders o</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payments p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orderNumber</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orderNumber</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orderNumber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10123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customerNumber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103</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2. </a:t>
            </a:r>
            <a:r>
              <a:rPr lang="en-ZA" sz="1800" dirty="0">
                <a:solidFill>
                  <a:srgbClr val="0000FF"/>
                </a:solidFill>
                <a:latin typeface="Consolas" panose="020B0609020204030204" pitchFamily="49" charset="0"/>
              </a:rPr>
              <a:t>select</a:t>
            </a:r>
            <a:r>
              <a:rPr lang="en-ZA" sz="1800" dirty="0">
                <a:solidFill>
                  <a:srgbClr val="000000"/>
                </a:solidFill>
                <a:latin typeface="Consolas" panose="020B0609020204030204" pitchFamily="49" charset="0"/>
              </a:rPr>
              <a:t> </a:t>
            </a:r>
            <a:r>
              <a:rPr lang="en-ZA" sz="1800" dirty="0" err="1">
                <a:solidFill>
                  <a:srgbClr val="000000"/>
                </a:solidFill>
                <a:latin typeface="Consolas" panose="020B0609020204030204" pitchFamily="49" charset="0"/>
              </a:rPr>
              <a:t>c</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customerNumber</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o</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orderNumber</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c</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customerName</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o</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shippedDate</a:t>
            </a:r>
            <a:r>
              <a:rPr lang="en-ZA" sz="1800" dirty="0">
                <a:solidFill>
                  <a:srgbClr val="808080"/>
                </a:solidFill>
                <a:latin typeface="Consolas" panose="020B0609020204030204" pitchFamily="49" charset="0"/>
              </a:rPr>
              <a:t>,</a:t>
            </a:r>
            <a:r>
              <a:rPr lang="en-ZA" sz="1800" dirty="0">
                <a:solidFill>
                  <a:srgbClr val="000000"/>
                </a:solidFill>
                <a:latin typeface="Consolas" panose="020B0609020204030204" pitchFamily="49" charset="0"/>
              </a:rPr>
              <a:t> </a:t>
            </a:r>
            <a:r>
              <a:rPr lang="en-ZA" sz="1800" dirty="0" err="1">
                <a:solidFill>
                  <a:srgbClr val="000000"/>
                </a:solidFill>
                <a:latin typeface="Consolas" panose="020B0609020204030204" pitchFamily="49" charset="0"/>
              </a:rPr>
              <a:t>o</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requiredDate</a:t>
            </a:r>
            <a:r>
              <a:rPr lang="en-ZA" sz="1800" dirty="0">
                <a:solidFill>
                  <a:srgbClr val="000000"/>
                </a:solidFill>
                <a:latin typeface="Consolas" panose="020B0609020204030204" pitchFamily="49" charset="0"/>
              </a:rPr>
              <a:t> </a:t>
            </a:r>
            <a:r>
              <a:rPr lang="en-ZA" sz="1800" dirty="0">
                <a:solidFill>
                  <a:srgbClr val="0000FF"/>
                </a:solidFill>
                <a:latin typeface="Consolas" panose="020B0609020204030204" pitchFamily="49" charset="0"/>
              </a:rPr>
              <a:t>from</a:t>
            </a:r>
            <a:r>
              <a:rPr lang="en-ZA" sz="1800" dirty="0">
                <a:solidFill>
                  <a:srgbClr val="000000"/>
                </a:solidFill>
                <a:latin typeface="Consolas" panose="020B0609020204030204" pitchFamily="49" charset="0"/>
              </a:rPr>
              <a:t> orders o</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Customers c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customerNumber</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customerNumber</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day</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shippedDate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requiredDate</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7</a:t>
            </a: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3.</a:t>
            </a:r>
            <a:r>
              <a:rPr lang="en-ZA" sz="1800" dirty="0">
                <a:solidFill>
                  <a:srgbClr val="0000FF"/>
                </a:solidFill>
                <a:latin typeface="Consolas" panose="020B0609020204030204" pitchFamily="49" charset="0"/>
              </a:rPr>
              <a:t> select</a:t>
            </a:r>
            <a:r>
              <a:rPr lang="en-ZA" sz="1800" dirty="0">
                <a:solidFill>
                  <a:srgbClr val="000000"/>
                </a:solidFill>
                <a:latin typeface="Consolas" panose="020B0609020204030204" pitchFamily="49" charset="0"/>
              </a:rPr>
              <a:t> </a:t>
            </a:r>
            <a:r>
              <a:rPr lang="en-ZA" sz="1800" dirty="0" err="1">
                <a:solidFill>
                  <a:srgbClr val="000000"/>
                </a:solidFill>
                <a:latin typeface="Consolas" panose="020B0609020204030204" pitchFamily="49" charset="0"/>
              </a:rPr>
              <a:t>c</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customerNumber</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o</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orderNumber</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c</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customerName</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o</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shippedDate</a:t>
            </a:r>
            <a:r>
              <a:rPr lang="en-ZA" sz="1800" dirty="0">
                <a:solidFill>
                  <a:srgbClr val="808080"/>
                </a:solidFill>
                <a:latin typeface="Consolas" panose="020B0609020204030204" pitchFamily="49" charset="0"/>
              </a:rPr>
              <a:t>,</a:t>
            </a:r>
            <a:r>
              <a:rPr lang="en-ZA" sz="1800" dirty="0">
                <a:solidFill>
                  <a:srgbClr val="000000"/>
                </a:solidFill>
                <a:latin typeface="Consolas" panose="020B0609020204030204" pitchFamily="49" charset="0"/>
              </a:rPr>
              <a:t> </a:t>
            </a:r>
            <a:r>
              <a:rPr lang="en-ZA" sz="1800" dirty="0" err="1">
                <a:solidFill>
                  <a:srgbClr val="000000"/>
                </a:solidFill>
                <a:latin typeface="Consolas" panose="020B0609020204030204" pitchFamily="49" charset="0"/>
              </a:rPr>
              <a:t>o</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requiredDate</a:t>
            </a:r>
            <a:endParaRPr lang="en-ZA" sz="1800" dirty="0">
              <a:solidFill>
                <a:srgbClr val="000000"/>
              </a:solidFill>
              <a:latin typeface="Consolas" panose="020B0609020204030204" pitchFamily="49" charset="0"/>
            </a:endParaRPr>
          </a:p>
          <a:p>
            <a:r>
              <a:rPr lang="en-ZA" sz="1800" dirty="0">
                <a:solidFill>
                  <a:srgbClr val="0000FF"/>
                </a:solidFill>
                <a:latin typeface="Consolas" panose="020B0609020204030204" pitchFamily="49" charset="0"/>
              </a:rPr>
              <a:t>from</a:t>
            </a:r>
            <a:r>
              <a:rPr lang="en-ZA" sz="1800" dirty="0">
                <a:solidFill>
                  <a:srgbClr val="000000"/>
                </a:solidFill>
                <a:latin typeface="Consolas" panose="020B0609020204030204" pitchFamily="49" charset="0"/>
              </a:rPr>
              <a:t> orders o </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Customers c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customerNumber</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customerNumber</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shippedDate</a:t>
            </a:r>
            <a:r>
              <a:rPr lang="en-US" sz="1800" dirty="0">
                <a:solidFill>
                  <a:srgbClr val="808080"/>
                </a:solidFill>
                <a:latin typeface="Consolas" panose="020B0609020204030204" pitchFamily="49" charset="0"/>
              </a:rPr>
              <a:t>&gt;</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requiredDate</a:t>
            </a:r>
            <a:endParaRPr lang="en-US" sz="1800" dirty="0">
              <a:solidFill>
                <a:srgbClr val="000000"/>
              </a:solidFill>
              <a:latin typeface="Consolas" panose="020B0609020204030204" pitchFamily="49" charset="0"/>
            </a:endParaRPr>
          </a:p>
          <a:p>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4</a:t>
            </a:r>
            <a:r>
              <a:rPr lang="en-US" sz="1800" dirty="0">
                <a:solidFill>
                  <a:srgbClr val="000000"/>
                </a:solidFill>
                <a:latin typeface="Consolas" panose="020B0609020204030204" pitchFamily="49" charset="0"/>
              </a:rPr>
              <a:t>.</a:t>
            </a:r>
            <a:r>
              <a:rPr lang="en-ZA" sz="1800" dirty="0">
                <a:solidFill>
                  <a:srgbClr val="0000FF"/>
                </a:solidFill>
                <a:latin typeface="Consolas" panose="020B0609020204030204" pitchFamily="49" charset="0"/>
              </a:rPr>
              <a:t> select</a:t>
            </a:r>
            <a:r>
              <a:rPr lang="en-ZA" sz="1800" dirty="0">
                <a:solidFill>
                  <a:srgbClr val="000000"/>
                </a:solidFill>
                <a:latin typeface="Consolas" panose="020B0609020204030204" pitchFamily="49" charset="0"/>
              </a:rPr>
              <a:t> </a:t>
            </a:r>
            <a:r>
              <a:rPr lang="en-ZA" sz="1800" dirty="0" err="1">
                <a:solidFill>
                  <a:srgbClr val="000000"/>
                </a:solidFill>
                <a:latin typeface="Consolas" panose="020B0609020204030204" pitchFamily="49" charset="0"/>
              </a:rPr>
              <a:t>c</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customerNumber</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o</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orderNumber</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c</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customerName</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o</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shippedDate</a:t>
            </a:r>
            <a:r>
              <a:rPr lang="en-ZA" sz="1800" dirty="0">
                <a:solidFill>
                  <a:srgbClr val="808080"/>
                </a:solidFill>
                <a:latin typeface="Consolas" panose="020B0609020204030204" pitchFamily="49" charset="0"/>
              </a:rPr>
              <a:t>,</a:t>
            </a:r>
            <a:r>
              <a:rPr lang="en-ZA" sz="1800" dirty="0">
                <a:solidFill>
                  <a:srgbClr val="000000"/>
                </a:solidFill>
                <a:latin typeface="Consolas" panose="020B0609020204030204" pitchFamily="49" charset="0"/>
              </a:rPr>
              <a:t> </a:t>
            </a:r>
            <a:r>
              <a:rPr lang="en-ZA" sz="1800" dirty="0" err="1">
                <a:solidFill>
                  <a:srgbClr val="000000"/>
                </a:solidFill>
                <a:latin typeface="Consolas" panose="020B0609020204030204" pitchFamily="49" charset="0"/>
              </a:rPr>
              <a:t>o</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requiredDate</a:t>
            </a:r>
            <a:r>
              <a:rPr lang="en-ZA" sz="1800" dirty="0">
                <a:solidFill>
                  <a:srgbClr val="000000"/>
                </a:solidFill>
                <a:latin typeface="Consolas" panose="020B0609020204030204" pitchFamily="49" charset="0"/>
              </a:rPr>
              <a:t> </a:t>
            </a:r>
            <a:r>
              <a:rPr lang="en-ZA" sz="1800" dirty="0">
                <a:solidFill>
                  <a:srgbClr val="808080"/>
                </a:solidFill>
                <a:latin typeface="Consolas" panose="020B0609020204030204" pitchFamily="49" charset="0"/>
              </a:rPr>
              <a:t>,</a:t>
            </a:r>
            <a:endParaRPr lang="en-ZA"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day</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shippedDate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requiredDate</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7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'early'</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shippedDate</a:t>
            </a:r>
            <a:r>
              <a:rPr lang="en-US" sz="1800" dirty="0">
                <a:solidFill>
                  <a:srgbClr val="808080"/>
                </a:solidFill>
                <a:latin typeface="Consolas" panose="020B0609020204030204" pitchFamily="49" charset="0"/>
              </a:rPr>
              <a:t>&gt;</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requiredDate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'late'</a:t>
            </a:r>
            <a:endParaRPr lang="en-US" sz="1800" dirty="0">
              <a:solidFill>
                <a:srgbClr val="000000"/>
              </a:solidFill>
              <a:latin typeface="Consolas" panose="020B0609020204030204" pitchFamily="49" charset="0"/>
            </a:endParaRPr>
          </a:p>
          <a:p>
            <a:r>
              <a:rPr lang="en-ZA" sz="1800" dirty="0">
                <a:solidFill>
                  <a:srgbClr val="000000"/>
                </a:solidFill>
                <a:latin typeface="Consolas" panose="020B0609020204030204" pitchFamily="49" charset="0"/>
              </a:rPr>
              <a:t> </a:t>
            </a:r>
            <a:r>
              <a:rPr lang="en-ZA" sz="1800" dirty="0">
                <a:solidFill>
                  <a:srgbClr val="0000FF"/>
                </a:solidFill>
                <a:latin typeface="Consolas" panose="020B0609020204030204" pitchFamily="49" charset="0"/>
              </a:rPr>
              <a:t>else</a:t>
            </a:r>
            <a:r>
              <a:rPr lang="en-ZA" sz="1800" dirty="0">
                <a:solidFill>
                  <a:srgbClr val="000000"/>
                </a:solidFill>
                <a:latin typeface="Consolas" panose="020B0609020204030204" pitchFamily="49" charset="0"/>
              </a:rPr>
              <a:t> </a:t>
            </a:r>
            <a:r>
              <a:rPr lang="en-ZA" sz="1800" dirty="0">
                <a:solidFill>
                  <a:srgbClr val="FF0000"/>
                </a:solidFill>
                <a:latin typeface="Consolas" panose="020B0609020204030204" pitchFamily="49" charset="0"/>
              </a:rPr>
              <a:t>'Invalid'</a:t>
            </a:r>
            <a:endParaRPr lang="en-ZA" sz="1800" dirty="0">
              <a:solidFill>
                <a:srgbClr val="000000"/>
              </a:solidFill>
              <a:latin typeface="Consolas" panose="020B0609020204030204" pitchFamily="49" charset="0"/>
            </a:endParaRPr>
          </a:p>
          <a:p>
            <a:r>
              <a:rPr lang="en-ZA" sz="1800" dirty="0">
                <a:solidFill>
                  <a:srgbClr val="000000"/>
                </a:solidFill>
                <a:latin typeface="Consolas" panose="020B0609020204030204" pitchFamily="49" charset="0"/>
              </a:rPr>
              <a:t> </a:t>
            </a:r>
            <a:r>
              <a:rPr lang="en-ZA" sz="1800" dirty="0">
                <a:solidFill>
                  <a:srgbClr val="0000FF"/>
                </a:solidFill>
                <a:latin typeface="Consolas" panose="020B0609020204030204" pitchFamily="49" charset="0"/>
              </a:rPr>
              <a:t>end</a:t>
            </a:r>
            <a:r>
              <a:rPr lang="en-ZA" sz="1800" dirty="0">
                <a:solidFill>
                  <a:srgbClr val="000000"/>
                </a:solidFill>
                <a:latin typeface="Consolas" panose="020B0609020204030204" pitchFamily="49" charset="0"/>
              </a:rPr>
              <a:t> </a:t>
            </a:r>
            <a:r>
              <a:rPr lang="en-ZA" sz="1800" dirty="0">
                <a:solidFill>
                  <a:srgbClr val="0000FF"/>
                </a:solidFill>
                <a:latin typeface="Consolas" panose="020B0609020204030204" pitchFamily="49" charset="0"/>
              </a:rPr>
              <a:t>status</a:t>
            </a:r>
            <a:endParaRPr lang="en-ZA" sz="1800" dirty="0">
              <a:solidFill>
                <a:srgbClr val="000000"/>
              </a:solidFill>
              <a:latin typeface="Consolas" panose="020B0609020204030204" pitchFamily="49" charset="0"/>
            </a:endParaRPr>
          </a:p>
          <a:p>
            <a:r>
              <a:rPr lang="en-ZA" sz="1800" dirty="0">
                <a:solidFill>
                  <a:srgbClr val="0000FF"/>
                </a:solidFill>
                <a:latin typeface="Consolas" panose="020B0609020204030204" pitchFamily="49" charset="0"/>
              </a:rPr>
              <a:t>from</a:t>
            </a:r>
            <a:r>
              <a:rPr lang="en-ZA" sz="1800" dirty="0">
                <a:solidFill>
                  <a:srgbClr val="000000"/>
                </a:solidFill>
                <a:latin typeface="Consolas" panose="020B0609020204030204" pitchFamily="49" charset="0"/>
              </a:rPr>
              <a:t> orders o </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Customers c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customerNumber</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customerNumber</a:t>
            </a:r>
            <a:endParaRPr lang="en-US" sz="1800" dirty="0">
              <a:solidFill>
                <a:srgbClr val="000000"/>
              </a:solidFill>
              <a:latin typeface="Consolas" panose="020B0609020204030204" pitchFamily="49" charset="0"/>
            </a:endParaRPr>
          </a:p>
          <a:p>
            <a:r>
              <a:rPr lang="en-ZA" sz="1800" dirty="0">
                <a:solidFill>
                  <a:srgbClr val="0000FF"/>
                </a:solidFill>
                <a:latin typeface="Consolas" panose="020B0609020204030204" pitchFamily="49" charset="0"/>
              </a:rPr>
              <a:t>order</a:t>
            </a:r>
            <a:r>
              <a:rPr lang="en-ZA" sz="1800" dirty="0">
                <a:solidFill>
                  <a:srgbClr val="000000"/>
                </a:solidFill>
                <a:latin typeface="Consolas" panose="020B0609020204030204" pitchFamily="49" charset="0"/>
              </a:rPr>
              <a:t> </a:t>
            </a:r>
            <a:r>
              <a:rPr lang="en-ZA" sz="1800" dirty="0">
                <a:solidFill>
                  <a:srgbClr val="0000FF"/>
                </a:solidFill>
                <a:latin typeface="Consolas" panose="020B0609020204030204" pitchFamily="49" charset="0"/>
              </a:rPr>
              <a:t>by</a:t>
            </a:r>
            <a:r>
              <a:rPr lang="en-ZA" sz="1800" dirty="0">
                <a:solidFill>
                  <a:srgbClr val="000000"/>
                </a:solidFill>
                <a:latin typeface="Consolas" panose="020B0609020204030204" pitchFamily="49" charset="0"/>
              </a:rPr>
              <a:t> </a:t>
            </a:r>
            <a:r>
              <a:rPr lang="en-ZA" sz="1800" dirty="0">
                <a:solidFill>
                  <a:srgbClr val="0000FF"/>
                </a:solidFill>
                <a:latin typeface="Consolas" panose="020B0609020204030204" pitchFamily="49" charset="0"/>
              </a:rPr>
              <a:t>status</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28</a:t>
            </a:fld>
            <a:endParaRPr lang="en-ZA"/>
          </a:p>
        </p:txBody>
      </p:sp>
    </p:spTree>
    <p:extLst>
      <p:ext uri="{BB962C8B-B14F-4D97-AF65-F5344CB8AC3E}">
        <p14:creationId xmlns:p14="http://schemas.microsoft.com/office/powerpoint/2010/main" val="2578628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i="1" dirty="0"/>
              <a:t>Updating</a:t>
            </a:r>
            <a:r>
              <a:rPr lang="en-US" dirty="0"/>
              <a:t> a table with indexes takes more time than updating a table without (because the indexes also need an update). </a:t>
            </a:r>
          </a:p>
          <a:p>
            <a:r>
              <a:rPr lang="en-US" dirty="0"/>
              <a:t>It will however allow you to </a:t>
            </a:r>
            <a:r>
              <a:rPr lang="en-US" i="1" dirty="0"/>
              <a:t>search</a:t>
            </a:r>
            <a:r>
              <a:rPr lang="en-US" dirty="0"/>
              <a:t> faster</a:t>
            </a:r>
          </a:p>
          <a:p>
            <a:endParaRPr lang="en-US" dirty="0"/>
          </a:p>
          <a:p>
            <a:r>
              <a:rPr lang="en-US" dirty="0"/>
              <a:t>So  only create indexes on columns that will be frequently searched against.</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3</a:t>
            </a:fld>
            <a:endParaRPr lang="en-ZA"/>
          </a:p>
        </p:txBody>
      </p:sp>
    </p:spTree>
    <p:extLst>
      <p:ext uri="{BB962C8B-B14F-4D97-AF65-F5344CB8AC3E}">
        <p14:creationId xmlns:p14="http://schemas.microsoft.com/office/powerpoint/2010/main" val="2679496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Updating a table with indexes takes more time than updating a table without (because the indexes also need an update). It will however allow you to </a:t>
            </a:r>
            <a:r>
              <a:rPr lang="en-US" b="1" i="0" dirty="0">
                <a:solidFill>
                  <a:srgbClr val="000000"/>
                </a:solidFill>
                <a:effectLst/>
                <a:latin typeface="Verdana" panose="020B0604030504040204" pitchFamily="34" charset="0"/>
              </a:rPr>
              <a:t>search </a:t>
            </a:r>
            <a:r>
              <a:rPr lang="en-US" b="0" i="0" dirty="0">
                <a:solidFill>
                  <a:srgbClr val="000000"/>
                </a:solidFill>
                <a:effectLst/>
                <a:latin typeface="Verdana" panose="020B0604030504040204" pitchFamily="34" charset="0"/>
              </a:rPr>
              <a:t>faster</a:t>
            </a:r>
          </a:p>
          <a:p>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So  only create indexes on columns that will be frequently searched against.</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4</a:t>
            </a:fld>
            <a:endParaRPr lang="en-ZA"/>
          </a:p>
        </p:txBody>
      </p:sp>
    </p:spTree>
    <p:extLst>
      <p:ext uri="{BB962C8B-B14F-4D97-AF65-F5344CB8AC3E}">
        <p14:creationId xmlns:p14="http://schemas.microsoft.com/office/powerpoint/2010/main" val="1634267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delete an index in a table</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5</a:t>
            </a:fld>
            <a:endParaRPr lang="en-ZA"/>
          </a:p>
        </p:txBody>
      </p:sp>
    </p:spTree>
    <p:extLst>
      <p:ext uri="{BB962C8B-B14F-4D97-AF65-F5344CB8AC3E}">
        <p14:creationId xmlns:p14="http://schemas.microsoft.com/office/powerpoint/2010/main" val="331962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err="1"/>
              <a:t>Datediff_big</a:t>
            </a:r>
            <a:r>
              <a:rPr lang="en-ZA" dirty="0"/>
              <a:t>?</a:t>
            </a:r>
          </a:p>
        </p:txBody>
      </p:sp>
      <p:sp>
        <p:nvSpPr>
          <p:cNvPr id="4" name="Slide Number Placeholder 3"/>
          <p:cNvSpPr>
            <a:spLocks noGrp="1"/>
          </p:cNvSpPr>
          <p:nvPr>
            <p:ph type="sldNum" sz="quarter" idx="5"/>
          </p:nvPr>
        </p:nvSpPr>
        <p:spPr/>
        <p:txBody>
          <a:bodyPr/>
          <a:lstStyle/>
          <a:p>
            <a:fld id="{85CC5F24-0218-45C1-84FF-7B5EA4924C5B}" type="slidenum">
              <a:rPr lang="en-ZA" smtClean="0"/>
              <a:t>9</a:t>
            </a:fld>
            <a:endParaRPr lang="en-ZA"/>
          </a:p>
        </p:txBody>
      </p:sp>
    </p:spTree>
    <p:extLst>
      <p:ext uri="{BB962C8B-B14F-4D97-AF65-F5344CB8AC3E}">
        <p14:creationId xmlns:p14="http://schemas.microsoft.com/office/powerpoint/2010/main" val="2959791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MySQL – </a:t>
            </a:r>
            <a:r>
              <a:rPr lang="en-ZA" dirty="0" err="1"/>
              <a:t>Curdate</a:t>
            </a:r>
            <a:r>
              <a:rPr lang="en-ZA" dirty="0"/>
              <a:t> </a:t>
            </a:r>
          </a:p>
        </p:txBody>
      </p:sp>
      <p:sp>
        <p:nvSpPr>
          <p:cNvPr id="4" name="Slide Number Placeholder 3"/>
          <p:cNvSpPr>
            <a:spLocks noGrp="1"/>
          </p:cNvSpPr>
          <p:nvPr>
            <p:ph type="sldNum" sz="quarter" idx="5"/>
          </p:nvPr>
        </p:nvSpPr>
        <p:spPr/>
        <p:txBody>
          <a:bodyPr/>
          <a:lstStyle/>
          <a:p>
            <a:fld id="{85CC5F24-0218-45C1-84FF-7B5EA4924C5B}" type="slidenum">
              <a:rPr lang="en-ZA" smtClean="0"/>
              <a:t>11</a:t>
            </a:fld>
            <a:endParaRPr lang="en-ZA"/>
          </a:p>
        </p:txBody>
      </p:sp>
    </p:spTree>
    <p:extLst>
      <p:ext uri="{BB962C8B-B14F-4D97-AF65-F5344CB8AC3E}">
        <p14:creationId xmlns:p14="http://schemas.microsoft.com/office/powerpoint/2010/main" val="235850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err="1"/>
              <a:t>Mysql</a:t>
            </a:r>
            <a:r>
              <a:rPr lang="en-ZA" dirty="0"/>
              <a:t> - </a:t>
            </a:r>
            <a:r>
              <a:rPr lang="en-ZA" dirty="0" err="1"/>
              <a:t>sysdate</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12</a:t>
            </a:fld>
            <a:endParaRPr lang="en-ZA"/>
          </a:p>
        </p:txBody>
      </p:sp>
    </p:spTree>
    <p:extLst>
      <p:ext uri="{BB962C8B-B14F-4D97-AF65-F5344CB8AC3E}">
        <p14:creationId xmlns:p14="http://schemas.microsoft.com/office/powerpoint/2010/main" val="348525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1" dirty="0" err="1"/>
              <a:t>mySQL</a:t>
            </a:r>
            <a:r>
              <a:rPr lang="en-ZA" dirty="0"/>
              <a:t> - </a:t>
            </a:r>
            <a:r>
              <a:rPr lang="en-ZA" dirty="0" err="1"/>
              <a:t>Date_format</a:t>
            </a:r>
            <a:r>
              <a:rPr lang="en-ZA" dirty="0"/>
              <a:t> (date, interval)</a:t>
            </a:r>
          </a:p>
        </p:txBody>
      </p:sp>
      <p:sp>
        <p:nvSpPr>
          <p:cNvPr id="4" name="Slide Number Placeholder 3"/>
          <p:cNvSpPr>
            <a:spLocks noGrp="1"/>
          </p:cNvSpPr>
          <p:nvPr>
            <p:ph type="sldNum" sz="quarter" idx="5"/>
          </p:nvPr>
        </p:nvSpPr>
        <p:spPr/>
        <p:txBody>
          <a:bodyPr/>
          <a:lstStyle/>
          <a:p>
            <a:fld id="{85CC5F24-0218-45C1-84FF-7B5EA4924C5B}" type="slidenum">
              <a:rPr lang="en-ZA" smtClean="0"/>
              <a:t>13</a:t>
            </a:fld>
            <a:endParaRPr lang="en-ZA"/>
          </a:p>
        </p:txBody>
      </p:sp>
    </p:spTree>
    <p:extLst>
      <p:ext uri="{BB962C8B-B14F-4D97-AF65-F5344CB8AC3E}">
        <p14:creationId xmlns:p14="http://schemas.microsoft.com/office/powerpoint/2010/main" val="178738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apple-system"/>
              </a:rPr>
              <a:t>In this example   uses the </a:t>
            </a:r>
            <a:r>
              <a:rPr lang="en-US" dirty="0"/>
              <a:t>DATEPART()</a:t>
            </a:r>
            <a:r>
              <a:rPr lang="en-US" b="0" i="0" dirty="0">
                <a:solidFill>
                  <a:srgbClr val="000000"/>
                </a:solidFill>
                <a:effectLst/>
                <a:latin typeface="-apple-system"/>
              </a:rPr>
              <a:t> function to query the gross sales by year  quarter  month and day. </a:t>
            </a:r>
          </a:p>
          <a:p>
            <a:pPr algn="l"/>
            <a:r>
              <a:rPr lang="en-US" b="0" i="0" dirty="0">
                <a:solidFill>
                  <a:srgbClr val="000000"/>
                </a:solidFill>
                <a:effectLst/>
                <a:latin typeface="-apple-system"/>
              </a:rPr>
              <a:t>We used the DATEPART() function to extract year  quarter  month  and day from the values in the </a:t>
            </a:r>
            <a:r>
              <a:rPr lang="en-US" b="0" i="0" dirty="0" err="1">
                <a:solidFill>
                  <a:srgbClr val="000000"/>
                </a:solidFill>
                <a:effectLst/>
                <a:latin typeface="-apple-system"/>
              </a:rPr>
              <a:t>shipped_date</a:t>
            </a:r>
            <a:r>
              <a:rPr lang="en-US" b="0" i="0" dirty="0">
                <a:solidFill>
                  <a:srgbClr val="000000"/>
                </a:solidFill>
                <a:effectLst/>
                <a:latin typeface="-apple-system"/>
              </a:rPr>
              <a:t> column. In the </a:t>
            </a:r>
            <a:r>
              <a:rPr lang="en-US" b="0" i="0" u="none" strike="noStrike" dirty="0">
                <a:solidFill>
                  <a:srgbClr val="000000"/>
                </a:solidFill>
                <a:effectLst/>
                <a:latin typeface="-apple-system"/>
                <a:hlinkClick r:id="rId3"/>
              </a:rPr>
              <a:t>GROUP BY</a:t>
            </a:r>
            <a:r>
              <a:rPr lang="en-US" b="0" i="0" dirty="0">
                <a:solidFill>
                  <a:srgbClr val="000000"/>
                </a:solidFill>
                <a:effectLst/>
                <a:latin typeface="-apple-system"/>
              </a:rPr>
              <a:t> clause  we aggregated the gross sales ( quantity * </a:t>
            </a:r>
            <a:r>
              <a:rPr lang="en-US" b="0" i="0" dirty="0" err="1">
                <a:solidFill>
                  <a:srgbClr val="000000"/>
                </a:solidFill>
                <a:effectLst/>
                <a:latin typeface="-apple-system"/>
              </a:rPr>
              <a:t>list_price</a:t>
            </a:r>
            <a:r>
              <a:rPr lang="en-US" b="0" i="0" dirty="0">
                <a:solidFill>
                  <a:srgbClr val="000000"/>
                </a:solidFill>
                <a:effectLst/>
                <a:latin typeface="-apple-system"/>
              </a:rPr>
              <a:t>) by these date parts.</a:t>
            </a:r>
          </a:p>
          <a:p>
            <a:pPr algn="l"/>
            <a:r>
              <a:rPr lang="en-US" b="0" i="0" dirty="0">
                <a:solidFill>
                  <a:srgbClr val="000000"/>
                </a:solidFill>
                <a:effectLst/>
                <a:latin typeface="-apple-system"/>
              </a:rPr>
              <a:t>Note that you can use the DATEPART() function in the </a:t>
            </a:r>
            <a:r>
              <a:rPr lang="en-US" b="0" i="0" u="none" strike="noStrike" dirty="0">
                <a:solidFill>
                  <a:srgbClr val="000000"/>
                </a:solidFill>
                <a:effectLst/>
                <a:latin typeface="-apple-system"/>
                <a:hlinkClick r:id="rId4"/>
              </a:rPr>
              <a:t>SELECT</a:t>
            </a:r>
            <a:r>
              <a:rPr lang="en-US" b="0" i="0" dirty="0">
                <a:solidFill>
                  <a:srgbClr val="000000"/>
                </a:solidFill>
                <a:effectLst/>
                <a:latin typeface="-apple-system"/>
              </a:rPr>
              <a:t>  </a:t>
            </a:r>
            <a:r>
              <a:rPr lang="en-US" b="0" i="0" u="none" strike="noStrike" dirty="0">
                <a:solidFill>
                  <a:srgbClr val="000000"/>
                </a:solidFill>
                <a:effectLst/>
                <a:latin typeface="-apple-system"/>
                <a:hlinkClick r:id="rId5"/>
              </a:rPr>
              <a:t>WHERE</a:t>
            </a:r>
            <a:r>
              <a:rPr lang="en-US" b="0" i="0" dirty="0">
                <a:solidFill>
                  <a:srgbClr val="000000"/>
                </a:solidFill>
                <a:effectLst/>
                <a:latin typeface="-apple-system"/>
              </a:rPr>
              <a:t>  </a:t>
            </a:r>
            <a:r>
              <a:rPr lang="en-US" b="0" i="0" u="none" strike="noStrike" dirty="0">
                <a:solidFill>
                  <a:srgbClr val="000000"/>
                </a:solidFill>
                <a:effectLst/>
                <a:latin typeface="-apple-system"/>
                <a:hlinkClick r:id="rId6"/>
              </a:rPr>
              <a:t>HAVING</a:t>
            </a:r>
            <a:r>
              <a:rPr lang="en-US" b="0" i="0" dirty="0">
                <a:solidFill>
                  <a:srgbClr val="000000"/>
                </a:solidFill>
                <a:effectLst/>
                <a:latin typeface="-apple-system"/>
              </a:rPr>
              <a:t>  </a:t>
            </a:r>
            <a:r>
              <a:rPr lang="en-US" b="0" i="0" u="none" strike="noStrike" dirty="0">
                <a:solidFill>
                  <a:srgbClr val="000000"/>
                </a:solidFill>
                <a:effectLst/>
                <a:latin typeface="-apple-system"/>
                <a:hlinkClick r:id="rId3"/>
              </a:rPr>
              <a:t>GROUP BY</a:t>
            </a:r>
            <a:r>
              <a:rPr lang="en-US" b="0" i="0" dirty="0">
                <a:solidFill>
                  <a:srgbClr val="000000"/>
                </a:solidFill>
                <a:effectLst/>
                <a:latin typeface="-apple-system"/>
              </a:rPr>
              <a:t>  and </a:t>
            </a:r>
            <a:r>
              <a:rPr lang="en-US" b="0" i="0" u="none" strike="noStrike" dirty="0">
                <a:solidFill>
                  <a:srgbClr val="000000"/>
                </a:solidFill>
                <a:effectLst/>
                <a:latin typeface="-apple-system"/>
                <a:hlinkClick r:id="rId7"/>
              </a:rPr>
              <a:t>ORDER BY</a:t>
            </a:r>
            <a:r>
              <a:rPr lang="en-US" b="0" i="0" dirty="0">
                <a:solidFill>
                  <a:srgbClr val="000000"/>
                </a:solidFill>
                <a:effectLst/>
                <a:latin typeface="-apple-system"/>
              </a:rPr>
              <a:t> clauses.</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14</a:t>
            </a:fld>
            <a:endParaRPr lang="en-ZA"/>
          </a:p>
        </p:txBody>
      </p:sp>
    </p:spTree>
    <p:extLst>
      <p:ext uri="{BB962C8B-B14F-4D97-AF65-F5344CB8AC3E}">
        <p14:creationId xmlns:p14="http://schemas.microsoft.com/office/powerpoint/2010/main" val="286574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75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4E432-29C8-4480-A4B9-DCB41E71EE31}" type="datetimeFigureOut">
              <a:rPr lang="en-ZA" smtClean="0"/>
              <a:t>2023/08/11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70006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4E432-29C8-4480-A4B9-DCB41E71EE31}" type="datetimeFigureOut">
              <a:rPr lang="en-ZA" smtClean="0"/>
              <a:t>2023/08/11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18700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780741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30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985468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11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813816"/>
            <a:ext cx="9720072"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098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84180" y="6150115"/>
            <a:ext cx="1059906"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AIRBNB</a:t>
            </a:r>
          </a:p>
        </p:txBody>
      </p:sp>
    </p:spTree>
    <p:extLst>
      <p:ext uri="{BB962C8B-B14F-4D97-AF65-F5344CB8AC3E}">
        <p14:creationId xmlns:p14="http://schemas.microsoft.com/office/powerpoint/2010/main" val="46178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33685" y="6150115"/>
            <a:ext cx="958917"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Nobel</a:t>
            </a:r>
          </a:p>
        </p:txBody>
      </p:sp>
    </p:spTree>
    <p:extLst>
      <p:ext uri="{BB962C8B-B14F-4D97-AF65-F5344CB8AC3E}">
        <p14:creationId xmlns:p14="http://schemas.microsoft.com/office/powerpoint/2010/main" val="399354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22225">
                  <a:noFill/>
                  <a:prstDash val="solid"/>
                </a:ln>
                <a:solidFill>
                  <a:schemeClr val="accent2">
                    <a:lumMod val="40000"/>
                    <a:lumOff val="60000"/>
                  </a:schemeClr>
                </a:solidFill>
                <a:effectLst/>
                <a:latin typeface="Agency FB" panose="020B0503020202020204" pitchFamily="34" charset="0"/>
              </a:rPr>
              <a:t>Practice</a:t>
            </a:r>
            <a:endParaRPr lang="en-US" sz="5400" b="1" cap="none" spc="0" dirty="0">
              <a:ln w="22225">
                <a:noFill/>
                <a:prstDash val="solid"/>
              </a:ln>
              <a:pattFill prst="dkUpDiag">
                <a:fgClr>
                  <a:schemeClr val="tx2"/>
                </a:fgClr>
                <a:bgClr>
                  <a:schemeClr val="tx2">
                    <a:lumMod val="20000"/>
                    <a:lumOff val="80000"/>
                  </a:schemeClr>
                </a:bgClr>
              </a:pattFill>
              <a:effectLst/>
              <a:latin typeface="Agency FB" panose="020B0503020202020204" pitchFamily="34" charset="0"/>
            </a:endParaRP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91536" y="6150115"/>
            <a:ext cx="508474"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HR</a:t>
            </a:r>
          </a:p>
        </p:txBody>
      </p:sp>
    </p:spTree>
    <p:extLst>
      <p:ext uri="{BB962C8B-B14F-4D97-AF65-F5344CB8AC3E}">
        <p14:creationId xmlns:p14="http://schemas.microsoft.com/office/powerpoint/2010/main" val="33318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noFill/>
                  <a:prstDash val="solid"/>
                </a:ln>
                <a:pattFill prst="pct90">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5566645"/>
            <a:ext cx="924294" cy="12104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47823" y="5534561"/>
            <a:ext cx="1037463" cy="1323439"/>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Call </a:t>
            </a:r>
          </a:p>
          <a:p>
            <a:pPr algn="ctr"/>
            <a:r>
              <a:rPr lang="en-US" sz="4000" kern="1200" cap="all" spc="-300" baseline="0" dirty="0">
                <a:solidFill>
                  <a:schemeClr val="tx1">
                    <a:lumMod val="95000"/>
                    <a:lumOff val="5000"/>
                  </a:schemeClr>
                </a:solidFill>
                <a:latin typeface="+mj-lt"/>
                <a:ea typeface="+mj-ea"/>
                <a:cs typeface="+mj-cs"/>
              </a:rPr>
              <a:t>center</a:t>
            </a:r>
          </a:p>
        </p:txBody>
      </p:sp>
    </p:spTree>
    <p:extLst>
      <p:ext uri="{BB962C8B-B14F-4D97-AF65-F5344CB8AC3E}">
        <p14:creationId xmlns:p14="http://schemas.microsoft.com/office/powerpoint/2010/main" val="112381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4E432-29C8-4480-A4B9-DCB41E71EE31}" type="datetimeFigureOut">
              <a:rPr lang="en-ZA" smtClean="0"/>
              <a:t>2023/08/11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85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4E432-29C8-4480-A4B9-DCB41E71EE31}" type="datetimeFigureOut">
              <a:rPr lang="en-ZA" smtClean="0"/>
              <a:t>2023/08/11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8499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4E432-29C8-4480-A4B9-DCB41E71EE31}" type="datetimeFigureOut">
              <a:rPr lang="en-ZA" smtClean="0"/>
              <a:t>2023/08/11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415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84E432-29C8-4480-A4B9-DCB41E71EE31}" type="datetimeFigureOut">
              <a:rPr lang="en-ZA" smtClean="0"/>
              <a:t>2023/08/11</a:t>
            </a:fld>
            <a:endParaRPr lang="en-Z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Z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3D4B21-4E5A-4795-BE53-900167494B30}" type="slidenum">
              <a:rPr lang="en-ZA" smtClean="0"/>
              <a:t>‹#›</a:t>
            </a:fld>
            <a:endParaRPr lang="en-Z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6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mysqltutorial.org/mysql-dayname/" TargetMode="External"/><Relationship Id="rId3" Type="http://schemas.openxmlformats.org/officeDocument/2006/relationships/hyperlink" Target="https://www.mysqltutorial.org/mysql-datediff.aspx" TargetMode="External"/><Relationship Id="rId7" Type="http://schemas.openxmlformats.org/officeDocument/2006/relationships/hyperlink" Target="https://www.mysqltutorial.org/mysql-date_format/" TargetMode="External"/><Relationship Id="rId2" Type="http://schemas.openxmlformats.org/officeDocument/2006/relationships/hyperlink" Target="https://www.mysqltutorial.org/mysql-curdate/" TargetMode="External"/><Relationship Id="rId1" Type="http://schemas.openxmlformats.org/officeDocument/2006/relationships/slideLayout" Target="../slideLayouts/slideLayout2.xml"/><Relationship Id="rId6" Type="http://schemas.openxmlformats.org/officeDocument/2006/relationships/hyperlink" Target="https://www.mysqltutorial.org/mysql-date_sub/" TargetMode="External"/><Relationship Id="rId5" Type="http://schemas.openxmlformats.org/officeDocument/2006/relationships/hyperlink" Target="https://www.mysqltutorial.org/mysql-date_add/" TargetMode="External"/><Relationship Id="rId10" Type="http://schemas.openxmlformats.org/officeDocument/2006/relationships/hyperlink" Target="https://www.mysqltutorial.org/mysql-extract/" TargetMode="External"/><Relationship Id="rId4" Type="http://schemas.openxmlformats.org/officeDocument/2006/relationships/hyperlink" Target="https://www.mysqltutorial.org/mysql-day/" TargetMode="External"/><Relationship Id="rId9" Type="http://schemas.openxmlformats.org/officeDocument/2006/relationships/hyperlink" Target="https://www.mysqltutorial.org/mysql-dayofweek/"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mysqltutorial.org/mysql-timestampdiff/" TargetMode="External"/><Relationship Id="rId3" Type="http://schemas.openxmlformats.org/officeDocument/2006/relationships/hyperlink" Target="https://www.mysqltutorial.org/mysql-now/" TargetMode="External"/><Relationship Id="rId7" Type="http://schemas.openxmlformats.org/officeDocument/2006/relationships/hyperlink" Target="https://www.mysqltutorial.org/mysql-timediff/" TargetMode="External"/><Relationship Id="rId2" Type="http://schemas.openxmlformats.org/officeDocument/2006/relationships/hyperlink" Target="https://www.mysqltutorial.org/mysql-last_day/" TargetMode="External"/><Relationship Id="rId1" Type="http://schemas.openxmlformats.org/officeDocument/2006/relationships/slideLayout" Target="../slideLayouts/slideLayout2.xml"/><Relationship Id="rId6" Type="http://schemas.openxmlformats.org/officeDocument/2006/relationships/hyperlink" Target="https://www.mysqltutorial.org/mysql-sysdate/" TargetMode="External"/><Relationship Id="rId11" Type="http://schemas.openxmlformats.org/officeDocument/2006/relationships/hyperlink" Target="https://www.mysqltutorial.org/mysql-year/" TargetMode="External"/><Relationship Id="rId5" Type="http://schemas.openxmlformats.org/officeDocument/2006/relationships/hyperlink" Target="https://www.mysqltutorial.org/mysql-str_to_date/" TargetMode="External"/><Relationship Id="rId10" Type="http://schemas.openxmlformats.org/officeDocument/2006/relationships/hyperlink" Target="https://www.mysqltutorial.org/mysql-weekday/" TargetMode="External"/><Relationship Id="rId4" Type="http://schemas.openxmlformats.org/officeDocument/2006/relationships/hyperlink" Target="https://www.mysqltutorial.org/mysql-month/" TargetMode="External"/><Relationship Id="rId9" Type="http://schemas.openxmlformats.org/officeDocument/2006/relationships/hyperlink" Target="https://www.mysqltutorial.org/mysql-week/"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2E8F-4049-493D-888B-C154A0E37C1A}"/>
              </a:ext>
            </a:extLst>
          </p:cNvPr>
          <p:cNvSpPr>
            <a:spLocks noGrp="1"/>
          </p:cNvSpPr>
          <p:nvPr>
            <p:ph type="ctrTitle"/>
          </p:nvPr>
        </p:nvSpPr>
        <p:spPr>
          <a:xfrm>
            <a:off x="-1138688" y="4960137"/>
            <a:ext cx="9477469" cy="1463040"/>
          </a:xfrm>
        </p:spPr>
        <p:txBody>
          <a:bodyPr>
            <a:normAutofit/>
          </a:bodyPr>
          <a:lstStyle/>
          <a:p>
            <a:r>
              <a:rPr lang="en-US" sz="5400" dirty="0"/>
              <a:t>Chapter 13: Functions</a:t>
            </a:r>
            <a:endParaRPr lang="en-ZA" sz="5400" dirty="0"/>
          </a:p>
        </p:txBody>
      </p:sp>
      <p:sp>
        <p:nvSpPr>
          <p:cNvPr id="3" name="Subtitle 2">
            <a:extLst>
              <a:ext uri="{FF2B5EF4-FFF2-40B4-BE49-F238E27FC236}">
                <a16:creationId xmlns:a16="http://schemas.microsoft.com/office/drawing/2014/main" id="{3DC6BAE8-CE2B-486B-B577-881DC690077C}"/>
              </a:ext>
            </a:extLst>
          </p:cNvPr>
          <p:cNvSpPr>
            <a:spLocks noGrp="1"/>
          </p:cNvSpPr>
          <p:nvPr>
            <p:ph type="subTitle" idx="1"/>
          </p:nvPr>
        </p:nvSpPr>
        <p:spPr/>
        <p:txBody>
          <a:bodyPr/>
          <a:lstStyle/>
          <a:p>
            <a:r>
              <a:rPr lang="en-ZA" dirty="0"/>
              <a:t>2023</a:t>
            </a:r>
          </a:p>
        </p:txBody>
      </p:sp>
    </p:spTree>
    <p:extLst>
      <p:ext uri="{BB962C8B-B14F-4D97-AF65-F5344CB8AC3E}">
        <p14:creationId xmlns:p14="http://schemas.microsoft.com/office/powerpoint/2010/main" val="308634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2738-E5C0-4807-A7AB-C9B4D969322D}"/>
              </a:ext>
            </a:extLst>
          </p:cNvPr>
          <p:cNvSpPr>
            <a:spLocks noGrp="1"/>
          </p:cNvSpPr>
          <p:nvPr>
            <p:ph type="title"/>
          </p:nvPr>
        </p:nvSpPr>
        <p:spPr/>
        <p:txBody>
          <a:bodyPr/>
          <a:lstStyle/>
          <a:p>
            <a:r>
              <a:rPr lang="en-US" dirty="0"/>
              <a:t>Date functions: CURRENT_TIMESTAMP</a:t>
            </a:r>
            <a:endParaRPr lang="en-ZA" dirty="0"/>
          </a:p>
        </p:txBody>
      </p:sp>
      <p:sp>
        <p:nvSpPr>
          <p:cNvPr id="3" name="Content Placeholder 2">
            <a:extLst>
              <a:ext uri="{FF2B5EF4-FFF2-40B4-BE49-F238E27FC236}">
                <a16:creationId xmlns:a16="http://schemas.microsoft.com/office/drawing/2014/main" id="{46E44370-C3C6-441C-98EC-E5A92815DD01}"/>
              </a:ext>
            </a:extLst>
          </p:cNvPr>
          <p:cNvSpPr>
            <a:spLocks noGrp="1"/>
          </p:cNvSpPr>
          <p:nvPr>
            <p:ph idx="1"/>
          </p:nvPr>
        </p:nvSpPr>
        <p:spPr>
          <a:xfrm>
            <a:off x="1024129" y="1892808"/>
            <a:ext cx="7515448" cy="4416552"/>
          </a:xfrm>
        </p:spPr>
        <p:txBody>
          <a:bodyPr>
            <a:normAutofit lnSpcReduction="10000"/>
          </a:bodyPr>
          <a:lstStyle/>
          <a:p>
            <a:r>
              <a:rPr lang="en-US" dirty="0"/>
              <a:t>The CURRENT_TIMESTAMP function returns the current timestamp of the operating system of the server on which the SQL Server Database runs.</a:t>
            </a:r>
          </a:p>
          <a:p>
            <a:r>
              <a:rPr lang="en-US" dirty="0"/>
              <a:t>The CURRENT_TIMESTAMP function takes no argument</a:t>
            </a:r>
          </a:p>
          <a:p>
            <a:endParaRPr lang="en-US" dirty="0"/>
          </a:p>
          <a:p>
            <a:endParaRPr lang="en-US" dirty="0"/>
          </a:p>
          <a:p>
            <a:endParaRPr lang="en-US" dirty="0"/>
          </a:p>
          <a:p>
            <a:endParaRPr lang="en-US" dirty="0"/>
          </a:p>
          <a:p>
            <a:pPr>
              <a:lnSpc>
                <a:spcPct val="100000"/>
              </a:lnSpc>
              <a:spcBef>
                <a:spcPts val="0"/>
              </a:spcBef>
            </a:pPr>
            <a:r>
              <a:rPr lang="en-US" dirty="0"/>
              <a:t>The values in the </a:t>
            </a:r>
            <a:r>
              <a:rPr lang="en-US" dirty="0">
                <a:solidFill>
                  <a:srgbClr val="FF0000"/>
                </a:solidFill>
              </a:rPr>
              <a:t>[</a:t>
            </a:r>
            <a:r>
              <a:rPr lang="en-US" dirty="0" err="1">
                <a:solidFill>
                  <a:srgbClr val="FF0000"/>
                </a:solidFill>
              </a:rPr>
              <a:t>created_at</a:t>
            </a:r>
            <a:r>
              <a:rPr lang="en-US" dirty="0">
                <a:solidFill>
                  <a:srgbClr val="FF0000"/>
                </a:solidFill>
              </a:rPr>
              <a:t>] </a:t>
            </a:r>
            <a:r>
              <a:rPr lang="en-US" dirty="0"/>
              <a:t>column took the timestamp returned  by the CURRENT_TIMESTAMP function of when the values were created.</a:t>
            </a:r>
          </a:p>
          <a:p>
            <a:endParaRPr lang="en-US" dirty="0"/>
          </a:p>
          <a:p>
            <a:endParaRPr lang="en-US" dirty="0"/>
          </a:p>
        </p:txBody>
      </p:sp>
      <p:pic>
        <p:nvPicPr>
          <p:cNvPr id="5" name="Picture 4">
            <a:extLst>
              <a:ext uri="{FF2B5EF4-FFF2-40B4-BE49-F238E27FC236}">
                <a16:creationId xmlns:a16="http://schemas.microsoft.com/office/drawing/2014/main" id="{46F12A5E-2359-453C-BBA4-5EFEC22415ED}"/>
              </a:ext>
            </a:extLst>
          </p:cNvPr>
          <p:cNvPicPr>
            <a:picLocks noChangeAspect="1"/>
          </p:cNvPicPr>
          <p:nvPr/>
        </p:nvPicPr>
        <p:blipFill>
          <a:blip r:embed="rId2"/>
          <a:stretch>
            <a:fillRect/>
          </a:stretch>
        </p:blipFill>
        <p:spPr>
          <a:xfrm>
            <a:off x="1024128" y="3429000"/>
            <a:ext cx="3652423" cy="1413841"/>
          </a:xfrm>
          <a:prstGeom prst="rect">
            <a:avLst/>
          </a:prstGeom>
        </p:spPr>
      </p:pic>
      <p:pic>
        <p:nvPicPr>
          <p:cNvPr id="7" name="Picture 6">
            <a:extLst>
              <a:ext uri="{FF2B5EF4-FFF2-40B4-BE49-F238E27FC236}">
                <a16:creationId xmlns:a16="http://schemas.microsoft.com/office/drawing/2014/main" id="{858661C9-6477-4178-87E1-6D02B313E06A}"/>
              </a:ext>
            </a:extLst>
          </p:cNvPr>
          <p:cNvPicPr>
            <a:picLocks noChangeAspect="1"/>
          </p:cNvPicPr>
          <p:nvPr/>
        </p:nvPicPr>
        <p:blipFill>
          <a:blip r:embed="rId3"/>
          <a:stretch>
            <a:fillRect/>
          </a:stretch>
        </p:blipFill>
        <p:spPr>
          <a:xfrm>
            <a:off x="8539576" y="2792316"/>
            <a:ext cx="3652424" cy="3672492"/>
          </a:xfrm>
          <a:prstGeom prst="rect">
            <a:avLst/>
          </a:prstGeom>
        </p:spPr>
      </p:pic>
    </p:spTree>
    <p:extLst>
      <p:ext uri="{BB962C8B-B14F-4D97-AF65-F5344CB8AC3E}">
        <p14:creationId xmlns:p14="http://schemas.microsoft.com/office/powerpoint/2010/main" val="201746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4C73-427C-4BCD-8DDC-E87D1A17CD62}"/>
              </a:ext>
            </a:extLst>
          </p:cNvPr>
          <p:cNvSpPr>
            <a:spLocks noGrp="1"/>
          </p:cNvSpPr>
          <p:nvPr>
            <p:ph type="title"/>
          </p:nvPr>
        </p:nvSpPr>
        <p:spPr/>
        <p:txBody>
          <a:bodyPr/>
          <a:lstStyle/>
          <a:p>
            <a:r>
              <a:rPr lang="en-US" dirty="0"/>
              <a:t>GETDATE()</a:t>
            </a:r>
            <a:endParaRPr lang="en-ZA" dirty="0"/>
          </a:p>
        </p:txBody>
      </p:sp>
      <p:sp>
        <p:nvSpPr>
          <p:cNvPr id="3" name="Content Placeholder 2">
            <a:extLst>
              <a:ext uri="{FF2B5EF4-FFF2-40B4-BE49-F238E27FC236}">
                <a16:creationId xmlns:a16="http://schemas.microsoft.com/office/drawing/2014/main" id="{79C39896-FC4D-4566-8FD9-76788CD503ED}"/>
              </a:ext>
            </a:extLst>
          </p:cNvPr>
          <p:cNvSpPr>
            <a:spLocks noGrp="1"/>
          </p:cNvSpPr>
          <p:nvPr>
            <p:ph idx="1"/>
          </p:nvPr>
        </p:nvSpPr>
        <p:spPr/>
        <p:txBody>
          <a:bodyPr/>
          <a:lstStyle/>
          <a:p>
            <a:r>
              <a:rPr lang="en-US" dirty="0"/>
              <a:t>The GETDATE() function returns the current system timestamp as a</a:t>
            </a:r>
            <a:r>
              <a:rPr lang="en-US" dirty="0">
                <a:solidFill>
                  <a:srgbClr val="FF0000"/>
                </a:solidFill>
              </a:rPr>
              <a:t> DATETIME</a:t>
            </a:r>
            <a:r>
              <a:rPr lang="en-US" dirty="0"/>
              <a:t> value without the database time zone offset. </a:t>
            </a:r>
          </a:p>
          <a:p>
            <a:endParaRPr lang="en-US" dirty="0"/>
          </a:p>
          <a:p>
            <a:r>
              <a:rPr lang="en-US" dirty="0"/>
              <a:t>The DATETIME value is derived from the Operating System (OS) of the server on which the instance of SQL Server is running. </a:t>
            </a:r>
            <a:endParaRPr lang="en-ZA" dirty="0"/>
          </a:p>
        </p:txBody>
      </p:sp>
      <p:pic>
        <p:nvPicPr>
          <p:cNvPr id="7" name="Picture 6">
            <a:extLst>
              <a:ext uri="{FF2B5EF4-FFF2-40B4-BE49-F238E27FC236}">
                <a16:creationId xmlns:a16="http://schemas.microsoft.com/office/drawing/2014/main" id="{0A82AB69-DF83-4A97-841C-5BBBD3052739}"/>
              </a:ext>
            </a:extLst>
          </p:cNvPr>
          <p:cNvPicPr>
            <a:picLocks noChangeAspect="1"/>
          </p:cNvPicPr>
          <p:nvPr/>
        </p:nvPicPr>
        <p:blipFill>
          <a:blip r:embed="rId3"/>
          <a:stretch>
            <a:fillRect/>
          </a:stretch>
        </p:blipFill>
        <p:spPr>
          <a:xfrm>
            <a:off x="5445149" y="4002204"/>
            <a:ext cx="4709504" cy="2462604"/>
          </a:xfrm>
          <a:prstGeom prst="rect">
            <a:avLst/>
          </a:prstGeom>
        </p:spPr>
      </p:pic>
    </p:spTree>
    <p:extLst>
      <p:ext uri="{BB962C8B-B14F-4D97-AF65-F5344CB8AC3E}">
        <p14:creationId xmlns:p14="http://schemas.microsoft.com/office/powerpoint/2010/main" val="28030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48BC-D509-4D2B-8C06-EB6AAB705094}"/>
              </a:ext>
            </a:extLst>
          </p:cNvPr>
          <p:cNvSpPr>
            <a:spLocks noGrp="1"/>
          </p:cNvSpPr>
          <p:nvPr>
            <p:ph type="title"/>
          </p:nvPr>
        </p:nvSpPr>
        <p:spPr/>
        <p:txBody>
          <a:bodyPr/>
          <a:lstStyle/>
          <a:p>
            <a:r>
              <a:rPr lang="en-US" dirty="0"/>
              <a:t>SYSDATETIME()</a:t>
            </a:r>
            <a:endParaRPr lang="en-ZA" dirty="0"/>
          </a:p>
        </p:txBody>
      </p:sp>
      <p:sp>
        <p:nvSpPr>
          <p:cNvPr id="3" name="Content Placeholder 2">
            <a:extLst>
              <a:ext uri="{FF2B5EF4-FFF2-40B4-BE49-F238E27FC236}">
                <a16:creationId xmlns:a16="http://schemas.microsoft.com/office/drawing/2014/main" id="{AC19E32B-D524-4899-B6A6-FC8E3F94363A}"/>
              </a:ext>
            </a:extLst>
          </p:cNvPr>
          <p:cNvSpPr>
            <a:spLocks noGrp="1"/>
          </p:cNvSpPr>
          <p:nvPr>
            <p:ph idx="1"/>
          </p:nvPr>
        </p:nvSpPr>
        <p:spPr/>
        <p:txBody>
          <a:bodyPr/>
          <a:lstStyle/>
          <a:p>
            <a:r>
              <a:rPr lang="en-US" dirty="0"/>
              <a:t>The SYSDATETIME() function returns a value of </a:t>
            </a:r>
            <a:r>
              <a:rPr lang="en-US" dirty="0">
                <a:solidFill>
                  <a:srgbClr val="FF0000"/>
                </a:solidFill>
              </a:rPr>
              <a:t>DATETIME2</a:t>
            </a:r>
            <a:r>
              <a:rPr lang="en-US" dirty="0"/>
              <a:t> that represents the current system date and time of the server on which the SQL Server instance is running.</a:t>
            </a:r>
          </a:p>
          <a:p>
            <a:endParaRPr lang="en-US" dirty="0"/>
          </a:p>
          <a:p>
            <a:endParaRPr lang="en-US" dirty="0"/>
          </a:p>
          <a:p>
            <a:endParaRPr lang="en-US" dirty="0"/>
          </a:p>
          <a:p>
            <a:endParaRPr lang="en-ZA" dirty="0"/>
          </a:p>
        </p:txBody>
      </p:sp>
      <p:pic>
        <p:nvPicPr>
          <p:cNvPr id="5" name="Picture 4">
            <a:extLst>
              <a:ext uri="{FF2B5EF4-FFF2-40B4-BE49-F238E27FC236}">
                <a16:creationId xmlns:a16="http://schemas.microsoft.com/office/drawing/2014/main" id="{0D67D4F3-8870-45FE-BC21-83C6617A3C40}"/>
              </a:ext>
            </a:extLst>
          </p:cNvPr>
          <p:cNvPicPr>
            <a:picLocks noChangeAspect="1"/>
          </p:cNvPicPr>
          <p:nvPr/>
        </p:nvPicPr>
        <p:blipFill>
          <a:blip r:embed="rId3"/>
          <a:stretch>
            <a:fillRect/>
          </a:stretch>
        </p:blipFill>
        <p:spPr>
          <a:xfrm>
            <a:off x="1148797" y="2572992"/>
            <a:ext cx="3661455" cy="1521930"/>
          </a:xfrm>
          <a:prstGeom prst="rect">
            <a:avLst/>
          </a:prstGeom>
        </p:spPr>
      </p:pic>
    </p:spTree>
    <p:extLst>
      <p:ext uri="{BB962C8B-B14F-4D97-AF65-F5344CB8AC3E}">
        <p14:creationId xmlns:p14="http://schemas.microsoft.com/office/powerpoint/2010/main" val="307689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3035-D66D-49A5-A382-F335BE235C1C}"/>
              </a:ext>
            </a:extLst>
          </p:cNvPr>
          <p:cNvSpPr>
            <a:spLocks noGrp="1"/>
          </p:cNvSpPr>
          <p:nvPr>
            <p:ph type="title"/>
          </p:nvPr>
        </p:nvSpPr>
        <p:spPr/>
        <p:txBody>
          <a:bodyPr/>
          <a:lstStyle/>
          <a:p>
            <a:r>
              <a:rPr lang="en-US" dirty="0"/>
              <a:t>DATENAME()</a:t>
            </a:r>
            <a:endParaRPr lang="en-ZA" dirty="0"/>
          </a:p>
        </p:txBody>
      </p:sp>
      <p:sp>
        <p:nvSpPr>
          <p:cNvPr id="3" name="Content Placeholder 2">
            <a:extLst>
              <a:ext uri="{FF2B5EF4-FFF2-40B4-BE49-F238E27FC236}">
                <a16:creationId xmlns:a16="http://schemas.microsoft.com/office/drawing/2014/main" id="{CB3F62FC-A8E6-450B-995A-F88F5C2CD8DB}"/>
              </a:ext>
            </a:extLst>
          </p:cNvPr>
          <p:cNvSpPr>
            <a:spLocks noGrp="1"/>
          </p:cNvSpPr>
          <p:nvPr>
            <p:ph idx="1"/>
          </p:nvPr>
        </p:nvSpPr>
        <p:spPr>
          <a:xfrm>
            <a:off x="765458" y="1888998"/>
            <a:ext cx="4143375" cy="4416552"/>
          </a:xfrm>
        </p:spPr>
        <p:txBody>
          <a:bodyPr/>
          <a:lstStyle/>
          <a:p>
            <a:r>
              <a:rPr lang="en-US" dirty="0"/>
              <a:t>The DATENAME() characteristic returns a string </a:t>
            </a:r>
            <a:r>
              <a:rPr lang="en-US" dirty="0">
                <a:solidFill>
                  <a:srgbClr val="FF0000"/>
                </a:solidFill>
              </a:rPr>
              <a:t> NVARCHAR </a:t>
            </a:r>
            <a:r>
              <a:rPr lang="en-US" dirty="0"/>
              <a:t>type  that represents a particular </a:t>
            </a:r>
            <a:r>
              <a:rPr lang="en-US" dirty="0">
                <a:solidFill>
                  <a:srgbClr val="FF0000"/>
                </a:solidFill>
              </a:rPr>
              <a:t>date component</a:t>
            </a:r>
            <a:r>
              <a:rPr lang="en-US" dirty="0"/>
              <a:t> e.g.  Seconds,  nanoseconds,  year,  month and day of a particular date etc.</a:t>
            </a:r>
            <a:endParaRPr lang="en-ZA" dirty="0"/>
          </a:p>
        </p:txBody>
      </p:sp>
      <p:pic>
        <p:nvPicPr>
          <p:cNvPr id="7" name="Picture 6">
            <a:extLst>
              <a:ext uri="{FF2B5EF4-FFF2-40B4-BE49-F238E27FC236}">
                <a16:creationId xmlns:a16="http://schemas.microsoft.com/office/drawing/2014/main" id="{1883D661-E746-464C-B624-4CFFF8AC6240}"/>
              </a:ext>
            </a:extLst>
          </p:cNvPr>
          <p:cNvPicPr>
            <a:picLocks noChangeAspect="1"/>
          </p:cNvPicPr>
          <p:nvPr/>
        </p:nvPicPr>
        <p:blipFill rotWithShape="1">
          <a:blip r:embed="rId3"/>
          <a:srcRect b="5996"/>
          <a:stretch/>
        </p:blipFill>
        <p:spPr>
          <a:xfrm>
            <a:off x="4815603" y="1339950"/>
            <a:ext cx="4295911" cy="4743886"/>
          </a:xfrm>
          <a:prstGeom prst="rect">
            <a:avLst/>
          </a:prstGeom>
        </p:spPr>
      </p:pic>
      <p:grpSp>
        <p:nvGrpSpPr>
          <p:cNvPr id="12" name="Group 11">
            <a:extLst>
              <a:ext uri="{FF2B5EF4-FFF2-40B4-BE49-F238E27FC236}">
                <a16:creationId xmlns:a16="http://schemas.microsoft.com/office/drawing/2014/main" id="{97CDC62F-BA0A-4AD5-AE74-125501FCCD8A}"/>
              </a:ext>
            </a:extLst>
          </p:cNvPr>
          <p:cNvGrpSpPr/>
          <p:nvPr/>
        </p:nvGrpSpPr>
        <p:grpSpPr>
          <a:xfrm>
            <a:off x="9219547" y="545197"/>
            <a:ext cx="2714625" cy="5760353"/>
            <a:chOff x="9219547" y="545197"/>
            <a:chExt cx="2714625" cy="5760353"/>
          </a:xfrm>
        </p:grpSpPr>
        <p:pic>
          <p:nvPicPr>
            <p:cNvPr id="9" name="Picture 8">
              <a:extLst>
                <a:ext uri="{FF2B5EF4-FFF2-40B4-BE49-F238E27FC236}">
                  <a16:creationId xmlns:a16="http://schemas.microsoft.com/office/drawing/2014/main" id="{95AA2B02-730B-4FEE-B116-6797B68EBF5D}"/>
                </a:ext>
              </a:extLst>
            </p:cNvPr>
            <p:cNvPicPr>
              <a:picLocks noChangeAspect="1"/>
            </p:cNvPicPr>
            <p:nvPr/>
          </p:nvPicPr>
          <p:blipFill rotWithShape="1">
            <a:blip r:embed="rId4"/>
            <a:srcRect b="1653"/>
            <a:stretch/>
          </p:blipFill>
          <p:spPr>
            <a:xfrm>
              <a:off x="9219547" y="545197"/>
              <a:ext cx="2714625" cy="5095948"/>
            </a:xfrm>
            <a:prstGeom prst="rect">
              <a:avLst/>
            </a:prstGeom>
          </p:spPr>
        </p:pic>
        <p:pic>
          <p:nvPicPr>
            <p:cNvPr id="11" name="Picture 10">
              <a:extLst>
                <a:ext uri="{FF2B5EF4-FFF2-40B4-BE49-F238E27FC236}">
                  <a16:creationId xmlns:a16="http://schemas.microsoft.com/office/drawing/2014/main" id="{342DD263-65D5-493C-A5FE-EAEF2391BBEB}"/>
                </a:ext>
              </a:extLst>
            </p:cNvPr>
            <p:cNvPicPr>
              <a:picLocks noChangeAspect="1"/>
            </p:cNvPicPr>
            <p:nvPr/>
          </p:nvPicPr>
          <p:blipFill>
            <a:blip r:embed="rId5"/>
            <a:stretch>
              <a:fillRect/>
            </a:stretch>
          </p:blipFill>
          <p:spPr>
            <a:xfrm>
              <a:off x="9219547" y="5686425"/>
              <a:ext cx="2705100" cy="619125"/>
            </a:xfrm>
            <a:prstGeom prst="rect">
              <a:avLst/>
            </a:prstGeom>
          </p:spPr>
        </p:pic>
      </p:grpSp>
    </p:spTree>
    <p:extLst>
      <p:ext uri="{BB962C8B-B14F-4D97-AF65-F5344CB8AC3E}">
        <p14:creationId xmlns:p14="http://schemas.microsoft.com/office/powerpoint/2010/main" val="70507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8263-AB50-45C6-AC18-A20D87BB96F2}"/>
              </a:ext>
            </a:extLst>
          </p:cNvPr>
          <p:cNvSpPr>
            <a:spLocks noGrp="1"/>
          </p:cNvSpPr>
          <p:nvPr>
            <p:ph type="title"/>
          </p:nvPr>
        </p:nvSpPr>
        <p:spPr/>
        <p:txBody>
          <a:bodyPr/>
          <a:lstStyle/>
          <a:p>
            <a:r>
              <a:rPr lang="en-US" dirty="0"/>
              <a:t>DATEPART ()</a:t>
            </a:r>
            <a:endParaRPr lang="en-ZA" dirty="0"/>
          </a:p>
        </p:txBody>
      </p:sp>
      <p:sp>
        <p:nvSpPr>
          <p:cNvPr id="3" name="Content Placeholder 2">
            <a:extLst>
              <a:ext uri="{FF2B5EF4-FFF2-40B4-BE49-F238E27FC236}">
                <a16:creationId xmlns:a16="http://schemas.microsoft.com/office/drawing/2014/main" id="{06807F32-6BDA-4760-BDA7-89DA32C623C8}"/>
              </a:ext>
            </a:extLst>
          </p:cNvPr>
          <p:cNvSpPr>
            <a:spLocks noGrp="1"/>
          </p:cNvSpPr>
          <p:nvPr>
            <p:ph idx="1"/>
          </p:nvPr>
        </p:nvSpPr>
        <p:spPr/>
        <p:txBody>
          <a:bodyPr/>
          <a:lstStyle/>
          <a:p>
            <a:r>
              <a:rPr lang="en-US" dirty="0"/>
              <a:t>The DATEPART () function returns an integer that is  part of a date. E.g. Day,  month  , year.</a:t>
            </a:r>
          </a:p>
          <a:p>
            <a:endParaRPr lang="en-US" dirty="0"/>
          </a:p>
          <a:p>
            <a:endParaRPr lang="en-ZA" dirty="0"/>
          </a:p>
        </p:txBody>
      </p:sp>
      <p:pic>
        <p:nvPicPr>
          <p:cNvPr id="7" name="Picture 6">
            <a:extLst>
              <a:ext uri="{FF2B5EF4-FFF2-40B4-BE49-F238E27FC236}">
                <a16:creationId xmlns:a16="http://schemas.microsoft.com/office/drawing/2014/main" id="{D630B5B4-337C-4689-9ED6-7C44183EAE8D}"/>
              </a:ext>
            </a:extLst>
          </p:cNvPr>
          <p:cNvPicPr>
            <a:picLocks noChangeAspect="1"/>
          </p:cNvPicPr>
          <p:nvPr/>
        </p:nvPicPr>
        <p:blipFill rotWithShape="1">
          <a:blip r:embed="rId3"/>
          <a:srcRect l="480" r="56679" b="50258"/>
          <a:stretch/>
        </p:blipFill>
        <p:spPr>
          <a:xfrm>
            <a:off x="6910903" y="2960563"/>
            <a:ext cx="4929867" cy="3455913"/>
          </a:xfrm>
          <a:prstGeom prst="rect">
            <a:avLst/>
          </a:prstGeom>
        </p:spPr>
      </p:pic>
      <p:grpSp>
        <p:nvGrpSpPr>
          <p:cNvPr id="9" name="Group 8">
            <a:extLst>
              <a:ext uri="{FF2B5EF4-FFF2-40B4-BE49-F238E27FC236}">
                <a16:creationId xmlns:a16="http://schemas.microsoft.com/office/drawing/2014/main" id="{F216B3A7-7C92-4639-8FA9-AFF116A7B9D5}"/>
              </a:ext>
            </a:extLst>
          </p:cNvPr>
          <p:cNvGrpSpPr/>
          <p:nvPr/>
        </p:nvGrpSpPr>
        <p:grpSpPr>
          <a:xfrm>
            <a:off x="500741" y="2853447"/>
            <a:ext cx="4780357" cy="2267194"/>
            <a:chOff x="-1" y="1940850"/>
            <a:chExt cx="4257675" cy="2019300"/>
          </a:xfrm>
        </p:grpSpPr>
        <p:pic>
          <p:nvPicPr>
            <p:cNvPr id="5" name="Picture 4">
              <a:extLst>
                <a:ext uri="{FF2B5EF4-FFF2-40B4-BE49-F238E27FC236}">
                  <a16:creationId xmlns:a16="http://schemas.microsoft.com/office/drawing/2014/main" id="{AC47F12E-1CE7-4794-A660-A60865174577}"/>
                </a:ext>
              </a:extLst>
            </p:cNvPr>
            <p:cNvPicPr>
              <a:picLocks noChangeAspect="1"/>
            </p:cNvPicPr>
            <p:nvPr/>
          </p:nvPicPr>
          <p:blipFill>
            <a:blip r:embed="rId4"/>
            <a:stretch>
              <a:fillRect/>
            </a:stretch>
          </p:blipFill>
          <p:spPr>
            <a:xfrm>
              <a:off x="-1" y="1940850"/>
              <a:ext cx="4257675" cy="2019300"/>
            </a:xfrm>
            <a:prstGeom prst="rect">
              <a:avLst/>
            </a:prstGeom>
          </p:spPr>
        </p:pic>
        <p:sp>
          <p:nvSpPr>
            <p:cNvPr id="8" name="Rectangle 7">
              <a:extLst>
                <a:ext uri="{FF2B5EF4-FFF2-40B4-BE49-F238E27FC236}">
                  <a16:creationId xmlns:a16="http://schemas.microsoft.com/office/drawing/2014/main" id="{8CF71729-F47B-498E-BC7C-B8056E7D25BC}"/>
                </a:ext>
              </a:extLst>
            </p:cNvPr>
            <p:cNvSpPr/>
            <p:nvPr/>
          </p:nvSpPr>
          <p:spPr>
            <a:xfrm>
              <a:off x="649357" y="3167270"/>
              <a:ext cx="2186608" cy="662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68986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15EF-E95D-D854-BE0D-0122785DA2B7}"/>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D173A805-36B4-575E-56F8-295BB434A56E}"/>
              </a:ext>
            </a:extLst>
          </p:cNvPr>
          <p:cNvSpPr>
            <a:spLocks noGrp="1"/>
          </p:cNvSpPr>
          <p:nvPr>
            <p:ph idx="1"/>
          </p:nvPr>
        </p:nvSpPr>
        <p:spPr/>
        <p:txBody>
          <a:bodyPr/>
          <a:lstStyle/>
          <a:p>
            <a:r>
              <a:rPr lang="en-US" dirty="0"/>
              <a:t>DATENAME and DATEPART are SQL Server functions that return the same information but in a different format. </a:t>
            </a:r>
          </a:p>
          <a:p>
            <a:r>
              <a:rPr lang="en-US" dirty="0"/>
              <a:t>The DATENAME function will return the character </a:t>
            </a:r>
            <a:r>
              <a:rPr lang="en-US" dirty="0">
                <a:highlight>
                  <a:srgbClr val="FFFF00"/>
                </a:highlight>
              </a:rPr>
              <a:t>string</a:t>
            </a:r>
            <a:r>
              <a:rPr lang="en-US" dirty="0"/>
              <a:t>-based date and time of a specified date whereas the DATEPART function will return </a:t>
            </a:r>
            <a:r>
              <a:rPr lang="en-US" dirty="0">
                <a:highlight>
                  <a:srgbClr val="FFFF00"/>
                </a:highlight>
              </a:rPr>
              <a:t>an integer</a:t>
            </a:r>
            <a:r>
              <a:rPr lang="en-US" dirty="0"/>
              <a:t>-based date and time of a specified date.</a:t>
            </a:r>
            <a:endParaRPr lang="en-ZA" dirty="0"/>
          </a:p>
        </p:txBody>
      </p:sp>
    </p:spTree>
    <p:extLst>
      <p:ext uri="{BB962C8B-B14F-4D97-AF65-F5344CB8AC3E}">
        <p14:creationId xmlns:p14="http://schemas.microsoft.com/office/powerpoint/2010/main" val="1896133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B7FD5-03B2-44B0-9024-3CA32E59839B}"/>
              </a:ext>
            </a:extLst>
          </p:cNvPr>
          <p:cNvSpPr>
            <a:spLocks noGrp="1"/>
          </p:cNvSpPr>
          <p:nvPr>
            <p:ph type="title"/>
          </p:nvPr>
        </p:nvSpPr>
        <p:spPr/>
        <p:txBody>
          <a:bodyPr/>
          <a:lstStyle/>
          <a:p>
            <a:r>
              <a:rPr lang="en-US" dirty="0"/>
              <a:t>DAY()</a:t>
            </a:r>
            <a:endParaRPr lang="en-ZA" dirty="0"/>
          </a:p>
        </p:txBody>
      </p:sp>
      <p:sp>
        <p:nvSpPr>
          <p:cNvPr id="3" name="Content Placeholder 2">
            <a:extLst>
              <a:ext uri="{FF2B5EF4-FFF2-40B4-BE49-F238E27FC236}">
                <a16:creationId xmlns:a16="http://schemas.microsoft.com/office/drawing/2014/main" id="{4CFBC1B4-1B8A-44B6-812E-B8EA2E243D6B}"/>
              </a:ext>
            </a:extLst>
          </p:cNvPr>
          <p:cNvSpPr>
            <a:spLocks noGrp="1"/>
          </p:cNvSpPr>
          <p:nvPr>
            <p:ph idx="1"/>
          </p:nvPr>
        </p:nvSpPr>
        <p:spPr>
          <a:xfrm>
            <a:off x="1024128" y="1892808"/>
            <a:ext cx="9905129" cy="4416552"/>
          </a:xfrm>
        </p:spPr>
        <p:txBody>
          <a:bodyPr/>
          <a:lstStyle/>
          <a:p>
            <a:r>
              <a:rPr lang="en-US" dirty="0"/>
              <a:t>The DAY() function returns an integer value which represents the </a:t>
            </a:r>
            <a:r>
              <a:rPr lang="en-US" dirty="0">
                <a:solidFill>
                  <a:srgbClr val="FF0000"/>
                </a:solidFill>
              </a:rPr>
              <a:t>day of a month </a:t>
            </a:r>
            <a:r>
              <a:rPr lang="en-US" dirty="0"/>
              <a:t>(1-31) of a specified date.</a:t>
            </a:r>
            <a:endParaRPr lang="en-ZA" dirty="0"/>
          </a:p>
        </p:txBody>
      </p:sp>
      <p:pic>
        <p:nvPicPr>
          <p:cNvPr id="8" name="Picture 7">
            <a:extLst>
              <a:ext uri="{FF2B5EF4-FFF2-40B4-BE49-F238E27FC236}">
                <a16:creationId xmlns:a16="http://schemas.microsoft.com/office/drawing/2014/main" id="{208EBF99-3579-4F52-9AAB-28E9498EC814}"/>
              </a:ext>
            </a:extLst>
          </p:cNvPr>
          <p:cNvPicPr>
            <a:picLocks noChangeAspect="1"/>
          </p:cNvPicPr>
          <p:nvPr/>
        </p:nvPicPr>
        <p:blipFill rotWithShape="1">
          <a:blip r:embed="rId3"/>
          <a:srcRect b="43825"/>
          <a:stretch/>
        </p:blipFill>
        <p:spPr>
          <a:xfrm>
            <a:off x="7384745" y="2404100"/>
            <a:ext cx="2163474" cy="3905260"/>
          </a:xfrm>
          <a:prstGeom prst="rect">
            <a:avLst/>
          </a:prstGeom>
        </p:spPr>
      </p:pic>
      <p:grpSp>
        <p:nvGrpSpPr>
          <p:cNvPr id="10" name="Group 9">
            <a:extLst>
              <a:ext uri="{FF2B5EF4-FFF2-40B4-BE49-F238E27FC236}">
                <a16:creationId xmlns:a16="http://schemas.microsoft.com/office/drawing/2014/main" id="{AFA2AB9D-FE64-4214-B5AA-7F242403CA83}"/>
              </a:ext>
            </a:extLst>
          </p:cNvPr>
          <p:cNvGrpSpPr/>
          <p:nvPr/>
        </p:nvGrpSpPr>
        <p:grpSpPr>
          <a:xfrm>
            <a:off x="1024128" y="2782803"/>
            <a:ext cx="5164637" cy="2636562"/>
            <a:chOff x="1024129" y="2791267"/>
            <a:chExt cx="4229100" cy="2085975"/>
          </a:xfrm>
        </p:grpSpPr>
        <p:pic>
          <p:nvPicPr>
            <p:cNvPr id="6" name="Picture 5">
              <a:extLst>
                <a:ext uri="{FF2B5EF4-FFF2-40B4-BE49-F238E27FC236}">
                  <a16:creationId xmlns:a16="http://schemas.microsoft.com/office/drawing/2014/main" id="{E3E88652-3963-42F3-BDA7-9D0EFB02ABDA}"/>
                </a:ext>
              </a:extLst>
            </p:cNvPr>
            <p:cNvPicPr>
              <a:picLocks noChangeAspect="1"/>
            </p:cNvPicPr>
            <p:nvPr/>
          </p:nvPicPr>
          <p:blipFill>
            <a:blip r:embed="rId4"/>
            <a:stretch>
              <a:fillRect/>
            </a:stretch>
          </p:blipFill>
          <p:spPr>
            <a:xfrm>
              <a:off x="1024129" y="2791267"/>
              <a:ext cx="4229100" cy="2085975"/>
            </a:xfrm>
            <a:prstGeom prst="rect">
              <a:avLst/>
            </a:prstGeom>
          </p:spPr>
        </p:pic>
        <p:sp>
          <p:nvSpPr>
            <p:cNvPr id="9" name="Rectangle 8">
              <a:extLst>
                <a:ext uri="{FF2B5EF4-FFF2-40B4-BE49-F238E27FC236}">
                  <a16:creationId xmlns:a16="http://schemas.microsoft.com/office/drawing/2014/main" id="{D55280FF-EF01-4072-A3A6-6FE5543E328F}"/>
                </a:ext>
              </a:extLst>
            </p:cNvPr>
            <p:cNvSpPr/>
            <p:nvPr/>
          </p:nvSpPr>
          <p:spPr>
            <a:xfrm>
              <a:off x="1351722" y="4492487"/>
              <a:ext cx="1205948" cy="2120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74462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3131-917E-440B-8A64-CAD0EBEED589}"/>
              </a:ext>
            </a:extLst>
          </p:cNvPr>
          <p:cNvSpPr>
            <a:spLocks noGrp="1"/>
          </p:cNvSpPr>
          <p:nvPr>
            <p:ph type="title"/>
          </p:nvPr>
        </p:nvSpPr>
        <p:spPr/>
        <p:txBody>
          <a:bodyPr/>
          <a:lstStyle/>
          <a:p>
            <a:r>
              <a:rPr lang="en-US" dirty="0"/>
              <a:t>Month()</a:t>
            </a:r>
            <a:endParaRPr lang="en-ZA" dirty="0"/>
          </a:p>
        </p:txBody>
      </p:sp>
      <p:sp>
        <p:nvSpPr>
          <p:cNvPr id="3" name="Content Placeholder 2">
            <a:extLst>
              <a:ext uri="{FF2B5EF4-FFF2-40B4-BE49-F238E27FC236}">
                <a16:creationId xmlns:a16="http://schemas.microsoft.com/office/drawing/2014/main" id="{75FBE222-9545-4A6A-8C4C-4468A2D838F2}"/>
              </a:ext>
            </a:extLst>
          </p:cNvPr>
          <p:cNvSpPr>
            <a:spLocks noGrp="1"/>
          </p:cNvSpPr>
          <p:nvPr>
            <p:ph sz="half" idx="1"/>
          </p:nvPr>
        </p:nvSpPr>
        <p:spPr/>
        <p:txBody>
          <a:bodyPr/>
          <a:lstStyle/>
          <a:p>
            <a:r>
              <a:rPr lang="en-US" dirty="0"/>
              <a:t>The MONTH() function returns an integer value which represents the </a:t>
            </a:r>
            <a:r>
              <a:rPr lang="en-US" dirty="0">
                <a:solidFill>
                  <a:srgbClr val="FF0000"/>
                </a:solidFill>
              </a:rPr>
              <a:t>month</a:t>
            </a:r>
            <a:r>
              <a:rPr lang="en-US" dirty="0"/>
              <a:t> of a specified date. The following shows the syntax of the MONTH() function: </a:t>
            </a:r>
            <a:endParaRPr lang="en-ZA" dirty="0"/>
          </a:p>
        </p:txBody>
      </p:sp>
      <p:sp>
        <p:nvSpPr>
          <p:cNvPr id="4" name="Content Placeholder 3">
            <a:extLst>
              <a:ext uri="{FF2B5EF4-FFF2-40B4-BE49-F238E27FC236}">
                <a16:creationId xmlns:a16="http://schemas.microsoft.com/office/drawing/2014/main" id="{DD734FB4-6184-9185-61C7-4924417366AC}"/>
              </a:ext>
            </a:extLst>
          </p:cNvPr>
          <p:cNvSpPr>
            <a:spLocks noGrp="1"/>
          </p:cNvSpPr>
          <p:nvPr>
            <p:ph sz="half" idx="2"/>
          </p:nvPr>
        </p:nvSpPr>
        <p:spPr/>
        <p:txBody>
          <a:bodyPr/>
          <a:lstStyle/>
          <a:p>
            <a:endParaRPr lang="en-ZA"/>
          </a:p>
        </p:txBody>
      </p:sp>
      <p:grpSp>
        <p:nvGrpSpPr>
          <p:cNvPr id="8" name="Group 7">
            <a:extLst>
              <a:ext uri="{FF2B5EF4-FFF2-40B4-BE49-F238E27FC236}">
                <a16:creationId xmlns:a16="http://schemas.microsoft.com/office/drawing/2014/main" id="{D08F902F-F31B-406E-B6E7-286AABF2C6F9}"/>
              </a:ext>
            </a:extLst>
          </p:cNvPr>
          <p:cNvGrpSpPr/>
          <p:nvPr/>
        </p:nvGrpSpPr>
        <p:grpSpPr>
          <a:xfrm>
            <a:off x="6096000" y="1892808"/>
            <a:ext cx="4735582" cy="4416552"/>
            <a:chOff x="870088" y="2703030"/>
            <a:chExt cx="4514850" cy="4181475"/>
          </a:xfrm>
        </p:grpSpPr>
        <p:pic>
          <p:nvPicPr>
            <p:cNvPr id="5" name="Picture 4">
              <a:extLst>
                <a:ext uri="{FF2B5EF4-FFF2-40B4-BE49-F238E27FC236}">
                  <a16:creationId xmlns:a16="http://schemas.microsoft.com/office/drawing/2014/main" id="{75F3646D-3169-4486-80DE-D52FFE56A192}"/>
                </a:ext>
              </a:extLst>
            </p:cNvPr>
            <p:cNvPicPr>
              <a:picLocks noChangeAspect="1"/>
            </p:cNvPicPr>
            <p:nvPr/>
          </p:nvPicPr>
          <p:blipFill>
            <a:blip r:embed="rId3"/>
            <a:stretch>
              <a:fillRect/>
            </a:stretch>
          </p:blipFill>
          <p:spPr>
            <a:xfrm>
              <a:off x="870088" y="2703030"/>
              <a:ext cx="4514850" cy="4181475"/>
            </a:xfrm>
            <a:prstGeom prst="rect">
              <a:avLst/>
            </a:prstGeom>
          </p:spPr>
        </p:pic>
        <p:sp>
          <p:nvSpPr>
            <p:cNvPr id="7" name="Rectangle 6">
              <a:extLst>
                <a:ext uri="{FF2B5EF4-FFF2-40B4-BE49-F238E27FC236}">
                  <a16:creationId xmlns:a16="http://schemas.microsoft.com/office/drawing/2014/main" id="{ABA1296B-BBA2-45C1-B319-A891540400BE}"/>
                </a:ext>
              </a:extLst>
            </p:cNvPr>
            <p:cNvSpPr/>
            <p:nvPr/>
          </p:nvSpPr>
          <p:spPr>
            <a:xfrm>
              <a:off x="1828800" y="3564835"/>
              <a:ext cx="1364974" cy="2252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32752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FD16-2610-4A18-A473-690953B645FE}"/>
              </a:ext>
            </a:extLst>
          </p:cNvPr>
          <p:cNvSpPr>
            <a:spLocks noGrp="1"/>
          </p:cNvSpPr>
          <p:nvPr>
            <p:ph type="title"/>
          </p:nvPr>
        </p:nvSpPr>
        <p:spPr/>
        <p:txBody>
          <a:bodyPr/>
          <a:lstStyle/>
          <a:p>
            <a:r>
              <a:rPr lang="en-US" dirty="0"/>
              <a:t>YEAR()</a:t>
            </a:r>
            <a:endParaRPr lang="en-ZA" dirty="0"/>
          </a:p>
        </p:txBody>
      </p:sp>
      <p:sp>
        <p:nvSpPr>
          <p:cNvPr id="3" name="Content Placeholder 2">
            <a:extLst>
              <a:ext uri="{FF2B5EF4-FFF2-40B4-BE49-F238E27FC236}">
                <a16:creationId xmlns:a16="http://schemas.microsoft.com/office/drawing/2014/main" id="{430777EC-5C45-4F9F-8FD7-A31EB0AF0AD9}"/>
              </a:ext>
            </a:extLst>
          </p:cNvPr>
          <p:cNvSpPr>
            <a:spLocks noGrp="1"/>
          </p:cNvSpPr>
          <p:nvPr>
            <p:ph idx="1"/>
          </p:nvPr>
        </p:nvSpPr>
        <p:spPr/>
        <p:txBody>
          <a:bodyPr/>
          <a:lstStyle/>
          <a:p>
            <a:r>
              <a:rPr lang="en-US" dirty="0"/>
              <a:t>The YEAR() function returns an integer value which represents the </a:t>
            </a:r>
            <a:r>
              <a:rPr lang="en-US" dirty="0">
                <a:solidFill>
                  <a:srgbClr val="FF0000"/>
                </a:solidFill>
              </a:rPr>
              <a:t>year</a:t>
            </a:r>
            <a:r>
              <a:rPr lang="en-US" dirty="0"/>
              <a:t> of the specified date.</a:t>
            </a:r>
          </a:p>
          <a:p>
            <a:endParaRPr lang="en-US" dirty="0"/>
          </a:p>
          <a:p>
            <a:endParaRPr lang="en-ZA" dirty="0"/>
          </a:p>
        </p:txBody>
      </p:sp>
      <p:grpSp>
        <p:nvGrpSpPr>
          <p:cNvPr id="8" name="Group 7">
            <a:extLst>
              <a:ext uri="{FF2B5EF4-FFF2-40B4-BE49-F238E27FC236}">
                <a16:creationId xmlns:a16="http://schemas.microsoft.com/office/drawing/2014/main" id="{4E909F6A-0062-43B9-8667-2CB96D321B7E}"/>
              </a:ext>
            </a:extLst>
          </p:cNvPr>
          <p:cNvGrpSpPr/>
          <p:nvPr/>
        </p:nvGrpSpPr>
        <p:grpSpPr>
          <a:xfrm>
            <a:off x="1182341" y="2762042"/>
            <a:ext cx="5814807" cy="3055662"/>
            <a:chOff x="1182341" y="2762042"/>
            <a:chExt cx="5593639" cy="2843628"/>
          </a:xfrm>
        </p:grpSpPr>
        <p:pic>
          <p:nvPicPr>
            <p:cNvPr id="6" name="Picture 5">
              <a:extLst>
                <a:ext uri="{FF2B5EF4-FFF2-40B4-BE49-F238E27FC236}">
                  <a16:creationId xmlns:a16="http://schemas.microsoft.com/office/drawing/2014/main" id="{69845870-9B10-4AED-897F-7620F4CB1D34}"/>
                </a:ext>
              </a:extLst>
            </p:cNvPr>
            <p:cNvPicPr>
              <a:picLocks noChangeAspect="1"/>
            </p:cNvPicPr>
            <p:nvPr/>
          </p:nvPicPr>
          <p:blipFill>
            <a:blip r:embed="rId3"/>
            <a:stretch>
              <a:fillRect/>
            </a:stretch>
          </p:blipFill>
          <p:spPr>
            <a:xfrm>
              <a:off x="1182341" y="2762042"/>
              <a:ext cx="5593639" cy="2843628"/>
            </a:xfrm>
            <a:prstGeom prst="rect">
              <a:avLst/>
            </a:prstGeom>
          </p:spPr>
        </p:pic>
        <p:sp>
          <p:nvSpPr>
            <p:cNvPr id="7" name="Rectangle 6">
              <a:extLst>
                <a:ext uri="{FF2B5EF4-FFF2-40B4-BE49-F238E27FC236}">
                  <a16:creationId xmlns:a16="http://schemas.microsoft.com/office/drawing/2014/main" id="{59AEA92F-5744-46E1-BFB1-AC80F4511580}"/>
                </a:ext>
              </a:extLst>
            </p:cNvPr>
            <p:cNvSpPr/>
            <p:nvPr/>
          </p:nvSpPr>
          <p:spPr>
            <a:xfrm>
              <a:off x="2305878" y="3737113"/>
              <a:ext cx="1749287" cy="1855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1992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F13D-37DB-4080-837F-B1DBE888E460}"/>
              </a:ext>
            </a:extLst>
          </p:cNvPr>
          <p:cNvSpPr>
            <a:spLocks noGrp="1"/>
          </p:cNvSpPr>
          <p:nvPr>
            <p:ph type="title"/>
          </p:nvPr>
        </p:nvSpPr>
        <p:spPr/>
        <p:txBody>
          <a:bodyPr/>
          <a:lstStyle/>
          <a:p>
            <a:r>
              <a:rPr lang="en-US" dirty="0"/>
              <a:t>DATEDIFF ()</a:t>
            </a:r>
            <a:endParaRPr lang="en-ZA" dirty="0"/>
          </a:p>
        </p:txBody>
      </p:sp>
      <p:sp>
        <p:nvSpPr>
          <p:cNvPr id="3" name="Content Placeholder 2">
            <a:extLst>
              <a:ext uri="{FF2B5EF4-FFF2-40B4-BE49-F238E27FC236}">
                <a16:creationId xmlns:a16="http://schemas.microsoft.com/office/drawing/2014/main" id="{953C1036-02BF-4F51-87DD-019D2622FC91}"/>
              </a:ext>
            </a:extLst>
          </p:cNvPr>
          <p:cNvSpPr>
            <a:spLocks noGrp="1"/>
          </p:cNvSpPr>
          <p:nvPr>
            <p:ph idx="1"/>
          </p:nvPr>
        </p:nvSpPr>
        <p:spPr>
          <a:xfrm>
            <a:off x="784794" y="2229730"/>
            <a:ext cx="5995650" cy="4416552"/>
          </a:xfrm>
        </p:spPr>
        <p:txBody>
          <a:bodyPr/>
          <a:lstStyle/>
          <a:p>
            <a:r>
              <a:rPr lang="en-US" dirty="0"/>
              <a:t>The DATEDIFF() function returns a value of integer indicating the difference between the </a:t>
            </a:r>
            <a:r>
              <a:rPr lang="en-US" dirty="0" err="1">
                <a:solidFill>
                  <a:srgbClr val="FF0000"/>
                </a:solidFill>
              </a:rPr>
              <a:t>start_date</a:t>
            </a:r>
            <a:r>
              <a:rPr lang="en-US" dirty="0">
                <a:solidFill>
                  <a:srgbClr val="FF0000"/>
                </a:solidFill>
              </a:rPr>
              <a:t> </a:t>
            </a:r>
            <a:r>
              <a:rPr lang="en-US" dirty="0"/>
              <a:t>and </a:t>
            </a:r>
            <a:r>
              <a:rPr lang="en-US" dirty="0" err="1">
                <a:solidFill>
                  <a:srgbClr val="FF0000"/>
                </a:solidFill>
              </a:rPr>
              <a:t>end_date</a:t>
            </a:r>
            <a:r>
              <a:rPr lang="en-US" dirty="0"/>
              <a:t>  with the unit specified by </a:t>
            </a:r>
            <a:r>
              <a:rPr lang="en-US" dirty="0" err="1">
                <a:solidFill>
                  <a:srgbClr val="FF0000"/>
                </a:solidFill>
              </a:rPr>
              <a:t>date_part</a:t>
            </a:r>
            <a:endParaRPr lang="en-US" dirty="0">
              <a:solidFill>
                <a:srgbClr val="FF0000"/>
              </a:solidFill>
            </a:endParaRPr>
          </a:p>
          <a:p>
            <a:endParaRPr lang="en-US" dirty="0">
              <a:solidFill>
                <a:srgbClr val="FF0000"/>
              </a:solidFill>
            </a:endParaRPr>
          </a:p>
          <a:p>
            <a:r>
              <a:rPr lang="en-ZA" dirty="0"/>
              <a:t>DATEDIFF(</a:t>
            </a:r>
            <a:r>
              <a:rPr lang="en-ZA" i="1" dirty="0"/>
              <a:t>interval</a:t>
            </a:r>
            <a:r>
              <a:rPr lang="en-ZA" dirty="0"/>
              <a:t>, </a:t>
            </a:r>
            <a:r>
              <a:rPr lang="en-ZA" i="1" dirty="0"/>
              <a:t>date1</a:t>
            </a:r>
            <a:r>
              <a:rPr lang="en-ZA" dirty="0"/>
              <a:t>, </a:t>
            </a:r>
            <a:r>
              <a:rPr lang="en-ZA" i="1" dirty="0"/>
              <a:t>date2</a:t>
            </a:r>
            <a:r>
              <a:rPr lang="en-ZA" dirty="0"/>
              <a:t>)</a:t>
            </a:r>
          </a:p>
          <a:p>
            <a:r>
              <a:rPr lang="en-US" dirty="0" err="1"/>
              <a:t>Datediff</a:t>
            </a:r>
            <a:r>
              <a:rPr lang="en-US" dirty="0"/>
              <a:t>(interval, old date, new date)</a:t>
            </a:r>
            <a:endParaRPr lang="en-ZA" dirty="0"/>
          </a:p>
          <a:p>
            <a:r>
              <a:rPr lang="en-US" dirty="0" err="1">
                <a:solidFill>
                  <a:srgbClr val="FF0000"/>
                </a:solidFill>
              </a:rPr>
              <a:t>Datediff</a:t>
            </a:r>
            <a:r>
              <a:rPr lang="en-US" dirty="0">
                <a:solidFill>
                  <a:srgbClr val="FF0000"/>
                </a:solidFill>
              </a:rPr>
              <a:t>(y, 2000/01/01, </a:t>
            </a:r>
            <a:r>
              <a:rPr lang="en-US" dirty="0" err="1">
                <a:solidFill>
                  <a:srgbClr val="FF0000"/>
                </a:solidFill>
              </a:rPr>
              <a:t>getdate</a:t>
            </a:r>
            <a:r>
              <a:rPr lang="en-US" dirty="0">
                <a:solidFill>
                  <a:srgbClr val="FF0000"/>
                </a:solidFill>
              </a:rPr>
              <a:t>())</a:t>
            </a:r>
          </a:p>
          <a:p>
            <a:endParaRPr lang="en-ZA" dirty="0"/>
          </a:p>
        </p:txBody>
      </p:sp>
      <p:grpSp>
        <p:nvGrpSpPr>
          <p:cNvPr id="7" name="Group 6">
            <a:extLst>
              <a:ext uri="{FF2B5EF4-FFF2-40B4-BE49-F238E27FC236}">
                <a16:creationId xmlns:a16="http://schemas.microsoft.com/office/drawing/2014/main" id="{D18D2050-B9BB-4E12-870D-8EF4CB888FF6}"/>
              </a:ext>
            </a:extLst>
          </p:cNvPr>
          <p:cNvGrpSpPr/>
          <p:nvPr/>
        </p:nvGrpSpPr>
        <p:grpSpPr>
          <a:xfrm>
            <a:off x="7272630" y="636104"/>
            <a:ext cx="4919370" cy="6248401"/>
            <a:chOff x="7272630" y="1714500"/>
            <a:chExt cx="4314825" cy="5143500"/>
          </a:xfrm>
        </p:grpSpPr>
        <p:pic>
          <p:nvPicPr>
            <p:cNvPr id="5" name="Picture 4">
              <a:extLst>
                <a:ext uri="{FF2B5EF4-FFF2-40B4-BE49-F238E27FC236}">
                  <a16:creationId xmlns:a16="http://schemas.microsoft.com/office/drawing/2014/main" id="{E865D4F6-4CD7-42A8-BD0C-4C595DBF04E8}"/>
                </a:ext>
              </a:extLst>
            </p:cNvPr>
            <p:cNvPicPr>
              <a:picLocks noChangeAspect="1"/>
            </p:cNvPicPr>
            <p:nvPr/>
          </p:nvPicPr>
          <p:blipFill>
            <a:blip r:embed="rId3"/>
            <a:stretch>
              <a:fillRect/>
            </a:stretch>
          </p:blipFill>
          <p:spPr>
            <a:xfrm>
              <a:off x="7272630" y="1714500"/>
              <a:ext cx="4314825" cy="5143500"/>
            </a:xfrm>
            <a:prstGeom prst="rect">
              <a:avLst/>
            </a:prstGeom>
          </p:spPr>
        </p:pic>
        <p:sp>
          <p:nvSpPr>
            <p:cNvPr id="6" name="Rectangle 5">
              <a:extLst>
                <a:ext uri="{FF2B5EF4-FFF2-40B4-BE49-F238E27FC236}">
                  <a16:creationId xmlns:a16="http://schemas.microsoft.com/office/drawing/2014/main" id="{BEBAF96D-7A24-4294-8066-9E1426BD7FCB}"/>
                </a:ext>
              </a:extLst>
            </p:cNvPr>
            <p:cNvSpPr/>
            <p:nvPr/>
          </p:nvSpPr>
          <p:spPr>
            <a:xfrm>
              <a:off x="8428383" y="2491409"/>
              <a:ext cx="3159072" cy="1466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80800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531-0743-D2AD-02CA-25BDD79C8F14}"/>
              </a:ext>
            </a:extLst>
          </p:cNvPr>
          <p:cNvSpPr>
            <a:spLocks noGrp="1"/>
          </p:cNvSpPr>
          <p:nvPr>
            <p:ph type="title"/>
          </p:nvPr>
        </p:nvSpPr>
        <p:spPr/>
        <p:txBody>
          <a:bodyPr>
            <a:normAutofit/>
          </a:bodyPr>
          <a:lstStyle/>
          <a:p>
            <a:r>
              <a:rPr lang="en-US" sz="5400" dirty="0"/>
              <a:t>Chapter 13: functions</a:t>
            </a:r>
            <a:endParaRPr lang="en-ZA" dirty="0"/>
          </a:p>
        </p:txBody>
      </p:sp>
      <p:sp>
        <p:nvSpPr>
          <p:cNvPr id="3" name="Content Placeholder 2">
            <a:extLst>
              <a:ext uri="{FF2B5EF4-FFF2-40B4-BE49-F238E27FC236}">
                <a16:creationId xmlns:a16="http://schemas.microsoft.com/office/drawing/2014/main" id="{7BE0BCE9-8BA3-6B8D-CE50-720CDB4E4C1E}"/>
              </a:ext>
            </a:extLst>
          </p:cNvPr>
          <p:cNvSpPr>
            <a:spLocks noGrp="1"/>
          </p:cNvSpPr>
          <p:nvPr>
            <p:ph idx="1"/>
          </p:nvPr>
        </p:nvSpPr>
        <p:spPr/>
        <p:txBody>
          <a:bodyPr>
            <a:normAutofit/>
          </a:bodyPr>
          <a:lstStyle/>
          <a:p>
            <a:r>
              <a:rPr lang="en-ZA" sz="2800" dirty="0">
                <a:solidFill>
                  <a:schemeClr val="accent2"/>
                </a:solidFill>
              </a:rPr>
              <a:t>Contents:</a:t>
            </a:r>
          </a:p>
          <a:p>
            <a:pPr marL="514350" indent="-514350">
              <a:buFont typeface="+mj-lt"/>
              <a:buAutoNum type="arabicPeriod"/>
            </a:pPr>
            <a:r>
              <a:rPr lang="en-US" sz="2800" dirty="0">
                <a:solidFill>
                  <a:schemeClr val="accent2"/>
                </a:solidFill>
              </a:rPr>
              <a:t>Index</a:t>
            </a:r>
            <a:endParaRPr lang="en-ZA" sz="2800" dirty="0">
              <a:solidFill>
                <a:schemeClr val="accent2"/>
              </a:solidFill>
            </a:endParaRPr>
          </a:p>
          <a:p>
            <a:pPr marL="514350" indent="-514350">
              <a:buFont typeface="+mj-lt"/>
              <a:buAutoNum type="arabicPeriod"/>
            </a:pPr>
            <a:r>
              <a:rPr lang="en-US" sz="2800" dirty="0">
                <a:solidFill>
                  <a:schemeClr val="accent2"/>
                </a:solidFill>
              </a:rPr>
              <a:t>Create</a:t>
            </a:r>
            <a:r>
              <a:rPr lang="en-ZA" sz="2800" dirty="0">
                <a:solidFill>
                  <a:schemeClr val="accent2"/>
                </a:solidFill>
              </a:rPr>
              <a:t>/</a:t>
            </a:r>
            <a:r>
              <a:rPr lang="en-US" sz="2800" dirty="0">
                <a:solidFill>
                  <a:schemeClr val="accent2"/>
                </a:solidFill>
              </a:rPr>
              <a:t>drop index</a:t>
            </a:r>
            <a:endParaRPr lang="en-ZA" sz="2800" dirty="0">
              <a:solidFill>
                <a:schemeClr val="accent2"/>
              </a:solidFill>
            </a:endParaRPr>
          </a:p>
          <a:p>
            <a:pPr marL="514350" indent="-514350">
              <a:buFont typeface="+mj-lt"/>
              <a:buAutoNum type="arabicPeriod"/>
            </a:pPr>
            <a:r>
              <a:rPr lang="en-US" sz="2800">
                <a:solidFill>
                  <a:schemeClr val="accent2"/>
                </a:solidFill>
              </a:rPr>
              <a:t>Date functions</a:t>
            </a: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p:txBody>
      </p:sp>
    </p:spTree>
    <p:extLst>
      <p:ext uri="{BB962C8B-B14F-4D97-AF65-F5344CB8AC3E}">
        <p14:creationId xmlns:p14="http://schemas.microsoft.com/office/powerpoint/2010/main" val="2987240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2C3309-0268-447D-02A0-8021577AB062}"/>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BA0F6A48-4FC6-E7D8-25BA-E936CD76A65A}"/>
              </a:ext>
            </a:extLst>
          </p:cNvPr>
          <p:cNvSpPr>
            <a:spLocks noGrp="1"/>
          </p:cNvSpPr>
          <p:nvPr>
            <p:ph sz="half" idx="1"/>
          </p:nvPr>
        </p:nvSpPr>
        <p:spPr>
          <a:xfrm>
            <a:off x="1024127" y="2286000"/>
            <a:ext cx="5246044" cy="4023360"/>
          </a:xfrm>
        </p:spPr>
        <p:txBody>
          <a:bodyPr>
            <a:normAutofit/>
          </a:bodyPr>
          <a:lstStyle/>
          <a:p>
            <a:pPr marL="0" indent="0">
              <a:buNone/>
            </a:pPr>
            <a:r>
              <a:rPr lang="en-US" dirty="0"/>
              <a:t>Interval </a:t>
            </a:r>
            <a:r>
              <a:rPr lang="en-US" dirty="0">
                <a:sym typeface="Wingdings" panose="05000000000000000000" pitchFamily="2" charset="2"/>
              </a:rPr>
              <a:t> </a:t>
            </a:r>
            <a:r>
              <a:rPr lang="en-US" i="1" dirty="0"/>
              <a:t>Can be one of the following values:</a:t>
            </a:r>
          </a:p>
          <a:p>
            <a:pPr>
              <a:buFont typeface="Wingdings" panose="05000000000000000000" pitchFamily="2" charset="2"/>
              <a:buChar char="§"/>
            </a:pPr>
            <a:r>
              <a:rPr lang="en-US" dirty="0"/>
              <a:t>year, </a:t>
            </a:r>
            <a:r>
              <a:rPr lang="en-US" dirty="0" err="1"/>
              <a:t>yyyy</a:t>
            </a:r>
            <a:r>
              <a:rPr lang="en-US" dirty="0"/>
              <a:t>, </a:t>
            </a:r>
            <a:r>
              <a:rPr lang="en-US" dirty="0" err="1"/>
              <a:t>yy</a:t>
            </a:r>
            <a:r>
              <a:rPr lang="en-US" dirty="0"/>
              <a:t> = Year</a:t>
            </a:r>
          </a:p>
          <a:p>
            <a:pPr>
              <a:buFont typeface="Wingdings" panose="05000000000000000000" pitchFamily="2" charset="2"/>
              <a:buChar char="§"/>
            </a:pPr>
            <a:r>
              <a:rPr lang="en-US" dirty="0"/>
              <a:t>quarter, </a:t>
            </a:r>
            <a:r>
              <a:rPr lang="en-US" dirty="0" err="1"/>
              <a:t>qq</a:t>
            </a:r>
            <a:r>
              <a:rPr lang="en-US" dirty="0"/>
              <a:t>, q = Quarter</a:t>
            </a:r>
          </a:p>
          <a:p>
            <a:pPr>
              <a:buFont typeface="Wingdings" panose="05000000000000000000" pitchFamily="2" charset="2"/>
              <a:buChar char="§"/>
            </a:pPr>
            <a:r>
              <a:rPr lang="en-US" dirty="0"/>
              <a:t>month, mm, m = month</a:t>
            </a:r>
          </a:p>
          <a:p>
            <a:pPr>
              <a:buFont typeface="Wingdings" panose="05000000000000000000" pitchFamily="2" charset="2"/>
              <a:buChar char="§"/>
            </a:pPr>
            <a:r>
              <a:rPr lang="en-US" dirty="0" err="1"/>
              <a:t>dayofyear</a:t>
            </a:r>
            <a:r>
              <a:rPr lang="en-US" dirty="0"/>
              <a:t> = Day of the year</a:t>
            </a:r>
          </a:p>
          <a:p>
            <a:pPr>
              <a:buFont typeface="Wingdings" panose="05000000000000000000" pitchFamily="2" charset="2"/>
              <a:buChar char="§"/>
            </a:pPr>
            <a:r>
              <a:rPr lang="en-US" dirty="0"/>
              <a:t>day, </a:t>
            </a:r>
            <a:r>
              <a:rPr lang="en-US" dirty="0" err="1"/>
              <a:t>dy</a:t>
            </a:r>
            <a:r>
              <a:rPr lang="en-US" dirty="0"/>
              <a:t>, y = Day</a:t>
            </a:r>
          </a:p>
        </p:txBody>
      </p:sp>
      <p:sp>
        <p:nvSpPr>
          <p:cNvPr id="6" name="Content Placeholder 5">
            <a:extLst>
              <a:ext uri="{FF2B5EF4-FFF2-40B4-BE49-F238E27FC236}">
                <a16:creationId xmlns:a16="http://schemas.microsoft.com/office/drawing/2014/main" id="{4ED2039B-F694-9CD1-3ADB-C4FF8000AD8C}"/>
              </a:ext>
            </a:extLst>
          </p:cNvPr>
          <p:cNvSpPr>
            <a:spLocks noGrp="1"/>
          </p:cNvSpPr>
          <p:nvPr>
            <p:ph sz="half" idx="2"/>
          </p:nvPr>
        </p:nvSpPr>
        <p:spPr/>
        <p:txBody>
          <a:bodyPr>
            <a:normAutofit/>
          </a:bodyPr>
          <a:lstStyle/>
          <a:p>
            <a:pPr>
              <a:buFont typeface="Wingdings" panose="05000000000000000000" pitchFamily="2" charset="2"/>
              <a:buChar char="§"/>
            </a:pPr>
            <a:endParaRPr lang="en-US" dirty="0"/>
          </a:p>
          <a:p>
            <a:pPr>
              <a:buFont typeface="Wingdings" panose="05000000000000000000" pitchFamily="2" charset="2"/>
              <a:buChar char="§"/>
            </a:pPr>
            <a:r>
              <a:rPr lang="en-US" dirty="0"/>
              <a:t>week, ww, </a:t>
            </a:r>
            <a:r>
              <a:rPr lang="en-US" dirty="0" err="1"/>
              <a:t>wk</a:t>
            </a:r>
            <a:r>
              <a:rPr lang="en-US" dirty="0"/>
              <a:t> = Week</a:t>
            </a:r>
          </a:p>
          <a:p>
            <a:pPr>
              <a:buFont typeface="Wingdings" panose="05000000000000000000" pitchFamily="2" charset="2"/>
              <a:buChar char="§"/>
            </a:pPr>
            <a:r>
              <a:rPr lang="en-US" dirty="0"/>
              <a:t>weekday, </a:t>
            </a:r>
            <a:r>
              <a:rPr lang="en-US" dirty="0" err="1"/>
              <a:t>dw</a:t>
            </a:r>
            <a:r>
              <a:rPr lang="en-US" dirty="0"/>
              <a:t>, w = Weekday</a:t>
            </a:r>
          </a:p>
          <a:p>
            <a:pPr>
              <a:buFont typeface="Wingdings" panose="05000000000000000000" pitchFamily="2" charset="2"/>
              <a:buChar char="§"/>
            </a:pPr>
            <a:r>
              <a:rPr lang="en-US" dirty="0"/>
              <a:t>hour, </a:t>
            </a:r>
            <a:r>
              <a:rPr lang="en-US" dirty="0" err="1"/>
              <a:t>hh</a:t>
            </a:r>
            <a:r>
              <a:rPr lang="en-US" dirty="0"/>
              <a:t> = hour</a:t>
            </a:r>
          </a:p>
          <a:p>
            <a:pPr>
              <a:buFont typeface="Wingdings" panose="05000000000000000000" pitchFamily="2" charset="2"/>
              <a:buChar char="§"/>
            </a:pPr>
            <a:r>
              <a:rPr lang="en-US" dirty="0"/>
              <a:t>minute, mi, n = Minute</a:t>
            </a:r>
          </a:p>
          <a:p>
            <a:pPr>
              <a:buFont typeface="Wingdings" panose="05000000000000000000" pitchFamily="2" charset="2"/>
              <a:buChar char="§"/>
            </a:pPr>
            <a:r>
              <a:rPr lang="en-US" dirty="0"/>
              <a:t>second, ss, s = Second</a:t>
            </a:r>
          </a:p>
          <a:p>
            <a:pPr>
              <a:buFont typeface="Wingdings" panose="05000000000000000000" pitchFamily="2" charset="2"/>
              <a:buChar char="§"/>
            </a:pPr>
            <a:r>
              <a:rPr lang="en-US" dirty="0"/>
              <a:t>millisecond, </a:t>
            </a:r>
            <a:r>
              <a:rPr lang="en-US" dirty="0" err="1"/>
              <a:t>ms</a:t>
            </a:r>
            <a:r>
              <a:rPr lang="en-US" dirty="0"/>
              <a:t> = Millisecond</a:t>
            </a:r>
            <a:endParaRPr lang="en-ZA" dirty="0"/>
          </a:p>
          <a:p>
            <a:endParaRPr lang="en-ZA" dirty="0"/>
          </a:p>
        </p:txBody>
      </p:sp>
    </p:spTree>
    <p:extLst>
      <p:ext uri="{BB962C8B-B14F-4D97-AF65-F5344CB8AC3E}">
        <p14:creationId xmlns:p14="http://schemas.microsoft.com/office/powerpoint/2010/main" val="3684389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D62C-23D8-445D-B998-818D14D80CE6}"/>
              </a:ext>
            </a:extLst>
          </p:cNvPr>
          <p:cNvSpPr>
            <a:spLocks noGrp="1"/>
          </p:cNvSpPr>
          <p:nvPr>
            <p:ph type="title"/>
          </p:nvPr>
        </p:nvSpPr>
        <p:spPr/>
        <p:txBody>
          <a:bodyPr/>
          <a:lstStyle/>
          <a:p>
            <a:r>
              <a:rPr lang="en-US" dirty="0"/>
              <a:t>DATEADD()</a:t>
            </a:r>
            <a:endParaRPr lang="en-ZA" dirty="0"/>
          </a:p>
        </p:txBody>
      </p:sp>
      <p:sp>
        <p:nvSpPr>
          <p:cNvPr id="3" name="Content Placeholder 2">
            <a:extLst>
              <a:ext uri="{FF2B5EF4-FFF2-40B4-BE49-F238E27FC236}">
                <a16:creationId xmlns:a16="http://schemas.microsoft.com/office/drawing/2014/main" id="{6708EC5B-F24D-4213-83B5-A663B21712A4}"/>
              </a:ext>
            </a:extLst>
          </p:cNvPr>
          <p:cNvSpPr>
            <a:spLocks noGrp="1"/>
          </p:cNvSpPr>
          <p:nvPr>
            <p:ph idx="1"/>
          </p:nvPr>
        </p:nvSpPr>
        <p:spPr>
          <a:xfrm>
            <a:off x="1024128" y="1892808"/>
            <a:ext cx="4847283" cy="4416552"/>
          </a:xfrm>
        </p:spPr>
        <p:txBody>
          <a:bodyPr>
            <a:normAutofit/>
          </a:bodyPr>
          <a:lstStyle/>
          <a:p>
            <a:r>
              <a:rPr lang="en-US" dirty="0"/>
              <a:t>The DATEADD() function adds a number to a specified date part of an input date and returns the modified value. </a:t>
            </a:r>
          </a:p>
          <a:p>
            <a:r>
              <a:rPr lang="en-US" dirty="0"/>
              <a:t>If the number is a decimal or a floating-point number, the DATEADD () function truncates the decimal. </a:t>
            </a:r>
          </a:p>
          <a:p>
            <a:r>
              <a:rPr lang="en-ZA" dirty="0"/>
              <a:t>DATEADD(</a:t>
            </a:r>
            <a:r>
              <a:rPr lang="en-ZA" i="1" dirty="0"/>
              <a:t>interval</a:t>
            </a:r>
            <a:r>
              <a:rPr lang="en-ZA" dirty="0"/>
              <a:t>, </a:t>
            </a:r>
            <a:r>
              <a:rPr lang="en-ZA" i="1" dirty="0"/>
              <a:t>number</a:t>
            </a:r>
            <a:r>
              <a:rPr lang="en-ZA" dirty="0"/>
              <a:t>, </a:t>
            </a:r>
            <a:r>
              <a:rPr lang="en-ZA" i="1" dirty="0"/>
              <a:t>date</a:t>
            </a:r>
            <a:r>
              <a:rPr lang="en-ZA" dirty="0"/>
              <a:t>)</a:t>
            </a:r>
            <a:endParaRPr lang="en-US" dirty="0"/>
          </a:p>
          <a:p>
            <a:endParaRPr lang="en-ZA" dirty="0"/>
          </a:p>
        </p:txBody>
      </p:sp>
      <p:grpSp>
        <p:nvGrpSpPr>
          <p:cNvPr id="10" name="Group 9">
            <a:extLst>
              <a:ext uri="{FF2B5EF4-FFF2-40B4-BE49-F238E27FC236}">
                <a16:creationId xmlns:a16="http://schemas.microsoft.com/office/drawing/2014/main" id="{518620D6-D6E2-4310-B7AA-F335F0650E44}"/>
              </a:ext>
            </a:extLst>
          </p:cNvPr>
          <p:cNvGrpSpPr/>
          <p:nvPr/>
        </p:nvGrpSpPr>
        <p:grpSpPr>
          <a:xfrm>
            <a:off x="6599749" y="102349"/>
            <a:ext cx="3524250" cy="1266825"/>
            <a:chOff x="5685184" y="657308"/>
            <a:chExt cx="3524250" cy="1266825"/>
          </a:xfrm>
        </p:grpSpPr>
        <p:pic>
          <p:nvPicPr>
            <p:cNvPr id="8" name="Picture 7">
              <a:extLst>
                <a:ext uri="{FF2B5EF4-FFF2-40B4-BE49-F238E27FC236}">
                  <a16:creationId xmlns:a16="http://schemas.microsoft.com/office/drawing/2014/main" id="{97BAA0E4-FB9B-4ED2-A4E1-1620C0069AB4}"/>
                </a:ext>
              </a:extLst>
            </p:cNvPr>
            <p:cNvPicPr>
              <a:picLocks noChangeAspect="1"/>
            </p:cNvPicPr>
            <p:nvPr/>
          </p:nvPicPr>
          <p:blipFill>
            <a:blip r:embed="rId3"/>
            <a:stretch>
              <a:fillRect/>
            </a:stretch>
          </p:blipFill>
          <p:spPr>
            <a:xfrm>
              <a:off x="5685184" y="657308"/>
              <a:ext cx="3524250" cy="1266825"/>
            </a:xfrm>
            <a:prstGeom prst="rect">
              <a:avLst/>
            </a:prstGeom>
          </p:spPr>
        </p:pic>
        <p:sp>
          <p:nvSpPr>
            <p:cNvPr id="9" name="Rectangle 8">
              <a:extLst>
                <a:ext uri="{FF2B5EF4-FFF2-40B4-BE49-F238E27FC236}">
                  <a16:creationId xmlns:a16="http://schemas.microsoft.com/office/drawing/2014/main" id="{C87A7943-336D-4A73-899D-8680C57DF025}"/>
                </a:ext>
              </a:extLst>
            </p:cNvPr>
            <p:cNvSpPr/>
            <p:nvPr/>
          </p:nvSpPr>
          <p:spPr>
            <a:xfrm>
              <a:off x="6330462" y="879083"/>
              <a:ext cx="2166424" cy="1619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grpSp>
        <p:nvGrpSpPr>
          <p:cNvPr id="12" name="Group 11">
            <a:extLst>
              <a:ext uri="{FF2B5EF4-FFF2-40B4-BE49-F238E27FC236}">
                <a16:creationId xmlns:a16="http://schemas.microsoft.com/office/drawing/2014/main" id="{80C4ED93-C9C6-4D05-9AEF-C7E51F4D838F}"/>
              </a:ext>
            </a:extLst>
          </p:cNvPr>
          <p:cNvGrpSpPr/>
          <p:nvPr/>
        </p:nvGrpSpPr>
        <p:grpSpPr>
          <a:xfrm>
            <a:off x="6615626" y="2514229"/>
            <a:ext cx="6506816" cy="4054503"/>
            <a:chOff x="5685184" y="2240280"/>
            <a:chExt cx="6246544" cy="3904090"/>
          </a:xfrm>
        </p:grpSpPr>
        <p:pic>
          <p:nvPicPr>
            <p:cNvPr id="5" name="Picture 4">
              <a:extLst>
                <a:ext uri="{FF2B5EF4-FFF2-40B4-BE49-F238E27FC236}">
                  <a16:creationId xmlns:a16="http://schemas.microsoft.com/office/drawing/2014/main" id="{AA8A6874-945D-425E-88A2-D0EFC6825A51}"/>
                </a:ext>
              </a:extLst>
            </p:cNvPr>
            <p:cNvPicPr>
              <a:picLocks noChangeAspect="1"/>
            </p:cNvPicPr>
            <p:nvPr/>
          </p:nvPicPr>
          <p:blipFill>
            <a:blip r:embed="rId4"/>
            <a:stretch>
              <a:fillRect/>
            </a:stretch>
          </p:blipFill>
          <p:spPr>
            <a:xfrm>
              <a:off x="5685184" y="2240280"/>
              <a:ext cx="6246544" cy="3904090"/>
            </a:xfrm>
            <a:prstGeom prst="rect">
              <a:avLst/>
            </a:prstGeom>
          </p:spPr>
        </p:pic>
        <p:sp>
          <p:nvSpPr>
            <p:cNvPr id="11" name="Rectangle 10">
              <a:extLst>
                <a:ext uri="{FF2B5EF4-FFF2-40B4-BE49-F238E27FC236}">
                  <a16:creationId xmlns:a16="http://schemas.microsoft.com/office/drawing/2014/main" id="{33F8CC1D-51F4-486D-A016-A7493DBFFEFE}"/>
                </a:ext>
              </a:extLst>
            </p:cNvPr>
            <p:cNvSpPr/>
            <p:nvPr/>
          </p:nvSpPr>
          <p:spPr>
            <a:xfrm>
              <a:off x="6096000" y="2703443"/>
              <a:ext cx="2531165" cy="1060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122259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2DF17-707F-4D65-AEFA-D6E580E23012}"/>
              </a:ext>
            </a:extLst>
          </p:cNvPr>
          <p:cNvSpPr>
            <a:spLocks noGrp="1"/>
          </p:cNvSpPr>
          <p:nvPr>
            <p:ph type="title"/>
          </p:nvPr>
        </p:nvSpPr>
        <p:spPr/>
        <p:txBody>
          <a:bodyPr/>
          <a:lstStyle/>
          <a:p>
            <a:r>
              <a:rPr lang="en-US" dirty="0"/>
              <a:t>EOMONTH ()</a:t>
            </a:r>
            <a:endParaRPr lang="en-ZA" b="1" dirty="0"/>
          </a:p>
        </p:txBody>
      </p:sp>
      <p:sp>
        <p:nvSpPr>
          <p:cNvPr id="3" name="Content Placeholder 2">
            <a:extLst>
              <a:ext uri="{FF2B5EF4-FFF2-40B4-BE49-F238E27FC236}">
                <a16:creationId xmlns:a16="http://schemas.microsoft.com/office/drawing/2014/main" id="{ACCC51F5-553F-463D-91CC-799F6B37B558}"/>
              </a:ext>
            </a:extLst>
          </p:cNvPr>
          <p:cNvSpPr>
            <a:spLocks noGrp="1"/>
          </p:cNvSpPr>
          <p:nvPr>
            <p:ph idx="1"/>
          </p:nvPr>
        </p:nvSpPr>
        <p:spPr/>
        <p:txBody>
          <a:bodyPr/>
          <a:lstStyle/>
          <a:p>
            <a:r>
              <a:rPr lang="en-US" dirty="0"/>
              <a:t>The EOMONTH () function returns the last day of the  specified date  using an optional offset. </a:t>
            </a:r>
          </a:p>
          <a:p>
            <a:r>
              <a:rPr lang="en-US" dirty="0"/>
              <a:t>The EOMONTH () function accepts two arguments. </a:t>
            </a:r>
          </a:p>
          <a:p>
            <a:r>
              <a:rPr lang="en-US" dirty="0"/>
              <a:t>1. The </a:t>
            </a:r>
            <a:r>
              <a:rPr lang="en-US" dirty="0" err="1">
                <a:solidFill>
                  <a:srgbClr val="FF0000"/>
                </a:solidFill>
              </a:rPr>
              <a:t>start_date</a:t>
            </a:r>
            <a:r>
              <a:rPr lang="en-US" dirty="0"/>
              <a:t> is a date expression that is evaluated for a date. The EOMONTH () function returns the last day of the  date. </a:t>
            </a:r>
          </a:p>
          <a:p>
            <a:r>
              <a:rPr lang="en-US" dirty="0"/>
              <a:t>2. The </a:t>
            </a:r>
            <a:r>
              <a:rPr lang="en-US" dirty="0">
                <a:solidFill>
                  <a:srgbClr val="FF0000"/>
                </a:solidFill>
              </a:rPr>
              <a:t>offset</a:t>
            </a:r>
            <a:r>
              <a:rPr lang="en-US" dirty="0"/>
              <a:t> is an integer that indicates the number of months to add to  </a:t>
            </a:r>
            <a:r>
              <a:rPr lang="en-US" dirty="0" err="1">
                <a:solidFill>
                  <a:srgbClr val="FF0000"/>
                </a:solidFill>
              </a:rPr>
              <a:t>start_date</a:t>
            </a:r>
            <a:r>
              <a:rPr lang="en-US" dirty="0"/>
              <a:t>. </a:t>
            </a:r>
          </a:p>
          <a:p>
            <a:r>
              <a:rPr lang="en-US" dirty="0"/>
              <a:t> If adding </a:t>
            </a:r>
            <a:r>
              <a:rPr lang="en-US" dirty="0">
                <a:solidFill>
                  <a:srgbClr val="FF0000"/>
                </a:solidFill>
              </a:rPr>
              <a:t>offset</a:t>
            </a:r>
            <a:r>
              <a:rPr lang="en-US" dirty="0"/>
              <a:t> and </a:t>
            </a:r>
            <a:r>
              <a:rPr lang="en-US" dirty="0" err="1">
                <a:solidFill>
                  <a:srgbClr val="FF0000"/>
                </a:solidFill>
              </a:rPr>
              <a:t>start_date</a:t>
            </a:r>
            <a:r>
              <a:rPr lang="en-US" dirty="0"/>
              <a:t> results in an invalid date, the EOMONTH () function returns an error.</a:t>
            </a:r>
          </a:p>
          <a:p>
            <a:endParaRPr lang="en-US" dirty="0"/>
          </a:p>
          <a:p>
            <a:r>
              <a:rPr lang="en-ZA" dirty="0"/>
              <a:t>The syntax: EOMONTH(</a:t>
            </a:r>
            <a:r>
              <a:rPr lang="en-ZA" dirty="0" err="1"/>
              <a:t>start_date</a:t>
            </a:r>
            <a:r>
              <a:rPr lang="en-ZA" dirty="0"/>
              <a:t>, [offset] );</a:t>
            </a:r>
          </a:p>
          <a:p>
            <a:endParaRPr lang="en-ZA" dirty="0"/>
          </a:p>
        </p:txBody>
      </p:sp>
    </p:spTree>
    <p:extLst>
      <p:ext uri="{BB962C8B-B14F-4D97-AF65-F5344CB8AC3E}">
        <p14:creationId xmlns:p14="http://schemas.microsoft.com/office/powerpoint/2010/main" val="335551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9B69-74D6-4640-AB55-7C42382A110F}"/>
              </a:ext>
            </a:extLst>
          </p:cNvPr>
          <p:cNvSpPr>
            <a:spLocks noGrp="1"/>
          </p:cNvSpPr>
          <p:nvPr>
            <p:ph type="title"/>
          </p:nvPr>
        </p:nvSpPr>
        <p:spPr/>
        <p:txBody>
          <a:bodyPr/>
          <a:lstStyle/>
          <a:p>
            <a:r>
              <a:rPr lang="en-US" dirty="0"/>
              <a:t>EOMONTH () Examples</a:t>
            </a:r>
            <a:endParaRPr lang="en-ZA" dirty="0"/>
          </a:p>
        </p:txBody>
      </p:sp>
      <p:sp>
        <p:nvSpPr>
          <p:cNvPr id="3" name="Content Placeholder 2">
            <a:extLst>
              <a:ext uri="{FF2B5EF4-FFF2-40B4-BE49-F238E27FC236}">
                <a16:creationId xmlns:a16="http://schemas.microsoft.com/office/drawing/2014/main" id="{16D9F8AE-38C8-4C8B-857A-74CC875D9C55}"/>
              </a:ext>
            </a:extLst>
          </p:cNvPr>
          <p:cNvSpPr>
            <a:spLocks noGrp="1"/>
          </p:cNvSpPr>
          <p:nvPr>
            <p:ph idx="1"/>
          </p:nvPr>
        </p:nvSpPr>
        <p:spPr>
          <a:xfrm>
            <a:off x="1024127" y="2001627"/>
            <a:ext cx="9720073" cy="4416552"/>
          </a:xfrm>
        </p:spPr>
        <p:txBody>
          <a:bodyPr/>
          <a:lstStyle/>
          <a:p>
            <a:pPr marL="0" indent="0">
              <a:buNone/>
            </a:pPr>
            <a:r>
              <a:rPr lang="en-US" dirty="0"/>
              <a:t>						2. EOMONTH() function with an 							offset of 2 months:</a:t>
            </a:r>
          </a:p>
          <a:p>
            <a:endParaRPr lang="en-US" dirty="0"/>
          </a:p>
          <a:p>
            <a:endParaRPr lang="en-US" dirty="0"/>
          </a:p>
          <a:p>
            <a:pPr marL="0" indent="0">
              <a:buNone/>
            </a:pPr>
            <a:endParaRPr lang="en-US" dirty="0"/>
          </a:p>
          <a:p>
            <a:pPr marL="0" indent="0">
              <a:buNone/>
            </a:pPr>
            <a:r>
              <a:rPr lang="en-US" dirty="0"/>
              <a:t>3. To get the number of days in the specified month of the date:</a:t>
            </a:r>
          </a:p>
          <a:p>
            <a:endParaRPr lang="en-ZA" dirty="0"/>
          </a:p>
        </p:txBody>
      </p:sp>
      <p:pic>
        <p:nvPicPr>
          <p:cNvPr id="5" name="Picture 4">
            <a:extLst>
              <a:ext uri="{FF2B5EF4-FFF2-40B4-BE49-F238E27FC236}">
                <a16:creationId xmlns:a16="http://schemas.microsoft.com/office/drawing/2014/main" id="{A56A52DF-9304-4D41-B4B3-5FDE6BE8DB10}"/>
              </a:ext>
            </a:extLst>
          </p:cNvPr>
          <p:cNvPicPr>
            <a:picLocks noChangeAspect="1"/>
          </p:cNvPicPr>
          <p:nvPr/>
        </p:nvPicPr>
        <p:blipFill>
          <a:blip r:embed="rId3"/>
          <a:stretch>
            <a:fillRect/>
          </a:stretch>
        </p:blipFill>
        <p:spPr>
          <a:xfrm>
            <a:off x="1024126" y="1938023"/>
            <a:ext cx="4256147" cy="1395647"/>
          </a:xfrm>
          <a:prstGeom prst="rect">
            <a:avLst/>
          </a:prstGeom>
        </p:spPr>
      </p:pic>
      <p:pic>
        <p:nvPicPr>
          <p:cNvPr id="7" name="Picture 6">
            <a:extLst>
              <a:ext uri="{FF2B5EF4-FFF2-40B4-BE49-F238E27FC236}">
                <a16:creationId xmlns:a16="http://schemas.microsoft.com/office/drawing/2014/main" id="{F04E5444-CFF2-4A36-AE06-4D8DB83D9CBF}"/>
              </a:ext>
            </a:extLst>
          </p:cNvPr>
          <p:cNvPicPr>
            <a:picLocks noChangeAspect="1"/>
          </p:cNvPicPr>
          <p:nvPr/>
        </p:nvPicPr>
        <p:blipFill>
          <a:blip r:embed="rId4"/>
          <a:stretch>
            <a:fillRect/>
          </a:stretch>
        </p:blipFill>
        <p:spPr>
          <a:xfrm>
            <a:off x="1024126" y="4929980"/>
            <a:ext cx="4061623" cy="1541540"/>
          </a:xfrm>
          <a:prstGeom prst="rect">
            <a:avLst/>
          </a:prstGeom>
        </p:spPr>
      </p:pic>
      <p:pic>
        <p:nvPicPr>
          <p:cNvPr id="9" name="Picture 8">
            <a:extLst>
              <a:ext uri="{FF2B5EF4-FFF2-40B4-BE49-F238E27FC236}">
                <a16:creationId xmlns:a16="http://schemas.microsoft.com/office/drawing/2014/main" id="{C6397A60-0ED4-4D19-8BAC-4195BF922778}"/>
              </a:ext>
            </a:extLst>
          </p:cNvPr>
          <p:cNvPicPr>
            <a:picLocks noChangeAspect="1"/>
          </p:cNvPicPr>
          <p:nvPr/>
        </p:nvPicPr>
        <p:blipFill>
          <a:blip r:embed="rId5"/>
          <a:stretch>
            <a:fillRect/>
          </a:stretch>
        </p:blipFill>
        <p:spPr>
          <a:xfrm>
            <a:off x="6460645" y="2731176"/>
            <a:ext cx="4502087" cy="1395647"/>
          </a:xfrm>
          <a:prstGeom prst="rect">
            <a:avLst/>
          </a:prstGeom>
        </p:spPr>
      </p:pic>
    </p:spTree>
    <p:extLst>
      <p:ext uri="{BB962C8B-B14F-4D97-AF65-F5344CB8AC3E}">
        <p14:creationId xmlns:p14="http://schemas.microsoft.com/office/powerpoint/2010/main" val="206689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8422-22D0-43EA-A36B-F35568FDE00F}"/>
              </a:ext>
            </a:extLst>
          </p:cNvPr>
          <p:cNvSpPr>
            <a:spLocks noGrp="1"/>
          </p:cNvSpPr>
          <p:nvPr>
            <p:ph type="title"/>
          </p:nvPr>
        </p:nvSpPr>
        <p:spPr/>
        <p:txBody>
          <a:bodyPr/>
          <a:lstStyle/>
          <a:p>
            <a:r>
              <a:rPr lang="en-US" dirty="0"/>
              <a:t>DATEFROMPARTS()</a:t>
            </a:r>
            <a:endParaRPr lang="en-ZA" dirty="0"/>
          </a:p>
        </p:txBody>
      </p:sp>
      <p:sp>
        <p:nvSpPr>
          <p:cNvPr id="3" name="Content Placeholder 2">
            <a:extLst>
              <a:ext uri="{FF2B5EF4-FFF2-40B4-BE49-F238E27FC236}">
                <a16:creationId xmlns:a16="http://schemas.microsoft.com/office/drawing/2014/main" id="{BAB2B93C-3D31-43DB-AF6F-43D5E682B4F7}"/>
              </a:ext>
            </a:extLst>
          </p:cNvPr>
          <p:cNvSpPr>
            <a:spLocks noGrp="1"/>
          </p:cNvSpPr>
          <p:nvPr>
            <p:ph idx="1"/>
          </p:nvPr>
        </p:nvSpPr>
        <p:spPr/>
        <p:txBody>
          <a:bodyPr/>
          <a:lstStyle/>
          <a:p>
            <a:r>
              <a:rPr lang="en-US" dirty="0"/>
              <a:t>The DATEFROMPARTS() function returns a DATE value that maps to a </a:t>
            </a:r>
            <a:r>
              <a:rPr lang="en-US" dirty="0">
                <a:solidFill>
                  <a:srgbClr val="FF0000"/>
                </a:solidFill>
              </a:rPr>
              <a:t>year, month and day</a:t>
            </a:r>
            <a:r>
              <a:rPr lang="en-US" dirty="0"/>
              <a:t> values.</a:t>
            </a:r>
          </a:p>
          <a:p>
            <a:r>
              <a:rPr lang="en-US" dirty="0"/>
              <a:t>The syntax: DATEFROMPARTS(year, month, day)</a:t>
            </a:r>
          </a:p>
          <a:p>
            <a:endParaRPr lang="en-US" dirty="0"/>
          </a:p>
          <a:p>
            <a:endParaRPr lang="en-ZA" dirty="0"/>
          </a:p>
        </p:txBody>
      </p:sp>
      <p:pic>
        <p:nvPicPr>
          <p:cNvPr id="5" name="Picture 4">
            <a:extLst>
              <a:ext uri="{FF2B5EF4-FFF2-40B4-BE49-F238E27FC236}">
                <a16:creationId xmlns:a16="http://schemas.microsoft.com/office/drawing/2014/main" id="{EE52FB69-C4CB-4EA0-AE6E-EBF858D9C2D4}"/>
              </a:ext>
            </a:extLst>
          </p:cNvPr>
          <p:cNvPicPr>
            <a:picLocks noChangeAspect="1"/>
          </p:cNvPicPr>
          <p:nvPr/>
        </p:nvPicPr>
        <p:blipFill>
          <a:blip r:embed="rId3"/>
          <a:stretch>
            <a:fillRect/>
          </a:stretch>
        </p:blipFill>
        <p:spPr>
          <a:xfrm>
            <a:off x="1194145" y="3110326"/>
            <a:ext cx="3785361" cy="1461674"/>
          </a:xfrm>
          <a:prstGeom prst="rect">
            <a:avLst/>
          </a:prstGeom>
        </p:spPr>
      </p:pic>
      <p:pic>
        <p:nvPicPr>
          <p:cNvPr id="7" name="Picture 6">
            <a:extLst>
              <a:ext uri="{FF2B5EF4-FFF2-40B4-BE49-F238E27FC236}">
                <a16:creationId xmlns:a16="http://schemas.microsoft.com/office/drawing/2014/main" id="{63F9702B-0686-4D9B-9CA1-060CE3076B4D}"/>
              </a:ext>
            </a:extLst>
          </p:cNvPr>
          <p:cNvPicPr>
            <a:picLocks noChangeAspect="1"/>
          </p:cNvPicPr>
          <p:nvPr/>
        </p:nvPicPr>
        <p:blipFill>
          <a:blip r:embed="rId4"/>
          <a:stretch>
            <a:fillRect/>
          </a:stretch>
        </p:blipFill>
        <p:spPr>
          <a:xfrm>
            <a:off x="5319815" y="3089199"/>
            <a:ext cx="3785361" cy="1482801"/>
          </a:xfrm>
          <a:prstGeom prst="rect">
            <a:avLst/>
          </a:prstGeom>
        </p:spPr>
      </p:pic>
    </p:spTree>
    <p:extLst>
      <p:ext uri="{BB962C8B-B14F-4D97-AF65-F5344CB8AC3E}">
        <p14:creationId xmlns:p14="http://schemas.microsoft.com/office/powerpoint/2010/main" val="319044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3A9E-8F48-4628-AF98-1392DE49A129}"/>
              </a:ext>
            </a:extLst>
          </p:cNvPr>
          <p:cNvSpPr>
            <a:spLocks noGrp="1"/>
          </p:cNvSpPr>
          <p:nvPr>
            <p:ph type="title"/>
          </p:nvPr>
        </p:nvSpPr>
        <p:spPr/>
        <p:txBody>
          <a:bodyPr/>
          <a:lstStyle/>
          <a:p>
            <a:r>
              <a:rPr lang="en-US" dirty="0"/>
              <a:t>TIMEFROMPARTS()</a:t>
            </a:r>
            <a:endParaRPr lang="en-ZA" dirty="0"/>
          </a:p>
        </p:txBody>
      </p:sp>
      <p:sp>
        <p:nvSpPr>
          <p:cNvPr id="3" name="Content Placeholder 2">
            <a:extLst>
              <a:ext uri="{FF2B5EF4-FFF2-40B4-BE49-F238E27FC236}">
                <a16:creationId xmlns:a16="http://schemas.microsoft.com/office/drawing/2014/main" id="{FFD94BFA-8BB2-47A9-9665-4A1964C63730}"/>
              </a:ext>
            </a:extLst>
          </p:cNvPr>
          <p:cNvSpPr>
            <a:spLocks noGrp="1"/>
          </p:cNvSpPr>
          <p:nvPr>
            <p:ph idx="1"/>
          </p:nvPr>
        </p:nvSpPr>
        <p:spPr/>
        <p:txBody>
          <a:bodyPr/>
          <a:lstStyle/>
          <a:p>
            <a:r>
              <a:rPr lang="en-US" dirty="0"/>
              <a:t>The TIMEFROMPARTS() function returns a fully initialized time value. </a:t>
            </a:r>
          </a:p>
          <a:p>
            <a:r>
              <a:rPr lang="en-US" dirty="0"/>
              <a:t>The syntax: TIMEFROMPARTS ( hour  minute  seconds  fractions  precision )</a:t>
            </a:r>
          </a:p>
          <a:p>
            <a:endParaRPr lang="en-US" dirty="0"/>
          </a:p>
          <a:p>
            <a:endParaRPr lang="en-US" dirty="0"/>
          </a:p>
          <a:p>
            <a:endParaRPr lang="en-US" dirty="0"/>
          </a:p>
          <a:p>
            <a:endParaRPr lang="en-US" dirty="0"/>
          </a:p>
          <a:p>
            <a:r>
              <a:rPr lang="en-US" dirty="0"/>
              <a:t>In this example  when the fractions has a value of 5 and precision has a value of 2  then the value of fractions represents 5/100 or 0.05 of a second. </a:t>
            </a:r>
            <a:endParaRPr lang="en-ZA" dirty="0"/>
          </a:p>
        </p:txBody>
      </p:sp>
      <p:pic>
        <p:nvPicPr>
          <p:cNvPr id="5" name="Picture 4">
            <a:extLst>
              <a:ext uri="{FF2B5EF4-FFF2-40B4-BE49-F238E27FC236}">
                <a16:creationId xmlns:a16="http://schemas.microsoft.com/office/drawing/2014/main" id="{1B46999C-8E21-4405-9799-B669C2503A0D}"/>
              </a:ext>
            </a:extLst>
          </p:cNvPr>
          <p:cNvPicPr>
            <a:picLocks noChangeAspect="1"/>
          </p:cNvPicPr>
          <p:nvPr/>
        </p:nvPicPr>
        <p:blipFill>
          <a:blip r:embed="rId2"/>
          <a:stretch>
            <a:fillRect/>
          </a:stretch>
        </p:blipFill>
        <p:spPr>
          <a:xfrm>
            <a:off x="1024128" y="2992890"/>
            <a:ext cx="4316985" cy="1590468"/>
          </a:xfrm>
          <a:prstGeom prst="rect">
            <a:avLst/>
          </a:prstGeom>
        </p:spPr>
      </p:pic>
    </p:spTree>
    <p:extLst>
      <p:ext uri="{BB962C8B-B14F-4D97-AF65-F5344CB8AC3E}">
        <p14:creationId xmlns:p14="http://schemas.microsoft.com/office/powerpoint/2010/main" val="131397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F4E3-EFAA-46E5-9A8B-FE5C3BFC9C10}"/>
              </a:ext>
            </a:extLst>
          </p:cNvPr>
          <p:cNvSpPr>
            <a:spLocks noGrp="1"/>
          </p:cNvSpPr>
          <p:nvPr>
            <p:ph type="title"/>
          </p:nvPr>
        </p:nvSpPr>
        <p:spPr/>
        <p:txBody>
          <a:bodyPr/>
          <a:lstStyle/>
          <a:p>
            <a:r>
              <a:rPr lang="en-US" dirty="0"/>
              <a:t>ISDATE()</a:t>
            </a:r>
            <a:endParaRPr lang="en-ZA" dirty="0"/>
          </a:p>
        </p:txBody>
      </p:sp>
      <p:sp>
        <p:nvSpPr>
          <p:cNvPr id="3" name="Content Placeholder 2">
            <a:extLst>
              <a:ext uri="{FF2B5EF4-FFF2-40B4-BE49-F238E27FC236}">
                <a16:creationId xmlns:a16="http://schemas.microsoft.com/office/drawing/2014/main" id="{B26DB1E3-4C0D-4227-8845-F7E4BECC7BF4}"/>
              </a:ext>
            </a:extLst>
          </p:cNvPr>
          <p:cNvSpPr>
            <a:spLocks noGrp="1"/>
          </p:cNvSpPr>
          <p:nvPr>
            <p:ph idx="1"/>
          </p:nvPr>
        </p:nvSpPr>
        <p:spPr/>
        <p:txBody>
          <a:bodyPr/>
          <a:lstStyle/>
          <a:p>
            <a:r>
              <a:rPr lang="en-US" dirty="0"/>
              <a:t>The ISDATE() function accepts an argument and returns 1 if that argument is a valid </a:t>
            </a:r>
            <a:r>
              <a:rPr lang="en-US" dirty="0">
                <a:solidFill>
                  <a:srgbClr val="FF0000"/>
                </a:solidFill>
              </a:rPr>
              <a:t>DATE,</a:t>
            </a:r>
            <a:r>
              <a:rPr lang="en-US" dirty="0"/>
              <a:t> </a:t>
            </a:r>
            <a:r>
              <a:rPr lang="en-US" dirty="0">
                <a:solidFill>
                  <a:srgbClr val="FF0000"/>
                </a:solidFill>
              </a:rPr>
              <a:t>TIME</a:t>
            </a:r>
            <a:r>
              <a:rPr lang="en-US" dirty="0"/>
              <a:t> or </a:t>
            </a:r>
            <a:r>
              <a:rPr lang="en-US" dirty="0">
                <a:solidFill>
                  <a:srgbClr val="FF0000"/>
                </a:solidFill>
              </a:rPr>
              <a:t>DATETIME</a:t>
            </a:r>
            <a:r>
              <a:rPr lang="en-US" dirty="0"/>
              <a:t> value; otherwise  it returns 0.</a:t>
            </a:r>
          </a:p>
          <a:p>
            <a:r>
              <a:rPr lang="en-US" dirty="0"/>
              <a:t>The syntax: ISDATE(expression)</a:t>
            </a:r>
            <a:endParaRPr lang="en-ZA" dirty="0"/>
          </a:p>
        </p:txBody>
      </p:sp>
      <p:pic>
        <p:nvPicPr>
          <p:cNvPr id="5" name="Picture 4">
            <a:extLst>
              <a:ext uri="{FF2B5EF4-FFF2-40B4-BE49-F238E27FC236}">
                <a16:creationId xmlns:a16="http://schemas.microsoft.com/office/drawing/2014/main" id="{8D8505D4-B19C-4296-AB83-7815E409DBC0}"/>
              </a:ext>
            </a:extLst>
          </p:cNvPr>
          <p:cNvPicPr>
            <a:picLocks noChangeAspect="1"/>
          </p:cNvPicPr>
          <p:nvPr/>
        </p:nvPicPr>
        <p:blipFill>
          <a:blip r:embed="rId2"/>
          <a:stretch>
            <a:fillRect/>
          </a:stretch>
        </p:blipFill>
        <p:spPr>
          <a:xfrm>
            <a:off x="1024128" y="3563370"/>
            <a:ext cx="4750189" cy="1679945"/>
          </a:xfrm>
          <a:prstGeom prst="rect">
            <a:avLst/>
          </a:prstGeom>
        </p:spPr>
      </p:pic>
    </p:spTree>
    <p:extLst>
      <p:ext uri="{BB962C8B-B14F-4D97-AF65-F5344CB8AC3E}">
        <p14:creationId xmlns:p14="http://schemas.microsoft.com/office/powerpoint/2010/main" val="395280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7D84-A5F3-4B96-879D-88D58C2F2F1A}"/>
              </a:ext>
            </a:extLst>
          </p:cNvPr>
          <p:cNvSpPr>
            <a:spLocks noGrp="1"/>
          </p:cNvSpPr>
          <p:nvPr>
            <p:ph type="title"/>
          </p:nvPr>
        </p:nvSpPr>
        <p:spPr/>
        <p:txBody>
          <a:bodyPr/>
          <a:lstStyle/>
          <a:p>
            <a:r>
              <a:rPr lang="en-US" dirty="0"/>
              <a:t>Date functions</a:t>
            </a:r>
            <a:endParaRPr lang="en-ZA" dirty="0"/>
          </a:p>
        </p:txBody>
      </p:sp>
      <p:sp>
        <p:nvSpPr>
          <p:cNvPr id="3" name="Content Placeholder 2">
            <a:extLst>
              <a:ext uri="{FF2B5EF4-FFF2-40B4-BE49-F238E27FC236}">
                <a16:creationId xmlns:a16="http://schemas.microsoft.com/office/drawing/2014/main" id="{8A8F4649-2C09-49AA-AE32-E7653ECCA238}"/>
              </a:ext>
            </a:extLst>
          </p:cNvPr>
          <p:cNvSpPr>
            <a:spLocks noGrp="1"/>
          </p:cNvSpPr>
          <p:nvPr>
            <p:ph idx="1"/>
          </p:nvPr>
        </p:nvSpPr>
        <p:spPr/>
        <p:txBody>
          <a:bodyPr/>
          <a:lstStyle/>
          <a:p>
            <a:r>
              <a:rPr lang="en-US" dirty="0"/>
              <a:t>How long have each employee been working for the company?</a:t>
            </a:r>
          </a:p>
          <a:p>
            <a:r>
              <a:rPr lang="en-US" dirty="0"/>
              <a:t>On which date would we celebrate the “30 year anniversary” of each employee</a:t>
            </a:r>
          </a:p>
          <a:p>
            <a:r>
              <a:rPr lang="en-US" dirty="0"/>
              <a:t>How many employees have been hired in each year?</a:t>
            </a:r>
          </a:p>
          <a:p>
            <a:r>
              <a:rPr lang="en-US" dirty="0"/>
              <a:t>If they all get their first salary the last day of the month after they’ve been hired, which day would they have received their first pay-check?</a:t>
            </a:r>
          </a:p>
          <a:p>
            <a:endParaRPr lang="en-US" dirty="0"/>
          </a:p>
        </p:txBody>
      </p:sp>
      <p:sp>
        <p:nvSpPr>
          <p:cNvPr id="4" name="Rectangle 3">
            <a:extLst>
              <a:ext uri="{FF2B5EF4-FFF2-40B4-BE49-F238E27FC236}">
                <a16:creationId xmlns:a16="http://schemas.microsoft.com/office/drawing/2014/main" id="{A4951717-1B8B-4462-9785-BDB11831E6FB}"/>
              </a:ext>
            </a:extLst>
          </p:cNvPr>
          <p:cNvSpPr/>
          <p:nvPr/>
        </p:nvSpPr>
        <p:spPr>
          <a:xfrm>
            <a:off x="-201168" y="6220823"/>
            <a:ext cx="1225296" cy="6371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Plat Company</a:t>
            </a:r>
            <a:endParaRPr lang="en-ZA" b="1" dirty="0">
              <a:solidFill>
                <a:schemeClr val="tx1"/>
              </a:solidFill>
            </a:endParaRPr>
          </a:p>
        </p:txBody>
      </p:sp>
    </p:spTree>
    <p:extLst>
      <p:ext uri="{BB962C8B-B14F-4D97-AF65-F5344CB8AC3E}">
        <p14:creationId xmlns:p14="http://schemas.microsoft.com/office/powerpoint/2010/main" val="37655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a:noFill/>
        </p:spPr>
        <p:txBody>
          <a:bodyPr>
            <a:normAutofit/>
          </a:bodyPr>
          <a:lstStyle/>
          <a:p>
            <a:r>
              <a:rPr lang="en-ZA" dirty="0"/>
              <a:t>Date functions</a:t>
            </a:r>
          </a:p>
        </p:txBody>
      </p:sp>
      <p:sp>
        <p:nvSpPr>
          <p:cNvPr id="4" name="Content Placeholder 3">
            <a:extLst>
              <a:ext uri="{FF2B5EF4-FFF2-40B4-BE49-F238E27FC236}">
                <a16:creationId xmlns:a16="http://schemas.microsoft.com/office/drawing/2014/main" id="{61363224-739C-4BB2-AE47-E27A0375C65C}"/>
              </a:ext>
            </a:extLst>
          </p:cNvPr>
          <p:cNvSpPr>
            <a:spLocks noGrp="1"/>
          </p:cNvSpPr>
          <p:nvPr>
            <p:ph idx="1"/>
          </p:nvPr>
        </p:nvSpPr>
        <p:spPr>
          <a:xfrm>
            <a:off x="852407" y="2240279"/>
            <a:ext cx="11339593" cy="4617721"/>
          </a:xfrm>
        </p:spPr>
        <p:txBody>
          <a:bodyPr>
            <a:noAutofit/>
          </a:bodyPr>
          <a:lstStyle/>
          <a:p>
            <a:pPr>
              <a:lnSpc>
                <a:spcPct val="110000"/>
              </a:lnSpc>
            </a:pPr>
            <a:r>
              <a:rPr lang="en-US" sz="2400" dirty="0"/>
              <a:t>How many days did it take for customer 103 to make payment for his product with the order number 10123</a:t>
            </a:r>
          </a:p>
          <a:p>
            <a:pPr>
              <a:lnSpc>
                <a:spcPct val="110000"/>
              </a:lnSpc>
            </a:pPr>
            <a:r>
              <a:rPr lang="en-US" sz="2400" dirty="0"/>
              <a:t>Determine the customers who received their orders earlier than the required date. (</a:t>
            </a:r>
            <a:r>
              <a:rPr lang="en-US" sz="2400" i="1" dirty="0">
                <a:solidFill>
                  <a:schemeClr val="accent2"/>
                </a:solidFill>
              </a:rPr>
              <a:t>HINT: The customers are considered to have received the product earlier  if the product was shipped 7 days before the required date and the status must be shipped</a:t>
            </a:r>
            <a:r>
              <a:rPr lang="en-US" sz="2400" dirty="0"/>
              <a:t>.)</a:t>
            </a:r>
          </a:p>
          <a:p>
            <a:pPr>
              <a:lnSpc>
                <a:spcPct val="110000"/>
              </a:lnSpc>
            </a:pPr>
            <a:r>
              <a:rPr lang="en-US" sz="2400" dirty="0"/>
              <a:t>Determine all the customers who received their product later than the required date. </a:t>
            </a:r>
          </a:p>
          <a:p>
            <a:pPr>
              <a:lnSpc>
                <a:spcPct val="110000"/>
              </a:lnSpc>
            </a:pPr>
            <a:r>
              <a:rPr lang="en-US" sz="2400" dirty="0"/>
              <a:t>Bonus question: Now write a query to categorize the payment received as “early” or “late”. The payment is made early if the number of days is before 7 days the order date otherwise the payment is.</a:t>
            </a:r>
          </a:p>
        </p:txBody>
      </p:sp>
      <p:sp>
        <p:nvSpPr>
          <p:cNvPr id="3" name="Rectangle 2">
            <a:extLst>
              <a:ext uri="{FF2B5EF4-FFF2-40B4-BE49-F238E27FC236}">
                <a16:creationId xmlns:a16="http://schemas.microsoft.com/office/drawing/2014/main" id="{8B884684-C636-4303-A91F-B3F52E50ADE7}"/>
              </a:ext>
            </a:extLst>
          </p:cNvPr>
          <p:cNvSpPr/>
          <p:nvPr/>
        </p:nvSpPr>
        <p:spPr>
          <a:xfrm>
            <a:off x="-192908" y="5480487"/>
            <a:ext cx="1045316" cy="12912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3600" dirty="0">
                <a:solidFill>
                  <a:schemeClr val="tx1"/>
                </a:solidFill>
                <a:latin typeface="+mj-lt"/>
              </a:rPr>
              <a:t>L&amp;D SHOP</a:t>
            </a:r>
          </a:p>
        </p:txBody>
      </p:sp>
    </p:spTree>
    <p:extLst>
      <p:ext uri="{BB962C8B-B14F-4D97-AF65-F5344CB8AC3E}">
        <p14:creationId xmlns:p14="http://schemas.microsoft.com/office/powerpoint/2010/main" val="136179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5AD5-4BDC-0605-F844-6F7628A7BCB7}"/>
              </a:ext>
            </a:extLst>
          </p:cNvPr>
          <p:cNvSpPr>
            <a:spLocks noGrp="1"/>
          </p:cNvSpPr>
          <p:nvPr>
            <p:ph type="title"/>
          </p:nvPr>
        </p:nvSpPr>
        <p:spPr/>
        <p:txBody>
          <a:bodyPr/>
          <a:lstStyle/>
          <a:p>
            <a:r>
              <a:rPr lang="en-ZA" dirty="0"/>
              <a:t>Index</a:t>
            </a:r>
          </a:p>
        </p:txBody>
      </p:sp>
      <p:sp>
        <p:nvSpPr>
          <p:cNvPr id="3" name="Content Placeholder 2">
            <a:extLst>
              <a:ext uri="{FF2B5EF4-FFF2-40B4-BE49-F238E27FC236}">
                <a16:creationId xmlns:a16="http://schemas.microsoft.com/office/drawing/2014/main" id="{CD0D3B88-9A3E-B54D-4ADC-B799130A2A85}"/>
              </a:ext>
            </a:extLst>
          </p:cNvPr>
          <p:cNvSpPr>
            <a:spLocks noGrp="1"/>
          </p:cNvSpPr>
          <p:nvPr>
            <p:ph idx="1"/>
          </p:nvPr>
        </p:nvSpPr>
        <p:spPr/>
        <p:txBody>
          <a:bodyPr>
            <a:normAutofit/>
          </a:bodyPr>
          <a:lstStyle/>
          <a:p>
            <a:pPr marL="0" indent="0">
              <a:buNone/>
            </a:pPr>
            <a:r>
              <a:rPr lang="en-US" dirty="0"/>
              <a:t>Indexes are used to speed up the database's </a:t>
            </a:r>
            <a:r>
              <a:rPr lang="en-US" i="1" u="sng" dirty="0"/>
              <a:t>search</a:t>
            </a:r>
            <a:r>
              <a:rPr lang="en-US" dirty="0"/>
              <a:t> operations: </a:t>
            </a:r>
          </a:p>
          <a:p>
            <a:pPr marL="0" indent="0">
              <a:buNone/>
            </a:pPr>
            <a:r>
              <a:rPr lang="en-US" dirty="0"/>
              <a:t>By indexing the columns that are frequently used in search operations, the database can quickly locate the required data.</a:t>
            </a:r>
          </a:p>
          <a:p>
            <a:pPr marL="457200" indent="-457200">
              <a:buFont typeface="+mj-lt"/>
              <a:buAutoNum type="arabicPeriod"/>
            </a:pPr>
            <a:endParaRPr lang="en-US" dirty="0"/>
          </a:p>
          <a:p>
            <a:pPr marL="0" indent="0">
              <a:buNone/>
            </a:pPr>
            <a:r>
              <a:rPr lang="en-US" dirty="0"/>
              <a:t>Indexes can improve performance but can also impact data modification operations: </a:t>
            </a:r>
          </a:p>
          <a:p>
            <a:pPr marL="0" indent="0">
              <a:buNone/>
            </a:pPr>
            <a:r>
              <a:rPr lang="en-US" dirty="0"/>
              <a:t>While indexes can significantly improve query performance, they can also </a:t>
            </a:r>
            <a:r>
              <a:rPr lang="en-US" i="1" u="sng" dirty="0"/>
              <a:t>slow down data modification </a:t>
            </a:r>
            <a:r>
              <a:rPr lang="en-US" dirty="0"/>
              <a:t>operations such as INSERT, UPDATE, and DELETE. This is because indexes must be updated whenever the underlying data changes.</a:t>
            </a:r>
          </a:p>
          <a:p>
            <a:pPr marL="457200" indent="-457200">
              <a:buFont typeface="+mj-lt"/>
              <a:buAutoNum type="arabicPeriod"/>
            </a:pPr>
            <a:endParaRPr lang="en-US" dirty="0"/>
          </a:p>
        </p:txBody>
      </p:sp>
    </p:spTree>
    <p:extLst>
      <p:ext uri="{BB962C8B-B14F-4D97-AF65-F5344CB8AC3E}">
        <p14:creationId xmlns:p14="http://schemas.microsoft.com/office/powerpoint/2010/main" val="318218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C0E1-8FA7-4BD6-9E5C-5C8249ED8C73}"/>
              </a:ext>
            </a:extLst>
          </p:cNvPr>
          <p:cNvSpPr>
            <a:spLocks noGrp="1"/>
          </p:cNvSpPr>
          <p:nvPr>
            <p:ph type="title"/>
          </p:nvPr>
        </p:nvSpPr>
        <p:spPr/>
        <p:txBody>
          <a:bodyPr>
            <a:normAutofit/>
          </a:bodyPr>
          <a:lstStyle/>
          <a:p>
            <a:r>
              <a:rPr lang="en-ZA" dirty="0"/>
              <a:t>Create Index</a:t>
            </a:r>
          </a:p>
        </p:txBody>
      </p:sp>
      <p:sp>
        <p:nvSpPr>
          <p:cNvPr id="3" name="Content Placeholder 2">
            <a:extLst>
              <a:ext uri="{FF2B5EF4-FFF2-40B4-BE49-F238E27FC236}">
                <a16:creationId xmlns:a16="http://schemas.microsoft.com/office/drawing/2014/main" id="{DD70D5E0-819C-4E4C-BFA4-9FEF6BF2D19D}"/>
              </a:ext>
            </a:extLst>
          </p:cNvPr>
          <p:cNvSpPr>
            <a:spLocks noGrp="1"/>
          </p:cNvSpPr>
          <p:nvPr>
            <p:ph idx="1"/>
          </p:nvPr>
        </p:nvSpPr>
        <p:spPr/>
        <p:txBody>
          <a:bodyPr/>
          <a:lstStyle/>
          <a:p>
            <a:r>
              <a:rPr lang="en-US" dirty="0">
                <a:solidFill>
                  <a:srgbClr val="0070C0"/>
                </a:solidFill>
              </a:rPr>
              <a:t>CREATE INDEX </a:t>
            </a:r>
            <a:r>
              <a:rPr lang="en-US" dirty="0" err="1"/>
              <a:t>index_name</a:t>
            </a:r>
            <a:br>
              <a:rPr lang="en-US" dirty="0"/>
            </a:br>
            <a:r>
              <a:rPr lang="en-US" dirty="0">
                <a:solidFill>
                  <a:srgbClr val="0070C0"/>
                </a:solidFill>
              </a:rPr>
              <a:t>ON</a:t>
            </a:r>
            <a:r>
              <a:rPr lang="en-US" dirty="0"/>
              <a:t> </a:t>
            </a:r>
            <a:r>
              <a:rPr lang="en-US" dirty="0" err="1"/>
              <a:t>table_name</a:t>
            </a:r>
            <a:r>
              <a:rPr lang="en-US" dirty="0"/>
              <a:t> (column1,  column2  ...);</a:t>
            </a:r>
          </a:p>
          <a:p>
            <a:endParaRPr lang="en-US" dirty="0">
              <a:solidFill>
                <a:srgbClr val="000000"/>
              </a:solidFill>
              <a:latin typeface="Consolas" panose="020B0609020204030204" pitchFamily="49" charset="0"/>
            </a:endParaRPr>
          </a:p>
          <a:p>
            <a:r>
              <a:rPr lang="en-US" dirty="0">
                <a:solidFill>
                  <a:srgbClr val="0070C0"/>
                </a:solidFill>
              </a:rPr>
              <a:t>CREATE INDEX </a:t>
            </a:r>
            <a:r>
              <a:rPr lang="en-US" dirty="0" err="1"/>
              <a:t>ix_customers_name</a:t>
            </a:r>
            <a:r>
              <a:rPr lang="en-US" dirty="0"/>
              <a:t> </a:t>
            </a:r>
          </a:p>
          <a:p>
            <a:r>
              <a:rPr lang="en-US" dirty="0">
                <a:solidFill>
                  <a:srgbClr val="0070C0"/>
                </a:solidFill>
              </a:rPr>
              <a:t>ON</a:t>
            </a:r>
            <a:r>
              <a:rPr lang="en-US" dirty="0"/>
              <a:t> </a:t>
            </a:r>
            <a:r>
              <a:rPr lang="en-US" dirty="0" err="1"/>
              <a:t>sales.customers</a:t>
            </a:r>
            <a:r>
              <a:rPr lang="en-US" dirty="0"/>
              <a:t>(</a:t>
            </a:r>
            <a:r>
              <a:rPr lang="en-US" dirty="0" err="1"/>
              <a:t>last_name</a:t>
            </a:r>
            <a:r>
              <a:rPr lang="en-US" dirty="0"/>
              <a:t>,  </a:t>
            </a:r>
            <a:r>
              <a:rPr lang="en-US" dirty="0" err="1"/>
              <a:t>first_name</a:t>
            </a:r>
            <a:r>
              <a:rPr lang="en-US" dirty="0"/>
              <a:t>);</a:t>
            </a:r>
            <a:endParaRPr lang="en-ZA" dirty="0"/>
          </a:p>
        </p:txBody>
      </p:sp>
    </p:spTree>
    <p:extLst>
      <p:ext uri="{BB962C8B-B14F-4D97-AF65-F5344CB8AC3E}">
        <p14:creationId xmlns:p14="http://schemas.microsoft.com/office/powerpoint/2010/main" val="220462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293B-923F-4DDD-B031-CA4637038D9E}"/>
              </a:ext>
            </a:extLst>
          </p:cNvPr>
          <p:cNvSpPr>
            <a:spLocks noGrp="1"/>
          </p:cNvSpPr>
          <p:nvPr>
            <p:ph type="title"/>
          </p:nvPr>
        </p:nvSpPr>
        <p:spPr/>
        <p:txBody>
          <a:bodyPr/>
          <a:lstStyle/>
          <a:p>
            <a:r>
              <a:rPr lang="en-ZA" dirty="0"/>
              <a:t>Drop index</a:t>
            </a:r>
          </a:p>
        </p:txBody>
      </p:sp>
      <p:sp>
        <p:nvSpPr>
          <p:cNvPr id="3" name="Content Placeholder 2">
            <a:extLst>
              <a:ext uri="{FF2B5EF4-FFF2-40B4-BE49-F238E27FC236}">
                <a16:creationId xmlns:a16="http://schemas.microsoft.com/office/drawing/2014/main" id="{830CD113-909A-49EC-BAB1-0578E6F88CD9}"/>
              </a:ext>
            </a:extLst>
          </p:cNvPr>
          <p:cNvSpPr>
            <a:spLocks noGrp="1"/>
          </p:cNvSpPr>
          <p:nvPr>
            <p:ph idx="1"/>
          </p:nvPr>
        </p:nvSpPr>
        <p:spPr/>
        <p:txBody>
          <a:bodyPr/>
          <a:lstStyle/>
          <a:p>
            <a:r>
              <a:rPr lang="en-US" b="1" dirty="0"/>
              <a:t>SQL Server</a:t>
            </a:r>
          </a:p>
          <a:p>
            <a:pPr marL="0" indent="0">
              <a:buNone/>
            </a:pPr>
            <a:r>
              <a:rPr lang="en-US" b="0" i="0" dirty="0">
                <a:solidFill>
                  <a:srgbClr val="0000CD"/>
                </a:solidFill>
                <a:effectLst/>
                <a:latin typeface="Consolas" panose="020B0609020204030204" pitchFamily="49" charset="0"/>
              </a:rPr>
              <a:t>DROP</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INDEX</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index_name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b="1" dirty="0"/>
              <a:t>MySQL</a:t>
            </a:r>
          </a:p>
          <a:p>
            <a:pPr marL="0" indent="0">
              <a:buNone/>
            </a:pPr>
            <a:r>
              <a:rPr lang="en-US" b="0" i="0" dirty="0">
                <a:solidFill>
                  <a:srgbClr val="0000CD"/>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b="0" i="1"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DROP</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INDEX</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index_name</a:t>
            </a:r>
            <a:r>
              <a:rPr lang="en-US" b="0" i="0" dirty="0">
                <a:solidFill>
                  <a:srgbClr val="000000"/>
                </a:solidFill>
                <a:effectLst/>
                <a:latin typeface="Consolas" panose="020B0609020204030204" pitchFamily="49" charset="0"/>
              </a:rPr>
              <a:t>;</a:t>
            </a:r>
            <a:endParaRPr lang="en-ZA" dirty="0"/>
          </a:p>
        </p:txBody>
      </p:sp>
    </p:spTree>
    <p:extLst>
      <p:ext uri="{BB962C8B-B14F-4D97-AF65-F5344CB8AC3E}">
        <p14:creationId xmlns:p14="http://schemas.microsoft.com/office/powerpoint/2010/main" val="391907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5B0F-B2CB-335C-7BA3-B38086FBCE58}"/>
              </a:ext>
            </a:extLst>
          </p:cNvPr>
          <p:cNvSpPr>
            <a:spLocks noGrp="1"/>
          </p:cNvSpPr>
          <p:nvPr>
            <p:ph type="title"/>
          </p:nvPr>
        </p:nvSpPr>
        <p:spPr/>
        <p:txBody>
          <a:bodyPr>
            <a:normAutofit/>
          </a:bodyPr>
          <a:lstStyle/>
          <a:p>
            <a:r>
              <a:rPr lang="en-US" dirty="0"/>
              <a:t>Date functions</a:t>
            </a:r>
            <a:endParaRPr lang="en-ZA" dirty="0">
              <a:solidFill>
                <a:srgbClr val="FFFFFF"/>
              </a:solidFill>
            </a:endParaRPr>
          </a:p>
        </p:txBody>
      </p:sp>
      <p:graphicFrame>
        <p:nvGraphicFramePr>
          <p:cNvPr id="17" name="Content Placeholder 3">
            <a:extLst>
              <a:ext uri="{FF2B5EF4-FFF2-40B4-BE49-F238E27FC236}">
                <a16:creationId xmlns:a16="http://schemas.microsoft.com/office/drawing/2014/main" id="{854F31EC-9548-2673-C164-4E9711FEA1AB}"/>
              </a:ext>
            </a:extLst>
          </p:cNvPr>
          <p:cNvGraphicFramePr>
            <a:graphicFrameLocks noGrp="1"/>
          </p:cNvGraphicFramePr>
          <p:nvPr>
            <p:ph idx="1"/>
            <p:extLst>
              <p:ext uri="{D42A27DB-BD31-4B8C-83A1-F6EECF244321}">
                <p14:modId xmlns:p14="http://schemas.microsoft.com/office/powerpoint/2010/main" val="3718841258"/>
              </p:ext>
            </p:extLst>
          </p:nvPr>
        </p:nvGraphicFramePr>
        <p:xfrm>
          <a:off x="819644" y="1926805"/>
          <a:ext cx="10552711" cy="3547080"/>
        </p:xfrm>
        <a:graphic>
          <a:graphicData uri="http://schemas.openxmlformats.org/drawingml/2006/table">
            <a:tbl>
              <a:tblPr>
                <a:tableStyleId>{5DA37D80-6434-44D0-A028-1B22A696006F}</a:tableStyleId>
              </a:tblPr>
              <a:tblGrid>
                <a:gridCol w="3235408">
                  <a:extLst>
                    <a:ext uri="{9D8B030D-6E8A-4147-A177-3AD203B41FA5}">
                      <a16:colId xmlns:a16="http://schemas.microsoft.com/office/drawing/2014/main" val="3872746135"/>
                    </a:ext>
                  </a:extLst>
                </a:gridCol>
                <a:gridCol w="7317303">
                  <a:extLst>
                    <a:ext uri="{9D8B030D-6E8A-4147-A177-3AD203B41FA5}">
                      <a16:colId xmlns:a16="http://schemas.microsoft.com/office/drawing/2014/main" val="1333283193"/>
                    </a:ext>
                  </a:extLst>
                </a:gridCol>
              </a:tblGrid>
              <a:tr h="262855">
                <a:tc>
                  <a:txBody>
                    <a:bodyPr/>
                    <a:lstStyle/>
                    <a:p>
                      <a:pPr algn="l" fontAlgn="t">
                        <a:spcBef>
                          <a:spcPts val="0"/>
                        </a:spcBef>
                        <a:spcAft>
                          <a:spcPts val="0"/>
                        </a:spcAft>
                      </a:pPr>
                      <a:r>
                        <a:rPr lang="en-ZA" sz="2000" b="1" u="none" strike="noStrike" dirty="0">
                          <a:solidFill>
                            <a:schemeClr val="accent2"/>
                          </a:solidFill>
                          <a:effectLst/>
                        </a:rPr>
                        <a:t>Function</a:t>
                      </a:r>
                      <a:endParaRPr lang="en-ZA" sz="2000" b="0" i="0" u="none" strike="noStrike" dirty="0">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ZA" sz="2000" b="1" u="none" strike="noStrike">
                          <a:effectLst/>
                        </a:rPr>
                        <a:t>Description</a:t>
                      </a:r>
                      <a:endParaRPr lang="en-ZA" sz="2000" b="0" i="0" u="none" strike="noStrike">
                        <a:effectLst/>
                        <a:latin typeface="Arial" panose="020B0604020202020204" pitchFamily="34" charset="0"/>
                      </a:endParaRPr>
                    </a:p>
                  </a:txBody>
                  <a:tcPr marL="49908" marR="49908" marT="24954" marB="24954"/>
                </a:tc>
                <a:extLst>
                  <a:ext uri="{0D108BD9-81ED-4DB2-BD59-A6C34878D82A}">
                    <a16:rowId xmlns:a16="http://schemas.microsoft.com/office/drawing/2014/main" val="69303135"/>
                  </a:ext>
                </a:extLst>
              </a:tr>
              <a:tr h="262855">
                <a:tc>
                  <a:txBody>
                    <a:bodyPr/>
                    <a:lstStyle/>
                    <a:p>
                      <a:pPr algn="l" fontAlgn="t">
                        <a:spcBef>
                          <a:spcPts val="0"/>
                        </a:spcBef>
                        <a:spcAft>
                          <a:spcPts val="0"/>
                        </a:spcAft>
                      </a:pPr>
                      <a:r>
                        <a:rPr lang="en-ZA" sz="2000" b="0" u="none" strike="noStrike">
                          <a:solidFill>
                            <a:schemeClr val="accent2"/>
                          </a:solidFill>
                          <a:effectLst/>
                          <a:hlinkClick r:id="rId2">
                            <a:extLst>
                              <a:ext uri="{A12FA001-AC4F-418D-AE19-62706E023703}">
                                <ahyp:hlinkClr xmlns:ahyp="http://schemas.microsoft.com/office/drawing/2018/hyperlinkcolor" val="tx"/>
                              </a:ext>
                            </a:extLst>
                          </a:hlinkClick>
                        </a:rPr>
                        <a:t>CURDATE</a:t>
                      </a:r>
                      <a:endParaRPr lang="en-ZA" sz="2000" b="0" i="0" u="none" strike="noStrike">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ZA" sz="2000" b="0" u="none" strike="noStrike">
                          <a:effectLst/>
                        </a:rPr>
                        <a:t>Returns the current date.</a:t>
                      </a:r>
                      <a:endParaRPr lang="en-ZA" sz="2000" b="0" i="0" u="none" strike="noStrike">
                        <a:effectLst/>
                        <a:latin typeface="Arial" panose="020B0604020202020204" pitchFamily="34" charset="0"/>
                      </a:endParaRPr>
                    </a:p>
                  </a:txBody>
                  <a:tcPr marL="49908" marR="49908" marT="24954" marB="24954"/>
                </a:tc>
                <a:extLst>
                  <a:ext uri="{0D108BD9-81ED-4DB2-BD59-A6C34878D82A}">
                    <a16:rowId xmlns:a16="http://schemas.microsoft.com/office/drawing/2014/main" val="4007630519"/>
                  </a:ext>
                </a:extLst>
              </a:tr>
              <a:tr h="262855">
                <a:tc>
                  <a:txBody>
                    <a:bodyPr/>
                    <a:lstStyle/>
                    <a:p>
                      <a:pPr algn="l" fontAlgn="t">
                        <a:spcBef>
                          <a:spcPts val="0"/>
                        </a:spcBef>
                        <a:spcAft>
                          <a:spcPts val="0"/>
                        </a:spcAft>
                      </a:pPr>
                      <a:r>
                        <a:rPr lang="en-ZA" sz="2000" b="0" u="none" strike="noStrike" dirty="0">
                          <a:solidFill>
                            <a:schemeClr val="accent2"/>
                          </a:solidFill>
                          <a:effectLst/>
                          <a:hlinkClick r:id="rId3">
                            <a:extLst>
                              <a:ext uri="{A12FA001-AC4F-418D-AE19-62706E023703}">
                                <ahyp:hlinkClr xmlns:ahyp="http://schemas.microsoft.com/office/drawing/2018/hyperlinkcolor" val="tx"/>
                              </a:ext>
                            </a:extLst>
                          </a:hlinkClick>
                        </a:rPr>
                        <a:t>DATEDIFF</a:t>
                      </a:r>
                      <a:endParaRPr lang="en-ZA" sz="2000" b="0" i="0" u="none" strike="noStrike" dirty="0">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US" sz="2000" b="0" u="none" strike="noStrike">
                          <a:effectLst/>
                        </a:rPr>
                        <a:t>Calculates the number of days between two DATE values.</a:t>
                      </a:r>
                      <a:endParaRPr lang="en-US" sz="2000" b="0" i="0" u="none" strike="noStrike">
                        <a:effectLst/>
                        <a:latin typeface="Arial" panose="020B0604020202020204" pitchFamily="34" charset="0"/>
                      </a:endParaRPr>
                    </a:p>
                  </a:txBody>
                  <a:tcPr marL="49908" marR="49908" marT="24954" marB="24954"/>
                </a:tc>
                <a:extLst>
                  <a:ext uri="{0D108BD9-81ED-4DB2-BD59-A6C34878D82A}">
                    <a16:rowId xmlns:a16="http://schemas.microsoft.com/office/drawing/2014/main" val="2717145680"/>
                  </a:ext>
                </a:extLst>
              </a:tr>
              <a:tr h="262855">
                <a:tc>
                  <a:txBody>
                    <a:bodyPr/>
                    <a:lstStyle/>
                    <a:p>
                      <a:pPr algn="l" fontAlgn="t">
                        <a:spcBef>
                          <a:spcPts val="0"/>
                        </a:spcBef>
                        <a:spcAft>
                          <a:spcPts val="0"/>
                        </a:spcAft>
                      </a:pPr>
                      <a:r>
                        <a:rPr lang="en-ZA" sz="2000" b="0" u="none" strike="noStrike" dirty="0">
                          <a:solidFill>
                            <a:schemeClr val="accent2"/>
                          </a:solidFill>
                          <a:effectLst/>
                          <a:hlinkClick r:id="rId4">
                            <a:extLst>
                              <a:ext uri="{A12FA001-AC4F-418D-AE19-62706E023703}">
                                <ahyp:hlinkClr xmlns:ahyp="http://schemas.microsoft.com/office/drawing/2018/hyperlinkcolor" val="tx"/>
                              </a:ext>
                            </a:extLst>
                          </a:hlinkClick>
                        </a:rPr>
                        <a:t>DAY</a:t>
                      </a:r>
                      <a:endParaRPr lang="en-ZA" sz="2000" b="0" i="0" u="none" strike="noStrike" dirty="0">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US" sz="2000" b="0" u="none" strike="noStrike">
                          <a:effectLst/>
                        </a:rPr>
                        <a:t>Gets the day of the month of a specified date.</a:t>
                      </a:r>
                      <a:endParaRPr lang="en-US" sz="2000" b="0" i="0" u="none" strike="noStrike">
                        <a:effectLst/>
                        <a:latin typeface="Arial" panose="020B0604020202020204" pitchFamily="34" charset="0"/>
                      </a:endParaRPr>
                    </a:p>
                  </a:txBody>
                  <a:tcPr marL="49908" marR="49908" marT="24954" marB="24954"/>
                </a:tc>
                <a:extLst>
                  <a:ext uri="{0D108BD9-81ED-4DB2-BD59-A6C34878D82A}">
                    <a16:rowId xmlns:a16="http://schemas.microsoft.com/office/drawing/2014/main" val="1416562837"/>
                  </a:ext>
                </a:extLst>
              </a:tr>
              <a:tr h="262855">
                <a:tc>
                  <a:txBody>
                    <a:bodyPr/>
                    <a:lstStyle/>
                    <a:p>
                      <a:pPr algn="l" fontAlgn="t">
                        <a:spcBef>
                          <a:spcPts val="0"/>
                        </a:spcBef>
                        <a:spcAft>
                          <a:spcPts val="0"/>
                        </a:spcAft>
                      </a:pPr>
                      <a:r>
                        <a:rPr lang="en-ZA" sz="2000" b="0" u="none" strike="noStrike">
                          <a:solidFill>
                            <a:schemeClr val="accent2"/>
                          </a:solidFill>
                          <a:effectLst/>
                          <a:hlinkClick r:id="rId5">
                            <a:extLst>
                              <a:ext uri="{A12FA001-AC4F-418D-AE19-62706E023703}">
                                <ahyp:hlinkClr xmlns:ahyp="http://schemas.microsoft.com/office/drawing/2018/hyperlinkcolor" val="tx"/>
                              </a:ext>
                            </a:extLst>
                          </a:hlinkClick>
                        </a:rPr>
                        <a:t>DATE_ADD</a:t>
                      </a:r>
                      <a:endParaRPr lang="en-ZA" sz="2000" b="0" i="0" u="none" strike="noStrike">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US" sz="2000" b="0" u="none" strike="noStrike" dirty="0">
                          <a:effectLst/>
                        </a:rPr>
                        <a:t>Adds a time value to date value.</a:t>
                      </a:r>
                      <a:endParaRPr lang="en-US" sz="2000" b="0" i="0" u="none" strike="noStrike" dirty="0">
                        <a:effectLst/>
                        <a:latin typeface="Arial" panose="020B0604020202020204" pitchFamily="34" charset="0"/>
                      </a:endParaRPr>
                    </a:p>
                  </a:txBody>
                  <a:tcPr marL="49908" marR="49908" marT="24954" marB="24954"/>
                </a:tc>
                <a:extLst>
                  <a:ext uri="{0D108BD9-81ED-4DB2-BD59-A6C34878D82A}">
                    <a16:rowId xmlns:a16="http://schemas.microsoft.com/office/drawing/2014/main" val="1834349159"/>
                  </a:ext>
                </a:extLst>
              </a:tr>
              <a:tr h="262855">
                <a:tc>
                  <a:txBody>
                    <a:bodyPr/>
                    <a:lstStyle/>
                    <a:p>
                      <a:pPr algn="l" fontAlgn="t">
                        <a:spcBef>
                          <a:spcPts val="0"/>
                        </a:spcBef>
                        <a:spcAft>
                          <a:spcPts val="0"/>
                        </a:spcAft>
                      </a:pPr>
                      <a:r>
                        <a:rPr lang="en-ZA" sz="2000" b="0" u="none" strike="noStrike" dirty="0">
                          <a:solidFill>
                            <a:schemeClr val="accent2"/>
                          </a:solidFill>
                          <a:effectLst/>
                          <a:hlinkClick r:id="rId6">
                            <a:extLst>
                              <a:ext uri="{A12FA001-AC4F-418D-AE19-62706E023703}">
                                <ahyp:hlinkClr xmlns:ahyp="http://schemas.microsoft.com/office/drawing/2018/hyperlinkcolor" val="tx"/>
                              </a:ext>
                            </a:extLst>
                          </a:hlinkClick>
                        </a:rPr>
                        <a:t>DATE_SUB</a:t>
                      </a:r>
                      <a:endParaRPr lang="en-ZA" sz="2000" b="0" i="0" u="none" strike="noStrike" dirty="0">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US" sz="2000" b="0" u="none" strike="noStrike" dirty="0">
                          <a:effectLst/>
                        </a:rPr>
                        <a:t>Subtracts a time value from a date value.</a:t>
                      </a:r>
                      <a:endParaRPr lang="en-US" sz="2000" b="0" i="0" u="none" strike="noStrike" dirty="0">
                        <a:effectLst/>
                        <a:latin typeface="Arial" panose="020B0604020202020204" pitchFamily="34" charset="0"/>
                      </a:endParaRPr>
                    </a:p>
                  </a:txBody>
                  <a:tcPr marL="49908" marR="49908" marT="24954" marB="24954"/>
                </a:tc>
                <a:extLst>
                  <a:ext uri="{0D108BD9-81ED-4DB2-BD59-A6C34878D82A}">
                    <a16:rowId xmlns:a16="http://schemas.microsoft.com/office/drawing/2014/main" val="695169877"/>
                  </a:ext>
                </a:extLst>
              </a:tr>
              <a:tr h="262855">
                <a:tc>
                  <a:txBody>
                    <a:bodyPr/>
                    <a:lstStyle/>
                    <a:p>
                      <a:pPr algn="l" fontAlgn="t">
                        <a:spcBef>
                          <a:spcPts val="0"/>
                        </a:spcBef>
                        <a:spcAft>
                          <a:spcPts val="0"/>
                        </a:spcAft>
                      </a:pPr>
                      <a:r>
                        <a:rPr lang="en-ZA" sz="2000" b="0" u="none" strike="noStrike">
                          <a:solidFill>
                            <a:schemeClr val="accent2"/>
                          </a:solidFill>
                          <a:effectLst/>
                          <a:hlinkClick r:id="rId7">
                            <a:extLst>
                              <a:ext uri="{A12FA001-AC4F-418D-AE19-62706E023703}">
                                <ahyp:hlinkClr xmlns:ahyp="http://schemas.microsoft.com/office/drawing/2018/hyperlinkcolor" val="tx"/>
                              </a:ext>
                            </a:extLst>
                          </a:hlinkClick>
                        </a:rPr>
                        <a:t>DATE_FORMAT</a:t>
                      </a:r>
                      <a:endParaRPr lang="en-ZA" sz="2000" b="0" i="0" u="none" strike="noStrike">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US" sz="2000" b="0" u="none" strike="noStrike">
                          <a:effectLst/>
                        </a:rPr>
                        <a:t>Formats a date value based on a specified date format.</a:t>
                      </a:r>
                      <a:endParaRPr lang="en-US" sz="2000" b="0" i="0" u="none" strike="noStrike">
                        <a:effectLst/>
                        <a:latin typeface="Arial" panose="020B0604020202020204" pitchFamily="34" charset="0"/>
                      </a:endParaRPr>
                    </a:p>
                  </a:txBody>
                  <a:tcPr marL="49908" marR="49908" marT="24954" marB="24954"/>
                </a:tc>
                <a:extLst>
                  <a:ext uri="{0D108BD9-81ED-4DB2-BD59-A6C34878D82A}">
                    <a16:rowId xmlns:a16="http://schemas.microsoft.com/office/drawing/2014/main" val="188331283"/>
                  </a:ext>
                </a:extLst>
              </a:tr>
              <a:tr h="262855">
                <a:tc>
                  <a:txBody>
                    <a:bodyPr/>
                    <a:lstStyle/>
                    <a:p>
                      <a:pPr algn="l" fontAlgn="t">
                        <a:spcBef>
                          <a:spcPts val="0"/>
                        </a:spcBef>
                        <a:spcAft>
                          <a:spcPts val="0"/>
                        </a:spcAft>
                      </a:pPr>
                      <a:r>
                        <a:rPr lang="en-ZA" sz="2000" b="0" u="none" strike="noStrike" dirty="0">
                          <a:solidFill>
                            <a:schemeClr val="accent2"/>
                          </a:solidFill>
                          <a:effectLst/>
                          <a:hlinkClick r:id="rId8">
                            <a:extLst>
                              <a:ext uri="{A12FA001-AC4F-418D-AE19-62706E023703}">
                                <ahyp:hlinkClr xmlns:ahyp="http://schemas.microsoft.com/office/drawing/2018/hyperlinkcolor" val="tx"/>
                              </a:ext>
                            </a:extLst>
                          </a:hlinkClick>
                        </a:rPr>
                        <a:t>DAYNAME</a:t>
                      </a:r>
                      <a:endParaRPr lang="en-ZA" sz="2000" b="0" i="0" u="none" strike="noStrike" dirty="0">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US" sz="2000" b="0" u="none" strike="noStrike">
                          <a:effectLst/>
                        </a:rPr>
                        <a:t>Gets the name of a weekday for a specified date.</a:t>
                      </a:r>
                      <a:endParaRPr lang="en-US" sz="2000" b="0" i="0" u="none" strike="noStrike">
                        <a:effectLst/>
                        <a:latin typeface="Arial" panose="020B0604020202020204" pitchFamily="34" charset="0"/>
                      </a:endParaRPr>
                    </a:p>
                  </a:txBody>
                  <a:tcPr marL="49908" marR="49908" marT="24954" marB="24954"/>
                </a:tc>
                <a:extLst>
                  <a:ext uri="{0D108BD9-81ED-4DB2-BD59-A6C34878D82A}">
                    <a16:rowId xmlns:a16="http://schemas.microsoft.com/office/drawing/2014/main" val="3797918462"/>
                  </a:ext>
                </a:extLst>
              </a:tr>
              <a:tr h="209286">
                <a:tc>
                  <a:txBody>
                    <a:bodyPr/>
                    <a:lstStyle/>
                    <a:p>
                      <a:pPr algn="l" fontAlgn="t">
                        <a:spcBef>
                          <a:spcPts val="0"/>
                        </a:spcBef>
                        <a:spcAft>
                          <a:spcPts val="0"/>
                        </a:spcAft>
                      </a:pPr>
                      <a:r>
                        <a:rPr lang="en-ZA" sz="2000" b="0" u="none" strike="noStrike">
                          <a:solidFill>
                            <a:schemeClr val="accent2"/>
                          </a:solidFill>
                          <a:effectLst/>
                          <a:hlinkClick r:id="rId9">
                            <a:extLst>
                              <a:ext uri="{A12FA001-AC4F-418D-AE19-62706E023703}">
                                <ahyp:hlinkClr xmlns:ahyp="http://schemas.microsoft.com/office/drawing/2018/hyperlinkcolor" val="tx"/>
                              </a:ext>
                            </a:extLst>
                          </a:hlinkClick>
                        </a:rPr>
                        <a:t>DAYOFWEEK</a:t>
                      </a:r>
                      <a:endParaRPr lang="en-ZA" sz="2000" b="0" i="0" u="none" strike="noStrike">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US" sz="2000" b="0" u="none" strike="noStrike">
                          <a:effectLst/>
                        </a:rPr>
                        <a:t>Returns the weekday index for a date.</a:t>
                      </a:r>
                      <a:endParaRPr lang="en-US" sz="2000" b="0" i="0" u="none" strike="noStrike">
                        <a:effectLst/>
                        <a:latin typeface="Arial" panose="020B0604020202020204" pitchFamily="34" charset="0"/>
                      </a:endParaRPr>
                    </a:p>
                  </a:txBody>
                  <a:tcPr marL="49908" marR="49908" marT="24954" marB="24954"/>
                </a:tc>
                <a:extLst>
                  <a:ext uri="{0D108BD9-81ED-4DB2-BD59-A6C34878D82A}">
                    <a16:rowId xmlns:a16="http://schemas.microsoft.com/office/drawing/2014/main" val="3882388657"/>
                  </a:ext>
                </a:extLst>
              </a:tr>
              <a:tr h="262855">
                <a:tc>
                  <a:txBody>
                    <a:bodyPr/>
                    <a:lstStyle/>
                    <a:p>
                      <a:pPr algn="l" fontAlgn="t">
                        <a:spcBef>
                          <a:spcPts val="0"/>
                        </a:spcBef>
                        <a:spcAft>
                          <a:spcPts val="0"/>
                        </a:spcAft>
                      </a:pPr>
                      <a:r>
                        <a:rPr lang="en-ZA" sz="2000" b="0" u="none" strike="noStrike" dirty="0">
                          <a:solidFill>
                            <a:schemeClr val="accent2"/>
                          </a:solidFill>
                          <a:effectLst/>
                          <a:hlinkClick r:id="rId10">
                            <a:extLst>
                              <a:ext uri="{A12FA001-AC4F-418D-AE19-62706E023703}">
                                <ahyp:hlinkClr xmlns:ahyp="http://schemas.microsoft.com/office/drawing/2018/hyperlinkcolor" val="tx"/>
                              </a:ext>
                            </a:extLst>
                          </a:hlinkClick>
                        </a:rPr>
                        <a:t>EXTRACT</a:t>
                      </a:r>
                      <a:endParaRPr lang="en-ZA" sz="2000" b="0" i="0" u="none" strike="noStrike" dirty="0">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US" sz="2000" b="0" u="none" strike="noStrike" dirty="0">
                          <a:effectLst/>
                        </a:rPr>
                        <a:t>Extracts a part of a date.</a:t>
                      </a:r>
                      <a:endParaRPr lang="en-US" sz="2000" b="0" i="0" u="none" strike="noStrike" dirty="0">
                        <a:effectLst/>
                        <a:latin typeface="Arial" panose="020B0604020202020204" pitchFamily="34" charset="0"/>
                      </a:endParaRPr>
                    </a:p>
                  </a:txBody>
                  <a:tcPr marL="49908" marR="49908" marT="24954" marB="24954"/>
                </a:tc>
                <a:extLst>
                  <a:ext uri="{0D108BD9-81ED-4DB2-BD59-A6C34878D82A}">
                    <a16:rowId xmlns:a16="http://schemas.microsoft.com/office/drawing/2014/main" val="3714703517"/>
                  </a:ext>
                </a:extLst>
              </a:tr>
            </a:tbl>
          </a:graphicData>
        </a:graphic>
      </p:graphicFrame>
    </p:spTree>
    <p:extLst>
      <p:ext uri="{BB962C8B-B14F-4D97-AF65-F5344CB8AC3E}">
        <p14:creationId xmlns:p14="http://schemas.microsoft.com/office/powerpoint/2010/main" val="185517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5E13-2504-5067-F470-88550B3B22F2}"/>
              </a:ext>
            </a:extLst>
          </p:cNvPr>
          <p:cNvSpPr>
            <a:spLocks noGrp="1"/>
          </p:cNvSpPr>
          <p:nvPr>
            <p:ph type="title"/>
          </p:nvPr>
        </p:nvSpPr>
        <p:spPr/>
        <p:txBody>
          <a:bodyPr/>
          <a:lstStyle/>
          <a:p>
            <a:endParaRPr lang="en-ZA"/>
          </a:p>
        </p:txBody>
      </p:sp>
      <p:graphicFrame>
        <p:nvGraphicFramePr>
          <p:cNvPr id="4" name="Content Placeholder 3">
            <a:extLst>
              <a:ext uri="{FF2B5EF4-FFF2-40B4-BE49-F238E27FC236}">
                <a16:creationId xmlns:a16="http://schemas.microsoft.com/office/drawing/2014/main" id="{D8B52078-BFA8-A7A0-16E4-05BF53370127}"/>
              </a:ext>
            </a:extLst>
          </p:cNvPr>
          <p:cNvGraphicFramePr>
            <a:graphicFrameLocks/>
          </p:cNvGraphicFramePr>
          <p:nvPr>
            <p:extLst>
              <p:ext uri="{D42A27DB-BD31-4B8C-83A1-F6EECF244321}">
                <p14:modId xmlns:p14="http://schemas.microsoft.com/office/powerpoint/2010/main" val="2124888167"/>
              </p:ext>
            </p:extLst>
          </p:nvPr>
        </p:nvGraphicFramePr>
        <p:xfrm>
          <a:off x="819644" y="1926805"/>
          <a:ext cx="10552711" cy="4206588"/>
        </p:xfrm>
        <a:graphic>
          <a:graphicData uri="http://schemas.openxmlformats.org/drawingml/2006/table">
            <a:tbl>
              <a:tblPr>
                <a:tableStyleId>{5DA37D80-6434-44D0-A028-1B22A696006F}</a:tableStyleId>
              </a:tblPr>
              <a:tblGrid>
                <a:gridCol w="3235408">
                  <a:extLst>
                    <a:ext uri="{9D8B030D-6E8A-4147-A177-3AD203B41FA5}">
                      <a16:colId xmlns:a16="http://schemas.microsoft.com/office/drawing/2014/main" val="3872746135"/>
                    </a:ext>
                  </a:extLst>
                </a:gridCol>
                <a:gridCol w="7317303">
                  <a:extLst>
                    <a:ext uri="{9D8B030D-6E8A-4147-A177-3AD203B41FA5}">
                      <a16:colId xmlns:a16="http://schemas.microsoft.com/office/drawing/2014/main" val="1333283193"/>
                    </a:ext>
                  </a:extLst>
                </a:gridCol>
              </a:tblGrid>
              <a:tr h="262855">
                <a:tc>
                  <a:txBody>
                    <a:bodyPr/>
                    <a:lstStyle/>
                    <a:p>
                      <a:pPr algn="l" fontAlgn="t">
                        <a:spcBef>
                          <a:spcPts val="0"/>
                        </a:spcBef>
                        <a:spcAft>
                          <a:spcPts val="0"/>
                        </a:spcAft>
                      </a:pPr>
                      <a:r>
                        <a:rPr lang="en-ZA" sz="2000" b="1" u="none" strike="noStrike" dirty="0">
                          <a:solidFill>
                            <a:schemeClr val="accent2"/>
                          </a:solidFill>
                          <a:effectLst/>
                        </a:rPr>
                        <a:t>Function</a:t>
                      </a:r>
                      <a:endParaRPr lang="en-ZA" sz="2000" b="0" i="0" u="none" strike="noStrike" dirty="0">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ZA" sz="2000" b="1" u="none" strike="noStrike">
                          <a:effectLst/>
                        </a:rPr>
                        <a:t>Description</a:t>
                      </a:r>
                      <a:endParaRPr lang="en-ZA" sz="2000" b="0" i="0" u="none" strike="noStrike">
                        <a:effectLst/>
                        <a:latin typeface="Arial" panose="020B0604020202020204" pitchFamily="34" charset="0"/>
                      </a:endParaRPr>
                    </a:p>
                  </a:txBody>
                  <a:tcPr marL="49908" marR="49908" marT="24954" marB="24954"/>
                </a:tc>
                <a:extLst>
                  <a:ext uri="{0D108BD9-81ED-4DB2-BD59-A6C34878D82A}">
                    <a16:rowId xmlns:a16="http://schemas.microsoft.com/office/drawing/2014/main" val="69303135"/>
                  </a:ext>
                </a:extLst>
              </a:tr>
              <a:tr h="262855">
                <a:tc>
                  <a:txBody>
                    <a:bodyPr/>
                    <a:lstStyle/>
                    <a:p>
                      <a:pPr algn="l" fontAlgn="t">
                        <a:spcBef>
                          <a:spcPts val="0"/>
                        </a:spcBef>
                        <a:spcAft>
                          <a:spcPts val="0"/>
                        </a:spcAft>
                      </a:pPr>
                      <a:r>
                        <a:rPr lang="en-ZA" sz="2000" b="0" u="none" strike="noStrike" dirty="0">
                          <a:solidFill>
                            <a:schemeClr val="accent2"/>
                          </a:solidFill>
                          <a:effectLst/>
                          <a:hlinkClick r:id="rId2">
                            <a:extLst>
                              <a:ext uri="{A12FA001-AC4F-418D-AE19-62706E023703}">
                                <ahyp:hlinkClr xmlns:ahyp="http://schemas.microsoft.com/office/drawing/2018/hyperlinkcolor" val="tx"/>
                              </a:ext>
                            </a:extLst>
                          </a:hlinkClick>
                        </a:rPr>
                        <a:t>LAST_DAY</a:t>
                      </a:r>
                      <a:endParaRPr lang="en-ZA" sz="2000" b="0" i="0" u="none" strike="noStrike" dirty="0">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US" sz="2000" b="0" u="none" strike="noStrike" dirty="0">
                          <a:effectLst/>
                        </a:rPr>
                        <a:t>Returns the last day of the month of a specified date</a:t>
                      </a:r>
                      <a:endParaRPr lang="en-US" sz="2000" b="0" i="0" u="none" strike="noStrike" dirty="0">
                        <a:effectLst/>
                        <a:latin typeface="Arial" panose="020B0604020202020204" pitchFamily="34" charset="0"/>
                      </a:endParaRPr>
                    </a:p>
                  </a:txBody>
                  <a:tcPr marL="49908" marR="49908" marT="24954" marB="24954"/>
                </a:tc>
                <a:extLst>
                  <a:ext uri="{0D108BD9-81ED-4DB2-BD59-A6C34878D82A}">
                    <a16:rowId xmlns:a16="http://schemas.microsoft.com/office/drawing/2014/main" val="3219824310"/>
                  </a:ext>
                </a:extLst>
              </a:tr>
              <a:tr h="262855">
                <a:tc>
                  <a:txBody>
                    <a:bodyPr/>
                    <a:lstStyle/>
                    <a:p>
                      <a:pPr algn="l" fontAlgn="t">
                        <a:spcBef>
                          <a:spcPts val="0"/>
                        </a:spcBef>
                        <a:spcAft>
                          <a:spcPts val="0"/>
                        </a:spcAft>
                      </a:pPr>
                      <a:r>
                        <a:rPr lang="en-ZA" sz="2000" b="0" u="none" strike="noStrike" dirty="0">
                          <a:solidFill>
                            <a:schemeClr val="accent2"/>
                          </a:solidFill>
                          <a:effectLst/>
                          <a:hlinkClick r:id="rId3">
                            <a:extLst>
                              <a:ext uri="{A12FA001-AC4F-418D-AE19-62706E023703}">
                                <ahyp:hlinkClr xmlns:ahyp="http://schemas.microsoft.com/office/drawing/2018/hyperlinkcolor" val="tx"/>
                              </a:ext>
                            </a:extLst>
                          </a:hlinkClick>
                        </a:rPr>
                        <a:t>NOW</a:t>
                      </a:r>
                      <a:endParaRPr lang="en-ZA" sz="2000" b="0" i="0" u="none" strike="noStrike" dirty="0">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US" sz="2000" b="0" u="none" strike="noStrike" dirty="0">
                          <a:effectLst/>
                        </a:rPr>
                        <a:t>Returns the current date and time at which the statement executed.</a:t>
                      </a:r>
                      <a:endParaRPr lang="en-US" sz="2000" b="0" i="0" u="none" strike="noStrike" dirty="0">
                        <a:effectLst/>
                        <a:latin typeface="Arial" panose="020B0604020202020204" pitchFamily="34" charset="0"/>
                      </a:endParaRPr>
                    </a:p>
                  </a:txBody>
                  <a:tcPr marL="49908" marR="49908" marT="24954" marB="24954"/>
                </a:tc>
                <a:extLst>
                  <a:ext uri="{0D108BD9-81ED-4DB2-BD59-A6C34878D82A}">
                    <a16:rowId xmlns:a16="http://schemas.microsoft.com/office/drawing/2014/main" val="3263793131"/>
                  </a:ext>
                </a:extLst>
              </a:tr>
              <a:tr h="262855">
                <a:tc>
                  <a:txBody>
                    <a:bodyPr/>
                    <a:lstStyle/>
                    <a:p>
                      <a:pPr algn="l" fontAlgn="t">
                        <a:spcBef>
                          <a:spcPts val="0"/>
                        </a:spcBef>
                        <a:spcAft>
                          <a:spcPts val="0"/>
                        </a:spcAft>
                      </a:pPr>
                      <a:r>
                        <a:rPr lang="en-ZA" sz="2000" b="0" u="none" strike="noStrike" dirty="0">
                          <a:solidFill>
                            <a:schemeClr val="accent2"/>
                          </a:solidFill>
                          <a:effectLst/>
                          <a:hlinkClick r:id="rId4">
                            <a:extLst>
                              <a:ext uri="{A12FA001-AC4F-418D-AE19-62706E023703}">
                                <ahyp:hlinkClr xmlns:ahyp="http://schemas.microsoft.com/office/drawing/2018/hyperlinkcolor" val="tx"/>
                              </a:ext>
                            </a:extLst>
                          </a:hlinkClick>
                        </a:rPr>
                        <a:t>MONTH</a:t>
                      </a:r>
                      <a:endParaRPr lang="en-ZA" sz="2000" b="0" i="0" u="none" strike="noStrike" dirty="0">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US" sz="2000" b="0" u="none" strike="noStrike" dirty="0">
                          <a:effectLst/>
                        </a:rPr>
                        <a:t>Returns an integer that represents a month of a specified date.</a:t>
                      </a:r>
                      <a:endParaRPr lang="en-US" sz="2000" b="0" i="0" u="none" strike="noStrike" dirty="0">
                        <a:effectLst/>
                        <a:latin typeface="Arial" panose="020B0604020202020204" pitchFamily="34" charset="0"/>
                      </a:endParaRPr>
                    </a:p>
                  </a:txBody>
                  <a:tcPr marL="49908" marR="49908" marT="24954" marB="24954"/>
                </a:tc>
                <a:extLst>
                  <a:ext uri="{0D108BD9-81ED-4DB2-BD59-A6C34878D82A}">
                    <a16:rowId xmlns:a16="http://schemas.microsoft.com/office/drawing/2014/main" val="591975199"/>
                  </a:ext>
                </a:extLst>
              </a:tr>
              <a:tr h="442075">
                <a:tc>
                  <a:txBody>
                    <a:bodyPr/>
                    <a:lstStyle/>
                    <a:p>
                      <a:pPr algn="l" fontAlgn="t">
                        <a:spcBef>
                          <a:spcPts val="0"/>
                        </a:spcBef>
                        <a:spcAft>
                          <a:spcPts val="0"/>
                        </a:spcAft>
                      </a:pPr>
                      <a:r>
                        <a:rPr lang="en-ZA" sz="2000" b="0" u="none" strike="noStrike" dirty="0">
                          <a:solidFill>
                            <a:schemeClr val="accent2"/>
                          </a:solidFill>
                          <a:effectLst/>
                          <a:hlinkClick r:id="rId5">
                            <a:extLst>
                              <a:ext uri="{A12FA001-AC4F-418D-AE19-62706E023703}">
                                <ahyp:hlinkClr xmlns:ahyp="http://schemas.microsoft.com/office/drawing/2018/hyperlinkcolor" val="tx"/>
                              </a:ext>
                            </a:extLst>
                          </a:hlinkClick>
                        </a:rPr>
                        <a:t>STR_TO_DATE</a:t>
                      </a:r>
                      <a:endParaRPr lang="en-ZA" sz="2000" b="0" i="0" u="none" strike="noStrike" dirty="0">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US" sz="2000" b="0" u="none" strike="noStrike" dirty="0">
                          <a:effectLst/>
                        </a:rPr>
                        <a:t>Converts a string into a date and time value based on a specified format.</a:t>
                      </a:r>
                      <a:endParaRPr lang="en-US" sz="2000" b="0" i="0" u="none" strike="noStrike" dirty="0">
                        <a:effectLst/>
                        <a:latin typeface="Arial" panose="020B0604020202020204" pitchFamily="34" charset="0"/>
                      </a:endParaRPr>
                    </a:p>
                  </a:txBody>
                  <a:tcPr marL="49908" marR="49908" marT="24954" marB="24954"/>
                </a:tc>
                <a:extLst>
                  <a:ext uri="{0D108BD9-81ED-4DB2-BD59-A6C34878D82A}">
                    <a16:rowId xmlns:a16="http://schemas.microsoft.com/office/drawing/2014/main" val="2308038530"/>
                  </a:ext>
                </a:extLst>
              </a:tr>
              <a:tr h="262855">
                <a:tc>
                  <a:txBody>
                    <a:bodyPr/>
                    <a:lstStyle/>
                    <a:p>
                      <a:pPr algn="l" fontAlgn="t">
                        <a:spcBef>
                          <a:spcPts val="0"/>
                        </a:spcBef>
                        <a:spcAft>
                          <a:spcPts val="0"/>
                        </a:spcAft>
                      </a:pPr>
                      <a:r>
                        <a:rPr lang="en-ZA" sz="2000" b="0" u="none" strike="noStrike" dirty="0">
                          <a:solidFill>
                            <a:schemeClr val="accent2"/>
                          </a:solidFill>
                          <a:effectLst/>
                          <a:hlinkClick r:id="rId6">
                            <a:extLst>
                              <a:ext uri="{A12FA001-AC4F-418D-AE19-62706E023703}">
                                <ahyp:hlinkClr xmlns:ahyp="http://schemas.microsoft.com/office/drawing/2018/hyperlinkcolor" val="tx"/>
                              </a:ext>
                            </a:extLst>
                          </a:hlinkClick>
                        </a:rPr>
                        <a:t>SYSDATE</a:t>
                      </a:r>
                      <a:endParaRPr lang="en-ZA" sz="2000" b="0" i="0" u="none" strike="noStrike" dirty="0">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ZA" sz="2000" b="0" u="none" strike="noStrike" dirty="0">
                          <a:effectLst/>
                        </a:rPr>
                        <a:t>Returns the current date.</a:t>
                      </a:r>
                      <a:endParaRPr lang="en-ZA" sz="2000" b="0" i="0" u="none" strike="noStrike" dirty="0">
                        <a:effectLst/>
                        <a:latin typeface="Arial" panose="020B0604020202020204" pitchFamily="34" charset="0"/>
                      </a:endParaRPr>
                    </a:p>
                  </a:txBody>
                  <a:tcPr marL="49908" marR="49908" marT="24954" marB="24954"/>
                </a:tc>
                <a:extLst>
                  <a:ext uri="{0D108BD9-81ED-4DB2-BD59-A6C34878D82A}">
                    <a16:rowId xmlns:a16="http://schemas.microsoft.com/office/drawing/2014/main" val="1848727211"/>
                  </a:ext>
                </a:extLst>
              </a:tr>
              <a:tr h="262855">
                <a:tc>
                  <a:txBody>
                    <a:bodyPr/>
                    <a:lstStyle/>
                    <a:p>
                      <a:pPr algn="l" fontAlgn="t">
                        <a:spcBef>
                          <a:spcPts val="0"/>
                        </a:spcBef>
                        <a:spcAft>
                          <a:spcPts val="0"/>
                        </a:spcAft>
                      </a:pPr>
                      <a:r>
                        <a:rPr lang="en-ZA" sz="2000" b="0" u="none" strike="noStrike" dirty="0">
                          <a:solidFill>
                            <a:schemeClr val="accent2"/>
                          </a:solidFill>
                          <a:effectLst/>
                          <a:hlinkClick r:id="rId7">
                            <a:extLst>
                              <a:ext uri="{A12FA001-AC4F-418D-AE19-62706E023703}">
                                <ahyp:hlinkClr xmlns:ahyp="http://schemas.microsoft.com/office/drawing/2018/hyperlinkcolor" val="tx"/>
                              </a:ext>
                            </a:extLst>
                          </a:hlinkClick>
                        </a:rPr>
                        <a:t>TIMEDIFF</a:t>
                      </a:r>
                      <a:endParaRPr lang="en-ZA" sz="2000" b="0" i="0" u="none" strike="noStrike" dirty="0">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US" sz="2000" b="0" u="none" strike="noStrike" dirty="0">
                          <a:effectLst/>
                        </a:rPr>
                        <a:t>Calculates the difference between two TIME or DATETIME values.</a:t>
                      </a:r>
                      <a:endParaRPr lang="en-US" sz="2000" b="0" i="0" u="none" strike="noStrike" dirty="0">
                        <a:effectLst/>
                        <a:latin typeface="Arial" panose="020B0604020202020204" pitchFamily="34" charset="0"/>
                      </a:endParaRPr>
                    </a:p>
                  </a:txBody>
                  <a:tcPr marL="49908" marR="49908" marT="24954" marB="24954"/>
                </a:tc>
                <a:extLst>
                  <a:ext uri="{0D108BD9-81ED-4DB2-BD59-A6C34878D82A}">
                    <a16:rowId xmlns:a16="http://schemas.microsoft.com/office/drawing/2014/main" val="323331379"/>
                  </a:ext>
                </a:extLst>
              </a:tr>
              <a:tr h="262855">
                <a:tc>
                  <a:txBody>
                    <a:bodyPr/>
                    <a:lstStyle/>
                    <a:p>
                      <a:pPr algn="l" fontAlgn="t">
                        <a:spcBef>
                          <a:spcPts val="0"/>
                        </a:spcBef>
                        <a:spcAft>
                          <a:spcPts val="0"/>
                        </a:spcAft>
                      </a:pPr>
                      <a:r>
                        <a:rPr lang="en-ZA" sz="2000" b="0" u="none" strike="noStrike" dirty="0">
                          <a:solidFill>
                            <a:schemeClr val="accent2"/>
                          </a:solidFill>
                          <a:effectLst/>
                          <a:hlinkClick r:id="rId8">
                            <a:extLst>
                              <a:ext uri="{A12FA001-AC4F-418D-AE19-62706E023703}">
                                <ahyp:hlinkClr xmlns:ahyp="http://schemas.microsoft.com/office/drawing/2018/hyperlinkcolor" val="tx"/>
                              </a:ext>
                            </a:extLst>
                          </a:hlinkClick>
                        </a:rPr>
                        <a:t>TIMESTAMPDIFF</a:t>
                      </a:r>
                      <a:endParaRPr lang="en-ZA" sz="2000" b="0" i="0" u="none" strike="noStrike" dirty="0">
                        <a:solidFill>
                          <a:schemeClr val="accent2"/>
                        </a:solidFill>
                        <a:effectLst/>
                        <a:latin typeface="Arial" panose="020B0604020202020204" pitchFamily="34" charset="0"/>
                      </a:endParaRPr>
                    </a:p>
                  </a:txBody>
                  <a:tcPr marL="49908" marR="49908" marT="24954" marB="24954"/>
                </a:tc>
                <a:tc>
                  <a:txBody>
                    <a:bodyPr/>
                    <a:lstStyle/>
                    <a:p>
                      <a:pPr algn="l" fontAlgn="t">
                        <a:spcBef>
                          <a:spcPts val="0"/>
                        </a:spcBef>
                        <a:spcAft>
                          <a:spcPts val="0"/>
                        </a:spcAft>
                      </a:pPr>
                      <a:r>
                        <a:rPr lang="en-US" sz="2000" b="0" u="none" strike="noStrike" dirty="0">
                          <a:effectLst/>
                        </a:rPr>
                        <a:t>Calculates the difference between two DATE or DATETIME values.</a:t>
                      </a:r>
                      <a:endParaRPr lang="en-US" sz="2000" b="0" i="0" u="none" strike="noStrike" dirty="0">
                        <a:effectLst/>
                        <a:latin typeface="Arial" panose="020B0604020202020204" pitchFamily="34" charset="0"/>
                      </a:endParaRPr>
                    </a:p>
                  </a:txBody>
                  <a:tcPr marL="49908" marR="49908" marT="24954" marB="24954"/>
                </a:tc>
                <a:extLst>
                  <a:ext uri="{0D108BD9-81ED-4DB2-BD59-A6C34878D82A}">
                    <a16:rowId xmlns:a16="http://schemas.microsoft.com/office/drawing/2014/main" val="146236802"/>
                  </a:ext>
                </a:extLst>
              </a:tr>
              <a:tr h="262855">
                <a:tc>
                  <a:txBody>
                    <a:bodyPr/>
                    <a:lstStyle/>
                    <a:p>
                      <a:pPr marL="0" algn="l" defTabSz="914400" rtl="0" eaLnBrk="1" fontAlgn="t" latinLnBrk="0" hangingPunct="1">
                        <a:spcBef>
                          <a:spcPts val="0"/>
                        </a:spcBef>
                        <a:spcAft>
                          <a:spcPts val="0"/>
                        </a:spcAft>
                      </a:pPr>
                      <a:r>
                        <a:rPr lang="en-ZA" sz="2000" b="0" u="none" strike="noStrike" kern="1200">
                          <a:solidFill>
                            <a:schemeClr val="accent2"/>
                          </a:solidFill>
                          <a:effectLst/>
                          <a:latin typeface="+mn-lt"/>
                          <a:ea typeface="+mn-ea"/>
                          <a:cs typeface="+mn-cs"/>
                          <a:hlinkClick r:id="rId9">
                            <a:extLst>
                              <a:ext uri="{A12FA001-AC4F-418D-AE19-62706E023703}">
                                <ahyp:hlinkClr xmlns:ahyp="http://schemas.microsoft.com/office/drawing/2018/hyperlinkcolor" val="tx"/>
                              </a:ext>
                            </a:extLst>
                          </a:hlinkClick>
                        </a:rPr>
                        <a:t>WEEK</a:t>
                      </a:r>
                      <a:endParaRPr lang="en-ZA" sz="2000" b="0" u="none" strike="noStrike" kern="1200">
                        <a:solidFill>
                          <a:schemeClr val="accent2"/>
                        </a:solidFill>
                        <a:effectLst/>
                        <a:latin typeface="+mn-lt"/>
                        <a:ea typeface="+mn-ea"/>
                        <a:cs typeface="+mn-cs"/>
                      </a:endParaRPr>
                    </a:p>
                  </a:txBody>
                  <a:tcPr marL="49908" marR="49908" marT="24954" marB="24954"/>
                </a:tc>
                <a:tc>
                  <a:txBody>
                    <a:bodyPr/>
                    <a:lstStyle/>
                    <a:p>
                      <a:pPr algn="l" fontAlgn="t">
                        <a:spcBef>
                          <a:spcPts val="0"/>
                        </a:spcBef>
                        <a:spcAft>
                          <a:spcPts val="0"/>
                        </a:spcAft>
                      </a:pPr>
                      <a:r>
                        <a:rPr lang="en-US" sz="2000" b="0" u="none" strike="noStrike" dirty="0">
                          <a:effectLst/>
                        </a:rPr>
                        <a:t>Returns a week number of a date.</a:t>
                      </a:r>
                      <a:endParaRPr lang="en-US" sz="2000" b="0" i="0" u="none" strike="noStrike" dirty="0">
                        <a:effectLst/>
                        <a:latin typeface="Arial" panose="020B0604020202020204" pitchFamily="34" charset="0"/>
                      </a:endParaRPr>
                    </a:p>
                  </a:txBody>
                  <a:tcPr marL="49908" marR="49908" marT="24954" marB="24954"/>
                </a:tc>
                <a:extLst>
                  <a:ext uri="{0D108BD9-81ED-4DB2-BD59-A6C34878D82A}">
                    <a16:rowId xmlns:a16="http://schemas.microsoft.com/office/drawing/2014/main" val="4046510504"/>
                  </a:ext>
                </a:extLst>
              </a:tr>
              <a:tr h="262855">
                <a:tc>
                  <a:txBody>
                    <a:bodyPr/>
                    <a:lstStyle/>
                    <a:p>
                      <a:pPr marL="0" algn="l" defTabSz="914400" rtl="0" eaLnBrk="1" fontAlgn="t" latinLnBrk="0" hangingPunct="1">
                        <a:spcBef>
                          <a:spcPts val="0"/>
                        </a:spcBef>
                        <a:spcAft>
                          <a:spcPts val="0"/>
                        </a:spcAft>
                      </a:pPr>
                      <a:r>
                        <a:rPr lang="en-ZA" sz="2000" b="0" u="none" strike="noStrike" kern="1200">
                          <a:solidFill>
                            <a:schemeClr val="accent2"/>
                          </a:solidFill>
                          <a:effectLst/>
                          <a:latin typeface="+mn-lt"/>
                          <a:ea typeface="+mn-ea"/>
                          <a:cs typeface="+mn-cs"/>
                          <a:hlinkClick r:id="rId10">
                            <a:extLst>
                              <a:ext uri="{A12FA001-AC4F-418D-AE19-62706E023703}">
                                <ahyp:hlinkClr xmlns:ahyp="http://schemas.microsoft.com/office/drawing/2018/hyperlinkcolor" val="tx"/>
                              </a:ext>
                            </a:extLst>
                          </a:hlinkClick>
                        </a:rPr>
                        <a:t>WEEKDAY</a:t>
                      </a:r>
                      <a:endParaRPr lang="en-ZA" sz="2000" b="0" u="none" strike="noStrike" kern="1200">
                        <a:solidFill>
                          <a:schemeClr val="accent2"/>
                        </a:solidFill>
                        <a:effectLst/>
                        <a:latin typeface="+mn-lt"/>
                        <a:ea typeface="+mn-ea"/>
                        <a:cs typeface="+mn-cs"/>
                      </a:endParaRPr>
                    </a:p>
                  </a:txBody>
                  <a:tcPr marL="49908" marR="49908" marT="24954" marB="24954"/>
                </a:tc>
                <a:tc>
                  <a:txBody>
                    <a:bodyPr/>
                    <a:lstStyle/>
                    <a:p>
                      <a:pPr algn="l" fontAlgn="t">
                        <a:spcBef>
                          <a:spcPts val="0"/>
                        </a:spcBef>
                        <a:spcAft>
                          <a:spcPts val="0"/>
                        </a:spcAft>
                      </a:pPr>
                      <a:r>
                        <a:rPr lang="en-US" sz="2000" b="0" u="none" strike="noStrike" dirty="0">
                          <a:effectLst/>
                        </a:rPr>
                        <a:t>Returns a weekday index for a date.</a:t>
                      </a:r>
                      <a:endParaRPr lang="en-US" sz="2000" b="0" i="0" u="none" strike="noStrike" dirty="0">
                        <a:effectLst/>
                        <a:latin typeface="Arial" panose="020B0604020202020204" pitchFamily="34" charset="0"/>
                      </a:endParaRPr>
                    </a:p>
                  </a:txBody>
                  <a:tcPr marL="49908" marR="49908" marT="24954" marB="24954"/>
                </a:tc>
                <a:extLst>
                  <a:ext uri="{0D108BD9-81ED-4DB2-BD59-A6C34878D82A}">
                    <a16:rowId xmlns:a16="http://schemas.microsoft.com/office/drawing/2014/main" val="1835536765"/>
                  </a:ext>
                </a:extLst>
              </a:tr>
              <a:tr h="262855">
                <a:tc>
                  <a:txBody>
                    <a:bodyPr/>
                    <a:lstStyle/>
                    <a:p>
                      <a:pPr marL="0" algn="l" defTabSz="914400" rtl="0" eaLnBrk="1" fontAlgn="t" latinLnBrk="0" hangingPunct="1">
                        <a:spcBef>
                          <a:spcPts val="0"/>
                        </a:spcBef>
                        <a:spcAft>
                          <a:spcPts val="0"/>
                        </a:spcAft>
                      </a:pPr>
                      <a:r>
                        <a:rPr lang="en-ZA" sz="2000" b="0" u="none" strike="noStrike" kern="1200" dirty="0">
                          <a:solidFill>
                            <a:schemeClr val="accent2"/>
                          </a:solidFill>
                          <a:effectLst/>
                          <a:latin typeface="+mn-lt"/>
                          <a:ea typeface="+mn-ea"/>
                          <a:cs typeface="+mn-cs"/>
                          <a:hlinkClick r:id="rId11">
                            <a:extLst>
                              <a:ext uri="{A12FA001-AC4F-418D-AE19-62706E023703}">
                                <ahyp:hlinkClr xmlns:ahyp="http://schemas.microsoft.com/office/drawing/2018/hyperlinkcolor" val="tx"/>
                              </a:ext>
                            </a:extLst>
                          </a:hlinkClick>
                        </a:rPr>
                        <a:t>YEAR</a:t>
                      </a:r>
                      <a:endParaRPr lang="en-ZA" sz="2000" b="0" u="none" strike="noStrike" kern="1200" dirty="0">
                        <a:solidFill>
                          <a:schemeClr val="accent2"/>
                        </a:solidFill>
                        <a:effectLst/>
                        <a:latin typeface="+mn-lt"/>
                        <a:ea typeface="+mn-ea"/>
                        <a:cs typeface="+mn-cs"/>
                      </a:endParaRPr>
                    </a:p>
                  </a:txBody>
                  <a:tcPr marL="49908" marR="49908" marT="24954" marB="24954"/>
                </a:tc>
                <a:tc>
                  <a:txBody>
                    <a:bodyPr/>
                    <a:lstStyle/>
                    <a:p>
                      <a:pPr algn="l" fontAlgn="t">
                        <a:spcBef>
                          <a:spcPts val="0"/>
                        </a:spcBef>
                        <a:spcAft>
                          <a:spcPts val="0"/>
                        </a:spcAft>
                      </a:pPr>
                      <a:r>
                        <a:rPr lang="en-US" sz="2000" b="0" u="none" strike="noStrike" dirty="0">
                          <a:effectLst/>
                        </a:rPr>
                        <a:t>Return the year for a specified date</a:t>
                      </a:r>
                      <a:endParaRPr lang="en-US" sz="2000" b="0" i="0" u="none" strike="noStrike" dirty="0">
                        <a:effectLst/>
                        <a:latin typeface="Arial" panose="020B0604020202020204" pitchFamily="34" charset="0"/>
                      </a:endParaRPr>
                    </a:p>
                  </a:txBody>
                  <a:tcPr marL="49908" marR="49908" marT="24954" marB="24954"/>
                </a:tc>
                <a:extLst>
                  <a:ext uri="{0D108BD9-81ED-4DB2-BD59-A6C34878D82A}">
                    <a16:rowId xmlns:a16="http://schemas.microsoft.com/office/drawing/2014/main" val="2711625263"/>
                  </a:ext>
                </a:extLst>
              </a:tr>
            </a:tbl>
          </a:graphicData>
        </a:graphic>
      </p:graphicFrame>
    </p:spTree>
    <p:extLst>
      <p:ext uri="{BB962C8B-B14F-4D97-AF65-F5344CB8AC3E}">
        <p14:creationId xmlns:p14="http://schemas.microsoft.com/office/powerpoint/2010/main" val="1478516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7B57-D2B6-673C-7F3E-A2E1FD4DE1B1}"/>
              </a:ext>
            </a:extLst>
          </p:cNvPr>
          <p:cNvSpPr>
            <a:spLocks noGrp="1"/>
          </p:cNvSpPr>
          <p:nvPr>
            <p:ph type="title"/>
          </p:nvPr>
        </p:nvSpPr>
        <p:spPr/>
        <p:txBody>
          <a:bodyPr/>
          <a:lstStyle/>
          <a:p>
            <a:r>
              <a:rPr lang="en-ZA" dirty="0"/>
              <a:t>Date Functions</a:t>
            </a:r>
          </a:p>
        </p:txBody>
      </p:sp>
      <p:pic>
        <p:nvPicPr>
          <p:cNvPr id="5" name="Content Placeholder 4">
            <a:extLst>
              <a:ext uri="{FF2B5EF4-FFF2-40B4-BE49-F238E27FC236}">
                <a16:creationId xmlns:a16="http://schemas.microsoft.com/office/drawing/2014/main" id="{E4597692-C0EA-19DE-B455-D079111F9255}"/>
              </a:ext>
            </a:extLst>
          </p:cNvPr>
          <p:cNvPicPr>
            <a:picLocks noGrp="1" noChangeAspect="1"/>
          </p:cNvPicPr>
          <p:nvPr>
            <p:ph idx="1"/>
          </p:nvPr>
        </p:nvPicPr>
        <p:blipFill rotWithShape="1">
          <a:blip r:embed="rId2"/>
          <a:srcRect b="13229"/>
          <a:stretch/>
        </p:blipFill>
        <p:spPr>
          <a:xfrm>
            <a:off x="1024128" y="1712289"/>
            <a:ext cx="8948008" cy="4118668"/>
          </a:xfrm>
        </p:spPr>
      </p:pic>
    </p:spTree>
    <p:extLst>
      <p:ext uri="{BB962C8B-B14F-4D97-AF65-F5344CB8AC3E}">
        <p14:creationId xmlns:p14="http://schemas.microsoft.com/office/powerpoint/2010/main" val="323485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2CB5-059F-EDB9-FF0B-27AD1538DAEF}"/>
              </a:ext>
            </a:extLst>
          </p:cNvPr>
          <p:cNvSpPr>
            <a:spLocks noGrp="1"/>
          </p:cNvSpPr>
          <p:nvPr>
            <p:ph type="title"/>
          </p:nvPr>
        </p:nvSpPr>
        <p:spPr/>
        <p:txBody>
          <a:bodyPr/>
          <a:lstStyle/>
          <a:p>
            <a:r>
              <a:rPr lang="en-ZA" dirty="0"/>
              <a:t>Date functions</a:t>
            </a:r>
          </a:p>
        </p:txBody>
      </p:sp>
      <p:pic>
        <p:nvPicPr>
          <p:cNvPr id="5" name="Content Placeholder 4">
            <a:extLst>
              <a:ext uri="{FF2B5EF4-FFF2-40B4-BE49-F238E27FC236}">
                <a16:creationId xmlns:a16="http://schemas.microsoft.com/office/drawing/2014/main" id="{70997627-CC62-8D48-1F47-987E081EFD8C}"/>
              </a:ext>
            </a:extLst>
          </p:cNvPr>
          <p:cNvPicPr>
            <a:picLocks noGrp="1" noChangeAspect="1"/>
          </p:cNvPicPr>
          <p:nvPr>
            <p:ph idx="1"/>
          </p:nvPr>
        </p:nvPicPr>
        <p:blipFill>
          <a:blip r:embed="rId3"/>
          <a:stretch>
            <a:fillRect/>
          </a:stretch>
        </p:blipFill>
        <p:spPr>
          <a:xfrm>
            <a:off x="1024127" y="2081545"/>
            <a:ext cx="8568447" cy="3559593"/>
          </a:xfrm>
        </p:spPr>
      </p:pic>
    </p:spTree>
    <p:extLst>
      <p:ext uri="{BB962C8B-B14F-4D97-AF65-F5344CB8AC3E}">
        <p14:creationId xmlns:p14="http://schemas.microsoft.com/office/powerpoint/2010/main" val="2717749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3">
      <a:dk1>
        <a:sysClr val="windowText" lastClr="000000"/>
      </a:dk1>
      <a:lt1>
        <a:sysClr val="window" lastClr="FFFFFF"/>
      </a:lt1>
      <a:dk2>
        <a:srgbClr val="335B74"/>
      </a:dk2>
      <a:lt2>
        <a:srgbClr val="DFE3E5"/>
      </a:lt2>
      <a:accent1>
        <a:srgbClr val="33CCCC"/>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ABFB6A092BC114FB9C8BF4F3844A63F" ma:contentTypeVersion="12" ma:contentTypeDescription="Create a new document." ma:contentTypeScope="" ma:versionID="44882e59778137eb3abff6fe86cb27ae">
  <xsd:schema xmlns:xsd="http://www.w3.org/2001/XMLSchema" xmlns:xs="http://www.w3.org/2001/XMLSchema" xmlns:p="http://schemas.microsoft.com/office/2006/metadata/properties" xmlns:ns3="1d6905d8-d2be-43f9-a6c8-7ae26326fc2f" xmlns:ns4="2ff071ce-df8b-4fc0-abb4-b097bcbe2cdc" targetNamespace="http://schemas.microsoft.com/office/2006/metadata/properties" ma:root="true" ma:fieldsID="5b1db03e36aed2cb507cf74cdabc5d23" ns3:_="" ns4:_="">
    <xsd:import namespace="1d6905d8-d2be-43f9-a6c8-7ae26326fc2f"/>
    <xsd:import namespace="2ff071ce-df8b-4fc0-abb4-b097bcbe2cd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905d8-d2be-43f9-a6c8-7ae26326fc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f071ce-df8b-4fc0-abb4-b097bcbe2c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107D2D-9A75-4854-8A1E-79037BDAB399}">
  <ds:schemaRefs>
    <ds:schemaRef ds:uri="http://schemas.microsoft.com/sharepoint/v3/contenttype/forms"/>
  </ds:schemaRefs>
</ds:datastoreItem>
</file>

<file path=customXml/itemProps2.xml><?xml version="1.0" encoding="utf-8"?>
<ds:datastoreItem xmlns:ds="http://schemas.openxmlformats.org/officeDocument/2006/customXml" ds:itemID="{2AD56AF1-F8AC-497A-B554-CFAFE608E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905d8-d2be-43f9-a6c8-7ae26326fc2f"/>
    <ds:schemaRef ds:uri="2ff071ce-df8b-4fc0-abb4-b097bcbe2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4465B9-5913-49BF-A98C-BEDDD6A19590}">
  <ds:schemaRefs>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openxmlformats.org/package/2006/metadata/core-properties"/>
    <ds:schemaRef ds:uri="1d6905d8-d2be-43f9-a6c8-7ae26326fc2f"/>
    <ds:schemaRef ds:uri="2ff071ce-df8b-4fc0-abb4-b097bcbe2cdc"/>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90758</TotalTime>
  <Words>2158</Words>
  <Application>Microsoft Office PowerPoint</Application>
  <PresentationFormat>Widescreen</PresentationFormat>
  <Paragraphs>253</Paragraphs>
  <Slides>28</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Agency FB</vt:lpstr>
      <vt:lpstr>-apple-system</vt:lpstr>
      <vt:lpstr>Arial</vt:lpstr>
      <vt:lpstr>Calibri</vt:lpstr>
      <vt:lpstr>Consolas</vt:lpstr>
      <vt:lpstr>Tw Cen MT</vt:lpstr>
      <vt:lpstr>Tw Cen MT Condensed</vt:lpstr>
      <vt:lpstr>Verdana</vt:lpstr>
      <vt:lpstr>Wingdings</vt:lpstr>
      <vt:lpstr>Wingdings 3</vt:lpstr>
      <vt:lpstr>Integral</vt:lpstr>
      <vt:lpstr>Chapter 13: Functions</vt:lpstr>
      <vt:lpstr>Chapter 13: functions</vt:lpstr>
      <vt:lpstr>Index</vt:lpstr>
      <vt:lpstr>Create Index</vt:lpstr>
      <vt:lpstr>Drop index</vt:lpstr>
      <vt:lpstr>Date functions</vt:lpstr>
      <vt:lpstr>PowerPoint Presentation</vt:lpstr>
      <vt:lpstr>Date Functions</vt:lpstr>
      <vt:lpstr>Date functions</vt:lpstr>
      <vt:lpstr>Date functions: CURRENT_TIMESTAMP</vt:lpstr>
      <vt:lpstr>GETDATE()</vt:lpstr>
      <vt:lpstr>SYSDATETIME()</vt:lpstr>
      <vt:lpstr>DATENAME()</vt:lpstr>
      <vt:lpstr>DATEPART ()</vt:lpstr>
      <vt:lpstr>PowerPoint Presentation</vt:lpstr>
      <vt:lpstr>DAY()</vt:lpstr>
      <vt:lpstr>Month()</vt:lpstr>
      <vt:lpstr>YEAR()</vt:lpstr>
      <vt:lpstr>DATEDIFF ()</vt:lpstr>
      <vt:lpstr>PowerPoint Presentation</vt:lpstr>
      <vt:lpstr>DATEADD()</vt:lpstr>
      <vt:lpstr>EOMONTH ()</vt:lpstr>
      <vt:lpstr>EOMONTH () Examples</vt:lpstr>
      <vt:lpstr>DATEFROMPARTS()</vt:lpstr>
      <vt:lpstr>TIMEFROMPARTS()</vt:lpstr>
      <vt:lpstr>ISDATE()</vt:lpstr>
      <vt:lpstr>Date functions</vt:lpstr>
      <vt:lpstr>Date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Mitzie van Heerden (Platinum Life)</dc:creator>
  <cp:lastModifiedBy>Fortune Zulu (Platinum Life)</cp:lastModifiedBy>
  <cp:revision>372</cp:revision>
  <dcterms:created xsi:type="dcterms:W3CDTF">2021-01-29T07:55:17Z</dcterms:created>
  <dcterms:modified xsi:type="dcterms:W3CDTF">2023-08-11T13:46:00Z</dcterms:modified>
</cp:coreProperties>
</file>