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8"/>
  </p:notesMasterIdLst>
  <p:handoutMasterIdLst>
    <p:handoutMasterId r:id="rId39"/>
  </p:handoutMasterIdLst>
  <p:sldIdLst>
    <p:sldId id="865" r:id="rId5"/>
    <p:sldId id="866" r:id="rId6"/>
    <p:sldId id="297" r:id="rId7"/>
    <p:sldId id="475" r:id="rId8"/>
    <p:sldId id="636" r:id="rId9"/>
    <p:sldId id="855" r:id="rId10"/>
    <p:sldId id="642" r:id="rId11"/>
    <p:sldId id="643" r:id="rId12"/>
    <p:sldId id="854" r:id="rId13"/>
    <p:sldId id="640" r:id="rId14"/>
    <p:sldId id="662" r:id="rId15"/>
    <p:sldId id="641" r:id="rId16"/>
    <p:sldId id="645" r:id="rId17"/>
    <p:sldId id="856" r:id="rId18"/>
    <p:sldId id="648" r:id="rId19"/>
    <p:sldId id="649" r:id="rId20"/>
    <p:sldId id="650" r:id="rId21"/>
    <p:sldId id="651" r:id="rId22"/>
    <p:sldId id="652" r:id="rId23"/>
    <p:sldId id="653" r:id="rId24"/>
    <p:sldId id="654" r:id="rId25"/>
    <p:sldId id="655" r:id="rId26"/>
    <p:sldId id="656" r:id="rId27"/>
    <p:sldId id="657" r:id="rId28"/>
    <p:sldId id="857" r:id="rId29"/>
    <p:sldId id="658" r:id="rId30"/>
    <p:sldId id="685" r:id="rId31"/>
    <p:sldId id="678" r:id="rId32"/>
    <p:sldId id="337" r:id="rId33"/>
    <p:sldId id="610" r:id="rId34"/>
    <p:sldId id="282" r:id="rId35"/>
    <p:sldId id="632" r:id="rId36"/>
    <p:sldId id="318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hapter 14: String Functions" id="{4615EC55-660E-4D79-9035-D5D05786FB46}">
          <p14:sldIdLst>
            <p14:sldId id="865"/>
            <p14:sldId id="866"/>
            <p14:sldId id="297"/>
            <p14:sldId id="475"/>
            <p14:sldId id="636"/>
            <p14:sldId id="855"/>
            <p14:sldId id="642"/>
            <p14:sldId id="643"/>
            <p14:sldId id="854"/>
            <p14:sldId id="640"/>
            <p14:sldId id="662"/>
            <p14:sldId id="641"/>
            <p14:sldId id="645"/>
            <p14:sldId id="856"/>
            <p14:sldId id="648"/>
            <p14:sldId id="649"/>
            <p14:sldId id="650"/>
            <p14:sldId id="651"/>
            <p14:sldId id="652"/>
            <p14:sldId id="653"/>
            <p14:sldId id="654"/>
            <p14:sldId id="655"/>
            <p14:sldId id="656"/>
            <p14:sldId id="657"/>
            <p14:sldId id="857"/>
            <p14:sldId id="658"/>
            <p14:sldId id="685"/>
            <p14:sldId id="678"/>
            <p14:sldId id="337"/>
            <p14:sldId id="610"/>
            <p14:sldId id="282"/>
            <p14:sldId id="632"/>
            <p14:sldId id="31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9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4B748D-E268-4B5A-A41D-6CE2A8510AF0}" v="732" dt="2021-04-26T10:20:03.0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3" autoAdjust="0"/>
    <p:restoredTop sz="78664" autoAdjust="0"/>
  </p:normalViewPr>
  <p:slideViewPr>
    <p:cSldViewPr snapToGrid="0">
      <p:cViewPr varScale="1">
        <p:scale>
          <a:sx n="56" d="100"/>
          <a:sy n="56" d="100"/>
        </p:scale>
        <p:origin x="1200" y="78"/>
      </p:cViewPr>
      <p:guideLst/>
    </p:cSldViewPr>
  </p:slideViewPr>
  <p:outlineViewPr>
    <p:cViewPr>
      <p:scale>
        <a:sx n="33" d="100"/>
        <a:sy n="33" d="100"/>
      </p:scale>
      <p:origin x="0" y="-14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84222"/>
    </p:cViewPr>
  </p:sorterViewPr>
  <p:notesViewPr>
    <p:cSldViewPr snapToGrid="0">
      <p:cViewPr varScale="1">
        <p:scale>
          <a:sx n="55" d="100"/>
          <a:sy n="55" d="100"/>
        </p:scale>
        <p:origin x="213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B32C012-8432-481D-9C7C-24058F5CE1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E808B6-3AF2-433C-AABE-BEF4E0F4A0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6B1D1-D8C8-4B18-974C-22F4EBA794AB}" type="datetimeFigureOut">
              <a:rPr lang="en-ZA" smtClean="0"/>
              <a:t>2023/06/13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F5F001-DD4E-4B9C-ACE3-162A6B44FC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A43703-C496-4EB3-A08D-3C808D16F07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2F0150-85C3-4AC9-9490-F03A1221B4F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04193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06:06:55.84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06:07:43.45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06:07:45.16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06:07:48.85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06:07:50.20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06:06:59.82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06:07:02.33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06:07:08.22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06:07:13.60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06:07:21.70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06:07:24.90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06:07:27.12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06:07:38.18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031FE-A7D0-43E5-8573-50F59ECE001B}" type="datetimeFigureOut">
              <a:rPr lang="en-ZA" smtClean="0"/>
              <a:t>2023/06/13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C5F24-0218-45C1-84FF-7B5EA4924C5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29438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5F24-0218-45C1-84FF-7B5EA4924C5B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097661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Extract domain from email, for example: google.com, yahoo.com etc.</a:t>
            </a:r>
          </a:p>
          <a:p>
            <a:r>
              <a:rPr lang="en-ZA" dirty="0"/>
              <a:t>See next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5F24-0218-45C1-84FF-7B5EA4924C5B}" type="slidenum">
              <a:rPr lang="en-ZA" smtClean="0"/>
              <a:t>18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601824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explained: First  we used the CHARINDEX() function to search for the  @  character in the email. The domain will start from the @ character plus one.</a:t>
            </a:r>
          </a:p>
          <a:p>
            <a:endParaRPr lang="en-US" dirty="0"/>
          </a:p>
          <a:p>
            <a:r>
              <a:rPr lang="en-US" dirty="0"/>
              <a:t>Then  we used the result of the CHARINDEX() function to determine:</a:t>
            </a:r>
          </a:p>
          <a:p>
            <a:endParaRPr lang="en-US" dirty="0"/>
          </a:p>
          <a:p>
            <a:r>
              <a:rPr lang="en-US" dirty="0"/>
              <a:t>The starting location of the domain: CHARINDEX( @   email) + 1</a:t>
            </a:r>
          </a:p>
          <a:p>
            <a:r>
              <a:rPr lang="en-US" dirty="0"/>
              <a:t>The length of the domain: LEN(email)-CHARINDEX( @   email)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5F24-0218-45C1-84FF-7B5EA4924C5B}" type="slidenum">
              <a:rPr lang="en-ZA" smtClean="0"/>
              <a:t>19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373659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b="1" dirty="0"/>
              <a:t>MySQL </a:t>
            </a:r>
            <a:r>
              <a:rPr lang="en-ZA" dirty="0"/>
              <a:t>– </a:t>
            </a:r>
            <a:r>
              <a:rPr lang="en-ZA" dirty="0" err="1"/>
              <a:t>char_length</a:t>
            </a:r>
            <a:r>
              <a:rPr lang="en-ZA" dirty="0"/>
              <a:t> or length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5F24-0218-45C1-84FF-7B5EA4924C5B}" type="slidenum">
              <a:rPr lang="en-ZA" smtClean="0"/>
              <a:t>20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15535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Söhne"/>
              </a:rPr>
              <a:t>You can also use TRIM() to remove other specified characters from a string, and specify the position (leading or trailing) of the characters to remove.</a:t>
            </a:r>
          </a:p>
          <a:p>
            <a:br>
              <a:rPr lang="en-US" b="0" i="0" dirty="0">
                <a:solidFill>
                  <a:srgbClr val="000000"/>
                </a:solidFill>
                <a:effectLst/>
                <a:latin typeface="Söhne"/>
              </a:rPr>
            </a:b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5F24-0218-45C1-84FF-7B5EA4924C5B}" type="slidenum">
              <a:rPr lang="en-ZA" smtClean="0"/>
              <a:t>25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923991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5F24-0218-45C1-84FF-7B5EA4924C5B}" type="slidenum">
              <a:rPr lang="en-ZA" smtClean="0"/>
              <a:t>26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443130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explained: </a:t>
            </a:r>
          </a:p>
          <a:p>
            <a:r>
              <a:rPr lang="en-US" b="1" dirty="0"/>
              <a:t>The inner </a:t>
            </a:r>
            <a:r>
              <a:rPr lang="en-US" dirty="0"/>
              <a:t>REPLACE(phone   (     ) replaces the character  (  in the phone number by a space e.g.  (916) 381-6003 -&gt; 916) 381-6003</a:t>
            </a:r>
          </a:p>
          <a:p>
            <a:r>
              <a:rPr lang="en-US" b="1" dirty="0"/>
              <a:t>The outer </a:t>
            </a:r>
            <a:r>
              <a:rPr lang="en-US" dirty="0"/>
              <a:t>reuses the result of the first call and replaces the character  )  by a space e.g.  916) 381-6003 -&gt; 916 381-6003.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5F24-0218-45C1-84FF-7B5EA4924C5B}" type="slidenum">
              <a:rPr lang="en-ZA" smtClean="0"/>
              <a:t>27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82053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5F24-0218-45C1-84FF-7B5EA4924C5B}" type="slidenum">
              <a:rPr lang="en-ZA" smtClean="0"/>
              <a:t>28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413070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SQL Coalesce and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IsNull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functions are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used to handle NULL values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During the expression evaluation process the NULL values are replaced with the user-defined value. </a:t>
            </a:r>
          </a:p>
          <a:p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5F24-0218-45C1-84FF-7B5EA4924C5B}" type="slidenum">
              <a:rPr lang="en-ZA" smtClean="0"/>
              <a:t>29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302364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5F24-0218-45C1-84FF-7B5EA4924C5B}" type="slidenum">
              <a:rPr lang="en-ZA" smtClean="0"/>
              <a:t>30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92628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explained: If its null replace the null value with a 0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5F24-0218-45C1-84FF-7B5EA4924C5B}" type="slidenum">
              <a:rPr lang="en-ZA" smtClean="0"/>
              <a:t>31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87372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https://www.w3schools.com/</a:t>
            </a:r>
          </a:p>
          <a:p>
            <a:r>
              <a:rPr lang="en-ZA" dirty="0" err="1"/>
              <a:t>sql</a:t>
            </a:r>
            <a:r>
              <a:rPr lang="en-ZA" dirty="0"/>
              <a:t>/sql_ref_msaccess.asp</a:t>
            </a:r>
          </a:p>
          <a:p>
            <a:endParaRPr lang="en-ZA" dirty="0"/>
          </a:p>
          <a:p>
            <a:endParaRPr lang="en-ZA" dirty="0"/>
          </a:p>
          <a:p>
            <a:r>
              <a:rPr lang="en-ZA" dirty="0"/>
              <a:t>https://dev.mysql.com/doc/refman/8.0/en/string-functions.html</a:t>
            </a:r>
          </a:p>
          <a:p>
            <a:endParaRPr lang="en-ZA" dirty="0"/>
          </a:p>
          <a:p>
            <a:r>
              <a:rPr lang="en-ZA" dirty="0"/>
              <a:t>Most people don t use many of these</a:t>
            </a:r>
          </a:p>
          <a:p>
            <a:endParaRPr lang="en-ZA" dirty="0"/>
          </a:p>
          <a:p>
            <a:r>
              <a:rPr lang="en-ZA" dirty="0"/>
              <a:t>Can also combine </a:t>
            </a:r>
            <a:r>
              <a:rPr lang="en-ZA" dirty="0" err="1"/>
              <a:t>concat</a:t>
            </a:r>
            <a:r>
              <a:rPr lang="en-ZA" dirty="0"/>
              <a:t> and substring </a:t>
            </a:r>
            <a:r>
              <a:rPr lang="en-ZA" dirty="0">
                <a:sym typeface="Wingdings" panose="05000000000000000000" pitchFamily="2" charset="2"/>
              </a:rPr>
              <a:t> </a:t>
            </a:r>
            <a:r>
              <a:rPr lang="en-ZA" dirty="0" err="1"/>
              <a:t>concat</a:t>
            </a:r>
            <a:r>
              <a:rPr lang="en-ZA" dirty="0"/>
              <a:t>(substring(title 1 10)  ... ) --</a:t>
            </a:r>
            <a:r>
              <a:rPr lang="en-ZA" dirty="0">
                <a:sym typeface="Wingdings" panose="05000000000000000000" pitchFamily="2" charset="2"/>
              </a:rPr>
              <a:t> </a:t>
            </a:r>
          </a:p>
          <a:p>
            <a:r>
              <a:rPr lang="en-ZA" i="1" dirty="0">
                <a:sym typeface="Wingdings" panose="05000000000000000000" pitchFamily="2" charset="2"/>
              </a:rPr>
              <a:t>MySQL - </a:t>
            </a:r>
            <a:r>
              <a:rPr lang="en-ZA" i="1" dirty="0"/>
              <a:t>SELECT CONCAT( MS   SQL   Tips )</a:t>
            </a:r>
            <a:br>
              <a:rPr lang="en-ZA" i="1" dirty="0"/>
            </a:br>
            <a:r>
              <a:rPr lang="en-ZA" i="1" dirty="0" err="1"/>
              <a:t>MsSQL</a:t>
            </a:r>
            <a:r>
              <a:rPr lang="en-ZA" i="1" dirty="0"/>
              <a:t> - SELECT ( MS  +  SQL  +  Tips )</a:t>
            </a:r>
          </a:p>
          <a:p>
            <a:endParaRPr lang="en-ZA" dirty="0"/>
          </a:p>
          <a:p>
            <a:r>
              <a:rPr lang="en-ZA" b="1" dirty="0"/>
              <a:t>Date functions </a:t>
            </a:r>
            <a:r>
              <a:rPr lang="en-ZA" dirty="0">
                <a:sym typeface="Wingdings" panose="05000000000000000000" pitchFamily="2" charset="2"/>
              </a:rPr>
              <a:t> https://dev.mysql.com/doc/refman/8.0/en/date-and-time-functions.html</a:t>
            </a:r>
          </a:p>
          <a:p>
            <a:endParaRPr lang="en-ZA" dirty="0"/>
          </a:p>
          <a:p>
            <a:endParaRPr lang="en-ZA" dirty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5F24-0218-45C1-84FF-7B5EA4924C5B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99606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b="1" i="1" u="sng" dirty="0"/>
              <a:t>Advanced </a:t>
            </a:r>
            <a:endParaRPr lang="en-ZA" b="0" i="0" u="none" dirty="0"/>
          </a:p>
          <a:p>
            <a:endParaRPr lang="en-ZA" b="1" i="1" u="sng" dirty="0"/>
          </a:p>
          <a:p>
            <a:r>
              <a:rPr lang="en-ZA" b="0" i="0" u="none" dirty="0"/>
              <a:t>Some databases support </a:t>
            </a:r>
            <a:r>
              <a:rPr lang="en-ZA" b="0" i="0" u="none" dirty="0" err="1"/>
              <a:t>concat</a:t>
            </a:r>
            <a:r>
              <a:rPr lang="en-ZA" b="0" i="0" u="none" dirty="0"/>
              <a:t>,  some needs non-string types to be converted  etc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5F24-0218-45C1-84FF-7B5EA4924C5B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80742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the CONCAT_WS() requires at least two input strings. It means that if pass zero or one input string argument  the function will raise an error.</a:t>
            </a:r>
          </a:p>
          <a:p>
            <a:endParaRPr lang="en-US" dirty="0"/>
          </a:p>
          <a:p>
            <a:r>
              <a:rPr lang="en-US" dirty="0"/>
              <a:t>The CONCAT_WS() function treats NULL as an empty string of type VARCHAR(1). It also does not add the separator between NULLs. Therefore  the CONCAT_WS() function can cleanly join strings that may have blank values.</a:t>
            </a:r>
            <a:endParaRPr lang="en-ZA" dirty="0"/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5F24-0218-45C1-84FF-7B5EA4924C5B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50895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An alternative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5F24-0218-45C1-84FF-7B5EA4924C5B}" type="slidenum">
              <a:rPr lang="en-ZA" smtClean="0"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53203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Find a character in a piece of text:</a:t>
            </a:r>
          </a:p>
          <a:p>
            <a:r>
              <a:rPr lang="en-ZA" dirty="0"/>
              <a:t>Where is the “and” positioned in the text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5F24-0218-45C1-84FF-7B5EA4924C5B}" type="slidenum">
              <a:rPr lang="en-ZA" smtClean="0"/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4581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MySQL - 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5F24-0218-45C1-84FF-7B5EA4924C5B}" type="slidenum">
              <a:rPr lang="en-ZA" smtClean="0"/>
              <a:t>11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80784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Order clause can include group by or within group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5F24-0218-45C1-84FF-7B5EA4924C5B}" type="slidenum">
              <a:rPr lang="en-ZA" smtClean="0"/>
              <a:t>13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70783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Answer-</a:t>
            </a:r>
          </a:p>
          <a:p>
            <a:r>
              <a:rPr lang="en-US" dirty="0"/>
              <a:t>SELECT</a:t>
            </a:r>
          </a:p>
          <a:p>
            <a:r>
              <a:rPr lang="en-US" dirty="0"/>
              <a:t>	LEFT(</a:t>
            </a:r>
            <a:r>
              <a:rPr lang="en-US" dirty="0" err="1"/>
              <a:t>product_name</a:t>
            </a:r>
            <a:r>
              <a:rPr lang="en-US" dirty="0"/>
              <a:t> , 1) initial   </a:t>
            </a:r>
          </a:p>
          <a:p>
            <a:r>
              <a:rPr lang="en-US" dirty="0"/>
              <a:t>	COUNT(</a:t>
            </a:r>
            <a:r>
              <a:rPr lang="en-US" dirty="0" err="1"/>
              <a:t>product_name</a:t>
            </a:r>
            <a:r>
              <a:rPr lang="en-US" dirty="0"/>
              <a:t>) </a:t>
            </a:r>
            <a:r>
              <a:rPr lang="en-US" dirty="0" err="1"/>
              <a:t>product_count</a:t>
            </a:r>
            <a:endParaRPr lang="en-US" dirty="0"/>
          </a:p>
          <a:p>
            <a:r>
              <a:rPr lang="en-US" dirty="0"/>
              <a:t>FROM </a:t>
            </a:r>
          </a:p>
          <a:p>
            <a:r>
              <a:rPr lang="en-US" dirty="0"/>
              <a:t>	</a:t>
            </a:r>
            <a:r>
              <a:rPr lang="en-US" dirty="0" err="1"/>
              <a:t>production.products</a:t>
            </a:r>
            <a:endParaRPr lang="en-US" dirty="0"/>
          </a:p>
          <a:p>
            <a:r>
              <a:rPr lang="en-US" dirty="0"/>
              <a:t>GROUP BY</a:t>
            </a:r>
          </a:p>
          <a:p>
            <a:r>
              <a:rPr lang="en-US" dirty="0"/>
              <a:t>	left(</a:t>
            </a:r>
            <a:r>
              <a:rPr lang="en-US" dirty="0" err="1"/>
              <a:t>product_name</a:t>
            </a:r>
            <a:r>
              <a:rPr lang="en-US" dirty="0"/>
              <a:t>  1)</a:t>
            </a:r>
          </a:p>
          <a:p>
            <a:r>
              <a:rPr lang="en-US" dirty="0"/>
              <a:t>ORDER BY </a:t>
            </a:r>
          </a:p>
          <a:p>
            <a:r>
              <a:rPr lang="en-US" dirty="0"/>
              <a:t>	initial;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C5F24-0218-45C1-84FF-7B5EA4924C5B}" type="slidenum">
              <a:rPr lang="en-ZA" smtClean="0"/>
              <a:t>15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17372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184E432-29C8-4480-A4B9-DCB41E71EE31}" type="datetimeFigureOut">
              <a:rPr lang="en-ZA" smtClean="0"/>
              <a:t>2023/06/13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751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2023/06/13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00069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2023/06/13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87005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2023/06/13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80741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2023/06/13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309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2023/06/13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85468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2023/06/13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114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813816"/>
            <a:ext cx="9720072" cy="92354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92808"/>
            <a:ext cx="9720073" cy="44165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2023/06/13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40982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888" y="813816"/>
            <a:ext cx="7492311" cy="92354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92808"/>
            <a:ext cx="9720073" cy="4416552"/>
          </a:xfrm>
        </p:spPr>
        <p:txBody>
          <a:bodyPr/>
          <a:lstStyle>
            <a:lvl1pPr marL="457200" indent="-457200">
              <a:buFont typeface="+mj-lt"/>
              <a:buAutoNum type="arabicPeriod"/>
              <a:defRPr/>
            </a:lvl1pPr>
            <a:lvl2pPr marL="470916" indent="-342900">
              <a:buFont typeface="+mj-lt"/>
              <a:buAutoNum type="arabicPeriod"/>
              <a:defRPr/>
            </a:lvl2pPr>
            <a:lvl3pPr marL="653796" indent="-342900">
              <a:buFont typeface="+mj-lt"/>
              <a:buAutoNum type="arabicPeriod"/>
              <a:defRPr/>
            </a:lvl3pPr>
            <a:lvl4pPr marL="800100" indent="-342900">
              <a:buFont typeface="+mj-lt"/>
              <a:buAutoNum type="arabicPeriod"/>
              <a:defRPr/>
            </a:lvl4pPr>
            <a:lvl5pPr marL="98298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2023/06/13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E8028B-9534-4CA1-A996-1A2D41B7BFCE}"/>
              </a:ext>
            </a:extLst>
          </p:cNvPr>
          <p:cNvSpPr/>
          <p:nvPr userDrawn="1"/>
        </p:nvSpPr>
        <p:spPr>
          <a:xfrm>
            <a:off x="-91238" y="0"/>
            <a:ext cx="924294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F62C13-9414-41D5-A1DF-22048ADAA6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r="86057"/>
          <a:stretch/>
        </p:blipFill>
        <p:spPr>
          <a:xfrm>
            <a:off x="-91238" y="-1"/>
            <a:ext cx="1074422" cy="3429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178231-1B23-40FD-B9C3-4AA33350B1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r="86057"/>
          <a:stretch/>
        </p:blipFill>
        <p:spPr>
          <a:xfrm>
            <a:off x="-91238" y="3428999"/>
            <a:ext cx="1074422" cy="34290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94D3B2-ED46-4F9A-A5C3-04F7F55EF95A}"/>
              </a:ext>
            </a:extLst>
          </p:cNvPr>
          <p:cNvSpPr/>
          <p:nvPr userDrawn="1"/>
        </p:nvSpPr>
        <p:spPr>
          <a:xfrm>
            <a:off x="1024128" y="666120"/>
            <a:ext cx="21868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gency FB" panose="020B0503020202020204" pitchFamily="34" charset="0"/>
              </a:rPr>
              <a:t>Practice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551534-AC63-4449-BCA0-9896F9427A9D}"/>
              </a:ext>
            </a:extLst>
          </p:cNvPr>
          <p:cNvSpPr/>
          <p:nvPr userDrawn="1"/>
        </p:nvSpPr>
        <p:spPr>
          <a:xfrm>
            <a:off x="-91238" y="6309360"/>
            <a:ext cx="924294" cy="43566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BA982C-CB4E-47FC-BB48-6D8929A41F66}"/>
              </a:ext>
            </a:extLst>
          </p:cNvPr>
          <p:cNvSpPr/>
          <p:nvPr userDrawn="1"/>
        </p:nvSpPr>
        <p:spPr>
          <a:xfrm>
            <a:off x="-184180" y="6150115"/>
            <a:ext cx="105990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kern="1200" cap="all" spc="-3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AIRBNB</a:t>
            </a:r>
          </a:p>
        </p:txBody>
      </p:sp>
    </p:spTree>
    <p:extLst>
      <p:ext uri="{BB962C8B-B14F-4D97-AF65-F5344CB8AC3E}">
        <p14:creationId xmlns:p14="http://schemas.microsoft.com/office/powerpoint/2010/main" val="46178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888" y="813816"/>
            <a:ext cx="7492311" cy="92354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92808"/>
            <a:ext cx="9720073" cy="4416552"/>
          </a:xfrm>
        </p:spPr>
        <p:txBody>
          <a:bodyPr/>
          <a:lstStyle>
            <a:lvl1pPr marL="457200" indent="-457200">
              <a:buFont typeface="+mj-lt"/>
              <a:buAutoNum type="arabicPeriod"/>
              <a:defRPr/>
            </a:lvl1pPr>
            <a:lvl2pPr marL="470916" indent="-342900">
              <a:buFont typeface="+mj-lt"/>
              <a:buAutoNum type="arabicPeriod"/>
              <a:defRPr/>
            </a:lvl2pPr>
            <a:lvl3pPr marL="653796" indent="-342900">
              <a:buFont typeface="+mj-lt"/>
              <a:buAutoNum type="arabicPeriod"/>
              <a:defRPr/>
            </a:lvl3pPr>
            <a:lvl4pPr marL="800100" indent="-342900">
              <a:buFont typeface="+mj-lt"/>
              <a:buAutoNum type="arabicPeriod"/>
              <a:defRPr/>
            </a:lvl4pPr>
            <a:lvl5pPr marL="98298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2023/06/13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E8028B-9534-4CA1-A996-1A2D41B7BFCE}"/>
              </a:ext>
            </a:extLst>
          </p:cNvPr>
          <p:cNvSpPr/>
          <p:nvPr userDrawn="1"/>
        </p:nvSpPr>
        <p:spPr>
          <a:xfrm>
            <a:off x="-91238" y="0"/>
            <a:ext cx="924294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F62C13-9414-41D5-A1DF-22048ADAA6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r="86057"/>
          <a:stretch/>
        </p:blipFill>
        <p:spPr>
          <a:xfrm>
            <a:off x="-91238" y="-1"/>
            <a:ext cx="1074422" cy="3429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178231-1B23-40FD-B9C3-4AA33350B1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r="86057"/>
          <a:stretch/>
        </p:blipFill>
        <p:spPr>
          <a:xfrm>
            <a:off x="-91238" y="3428999"/>
            <a:ext cx="1074422" cy="34290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94D3B2-ED46-4F9A-A5C3-04F7F55EF95A}"/>
              </a:ext>
            </a:extLst>
          </p:cNvPr>
          <p:cNvSpPr/>
          <p:nvPr userDrawn="1"/>
        </p:nvSpPr>
        <p:spPr>
          <a:xfrm>
            <a:off x="1024128" y="666120"/>
            <a:ext cx="21868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/>
                <a:latin typeface="Agency FB" panose="020B0503020202020204" pitchFamily="34" charset="0"/>
              </a:rPr>
              <a:t>Practice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551534-AC63-4449-BCA0-9896F9427A9D}"/>
              </a:ext>
            </a:extLst>
          </p:cNvPr>
          <p:cNvSpPr/>
          <p:nvPr userDrawn="1"/>
        </p:nvSpPr>
        <p:spPr>
          <a:xfrm>
            <a:off x="-91238" y="6309360"/>
            <a:ext cx="924294" cy="43566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BA982C-CB4E-47FC-BB48-6D8929A41F66}"/>
              </a:ext>
            </a:extLst>
          </p:cNvPr>
          <p:cNvSpPr/>
          <p:nvPr userDrawn="1"/>
        </p:nvSpPr>
        <p:spPr>
          <a:xfrm>
            <a:off x="-133685" y="6150115"/>
            <a:ext cx="95891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kern="1200" cap="all" spc="-3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Nobel</a:t>
            </a:r>
          </a:p>
        </p:txBody>
      </p:sp>
    </p:spTree>
    <p:extLst>
      <p:ext uri="{BB962C8B-B14F-4D97-AF65-F5344CB8AC3E}">
        <p14:creationId xmlns:p14="http://schemas.microsoft.com/office/powerpoint/2010/main" val="399354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888" y="813816"/>
            <a:ext cx="7492311" cy="92354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92808"/>
            <a:ext cx="9720073" cy="4416552"/>
          </a:xfrm>
        </p:spPr>
        <p:txBody>
          <a:bodyPr/>
          <a:lstStyle>
            <a:lvl1pPr marL="457200" indent="-457200">
              <a:buFont typeface="+mj-lt"/>
              <a:buAutoNum type="arabicPeriod"/>
              <a:defRPr/>
            </a:lvl1pPr>
            <a:lvl2pPr marL="470916" indent="-342900">
              <a:buFont typeface="+mj-lt"/>
              <a:buAutoNum type="arabicPeriod"/>
              <a:defRPr/>
            </a:lvl2pPr>
            <a:lvl3pPr marL="653796" indent="-342900">
              <a:buFont typeface="+mj-lt"/>
              <a:buAutoNum type="arabicPeriod"/>
              <a:defRPr/>
            </a:lvl3pPr>
            <a:lvl4pPr marL="800100" indent="-342900">
              <a:buFont typeface="+mj-lt"/>
              <a:buAutoNum type="arabicPeriod"/>
              <a:defRPr/>
            </a:lvl4pPr>
            <a:lvl5pPr marL="98298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2023/06/13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E8028B-9534-4CA1-A996-1A2D41B7BFCE}"/>
              </a:ext>
            </a:extLst>
          </p:cNvPr>
          <p:cNvSpPr/>
          <p:nvPr userDrawn="1"/>
        </p:nvSpPr>
        <p:spPr>
          <a:xfrm>
            <a:off x="-91238" y="0"/>
            <a:ext cx="924294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F62C13-9414-41D5-A1DF-22048ADAA6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r="86057"/>
          <a:stretch/>
        </p:blipFill>
        <p:spPr>
          <a:xfrm>
            <a:off x="-91238" y="-1"/>
            <a:ext cx="1074422" cy="3429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178231-1B23-40FD-B9C3-4AA33350B1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r="86057"/>
          <a:stretch/>
        </p:blipFill>
        <p:spPr>
          <a:xfrm>
            <a:off x="-91238" y="3428999"/>
            <a:ext cx="1074422" cy="34290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94D3B2-ED46-4F9A-A5C3-04F7F55EF95A}"/>
              </a:ext>
            </a:extLst>
          </p:cNvPr>
          <p:cNvSpPr/>
          <p:nvPr userDrawn="1"/>
        </p:nvSpPr>
        <p:spPr>
          <a:xfrm>
            <a:off x="1024128" y="666120"/>
            <a:ext cx="21868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 w="22225">
                  <a:noFill/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gency FB" panose="020B0503020202020204" pitchFamily="34" charset="0"/>
              </a:rPr>
              <a:t>Practice</a:t>
            </a:r>
            <a:endParaRPr lang="en-US" sz="5400" b="1" cap="none" spc="0" dirty="0">
              <a:ln w="22225">
                <a:noFill/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/>
              <a:latin typeface="Agency FB" panose="020B0503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551534-AC63-4449-BCA0-9896F9427A9D}"/>
              </a:ext>
            </a:extLst>
          </p:cNvPr>
          <p:cNvSpPr/>
          <p:nvPr userDrawn="1"/>
        </p:nvSpPr>
        <p:spPr>
          <a:xfrm>
            <a:off x="-91238" y="6309360"/>
            <a:ext cx="924294" cy="43566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BA982C-CB4E-47FC-BB48-6D8929A41F66}"/>
              </a:ext>
            </a:extLst>
          </p:cNvPr>
          <p:cNvSpPr/>
          <p:nvPr userDrawn="1"/>
        </p:nvSpPr>
        <p:spPr>
          <a:xfrm>
            <a:off x="91536" y="6150115"/>
            <a:ext cx="50847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kern="1200" cap="all" spc="-3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HR</a:t>
            </a:r>
          </a:p>
        </p:txBody>
      </p:sp>
    </p:spTree>
    <p:extLst>
      <p:ext uri="{BB962C8B-B14F-4D97-AF65-F5344CB8AC3E}">
        <p14:creationId xmlns:p14="http://schemas.microsoft.com/office/powerpoint/2010/main" val="333188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888" y="813816"/>
            <a:ext cx="7492311" cy="92354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92808"/>
            <a:ext cx="9720073" cy="4416552"/>
          </a:xfrm>
        </p:spPr>
        <p:txBody>
          <a:bodyPr/>
          <a:lstStyle>
            <a:lvl1pPr marL="457200" indent="-457200">
              <a:buFont typeface="+mj-lt"/>
              <a:buAutoNum type="arabicPeriod"/>
              <a:defRPr/>
            </a:lvl1pPr>
            <a:lvl2pPr marL="470916" indent="-342900">
              <a:buFont typeface="+mj-lt"/>
              <a:buAutoNum type="arabicPeriod"/>
              <a:defRPr/>
            </a:lvl2pPr>
            <a:lvl3pPr marL="653796" indent="-342900">
              <a:buFont typeface="+mj-lt"/>
              <a:buAutoNum type="arabicPeriod"/>
              <a:defRPr/>
            </a:lvl3pPr>
            <a:lvl4pPr marL="800100" indent="-342900">
              <a:buFont typeface="+mj-lt"/>
              <a:buAutoNum type="arabicPeriod"/>
              <a:defRPr/>
            </a:lvl4pPr>
            <a:lvl5pPr marL="98298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2023/06/13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E8028B-9534-4CA1-A996-1A2D41B7BFCE}"/>
              </a:ext>
            </a:extLst>
          </p:cNvPr>
          <p:cNvSpPr/>
          <p:nvPr userDrawn="1"/>
        </p:nvSpPr>
        <p:spPr>
          <a:xfrm>
            <a:off x="-91238" y="0"/>
            <a:ext cx="924294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F62C13-9414-41D5-A1DF-22048ADAA6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r="86057"/>
          <a:stretch/>
        </p:blipFill>
        <p:spPr>
          <a:xfrm>
            <a:off x="-91238" y="-1"/>
            <a:ext cx="1074422" cy="3429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178231-1B23-40FD-B9C3-4AA33350B1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r="86057"/>
          <a:stretch/>
        </p:blipFill>
        <p:spPr>
          <a:xfrm>
            <a:off x="-91238" y="3428999"/>
            <a:ext cx="1074422" cy="34290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94D3B2-ED46-4F9A-A5C3-04F7F55EF95A}"/>
              </a:ext>
            </a:extLst>
          </p:cNvPr>
          <p:cNvSpPr/>
          <p:nvPr userDrawn="1"/>
        </p:nvSpPr>
        <p:spPr>
          <a:xfrm>
            <a:off x="1024128" y="666120"/>
            <a:ext cx="21868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 w="12700">
                  <a:noFill/>
                  <a:prstDash val="solid"/>
                </a:ln>
                <a:pattFill prst="pct90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gency FB" panose="020B0503020202020204" pitchFamily="34" charset="0"/>
              </a:rPr>
              <a:t>Practice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551534-AC63-4449-BCA0-9896F9427A9D}"/>
              </a:ext>
            </a:extLst>
          </p:cNvPr>
          <p:cNvSpPr/>
          <p:nvPr userDrawn="1"/>
        </p:nvSpPr>
        <p:spPr>
          <a:xfrm>
            <a:off x="-91238" y="5566645"/>
            <a:ext cx="924294" cy="121046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BA982C-CB4E-47FC-BB48-6D8929A41F66}"/>
              </a:ext>
            </a:extLst>
          </p:cNvPr>
          <p:cNvSpPr/>
          <p:nvPr userDrawn="1"/>
        </p:nvSpPr>
        <p:spPr>
          <a:xfrm>
            <a:off x="-147823" y="5534561"/>
            <a:ext cx="103746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kern="1200" cap="all" spc="-3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Call </a:t>
            </a:r>
          </a:p>
          <a:p>
            <a:pPr algn="ctr"/>
            <a:r>
              <a:rPr lang="en-US" sz="4000" kern="1200" cap="all" spc="-3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center</a:t>
            </a:r>
          </a:p>
        </p:txBody>
      </p:sp>
    </p:spTree>
    <p:extLst>
      <p:ext uri="{BB962C8B-B14F-4D97-AF65-F5344CB8AC3E}">
        <p14:creationId xmlns:p14="http://schemas.microsoft.com/office/powerpoint/2010/main" val="112381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 dirty="0"/>
          </a:p>
        </p:txBody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2023/06/13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851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2023/06/13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49925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4E432-29C8-4480-A4B9-DCB41E71EE31}" type="datetimeFigureOut">
              <a:rPr lang="en-ZA" smtClean="0"/>
              <a:t>2023/06/13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44155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184E432-29C8-4480-A4B9-DCB41E71EE31}" type="datetimeFigureOut">
              <a:rPr lang="en-ZA" smtClean="0"/>
              <a:t>2023/06/13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63D4B21-4E5A-4795-BE53-900167494B30}" type="slidenum">
              <a:rPr lang="en-ZA" smtClean="0"/>
              <a:t>‹#›</a:t>
            </a:fld>
            <a:endParaRPr lang="en-ZA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36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73" r:id="rId4"/>
    <p:sldLayoutId id="2147483674" r:id="rId5"/>
    <p:sldLayoutId id="2147483675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9.xml"/><Relationship Id="rId3" Type="http://schemas.openxmlformats.org/officeDocument/2006/relationships/image" Target="../media/image3.png"/><Relationship Id="rId7" Type="http://schemas.openxmlformats.org/officeDocument/2006/relationships/customXml" Target="../ink/ink3.xml"/><Relationship Id="rId12" Type="http://schemas.openxmlformats.org/officeDocument/2006/relationships/customXml" Target="../ink/ink8.xml"/><Relationship Id="rId17" Type="http://schemas.openxmlformats.org/officeDocument/2006/relationships/customXml" Target="../ink/ink13.xml"/><Relationship Id="rId2" Type="http://schemas.openxmlformats.org/officeDocument/2006/relationships/notesSlide" Target="../notesSlides/notesSlide2.xml"/><Relationship Id="rId16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customXml" Target="../ink/ink7.xml"/><Relationship Id="rId5" Type="http://schemas.openxmlformats.org/officeDocument/2006/relationships/image" Target="../media/image1350.png"/><Relationship Id="rId15" Type="http://schemas.openxmlformats.org/officeDocument/2006/relationships/customXml" Target="../ink/ink11.xml"/><Relationship Id="rId10" Type="http://schemas.openxmlformats.org/officeDocument/2006/relationships/customXml" Target="../ink/ink6.xml"/><Relationship Id="rId4" Type="http://schemas.openxmlformats.org/officeDocument/2006/relationships/customXml" Target="../ink/ink1.xml"/><Relationship Id="rId9" Type="http://schemas.openxmlformats.org/officeDocument/2006/relationships/customXml" Target="../ink/ink5.xml"/><Relationship Id="rId14" Type="http://schemas.openxmlformats.org/officeDocument/2006/relationships/customXml" Target="../ink/ink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D2E8F-4049-493D-888B-C154A0E37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38688" y="4960137"/>
            <a:ext cx="9477469" cy="1463040"/>
          </a:xfrm>
        </p:spPr>
        <p:txBody>
          <a:bodyPr>
            <a:normAutofit/>
          </a:bodyPr>
          <a:lstStyle/>
          <a:p>
            <a:r>
              <a:rPr lang="en-US" sz="5400" dirty="0"/>
              <a:t>Chapter 14: String functions</a:t>
            </a:r>
            <a:endParaRPr lang="en-ZA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C6BAE8-CE2B-486B-B577-881DC69007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3086345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0AF3F-1610-457F-84A5-7D75FB4CC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CHARINDEX()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ACFE0-9731-4906-8C40-2889B7797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Server CHARINDEX() function searches for a substring inside a string, starting from a specified location. </a:t>
            </a:r>
          </a:p>
          <a:p>
            <a:r>
              <a:rPr lang="en-US" dirty="0"/>
              <a:t>It returns the position of the substring found in the searched string  or zero if the substring is not found. The starting position returned is 1-based  not 0-based.</a:t>
            </a:r>
          </a:p>
        </p:txBody>
      </p:sp>
    </p:spTree>
    <p:extLst>
      <p:ext uri="{BB962C8B-B14F-4D97-AF65-F5344CB8AC3E}">
        <p14:creationId xmlns:p14="http://schemas.microsoft.com/office/powerpoint/2010/main" val="1071997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0AF3F-1610-457F-84A5-7D75FB4CC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CHARINDEX()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ACFE0-9731-4906-8C40-2889B7797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syntax: CHARINDEX(substring, string,  [</a:t>
            </a:r>
            <a:r>
              <a:rPr lang="en-US" dirty="0" err="1"/>
              <a:t>start_location</a:t>
            </a:r>
            <a:r>
              <a:rPr lang="en-US" dirty="0"/>
              <a:t>])</a:t>
            </a:r>
          </a:p>
          <a:p>
            <a:endParaRPr lang="en-US" dirty="0"/>
          </a:p>
          <a:p>
            <a:r>
              <a:rPr lang="en-US" dirty="0"/>
              <a:t>1.The </a:t>
            </a:r>
            <a:r>
              <a:rPr lang="en-US" dirty="0">
                <a:solidFill>
                  <a:srgbClr val="FF0000"/>
                </a:solidFill>
              </a:rPr>
              <a:t>substring</a:t>
            </a:r>
            <a:r>
              <a:rPr lang="en-US" dirty="0"/>
              <a:t> is the substring to search for. Its length is limited to 8 000 characters.</a:t>
            </a:r>
          </a:p>
          <a:p>
            <a:r>
              <a:rPr lang="en-US" dirty="0"/>
              <a:t>2. The </a:t>
            </a:r>
            <a:r>
              <a:rPr lang="en-US" dirty="0">
                <a:solidFill>
                  <a:srgbClr val="FF0000"/>
                </a:solidFill>
              </a:rPr>
              <a:t>string</a:t>
            </a:r>
            <a:r>
              <a:rPr lang="en-US" dirty="0"/>
              <a:t> can be a literal string, expression or column. It is a string to search.</a:t>
            </a:r>
          </a:p>
          <a:p>
            <a:r>
              <a:rPr lang="en-US" dirty="0"/>
              <a:t>3. The </a:t>
            </a:r>
            <a:r>
              <a:rPr lang="en-US" dirty="0" err="1">
                <a:solidFill>
                  <a:srgbClr val="FF0000"/>
                </a:solidFill>
              </a:rPr>
              <a:t>start_location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the location at which the search starts. </a:t>
            </a:r>
          </a:p>
          <a:p>
            <a:r>
              <a:rPr lang="en-US" dirty="0"/>
              <a:t>4. The </a:t>
            </a:r>
            <a:r>
              <a:rPr lang="en-US" dirty="0" err="1">
                <a:solidFill>
                  <a:srgbClr val="FF0000"/>
                </a:solidFill>
              </a:rPr>
              <a:t>start_location</a:t>
            </a:r>
            <a:r>
              <a:rPr lang="en-US" dirty="0"/>
              <a:t> parameter is optional. If it is skipped zero or negative value, the search starts at the beginning of the string.</a:t>
            </a:r>
          </a:p>
          <a:p>
            <a:r>
              <a:rPr lang="en-US" b="1" i="1" dirty="0"/>
              <a:t>Note that the CHARINDEX() function can perform both case-sensitive and case-insensitive searches based on the specified collation.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8863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A31C2-5BB4-48B3-A40A-62B2D8F16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CHARINDEX() example</a:t>
            </a:r>
            <a:endParaRPr lang="en-ZA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0FA8B3B-6773-4003-87A6-1428FF528D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157620"/>
            <a:ext cx="8016955" cy="3652337"/>
          </a:xfr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B7B2FC5-4876-E24B-1ED3-82A1A970213F}"/>
              </a:ext>
            </a:extLst>
          </p:cNvPr>
          <p:cNvSpPr/>
          <p:nvPr/>
        </p:nvSpPr>
        <p:spPr>
          <a:xfrm>
            <a:off x="4203032" y="3031958"/>
            <a:ext cx="3048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4244B57-A115-7D22-302E-25562EB5640F}"/>
              </a:ext>
            </a:extLst>
          </p:cNvPr>
          <p:cNvCxnSpPr>
            <a:cxnSpLocks/>
            <a:stCxn id="3" idx="3"/>
          </p:cNvCxnSpPr>
          <p:nvPr/>
        </p:nvCxnSpPr>
        <p:spPr>
          <a:xfrm flipH="1">
            <a:off x="1989221" y="3357162"/>
            <a:ext cx="2258448" cy="177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566515CF-E0CE-3F79-23AF-E8470B7D576B}"/>
              </a:ext>
            </a:extLst>
          </p:cNvPr>
          <p:cNvSpPr/>
          <p:nvPr/>
        </p:nvSpPr>
        <p:spPr>
          <a:xfrm>
            <a:off x="5187877" y="3254543"/>
            <a:ext cx="3048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2483F08-1A6C-35BF-16A2-684DCEC5471B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3781054" y="3579747"/>
            <a:ext cx="1451460" cy="1553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C36788B-AD24-816F-7646-50443A65CA2F}"/>
              </a:ext>
            </a:extLst>
          </p:cNvPr>
          <p:cNvSpPr/>
          <p:nvPr/>
        </p:nvSpPr>
        <p:spPr>
          <a:xfrm>
            <a:off x="4331368" y="2141578"/>
            <a:ext cx="1129225" cy="6766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2A2C08-0A49-980A-FA30-5BCC26B3FE14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1934819" y="2719146"/>
            <a:ext cx="2561920" cy="1621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53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76DEB-1F64-45EF-B09A-95BDEC755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STRING_AGG()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A1DED-9746-45AF-B932-8112C7AC5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STRING_AGG() is an aggregate function that concatenate the values of a column into a single string,  separated by a specified separator. It does not add the separator at the end of the result string.</a:t>
            </a:r>
          </a:p>
          <a:p>
            <a:r>
              <a:rPr lang="en-US" dirty="0"/>
              <a:t>The syntax: STRING_AGG ( </a:t>
            </a:r>
            <a:r>
              <a:rPr lang="en-US" dirty="0" err="1"/>
              <a:t>input_string</a:t>
            </a:r>
            <a:r>
              <a:rPr lang="en-US" dirty="0"/>
              <a:t>,  separator 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Select Tutor, </a:t>
            </a:r>
            <a:r>
              <a:rPr lang="en-US" cap="all" dirty="0"/>
              <a:t>STRING_AGG(</a:t>
            </a:r>
            <a:r>
              <a:rPr lang="en-US" dirty="0" err="1"/>
              <a:t>Studentname</a:t>
            </a:r>
            <a:r>
              <a:rPr lang="en-US" dirty="0"/>
              <a:t>, “,”</a:t>
            </a:r>
            <a:r>
              <a:rPr lang="en-US" cap="all" dirty="0"/>
              <a:t>) </a:t>
            </a:r>
            <a:r>
              <a:rPr lang="en-US" dirty="0"/>
              <a:t>Students</a:t>
            </a:r>
          </a:p>
          <a:p>
            <a:r>
              <a:rPr lang="en-US" dirty="0"/>
              <a:t>From Training</a:t>
            </a:r>
          </a:p>
          <a:p>
            <a:r>
              <a:rPr lang="en-US" dirty="0"/>
              <a:t>Group by Tutor</a:t>
            </a:r>
          </a:p>
          <a:p>
            <a:endParaRPr lang="en-US" dirty="0"/>
          </a:p>
          <a:p>
            <a:endParaRPr lang="en-ZA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1DDB1B4-85CC-22CD-115D-28D6F2C4BA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137553"/>
              </p:ext>
            </p:extLst>
          </p:nvPr>
        </p:nvGraphicFramePr>
        <p:xfrm>
          <a:off x="4711031" y="5190209"/>
          <a:ext cx="464151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2042">
                  <a:extLst>
                    <a:ext uri="{9D8B030D-6E8A-4147-A177-3AD203B41FA5}">
                      <a16:colId xmlns:a16="http://schemas.microsoft.com/office/drawing/2014/main" val="1100116391"/>
                    </a:ext>
                  </a:extLst>
                </a:gridCol>
                <a:gridCol w="3609474">
                  <a:extLst>
                    <a:ext uri="{9D8B030D-6E8A-4147-A177-3AD203B41FA5}">
                      <a16:colId xmlns:a16="http://schemas.microsoft.com/office/drawing/2014/main" val="382518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b="1" dirty="0"/>
                        <a:t>Tutor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b="1" dirty="0"/>
                        <a:t>Students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875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Ilze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Jack, Judith, Mary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557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Fortune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Lisa, George, Peter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036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/>
                        <a:t>Jayna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Elie, Lee, Tanya, Rose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989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695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25100-31BE-9A08-A8B5-AC3F41EBF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C984457-465B-A9F7-9293-334F1E852F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5816"/>
          <a:stretch/>
        </p:blipFill>
        <p:spPr>
          <a:xfrm>
            <a:off x="1451893" y="2293714"/>
            <a:ext cx="8864352" cy="361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42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CF39E-7D42-45E6-883C-C8EFC3962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LEFT()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949ED-03C0-4B2C-A4F0-CCCE79F2E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LEFT() function extracts a given number of characters from the left side of a supplied string. For example: LEFT( SQL Server, 3) returns SQL.</a:t>
            </a:r>
          </a:p>
          <a:p>
            <a:r>
              <a:rPr lang="en-US" dirty="0"/>
              <a:t>The syntax: LEFT(</a:t>
            </a:r>
            <a:r>
              <a:rPr lang="en-US" dirty="0" err="1"/>
              <a:t>input_string</a:t>
            </a:r>
            <a:r>
              <a:rPr lang="en-US" dirty="0"/>
              <a:t>, </a:t>
            </a:r>
            <a:r>
              <a:rPr lang="en-US" dirty="0" err="1"/>
              <a:t>number_of_characters</a:t>
            </a:r>
            <a:r>
              <a:rPr lang="en-US" dirty="0"/>
              <a:t> ) </a:t>
            </a:r>
          </a:p>
          <a:p>
            <a:r>
              <a:rPr lang="en-US" dirty="0"/>
              <a:t>The </a:t>
            </a:r>
            <a:r>
              <a:rPr lang="en-US" dirty="0" err="1">
                <a:solidFill>
                  <a:srgbClr val="FF0000"/>
                </a:solidFill>
              </a:rPr>
              <a:t>number_of_characters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 positive integer that specifies the number of characters of the </a:t>
            </a:r>
            <a:r>
              <a:rPr lang="en-US" dirty="0" err="1">
                <a:solidFill>
                  <a:srgbClr val="FF0000"/>
                </a:solidFill>
              </a:rPr>
              <a:t>input_string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will be returned.</a:t>
            </a:r>
          </a:p>
          <a:p>
            <a:endParaRPr lang="en-US" dirty="0"/>
          </a:p>
          <a:p>
            <a:r>
              <a:rPr lang="en-US" dirty="0"/>
              <a:t>Exercise:</a:t>
            </a:r>
          </a:p>
          <a:p>
            <a:r>
              <a:rPr lang="en-US" dirty="0"/>
              <a:t>Use the LEFT() function to return a set of initials of the product name (first letter/character of the product name) and count the number of each product for each initial. </a:t>
            </a:r>
            <a:r>
              <a:rPr lang="en-US" i="1" dirty="0"/>
              <a:t>#Hint you may use the group by clause.</a:t>
            </a:r>
          </a:p>
          <a:p>
            <a:endParaRPr lang="en-US" dirty="0"/>
          </a:p>
          <a:p>
            <a:endParaRPr lang="en-US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975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C8193-B8DA-448F-B752-BA7F7CD6B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Left() example</a:t>
            </a:r>
            <a:endParaRPr lang="en-Z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07BD6C-C949-4529-A9E8-96CBCD1F30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2925" y="1892300"/>
            <a:ext cx="8473633" cy="484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77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43B02-F3AF-40FF-A113-6312FFAA6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RIGHT()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70EE6-D652-4E27-AEDC-758E15C4E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RIGHT() function extracts a given number of characters from the right side of a specified character string. </a:t>
            </a:r>
          </a:p>
          <a:p>
            <a:r>
              <a:rPr lang="en-US" dirty="0"/>
              <a:t>The </a:t>
            </a:r>
            <a:r>
              <a:rPr lang="en-US" dirty="0" err="1"/>
              <a:t>syntax:RIGHT</a:t>
            </a:r>
            <a:r>
              <a:rPr lang="en-US" dirty="0"/>
              <a:t> ( </a:t>
            </a:r>
            <a:r>
              <a:rPr lang="en-US" dirty="0" err="1"/>
              <a:t>input_string</a:t>
            </a:r>
            <a:r>
              <a:rPr lang="en-US" dirty="0"/>
              <a:t>   </a:t>
            </a:r>
            <a:r>
              <a:rPr lang="en-US" dirty="0" err="1"/>
              <a:t>number_of_characters</a:t>
            </a:r>
            <a:r>
              <a:rPr lang="en-US" dirty="0"/>
              <a:t> ) </a:t>
            </a:r>
          </a:p>
          <a:p>
            <a:endParaRPr lang="en-Z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0E2D65-751D-4A56-9810-D488F0241D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819" b="43466"/>
          <a:stretch/>
        </p:blipFill>
        <p:spPr>
          <a:xfrm>
            <a:off x="1024128" y="3429000"/>
            <a:ext cx="5014231" cy="306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7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4E58B-20A6-43F8-800C-A5A663CF2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SUBSTRING()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19950-EF0E-42CB-AC9E-2DE708678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SUBSTRING() extracts a substring with a specified length starting from a location in an input string.</a:t>
            </a:r>
          </a:p>
          <a:p>
            <a:r>
              <a:rPr lang="en-ZA" dirty="0"/>
              <a:t>The syntax: SUBSTRING(</a:t>
            </a:r>
            <a:r>
              <a:rPr lang="en-ZA" i="1" dirty="0"/>
              <a:t>string</a:t>
            </a:r>
            <a:r>
              <a:rPr lang="en-ZA" dirty="0"/>
              <a:t>, </a:t>
            </a:r>
            <a:r>
              <a:rPr lang="en-ZA" i="1" dirty="0"/>
              <a:t>start</a:t>
            </a:r>
            <a:r>
              <a:rPr lang="en-ZA" dirty="0"/>
              <a:t>, </a:t>
            </a:r>
            <a:r>
              <a:rPr lang="en-ZA" i="1" dirty="0"/>
              <a:t>length</a:t>
            </a:r>
            <a:r>
              <a:rPr lang="en-ZA" dirty="0"/>
              <a:t>)</a:t>
            </a:r>
          </a:p>
          <a:p>
            <a:endParaRPr lang="en-US" dirty="0"/>
          </a:p>
          <a:p>
            <a:r>
              <a:rPr lang="en-US" dirty="0"/>
              <a:t>1.The </a:t>
            </a:r>
            <a:r>
              <a:rPr lang="en-US" dirty="0" err="1"/>
              <a:t>column_name</a:t>
            </a:r>
            <a:r>
              <a:rPr lang="en-US" dirty="0"/>
              <a:t> is the field to extract characters from </a:t>
            </a:r>
          </a:p>
          <a:p>
            <a:r>
              <a:rPr lang="en-US" dirty="0"/>
              <a:t>2. Start is the specific the starting position (starts at 1)</a:t>
            </a:r>
          </a:p>
          <a:p>
            <a:r>
              <a:rPr lang="en-US" dirty="0"/>
              <a:t>3. The length is the number of characters to return and it s usually optional. If omitted, the SUBSTRING() function returns the rest of the text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6510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33D15-1997-41DD-958B-18D6F4DEB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SUBSTRING() example</a:t>
            </a:r>
            <a:endParaRPr lang="en-Z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348C1F-F083-415B-8B69-13136216A4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23579" b="36741"/>
          <a:stretch/>
        </p:blipFill>
        <p:spPr>
          <a:xfrm>
            <a:off x="2346986" y="1979386"/>
            <a:ext cx="8397214" cy="4339482"/>
          </a:xfrm>
        </p:spPr>
      </p:pic>
    </p:spTree>
    <p:extLst>
      <p:ext uri="{BB962C8B-B14F-4D97-AF65-F5344CB8AC3E}">
        <p14:creationId xmlns:p14="http://schemas.microsoft.com/office/powerpoint/2010/main" val="379845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BB531-0743-D2AD-02CA-25BDD79C8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Chapter 14: String functions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0BCE9-8BA3-6B8D-CE50-720CDB4E4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2800" dirty="0">
                <a:solidFill>
                  <a:schemeClr val="accent2"/>
                </a:solidFill>
              </a:rPr>
              <a:t>Contents: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2"/>
                </a:solidFill>
              </a:rPr>
              <a:t>Different</a:t>
            </a:r>
            <a:r>
              <a:rPr lang="en-ZA" sz="2800" dirty="0">
                <a:solidFill>
                  <a:schemeClr val="accent2"/>
                </a:solidFill>
              </a:rPr>
              <a:t> </a:t>
            </a:r>
            <a:r>
              <a:rPr lang="en-US" sz="2800" dirty="0">
                <a:solidFill>
                  <a:schemeClr val="accent2"/>
                </a:solidFill>
              </a:rPr>
              <a:t>concatenation</a:t>
            </a:r>
            <a:r>
              <a:rPr lang="en-ZA" sz="2800" dirty="0">
                <a:solidFill>
                  <a:schemeClr val="accent2"/>
                </a:solidFill>
              </a:rPr>
              <a:t> </a:t>
            </a:r>
            <a:r>
              <a:rPr lang="en-US" sz="2800" dirty="0">
                <a:solidFill>
                  <a:schemeClr val="accent2"/>
                </a:solidFill>
              </a:rPr>
              <a:t>function</a:t>
            </a:r>
            <a:r>
              <a:rPr lang="en-ZA" sz="2800" dirty="0">
                <a:solidFill>
                  <a:schemeClr val="accent2"/>
                </a:solidFill>
              </a:rPr>
              <a:t>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2"/>
                </a:solidFill>
              </a:rPr>
              <a:t>L</a:t>
            </a:r>
            <a:r>
              <a:rPr lang="en-ZA" sz="2800" dirty="0">
                <a:solidFill>
                  <a:schemeClr val="accent2"/>
                </a:solidFill>
              </a:rPr>
              <a:t>e</a:t>
            </a:r>
            <a:r>
              <a:rPr lang="en-US" sz="2800" dirty="0">
                <a:solidFill>
                  <a:schemeClr val="accent2"/>
                </a:solidFill>
              </a:rPr>
              <a:t>ft</a:t>
            </a:r>
            <a:r>
              <a:rPr lang="en-ZA" sz="2800" dirty="0">
                <a:solidFill>
                  <a:schemeClr val="accent2"/>
                </a:solidFill>
              </a:rPr>
              <a:t>/</a:t>
            </a:r>
            <a:r>
              <a:rPr lang="en-US" sz="2800" dirty="0">
                <a:solidFill>
                  <a:schemeClr val="accent2"/>
                </a:solidFill>
              </a:rPr>
              <a:t>right function</a:t>
            </a:r>
            <a:r>
              <a:rPr lang="en-ZA" sz="2800" dirty="0">
                <a:solidFill>
                  <a:schemeClr val="accent2"/>
                </a:solidFill>
              </a:rPr>
              <a:t>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2"/>
                </a:solidFill>
              </a:rPr>
              <a:t>String manipulation</a:t>
            </a:r>
            <a:r>
              <a:rPr lang="en-ZA" sz="2800" dirty="0">
                <a:solidFill>
                  <a:schemeClr val="accent2"/>
                </a:solidFill>
              </a:rPr>
              <a:t> </a:t>
            </a:r>
            <a:r>
              <a:rPr lang="en-US" sz="2800" dirty="0">
                <a:solidFill>
                  <a:schemeClr val="accent2"/>
                </a:solidFill>
              </a:rPr>
              <a:t>functions</a:t>
            </a:r>
            <a:endParaRPr lang="en-ZA" sz="2800" dirty="0">
              <a:solidFill>
                <a:schemeClr val="accent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2"/>
                </a:solidFill>
              </a:rPr>
              <a:t>Coalesce</a:t>
            </a:r>
            <a:endParaRPr lang="en-ZA" sz="2800" dirty="0">
              <a:solidFill>
                <a:schemeClr val="accent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ZA" sz="2800" dirty="0">
                <a:solidFill>
                  <a:schemeClr val="accent2"/>
                </a:solidFill>
              </a:rPr>
              <a:t>Null</a:t>
            </a:r>
            <a:r>
              <a:rPr lang="en-US" sz="2800" dirty="0">
                <a:solidFill>
                  <a:schemeClr val="accent2"/>
                </a:solidFill>
              </a:rPr>
              <a:t> functions</a:t>
            </a:r>
            <a:endParaRPr lang="en-ZA" sz="2800" dirty="0">
              <a:solidFill>
                <a:schemeClr val="accent2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ZA" sz="2800" dirty="0">
              <a:solidFill>
                <a:schemeClr val="accent2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ZA" sz="2800" dirty="0">
              <a:solidFill>
                <a:schemeClr val="accent2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ZA" sz="2800" dirty="0">
              <a:solidFill>
                <a:schemeClr val="accent2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ZA" sz="2800" dirty="0">
              <a:solidFill>
                <a:schemeClr val="accent2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ZA" sz="2800" dirty="0">
              <a:solidFill>
                <a:schemeClr val="accent2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ZA" sz="2800" dirty="0">
              <a:solidFill>
                <a:schemeClr val="accent2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ZA" sz="2800" dirty="0">
              <a:solidFill>
                <a:schemeClr val="accent2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ZA" sz="2800" dirty="0">
              <a:solidFill>
                <a:schemeClr val="accent2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ZA" sz="2800" dirty="0">
              <a:solidFill>
                <a:schemeClr val="accent2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ZA" sz="2800" dirty="0">
              <a:solidFill>
                <a:schemeClr val="accent2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ZA" sz="2800" dirty="0">
              <a:solidFill>
                <a:schemeClr val="accent2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ZA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240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B168C-3125-44F2-B660-4C4747E80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LEN()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98D42-3028-4242-BD41-1393C4D45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LEN() function returns the number of characters of an input string  excluding the trailing blanks.</a:t>
            </a:r>
          </a:p>
          <a:p>
            <a:pPr marL="0" indent="0">
              <a:buNone/>
            </a:pPr>
            <a:r>
              <a:rPr lang="en-US" dirty="0"/>
              <a:t> The syntax: LEN(</a:t>
            </a:r>
            <a:r>
              <a:rPr lang="en-US" dirty="0" err="1"/>
              <a:t>input_string</a:t>
            </a:r>
            <a:r>
              <a:rPr lang="en-US" dirty="0"/>
              <a:t>)</a:t>
            </a:r>
            <a:endParaRPr lang="en-Z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3C6B46-C8DA-40A7-AA82-163B9FC49D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234" b="36091"/>
          <a:stretch/>
        </p:blipFill>
        <p:spPr>
          <a:xfrm>
            <a:off x="4798257" y="2491813"/>
            <a:ext cx="5945943" cy="397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55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AA18A-C04B-4428-A042-94D90BEA1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LOWER() &amp; UPPER() 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338DF-F398-404A-ADC2-632DD613C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LOWER() function converts a string into lowercase. </a:t>
            </a:r>
          </a:p>
          <a:p>
            <a:r>
              <a:rPr lang="en-US" dirty="0"/>
              <a:t>The syntax: LOWER(</a:t>
            </a:r>
            <a:r>
              <a:rPr lang="en-US" dirty="0" err="1"/>
              <a:t>input_string</a:t>
            </a:r>
            <a:r>
              <a:rPr lang="en-US" dirty="0"/>
              <a:t>)</a:t>
            </a:r>
          </a:p>
          <a:p>
            <a:r>
              <a:rPr lang="en-US" dirty="0"/>
              <a:t>The UPPER() function converts an input string into uppercase. </a:t>
            </a:r>
          </a:p>
          <a:p>
            <a:r>
              <a:rPr lang="en-US" dirty="0"/>
              <a:t>The syntax: UPPER(</a:t>
            </a:r>
            <a:r>
              <a:rPr lang="en-US" dirty="0" err="1"/>
              <a:t>input_string</a:t>
            </a:r>
            <a:r>
              <a:rPr lang="en-US" dirty="0"/>
              <a:t>)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2812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F55C-5515-4251-A9BC-21B5C2BCD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LOWER() &amp; UPPER() Example</a:t>
            </a:r>
            <a:endParaRPr lang="en-ZA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EA54252-7285-4F0F-B1F1-A71ABE4DFE6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tretch/>
        </p:blipFill>
        <p:spPr>
          <a:xfrm>
            <a:off x="1023938" y="2798010"/>
            <a:ext cx="4754562" cy="2998705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41710F3-12B6-4FDB-824E-CCC7A7D7AA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tretch/>
        </p:blipFill>
        <p:spPr>
          <a:xfrm>
            <a:off x="5989638" y="2792721"/>
            <a:ext cx="4754562" cy="300928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6009B2-D8EB-4DB8-AE73-6BD86E84C3D1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023938" y="2149476"/>
            <a:ext cx="4754563" cy="822325"/>
          </a:xfrm>
        </p:spPr>
        <p:txBody>
          <a:bodyPr/>
          <a:lstStyle/>
          <a:p>
            <a:r>
              <a:rPr lang="en-US" dirty="0"/>
              <a:t>Lower()</a:t>
            </a:r>
            <a:endParaRPr lang="en-Z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B12432-EC21-4766-90CA-A42EFEE4AD2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989638" y="2149476"/>
            <a:ext cx="4754562" cy="822325"/>
          </a:xfrm>
        </p:spPr>
        <p:txBody>
          <a:bodyPr/>
          <a:lstStyle/>
          <a:p>
            <a:r>
              <a:rPr lang="en-US" dirty="0"/>
              <a:t>Upper()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64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A52D8-0EE1-4B1F-B66F-C4258FAE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LTRIM() &amp; RTRIM() &amp; Trim()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AC928-A142-4ADE-B754-EFAF2E195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LTRIM() function returns a string after removing leading blanks. </a:t>
            </a:r>
          </a:p>
          <a:p>
            <a:r>
              <a:rPr lang="en-US" dirty="0"/>
              <a:t>The syntax: LTRIM(</a:t>
            </a:r>
            <a:r>
              <a:rPr lang="en-US" dirty="0" err="1"/>
              <a:t>input_string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The RTRIM() function returns a string after truncating all trailing blanks.</a:t>
            </a:r>
          </a:p>
          <a:p>
            <a:r>
              <a:rPr lang="en-US" dirty="0"/>
              <a:t>the syntax: RTRIM(</a:t>
            </a:r>
            <a:r>
              <a:rPr lang="en-US" dirty="0" err="1"/>
              <a:t>input_string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The TRIM() function removes spaces or specified characters from both ends of a string. </a:t>
            </a:r>
          </a:p>
          <a:p>
            <a:r>
              <a:rPr lang="en-US" dirty="0"/>
              <a:t>The syntax: TRIM([</a:t>
            </a:r>
            <a:r>
              <a:rPr lang="en-US" dirty="0" err="1"/>
              <a:t>removed_characters</a:t>
            </a:r>
            <a:r>
              <a:rPr lang="en-US" dirty="0"/>
              <a:t> FROM] </a:t>
            </a:r>
            <a:r>
              <a:rPr lang="en-US" dirty="0" err="1"/>
              <a:t>input_string</a:t>
            </a:r>
            <a:r>
              <a:rPr lang="en-US" dirty="0"/>
              <a:t>)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0710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0B837-7D1B-4549-B0BC-28DBB629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LTRIM() &amp; RTRIM() &amp; Trim() examples</a:t>
            </a:r>
            <a:endParaRPr lang="en-Z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8E8806-5607-42C7-B8D0-699DF9BAC8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473527"/>
            <a:ext cx="6096000" cy="1570658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9631BD-DED7-4118-BF83-A856CB3B3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6" y="1878037"/>
            <a:ext cx="6049764" cy="169164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B8A600-E66E-44B9-9680-0FC79F781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874" y="2723857"/>
            <a:ext cx="5980864" cy="2396784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163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D0C5F-B8EA-88B9-45C9-BAC4ACFDB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Trim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8B49B-3FE0-0E82-3523-C04065D96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TRIM('    Hello    ') AS Result; -- Output: 'Hello'</a:t>
            </a:r>
          </a:p>
          <a:p>
            <a:r>
              <a:rPr lang="en-US" dirty="0"/>
              <a:t>SELECT TRIM(LEADING '0' FROM '0000123') AS Result; -- Output: '123'</a:t>
            </a:r>
          </a:p>
          <a:p>
            <a:r>
              <a:rPr lang="en-US" dirty="0"/>
              <a:t>SELECT TRIM(TRAILING '!' FROM 'Hello!!!') AS Result; -- Output: 'Hello'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68681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79FA0-3B2A-4629-8219-90521945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REPLACE()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F1215-CCE6-43FD-96D4-1E9CD8848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REPLACE() function to replace all occurrences of a substring by a new substring within a string.</a:t>
            </a:r>
          </a:p>
          <a:p>
            <a:endParaRPr lang="en-US" dirty="0"/>
          </a:p>
          <a:p>
            <a:r>
              <a:rPr lang="en-US" dirty="0"/>
              <a:t>The syntax: REPLACE(</a:t>
            </a:r>
            <a:r>
              <a:rPr lang="en-US" dirty="0" err="1"/>
              <a:t>input_string</a:t>
            </a:r>
            <a:r>
              <a:rPr lang="en-US" dirty="0"/>
              <a:t>,  substring,  </a:t>
            </a:r>
            <a:r>
              <a:rPr lang="en-US" dirty="0" err="1"/>
              <a:t>new_substring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1. The </a:t>
            </a:r>
            <a:r>
              <a:rPr lang="en-US" dirty="0" err="1">
                <a:solidFill>
                  <a:srgbClr val="FF0000"/>
                </a:solidFill>
              </a:rPr>
              <a:t>input_string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any string expression to be searched.</a:t>
            </a:r>
          </a:p>
          <a:p>
            <a:r>
              <a:rPr lang="en-US" dirty="0"/>
              <a:t>2. The</a:t>
            </a:r>
            <a:r>
              <a:rPr lang="en-US" dirty="0">
                <a:solidFill>
                  <a:srgbClr val="FF0000"/>
                </a:solidFill>
              </a:rPr>
              <a:t> substring </a:t>
            </a:r>
            <a:r>
              <a:rPr lang="en-US" dirty="0"/>
              <a:t>is the substring to be replaced.</a:t>
            </a:r>
          </a:p>
          <a:p>
            <a:r>
              <a:rPr lang="en-US" dirty="0"/>
              <a:t>3. The </a:t>
            </a:r>
            <a:r>
              <a:rPr lang="en-US" dirty="0" err="1">
                <a:solidFill>
                  <a:srgbClr val="FF0000"/>
                </a:solidFill>
              </a:rPr>
              <a:t>new_substring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the replacement string.</a:t>
            </a:r>
          </a:p>
          <a:p>
            <a:r>
              <a:rPr lang="en-US" dirty="0"/>
              <a:t>The REPLACE() function returns a new string in which all occurrences of the substring</a:t>
            </a:r>
          </a:p>
          <a:p>
            <a:r>
              <a:rPr lang="en-US" dirty="0"/>
              <a:t>are replaced by the </a:t>
            </a:r>
            <a:r>
              <a:rPr lang="en-US" dirty="0" err="1">
                <a:solidFill>
                  <a:srgbClr val="FF0000"/>
                </a:solidFill>
              </a:rPr>
              <a:t>new_substring</a:t>
            </a:r>
            <a:r>
              <a:rPr lang="en-US" dirty="0"/>
              <a:t>. It returns </a:t>
            </a:r>
            <a:r>
              <a:rPr lang="en-US" dirty="0">
                <a:solidFill>
                  <a:srgbClr val="FF0000"/>
                </a:solidFill>
              </a:rPr>
              <a:t>NULL</a:t>
            </a:r>
            <a:r>
              <a:rPr lang="en-US" dirty="0"/>
              <a:t> if any argument is </a:t>
            </a:r>
            <a:r>
              <a:rPr lang="en-US" dirty="0">
                <a:solidFill>
                  <a:srgbClr val="FF0000"/>
                </a:solidFill>
              </a:rPr>
              <a:t>NULL</a:t>
            </a:r>
            <a:r>
              <a:rPr lang="en-US" dirty="0"/>
              <a:t>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4499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06C19-DE79-4D62-A310-6D55376EF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Replace() Example</a:t>
            </a:r>
            <a:endParaRPr lang="en-Z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67878E-D26B-4D48-94CF-7C5B253BBF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24128" y="1737360"/>
            <a:ext cx="8131446" cy="49657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B6B6461-40DB-4CD8-8011-61AB31A45225}"/>
              </a:ext>
            </a:extLst>
          </p:cNvPr>
          <p:cNvSpPr/>
          <p:nvPr/>
        </p:nvSpPr>
        <p:spPr>
          <a:xfrm>
            <a:off x="2146300" y="2273300"/>
            <a:ext cx="1447800" cy="190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4F2A23-9655-4861-BECB-C4D12BA5F1E4}"/>
              </a:ext>
            </a:extLst>
          </p:cNvPr>
          <p:cNvSpPr/>
          <p:nvPr/>
        </p:nvSpPr>
        <p:spPr>
          <a:xfrm>
            <a:off x="1587500" y="2222500"/>
            <a:ext cx="2667000" cy="279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8061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98C37-008D-4BA2-8197-BA75601C534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ZA" dirty="0"/>
              <a:t>String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363224-739C-4BB2-AE47-E27A0375C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the L&amp;D Company database</a:t>
            </a:r>
          </a:p>
          <a:p>
            <a:r>
              <a:rPr lang="en-US" dirty="0">
                <a:solidFill>
                  <a:srgbClr val="000000"/>
                </a:solidFill>
                <a:latin typeface="-apple-system"/>
              </a:rPr>
              <a:t>R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eturn the full name of the employees by combining the first name and last name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-apple-system"/>
              </a:rPr>
              <a:t>R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eturn the full name of the employees by </a:t>
            </a:r>
            <a:r>
              <a:rPr lang="en-US" dirty="0">
                <a:solidFill>
                  <a:srgbClr val="000000"/>
                </a:solidFill>
                <a:latin typeface="-apple-system"/>
              </a:rPr>
              <a:t>concatenating the first name and last names of all the accountants by using joins</a:t>
            </a:r>
          </a:p>
          <a:p>
            <a:r>
              <a:rPr lang="en-US" dirty="0">
                <a:solidFill>
                  <a:srgbClr val="000000"/>
                </a:solidFill>
                <a:latin typeface="-apple-system"/>
              </a:rPr>
              <a:t>Encode all the email addresses for all the employees using the appropriate function.</a:t>
            </a:r>
          </a:p>
          <a:p>
            <a:r>
              <a:rPr lang="en-US" dirty="0">
                <a:solidFill>
                  <a:srgbClr val="000000"/>
                </a:solidFill>
                <a:latin typeface="-apple-system"/>
              </a:rPr>
              <a:t>Decode all the email addresses for all the employees using the appropriate function.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ZA" dirty="0">
              <a:solidFill>
                <a:srgbClr val="000000"/>
              </a:solidFill>
              <a:latin typeface="-apple-system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05CB4C-C6AF-EC2B-2FC6-ECCD06211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8613" y="5516055"/>
            <a:ext cx="1058821" cy="124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321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305C6-939D-44F1-911B-E4EB103B4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Coalesce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DDC4F-BA16-4A63-8934-8C823CCBA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92808"/>
            <a:ext cx="10775149" cy="4416552"/>
          </a:xfrm>
        </p:spPr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SQL Coalesce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function lets you return an alternative value if an expression is NULL 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sym typeface="Wingdings" panose="05000000000000000000" pitchFamily="2" charset="2"/>
              </a:rPr>
              <a:t> in this case  a 0</a:t>
            </a:r>
            <a:endParaRPr lang="en-US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ProductName, 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UnitPrice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UnitsInStock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COALESCE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UnitsOnOrder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0)) 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Products;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ProductName, 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UnitPrice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UnitsInStock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IFNULL(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UnitsOnOrder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Products;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9177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A27EA-790A-4B03-BF5A-8518187F9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180" y="166702"/>
            <a:ext cx="9720072" cy="923544"/>
          </a:xfrm>
        </p:spPr>
        <p:txBody>
          <a:bodyPr>
            <a:normAutofit/>
          </a:bodyPr>
          <a:lstStyle/>
          <a:p>
            <a:r>
              <a:rPr lang="en-US" dirty="0"/>
              <a:t>MS Access String / Text Functions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2B1189-42EF-B418-7AA9-08C1BCDC35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16156" y="1270665"/>
            <a:ext cx="10159688" cy="542063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B018E7-87B0-151D-8CC4-DD073AD3DBB4}"/>
              </a:ext>
            </a:extLst>
          </p:cNvPr>
          <p:cNvSpPr txBox="1"/>
          <p:nvPr/>
        </p:nvSpPr>
        <p:spPr>
          <a:xfrm>
            <a:off x="1016156" y="901333"/>
            <a:ext cx="1092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These are some string functions and their purpose: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7293AC6-782E-76D5-440D-AB327388DEEA}"/>
                  </a:ext>
                </a:extLst>
              </p14:cNvPr>
              <p14:cNvContentPartPr/>
              <p14:nvPr/>
            </p14:nvContentPartPr>
            <p14:xfrm>
              <a:off x="4402468" y="182816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7293AC6-782E-76D5-440D-AB327388DE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39828" y="176516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7FB21B9-159C-1BC8-F309-A45F54A4D045}"/>
                  </a:ext>
                </a:extLst>
              </p14:cNvPr>
              <p14:cNvContentPartPr/>
              <p14:nvPr/>
            </p14:nvContentPartPr>
            <p14:xfrm>
              <a:off x="4360708" y="229292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7FB21B9-159C-1BC8-F309-A45F54A4D0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97708" y="222992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4528DDD-ED49-AAA9-6DD1-522FCABDC9F6}"/>
                  </a:ext>
                </a:extLst>
              </p14:cNvPr>
              <p14:cNvContentPartPr/>
              <p14:nvPr/>
            </p14:nvContentPartPr>
            <p14:xfrm>
              <a:off x="4360708" y="250352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4528DDD-ED49-AAA9-6DD1-522FCABDC9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97708" y="244052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E9F8CFE-D26C-A108-7D20-4128650EBD68}"/>
                  </a:ext>
                </a:extLst>
              </p14:cNvPr>
              <p14:cNvContentPartPr/>
              <p14:nvPr/>
            </p14:nvContentPartPr>
            <p14:xfrm>
              <a:off x="4332268" y="271448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E9F8CFE-D26C-A108-7D20-4128650EBD6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69628" y="265148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8465820-78CD-5D4D-91A7-CA8748D048E2}"/>
                  </a:ext>
                </a:extLst>
              </p14:cNvPr>
              <p14:cNvContentPartPr/>
              <p14:nvPr/>
            </p14:nvContentPartPr>
            <p14:xfrm>
              <a:off x="4388788" y="316484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8465820-78CD-5D4D-91A7-CA8748D048E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25788" y="310184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525967C-244D-B6FE-39DD-756A53DE8CC2}"/>
                  </a:ext>
                </a:extLst>
              </p14:cNvPr>
              <p14:cNvContentPartPr/>
              <p14:nvPr/>
            </p14:nvContentPartPr>
            <p14:xfrm>
              <a:off x="4332268" y="3587123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525967C-244D-B6FE-39DD-756A53DE8C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69628" y="352412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6AD6E0D-CC0D-AFE2-1EE2-92F142FE27CB}"/>
                  </a:ext>
                </a:extLst>
              </p14:cNvPr>
              <p14:cNvContentPartPr/>
              <p14:nvPr/>
            </p14:nvContentPartPr>
            <p14:xfrm>
              <a:off x="4290508" y="3826163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6AD6E0D-CC0D-AFE2-1EE2-92F142FE27C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27508" y="376352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A63EA99-9048-BCCD-9BFC-DC2836B3409A}"/>
                  </a:ext>
                </a:extLst>
              </p14:cNvPr>
              <p14:cNvContentPartPr/>
              <p14:nvPr/>
            </p14:nvContentPartPr>
            <p14:xfrm>
              <a:off x="4262068" y="4036763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A63EA99-9048-BCCD-9BFC-DC2836B3409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99428" y="397376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3D85E45-9609-9C3C-A70C-A0AC688D0071}"/>
                  </a:ext>
                </a:extLst>
              </p14:cNvPr>
              <p14:cNvContentPartPr/>
              <p14:nvPr/>
            </p14:nvContentPartPr>
            <p14:xfrm>
              <a:off x="4276108" y="4515203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3D85E45-9609-9C3C-A70C-A0AC688D007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13108" y="445256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5B176EB-5128-DED1-D703-17A70AC2B096}"/>
                  </a:ext>
                </a:extLst>
              </p14:cNvPr>
              <p14:cNvContentPartPr/>
              <p14:nvPr/>
            </p14:nvContentPartPr>
            <p14:xfrm>
              <a:off x="4557268" y="4979603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5B176EB-5128-DED1-D703-17A70AC2B0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94628" y="491660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4926663-7C4D-2710-6A7A-18FA9C697983}"/>
                  </a:ext>
                </a:extLst>
              </p14:cNvPr>
              <p14:cNvContentPartPr/>
              <p14:nvPr/>
            </p14:nvContentPartPr>
            <p14:xfrm>
              <a:off x="4402468" y="5204243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4926663-7C4D-2710-6A7A-18FA9C6979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39828" y="514160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FF1DE25-536F-ED1C-15E0-4B0D3D0CDCAC}"/>
                  </a:ext>
                </a:extLst>
              </p14:cNvPr>
              <p14:cNvContentPartPr/>
              <p14:nvPr/>
            </p14:nvContentPartPr>
            <p14:xfrm>
              <a:off x="4304188" y="5415563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FF1DE25-536F-ED1C-15E0-4B0D3D0CDCA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41548" y="535256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34CA25F-5392-F579-165F-760A34C9CCA0}"/>
                  </a:ext>
                </a:extLst>
              </p14:cNvPr>
              <p14:cNvContentPartPr/>
              <p14:nvPr/>
            </p14:nvContentPartPr>
            <p14:xfrm>
              <a:off x="4304188" y="5612843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34CA25F-5392-F579-165F-760A34C9CCA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41548" y="5549843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39122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54199-CF94-491A-BF8E-9DCB14AFE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Coalesce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14D0A-BAC8-415A-BBDE-5977113B7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92808"/>
            <a:ext cx="7908857" cy="4416552"/>
          </a:xfrm>
        </p:spPr>
        <p:txBody>
          <a:bodyPr>
            <a:normAutofit fontScale="92500" lnSpcReduction="10000"/>
          </a:bodyPr>
          <a:lstStyle/>
          <a:p>
            <a:endParaRPr lang="en-US" b="0" i="0" dirty="0">
              <a:solidFill>
                <a:srgbClr val="0000FF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SELECT </a:t>
            </a:r>
            <a:r>
              <a:rPr lang="en-US" dirty="0" err="1">
                <a:solidFill>
                  <a:srgbClr val="008080"/>
                </a:solidFill>
                <a:latin typeface="Courier New" panose="02070309020205020404" pitchFamily="49" charset="0"/>
              </a:rPr>
              <a:t>firstName</a:t>
            </a:r>
            <a:r>
              <a:rPr lang="en-US" b="0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 + ‘  ‘ + </a:t>
            </a:r>
            <a:r>
              <a:rPr lang="en-US" dirty="0" err="1">
                <a:solidFill>
                  <a:srgbClr val="008080"/>
                </a:solidFill>
                <a:latin typeface="Courier New" panose="02070309020205020404" pitchFamily="49" charset="0"/>
              </a:rPr>
              <a:t>MiddleName</a:t>
            </a:r>
            <a:r>
              <a:rPr lang="en-US" b="0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 + ‘   ‘ + </a:t>
            </a:r>
            <a:r>
              <a:rPr lang="en-US" dirty="0" err="1">
                <a:solidFill>
                  <a:srgbClr val="008080"/>
                </a:solidFill>
                <a:latin typeface="Courier New" panose="02070309020205020404" pitchFamily="49" charset="0"/>
              </a:rPr>
              <a:t>LastName</a:t>
            </a:r>
            <a:r>
              <a:rPr lang="en-US" b="0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 FROM </a:t>
            </a:r>
            <a:r>
              <a:rPr 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Person</a:t>
            </a:r>
          </a:p>
          <a:p>
            <a:endParaRPr lang="en-US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r>
              <a:rPr lang="en-US" i="1" dirty="0"/>
              <a:t>If they don t have a middle name (if middle name column = null)  then this will result in a null value for this calculation  however:</a:t>
            </a:r>
          </a:p>
          <a:p>
            <a:endParaRPr lang="en-US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b="0" i="0" dirty="0">
                <a:solidFill>
                  <a:srgbClr val="006FE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firstName</a:t>
            </a:r>
            <a:r>
              <a:rPr lang="en-US" b="0" i="0" dirty="0">
                <a:solidFill>
                  <a:srgbClr val="006FE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en-US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 ‘ ‘ </a:t>
            </a:r>
            <a:r>
              <a:rPr lang="en-US" b="0" i="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en-US" b="0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COALESCE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i="0" dirty="0" err="1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MiddleName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i="0" dirty="0">
                <a:solidFill>
                  <a:srgbClr val="006FE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+’</a:t>
            </a:r>
            <a:r>
              <a:rPr lang="en-US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  ‘ </a:t>
            </a:r>
            <a:r>
              <a:rPr lang="en-US" b="0" i="0" dirty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en-US" b="0" i="0" dirty="0">
                <a:solidFill>
                  <a:srgbClr val="006FE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LastName</a:t>
            </a:r>
            <a:r>
              <a:rPr lang="en-US" b="0" i="0" dirty="0">
                <a:solidFill>
                  <a:srgbClr val="006FE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b="0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i="0" dirty="0">
                <a:solidFill>
                  <a:srgbClr val="006FE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Person</a:t>
            </a:r>
          </a:p>
          <a:p>
            <a:endParaRPr lang="en-US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r>
              <a:rPr lang="en-US" i="1" dirty="0"/>
              <a:t>This will now only add the middle name if there is one and a space if they </a:t>
            </a:r>
            <a:r>
              <a:rPr lang="en-US" i="1" dirty="0" err="1"/>
              <a:t>dont</a:t>
            </a:r>
            <a:r>
              <a:rPr lang="en-US" i="1" dirty="0"/>
              <a:t> have a middle name</a:t>
            </a:r>
            <a:endParaRPr lang="en-ZA" i="1" dirty="0"/>
          </a:p>
        </p:txBody>
      </p:sp>
      <p:pic>
        <p:nvPicPr>
          <p:cNvPr id="2050" name="Picture 2" descr="SQL Coalesce in a string concatenation operation">
            <a:extLst>
              <a:ext uri="{FF2B5EF4-FFF2-40B4-BE49-F238E27FC236}">
                <a16:creationId xmlns:a16="http://schemas.microsoft.com/office/drawing/2014/main" id="{53081B19-56B9-420F-9D87-71449A5F7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693" y="993986"/>
            <a:ext cx="2423013" cy="4573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8AE812A-0DE4-447F-B0F8-77D419992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1460" y="993986"/>
            <a:ext cx="3039279" cy="472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082F316-6D61-2333-A56A-27E598B8F5DC}"/>
              </a:ext>
            </a:extLst>
          </p:cNvPr>
          <p:cNvSpPr/>
          <p:nvPr/>
        </p:nvSpPr>
        <p:spPr>
          <a:xfrm>
            <a:off x="10090483" y="2598821"/>
            <a:ext cx="352927" cy="8301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DC6C8CE-72B8-F877-E61F-3E8EF253C9ED}"/>
              </a:ext>
            </a:extLst>
          </p:cNvPr>
          <p:cNvSpPr/>
          <p:nvPr/>
        </p:nvSpPr>
        <p:spPr>
          <a:xfrm>
            <a:off x="10198173" y="4106779"/>
            <a:ext cx="245238" cy="4093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2202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7B5D2-52AF-4EC7-9FAD-730D5DD18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null functions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80AD1-8370-44E9-B698-AE39C6C69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620" y="1966822"/>
            <a:ext cx="10019582" cy="4342537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Consolas" panose="020B0609020204030204" pitchFamily="49" charset="0"/>
              </a:rPr>
              <a:t>The NULL or ISNULL() function is used to replace the NULL values with a value or text. </a:t>
            </a:r>
          </a:p>
          <a:p>
            <a:endParaRPr lang="en-ZA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084A9C8-EAAF-48C8-85D3-D291F236FF00}"/>
              </a:ext>
            </a:extLst>
          </p:cNvPr>
          <p:cNvGrpSpPr/>
          <p:nvPr/>
        </p:nvGrpSpPr>
        <p:grpSpPr>
          <a:xfrm>
            <a:off x="724620" y="3601966"/>
            <a:ext cx="4105275" cy="2552700"/>
            <a:chOff x="724620" y="2861740"/>
            <a:chExt cx="4105275" cy="25527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B43FC7C-D1AE-4CF6-B0D1-ECD9E4409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4620" y="2861740"/>
              <a:ext cx="4105275" cy="25527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A6B8AD1-1471-416D-A695-E63A3E846087}"/>
                </a:ext>
              </a:extLst>
            </p:cNvPr>
            <p:cNvSpPr/>
            <p:nvPr/>
          </p:nvSpPr>
          <p:spPr>
            <a:xfrm>
              <a:off x="2286000" y="3429000"/>
              <a:ext cx="997527" cy="19854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A4BFC23-7E25-414C-9F51-34C2F36D53FB}"/>
              </a:ext>
            </a:extLst>
          </p:cNvPr>
          <p:cNvGrpSpPr/>
          <p:nvPr/>
        </p:nvGrpSpPr>
        <p:grpSpPr>
          <a:xfrm>
            <a:off x="5267686" y="3601966"/>
            <a:ext cx="5038725" cy="2752725"/>
            <a:chOff x="5267686" y="2861740"/>
            <a:chExt cx="5038725" cy="275272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4D00755-5091-4941-9AF5-9B0AF47FD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67686" y="2861740"/>
              <a:ext cx="5038725" cy="2752725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23C6D67-6DB0-432C-BD06-CD88FD3115EF}"/>
                </a:ext>
              </a:extLst>
            </p:cNvPr>
            <p:cNvSpPr/>
            <p:nvPr/>
          </p:nvSpPr>
          <p:spPr>
            <a:xfrm>
              <a:off x="6789521" y="3629025"/>
              <a:ext cx="997527" cy="19854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</p:spTree>
    <p:extLst>
      <p:ext uri="{BB962C8B-B14F-4D97-AF65-F5344CB8AC3E}">
        <p14:creationId xmlns:p14="http://schemas.microsoft.com/office/powerpoint/2010/main" val="353208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62960-5E3C-49CB-BC88-80C365D33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function continued..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6E7D1-3167-483B-A6CB-6F9A80537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Original:</a:t>
            </a:r>
            <a:endParaRPr lang="en-US" b="0" i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ProductName, 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UnitPrice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UnitsInStock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UnitsOnOrder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Products;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Example of using the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ProductName, 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UnitPrice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UnitsInStock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IF(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IsNull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UnitsOnOrder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 0, 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UnitsOnOrder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Products;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499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ED47-9BBE-410F-9769-98DF6F71E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/>
              <a:t>Nullif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2F526-CAD6-4D73-97AA-C494AB120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92808"/>
            <a:ext cx="10614838" cy="4416552"/>
          </a:xfrm>
        </p:spPr>
        <p:txBody>
          <a:bodyPr/>
          <a:lstStyle/>
          <a:p>
            <a:r>
              <a:rPr lang="en-US" dirty="0"/>
              <a:t>When two expressions are compared  the NULLIF() method is used.</a:t>
            </a:r>
          </a:p>
          <a:p>
            <a:r>
              <a:rPr lang="en-US" dirty="0"/>
              <a:t>If both expressions are equal  the NULLIF() method returns NULL; </a:t>
            </a:r>
          </a:p>
          <a:p>
            <a:r>
              <a:rPr lang="en-US" dirty="0"/>
              <a:t>If both expressions are not equal  it returns the first expression. </a:t>
            </a:r>
          </a:p>
          <a:p>
            <a:endParaRPr lang="en-Z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FCAFC0-2423-4C6C-B120-24B10A170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54" y="4249586"/>
            <a:ext cx="5152683" cy="235932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8C42C3F4-3604-4131-913E-A54AFF58547E}"/>
              </a:ext>
            </a:extLst>
          </p:cNvPr>
          <p:cNvGrpSpPr/>
          <p:nvPr/>
        </p:nvGrpSpPr>
        <p:grpSpPr>
          <a:xfrm>
            <a:off x="6176811" y="4421332"/>
            <a:ext cx="5514975" cy="2015836"/>
            <a:chOff x="5829300" y="3429000"/>
            <a:chExt cx="5514975" cy="201583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24EB62A-4993-4E99-B506-C73B5013C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29300" y="3429000"/>
              <a:ext cx="5514975" cy="200025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59A8868-23B7-4757-A0C9-C8DE8942E5FF}"/>
                </a:ext>
              </a:extLst>
            </p:cNvPr>
            <p:cNvSpPr/>
            <p:nvPr/>
          </p:nvSpPr>
          <p:spPr>
            <a:xfrm>
              <a:off x="10183091" y="4193372"/>
              <a:ext cx="1108364" cy="125146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</p:spTree>
    <p:extLst>
      <p:ext uri="{BB962C8B-B14F-4D97-AF65-F5344CB8AC3E}">
        <p14:creationId xmlns:p14="http://schemas.microsoft.com/office/powerpoint/2010/main" val="343698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2CAB6-B8DE-4F01-A41D-6B2391332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Concat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AB7AF-F178-4248-B2EE-606341EB6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join two or more strings into one  you use the CONCAT() function </a:t>
            </a:r>
          </a:p>
          <a:p>
            <a:r>
              <a:rPr lang="en-US" dirty="0"/>
              <a:t>The syntax: CONCAT ( input_string1, input_string2…)</a:t>
            </a:r>
          </a:p>
          <a:p>
            <a:r>
              <a:rPr lang="en-US" dirty="0"/>
              <a:t>The CONCAT() function also converts NULL into an empty string with the type VARCHAR(1).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35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4DF38-4AF6-4A52-B8DA-5FBCF75F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 function example</a:t>
            </a:r>
            <a:endParaRPr lang="en-Z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2BBA0A-310C-4444-A630-6F25DE3E67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2571" b="40723"/>
          <a:stretch/>
        </p:blipFill>
        <p:spPr>
          <a:xfrm>
            <a:off x="2332423" y="1568548"/>
            <a:ext cx="8555301" cy="4741255"/>
          </a:xfrm>
        </p:spPr>
      </p:pic>
    </p:spTree>
    <p:extLst>
      <p:ext uri="{BB962C8B-B14F-4D97-AF65-F5344CB8AC3E}">
        <p14:creationId xmlns:p14="http://schemas.microsoft.com/office/powerpoint/2010/main" val="3987493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6548F-1CA2-752B-2E63-7B1A5754A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/>
              <a:t>Concat</a:t>
            </a:r>
            <a:r>
              <a:rPr lang="en-ZA" dirty="0"/>
              <a:t> vs </a:t>
            </a:r>
            <a:r>
              <a:rPr lang="en-ZA" dirty="0" err="1"/>
              <a:t>concat_WS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A9FC3-9E29-9E4F-7410-80312149F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92808"/>
            <a:ext cx="9720073" cy="496519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main difference between the two functions is </a:t>
            </a:r>
            <a:r>
              <a:rPr lang="en-US" i="1" dirty="0"/>
              <a:t>how they handle the separator </a:t>
            </a:r>
            <a:r>
              <a:rPr lang="en-US" dirty="0"/>
              <a:t>between the concatenated strings.</a:t>
            </a:r>
          </a:p>
          <a:p>
            <a:endParaRPr lang="en-US" dirty="0"/>
          </a:p>
          <a:p>
            <a:r>
              <a:rPr lang="en-US" dirty="0"/>
              <a:t>CONCAT() function takes two or more expressions as arguments and concatenates them together, without adding any separator between them. </a:t>
            </a:r>
          </a:p>
          <a:p>
            <a:r>
              <a:rPr lang="en-ZA" b="1" dirty="0"/>
              <a:t>CONCAT(</a:t>
            </a:r>
            <a:r>
              <a:rPr lang="en-ZA" b="1" i="1" dirty="0"/>
              <a:t>string1</a:t>
            </a:r>
            <a:r>
              <a:rPr lang="en-ZA" b="1" dirty="0"/>
              <a:t>, </a:t>
            </a:r>
            <a:r>
              <a:rPr lang="en-ZA" b="1" i="1" dirty="0"/>
              <a:t>string2</a:t>
            </a:r>
            <a:r>
              <a:rPr lang="en-ZA" b="1" dirty="0"/>
              <a:t>, </a:t>
            </a:r>
            <a:r>
              <a:rPr lang="en-ZA" b="1" i="1" dirty="0"/>
              <a:t>....</a:t>
            </a:r>
            <a:r>
              <a:rPr lang="en-ZA" b="1" dirty="0"/>
              <a:t>, </a:t>
            </a:r>
            <a:r>
              <a:rPr lang="en-ZA" b="1" i="1" dirty="0" err="1"/>
              <a:t>string_n</a:t>
            </a:r>
            <a:r>
              <a:rPr lang="en-ZA" b="1" dirty="0"/>
              <a:t>)</a:t>
            </a:r>
            <a:endParaRPr lang="en-US" b="1" dirty="0"/>
          </a:p>
          <a:p>
            <a:r>
              <a:rPr lang="en-US" dirty="0"/>
              <a:t>SELECT CONCAT('Hello', 'World'); -- Output: HelloWorld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On the other hand, CONCAT_WS() function also concatenates two or more strings, but it allows you to specify a separator between the strings. The first argument of the function is the separator, and subsequent arguments are the strings to concatenate.</a:t>
            </a:r>
          </a:p>
          <a:p>
            <a:r>
              <a:rPr lang="en-ZA" b="1" dirty="0"/>
              <a:t>CONCAT_WS(</a:t>
            </a:r>
            <a:r>
              <a:rPr lang="en-ZA" b="1" i="1" dirty="0">
                <a:highlight>
                  <a:srgbClr val="FFFF00"/>
                </a:highlight>
              </a:rPr>
              <a:t>separator</a:t>
            </a:r>
            <a:r>
              <a:rPr lang="en-ZA" b="1" i="1" dirty="0"/>
              <a:t>, string1</a:t>
            </a:r>
            <a:r>
              <a:rPr lang="en-ZA" b="1" dirty="0"/>
              <a:t>, </a:t>
            </a:r>
            <a:r>
              <a:rPr lang="en-ZA" b="1" i="1" dirty="0"/>
              <a:t>string2</a:t>
            </a:r>
            <a:r>
              <a:rPr lang="en-ZA" b="1" dirty="0"/>
              <a:t>, </a:t>
            </a:r>
            <a:r>
              <a:rPr lang="en-ZA" b="1" i="1" dirty="0"/>
              <a:t>....</a:t>
            </a:r>
            <a:r>
              <a:rPr lang="en-ZA" b="1" dirty="0"/>
              <a:t>, </a:t>
            </a:r>
            <a:r>
              <a:rPr lang="en-ZA" b="1" i="1" dirty="0" err="1"/>
              <a:t>string_n</a:t>
            </a:r>
            <a:r>
              <a:rPr lang="en-ZA" b="1" dirty="0"/>
              <a:t>)</a:t>
            </a:r>
            <a:endParaRPr lang="en-US" b="1" dirty="0"/>
          </a:p>
          <a:p>
            <a:r>
              <a:rPr lang="en-US" dirty="0"/>
              <a:t>SELECT CONCAT_WS(',', 'John', 'Doe', '42'); -- Output: John,Doe,42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326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9C6A6-FAA5-4A41-80BF-DF07CBB24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CONCAT_WS()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87195-912B-423B-B2F2-DD39664BF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92808"/>
            <a:ext cx="9720073" cy="4704940"/>
          </a:xfrm>
        </p:spPr>
        <p:txBody>
          <a:bodyPr>
            <a:normAutofit/>
          </a:bodyPr>
          <a:lstStyle/>
          <a:p>
            <a:r>
              <a:rPr lang="en-US" dirty="0"/>
              <a:t>The SQL Server CONCAT_WS() function concatenates two or more strings into one string with a separator.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The syntax:  CONCAT_WS(separator, input_string1, input_string2...);</a:t>
            </a:r>
          </a:p>
          <a:p>
            <a:endParaRPr lang="en-US" dirty="0"/>
          </a:p>
          <a:p>
            <a:r>
              <a:rPr lang="en-US" dirty="0"/>
              <a:t>1. The </a:t>
            </a:r>
            <a:r>
              <a:rPr lang="en-US" dirty="0">
                <a:solidFill>
                  <a:srgbClr val="FF0000"/>
                </a:solidFill>
              </a:rPr>
              <a:t>separator</a:t>
            </a:r>
            <a:r>
              <a:rPr lang="en-US" dirty="0"/>
              <a:t> is a character-based expression that will be used to separate characters.</a:t>
            </a:r>
          </a:p>
          <a:p>
            <a:r>
              <a:rPr lang="en-US" dirty="0"/>
              <a:t>2. The </a:t>
            </a:r>
            <a:r>
              <a:rPr lang="en-US" dirty="0">
                <a:solidFill>
                  <a:srgbClr val="FF0000"/>
                </a:solidFill>
              </a:rPr>
              <a:t>input_string1 </a:t>
            </a:r>
            <a:r>
              <a:rPr lang="en-US" dirty="0"/>
              <a:t>to </a:t>
            </a:r>
            <a:r>
              <a:rPr lang="en-US" dirty="0" err="1">
                <a:solidFill>
                  <a:srgbClr val="FF0000"/>
                </a:solidFill>
              </a:rPr>
              <a:t>input_stringN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are expressions of any type. The CONCAT_WS() function implicitly converts values of non-character type to character type before concatenation.</a:t>
            </a:r>
          </a:p>
        </p:txBody>
      </p:sp>
    </p:spTree>
    <p:extLst>
      <p:ext uri="{BB962C8B-B14F-4D97-AF65-F5344CB8AC3E}">
        <p14:creationId xmlns:p14="http://schemas.microsoft.com/office/powerpoint/2010/main" val="115962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7B79-3ECF-4E9C-B883-F3ACA41CF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CONCAT_WS() example</a:t>
            </a:r>
            <a:endParaRPr lang="en-Z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AB6BD6-A85F-423E-8438-3AEA1BDA51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3524" y="1892300"/>
            <a:ext cx="7628412" cy="4839804"/>
          </a:xfrm>
        </p:spPr>
      </p:pic>
    </p:spTree>
    <p:extLst>
      <p:ext uri="{BB962C8B-B14F-4D97-AF65-F5344CB8AC3E}">
        <p14:creationId xmlns:p14="http://schemas.microsoft.com/office/powerpoint/2010/main" val="3189241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0925C-AC15-C5BA-53E4-CC2C1954B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An alternative option to Concatenate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C77328C-09DC-6E1E-B6C1-1D28D175F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89298" y="3112168"/>
            <a:ext cx="4888428" cy="193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85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Custom 3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33CCCC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BFB6A092BC114FB9C8BF4F3844A63F" ma:contentTypeVersion="12" ma:contentTypeDescription="Create a new document." ma:contentTypeScope="" ma:versionID="44882e59778137eb3abff6fe86cb27ae">
  <xsd:schema xmlns:xsd="http://www.w3.org/2001/XMLSchema" xmlns:xs="http://www.w3.org/2001/XMLSchema" xmlns:p="http://schemas.microsoft.com/office/2006/metadata/properties" xmlns:ns3="1d6905d8-d2be-43f9-a6c8-7ae26326fc2f" xmlns:ns4="2ff071ce-df8b-4fc0-abb4-b097bcbe2cdc" targetNamespace="http://schemas.microsoft.com/office/2006/metadata/properties" ma:root="true" ma:fieldsID="5b1db03e36aed2cb507cf74cdabc5d23" ns3:_="" ns4:_="">
    <xsd:import namespace="1d6905d8-d2be-43f9-a6c8-7ae26326fc2f"/>
    <xsd:import namespace="2ff071ce-df8b-4fc0-abb4-b097bcbe2cd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6905d8-d2be-43f9-a6c8-7ae26326fc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f071ce-df8b-4fc0-abb4-b097bcbe2cd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AD56AF1-F8AC-497A-B554-CFAFE608E7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6905d8-d2be-43f9-a6c8-7ae26326fc2f"/>
    <ds:schemaRef ds:uri="2ff071ce-df8b-4fc0-abb4-b097bcbe2c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D4465B9-5913-49BF-A98C-BEDDD6A19590}">
  <ds:schemaRefs>
    <ds:schemaRef ds:uri="http://purl.org/dc/terms/"/>
    <ds:schemaRef ds:uri="http://schemas.microsoft.com/office/infopath/2007/PartnerControls"/>
    <ds:schemaRef ds:uri="http://www.w3.org/XML/1998/namespace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1d6905d8-d2be-43f9-a6c8-7ae26326fc2f"/>
    <ds:schemaRef ds:uri="2ff071ce-df8b-4fc0-abb4-b097bcbe2cdc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A107D2D-9A75-4854-8A1E-79037BDAB39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90639</TotalTime>
  <Words>2037</Words>
  <Application>Microsoft Office PowerPoint</Application>
  <PresentationFormat>Widescreen</PresentationFormat>
  <Paragraphs>233</Paragraphs>
  <Slides>33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6" baseType="lpstr">
      <vt:lpstr>Agency FB</vt:lpstr>
      <vt:lpstr>-apple-system</vt:lpstr>
      <vt:lpstr>arial</vt:lpstr>
      <vt:lpstr>arial</vt:lpstr>
      <vt:lpstr>Calibri</vt:lpstr>
      <vt:lpstr>Consolas</vt:lpstr>
      <vt:lpstr>Courier New</vt:lpstr>
      <vt:lpstr>Söhne</vt:lpstr>
      <vt:lpstr>Tw Cen MT</vt:lpstr>
      <vt:lpstr>Tw Cen MT Condensed</vt:lpstr>
      <vt:lpstr>Verdana</vt:lpstr>
      <vt:lpstr>Wingdings 3</vt:lpstr>
      <vt:lpstr>Integral</vt:lpstr>
      <vt:lpstr>Chapter 14: String functions</vt:lpstr>
      <vt:lpstr>Chapter 14: String functions</vt:lpstr>
      <vt:lpstr>MS Access String / Text Functions</vt:lpstr>
      <vt:lpstr>Concat function</vt:lpstr>
      <vt:lpstr>Concat function example</vt:lpstr>
      <vt:lpstr>Concat vs concat_WS</vt:lpstr>
      <vt:lpstr>CONCAT_WS()</vt:lpstr>
      <vt:lpstr>CONCAT_WS() example</vt:lpstr>
      <vt:lpstr>An alternative option to Concatenate</vt:lpstr>
      <vt:lpstr>CHARINDEX()</vt:lpstr>
      <vt:lpstr>CHARINDEX()</vt:lpstr>
      <vt:lpstr>CHARINDEX() example</vt:lpstr>
      <vt:lpstr>STRING_AGG()</vt:lpstr>
      <vt:lpstr>PowerPoint Presentation</vt:lpstr>
      <vt:lpstr>LEFT()</vt:lpstr>
      <vt:lpstr>Left() example</vt:lpstr>
      <vt:lpstr>RIGHT()</vt:lpstr>
      <vt:lpstr>SUBSTRING()</vt:lpstr>
      <vt:lpstr>SUBSTRING() example</vt:lpstr>
      <vt:lpstr>LEN() </vt:lpstr>
      <vt:lpstr>LOWER() &amp; UPPER() </vt:lpstr>
      <vt:lpstr>LOWER() &amp; UPPER() Example</vt:lpstr>
      <vt:lpstr>LTRIM() &amp; RTRIM() &amp; Trim()</vt:lpstr>
      <vt:lpstr>LTRIM() &amp; RTRIM() &amp; Trim() examples</vt:lpstr>
      <vt:lpstr>Trim</vt:lpstr>
      <vt:lpstr>REPLACE()</vt:lpstr>
      <vt:lpstr>Replace() Example</vt:lpstr>
      <vt:lpstr>String functions</vt:lpstr>
      <vt:lpstr>Coalesce</vt:lpstr>
      <vt:lpstr>Coalesce</vt:lpstr>
      <vt:lpstr>null functions</vt:lpstr>
      <vt:lpstr>Null function continued..</vt:lpstr>
      <vt:lpstr>Nullif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Mitzie van Heerden (Platinum Life)</dc:creator>
  <cp:lastModifiedBy>Fortune Zulu (Platinum Life)</cp:lastModifiedBy>
  <cp:revision>364</cp:revision>
  <dcterms:created xsi:type="dcterms:W3CDTF">2021-01-29T07:55:17Z</dcterms:created>
  <dcterms:modified xsi:type="dcterms:W3CDTF">2023-06-13T09:31:11Z</dcterms:modified>
</cp:coreProperties>
</file>