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865" r:id="rId5"/>
    <p:sldId id="866" r:id="rId6"/>
    <p:sldId id="602" r:id="rId7"/>
    <p:sldId id="592" r:id="rId8"/>
    <p:sldId id="281" r:id="rId9"/>
    <p:sldId id="486" r:id="rId10"/>
    <p:sldId id="603" r:id="rId11"/>
    <p:sldId id="604" r:id="rId12"/>
    <p:sldId id="581" r:id="rId13"/>
    <p:sldId id="582" r:id="rId14"/>
    <p:sldId id="605" r:id="rId15"/>
    <p:sldId id="395" r:id="rId16"/>
    <p:sldId id="43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5: Cases" id="{4A503D50-CEF8-4820-81EA-20FDECEBC1DF}">
          <p14:sldIdLst>
            <p14:sldId id="865"/>
            <p14:sldId id="866"/>
            <p14:sldId id="602"/>
            <p14:sldId id="592"/>
            <p14:sldId id="281"/>
            <p14:sldId id="486"/>
            <p14:sldId id="603"/>
            <p14:sldId id="604"/>
            <p14:sldId id="581"/>
            <p14:sldId id="582"/>
            <p14:sldId id="605"/>
            <p14:sldId id="395"/>
            <p14:sldId id="4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249" autoAdjust="0"/>
  </p:normalViewPr>
  <p:slideViewPr>
    <p:cSldViewPr snapToGrid="0">
      <p:cViewPr varScale="1">
        <p:scale>
          <a:sx n="68" d="100"/>
          <a:sy n="68" d="100"/>
        </p:scale>
        <p:origin x="720" y="48"/>
      </p:cViewPr>
      <p:guideLst/>
    </p:cSldViewPr>
  </p:slideViewPr>
  <p:outlineViewPr>
    <p:cViewPr>
      <p:scale>
        <a:sx n="33" d="100"/>
        <a:sy n="33" d="100"/>
      </p:scale>
      <p:origin x="0" y="-144"/>
    </p:cViewPr>
  </p:outlineViewPr>
  <p:notesTextViewPr>
    <p:cViewPr>
      <p:scale>
        <a:sx n="3" d="2"/>
        <a:sy n="3" d="2"/>
      </p:scale>
      <p:origin x="0" y="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2023/08/11</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2023/08/11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4</a:t>
            </a:fld>
            <a:endParaRPr lang="en-ZA"/>
          </a:p>
        </p:txBody>
      </p:sp>
    </p:spTree>
    <p:extLst>
      <p:ext uri="{BB962C8B-B14F-4D97-AF65-F5344CB8AC3E}">
        <p14:creationId xmlns:p14="http://schemas.microsoft.com/office/powerpoint/2010/main" val="177622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1" u="sng" dirty="0">
                <a:solidFill>
                  <a:srgbClr val="000000"/>
                </a:solidFill>
                <a:effectLst/>
                <a:latin typeface="Verdana" panose="020B0604030504040204" pitchFamily="34" charset="0"/>
              </a:rPr>
              <a:t>Advanced</a:t>
            </a:r>
          </a:p>
          <a:p>
            <a:pPr algn="l"/>
            <a:r>
              <a:rPr lang="en-US" b="0" i="0" dirty="0">
                <a:solidFill>
                  <a:srgbClr val="000000"/>
                </a:solidFill>
                <a:effectLst/>
                <a:latin typeface="Verdana" panose="020B0604030504040204" pitchFamily="34" charset="0"/>
              </a:rPr>
              <a:t>The CASE statement goes through conditions and returns a value when the first condition is met (like an IF-THEN-ELSE statement). So  once a condition is true  it will stop reading and return the result. If no conditions are true  it returns the value in the ELSE clause.</a:t>
            </a:r>
          </a:p>
          <a:p>
            <a:pPr algn="l"/>
            <a:r>
              <a:rPr lang="en-US" b="0" i="0" dirty="0">
                <a:solidFill>
                  <a:srgbClr val="000000"/>
                </a:solidFill>
                <a:effectLst/>
                <a:latin typeface="Verdana" panose="020B0604030504040204" pitchFamily="34" charset="0"/>
              </a:rPr>
              <a:t>If there is no ELSE part and no conditions are true  it returns</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More:</a:t>
            </a:r>
          </a:p>
          <a:p>
            <a:pPr algn="l"/>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CustomerName  City  Country</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br>
              <a:rPr lang="en-US" dirty="0"/>
            </a:b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CASE</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WHEN</a:t>
            </a:r>
            <a:r>
              <a:rPr lang="en-US" b="0" i="0" dirty="0">
                <a:solidFill>
                  <a:srgbClr val="000000"/>
                </a:solidFill>
                <a:effectLst/>
                <a:latin typeface="Consolas" panose="020B0609020204030204" pitchFamily="49" charset="0"/>
              </a:rPr>
              <a:t> City </a:t>
            </a:r>
            <a:r>
              <a:rPr lang="en-US" b="0" i="0" dirty="0">
                <a:solidFill>
                  <a:srgbClr val="0000CD"/>
                </a:solidFill>
                <a:effectLst/>
                <a:latin typeface="Consolas" panose="020B0609020204030204" pitchFamily="49" charset="0"/>
              </a:rPr>
              <a:t>IS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THEN</a:t>
            </a:r>
            <a:r>
              <a:rPr lang="en-US" b="0" i="0" dirty="0">
                <a:solidFill>
                  <a:srgbClr val="000000"/>
                </a:solidFill>
                <a:effectLst/>
                <a:latin typeface="Consolas" panose="020B0609020204030204" pitchFamily="49" charset="0"/>
              </a:rPr>
              <a:t> Country</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City</a:t>
            </a:r>
            <a:br>
              <a:rPr lang="en-US" dirty="0"/>
            </a:br>
            <a:r>
              <a:rPr lang="en-US" b="0" i="0" dirty="0">
                <a:solidFill>
                  <a:srgbClr val="0000CD"/>
                </a:solidFill>
                <a:effectLst/>
                <a:latin typeface="Consolas" panose="020B0609020204030204" pitchFamily="49" charset="0"/>
              </a:rPr>
              <a:t>END</a:t>
            </a:r>
            <a:r>
              <a:rPr lang="en-US" b="0" i="0" dirty="0">
                <a:solidFill>
                  <a:srgbClr val="000000"/>
                </a:solidFill>
                <a:effectLst/>
                <a:latin typeface="Consolas" panose="020B0609020204030204" pitchFamily="49" charset="0"/>
              </a:rPr>
              <a:t>);</a:t>
            </a:r>
            <a:r>
              <a:rPr lang="en-US" b="0" i="0" dirty="0">
                <a:solidFill>
                  <a:srgbClr val="000000"/>
                </a:solidFill>
                <a:effectLst/>
                <a:latin typeface="Verdana" panose="020B0604030504040204" pitchFamily="34" charset="0"/>
              </a:rPr>
              <a:t> NULL.</a:t>
            </a:r>
          </a:p>
          <a:p>
            <a:endParaRPr lang="en-ZA" dirty="0"/>
          </a:p>
          <a:p>
            <a:endParaRPr lang="en-ZA" dirty="0"/>
          </a:p>
          <a:p>
            <a:r>
              <a:rPr lang="en-ZA" sz="1800" b="0" i="0" u="none" strike="noStrike" baseline="0" dirty="0">
                <a:solidFill>
                  <a:srgbClr val="000000"/>
                </a:solidFill>
                <a:latin typeface="Courier New" panose="02070309020205020404" pitchFamily="49" charset="0"/>
              </a:rPr>
              <a:t>/* </a:t>
            </a:r>
          </a:p>
          <a:p>
            <a:r>
              <a:rPr lang="en-US" sz="1800" b="0" i="1" u="none" strike="noStrike" baseline="0" dirty="0">
                <a:solidFill>
                  <a:srgbClr val="000000"/>
                </a:solidFill>
                <a:latin typeface="Courier New" panose="02070309020205020404" pitchFamily="49" charset="0"/>
              </a:rPr>
              <a:t>Create a report showing the customer ID and company name  </a:t>
            </a:r>
          </a:p>
          <a:p>
            <a:r>
              <a:rPr lang="en-US" sz="1800" b="0" i="1" u="none" strike="noStrike" baseline="0" dirty="0">
                <a:solidFill>
                  <a:srgbClr val="000000"/>
                </a:solidFill>
                <a:latin typeface="Courier New" panose="02070309020205020404" pitchFamily="49" charset="0"/>
              </a:rPr>
              <a:t>employee id  </a:t>
            </a:r>
            <a:r>
              <a:rPr lang="en-US" sz="1800" b="0" i="1" u="none" strike="noStrike" baseline="0" dirty="0" err="1">
                <a:solidFill>
                  <a:srgbClr val="000000"/>
                </a:solidFill>
                <a:latin typeface="Courier New" panose="02070309020205020404" pitchFamily="49" charset="0"/>
              </a:rPr>
              <a:t>firstname</a:t>
            </a:r>
            <a:r>
              <a:rPr lang="en-US" sz="1800" b="0" i="1" u="none" strike="noStrike" baseline="0" dirty="0">
                <a:solidFill>
                  <a:srgbClr val="000000"/>
                </a:solidFill>
                <a:latin typeface="Courier New" panose="02070309020205020404" pitchFamily="49" charset="0"/>
              </a:rPr>
              <a:t> and </a:t>
            </a:r>
            <a:r>
              <a:rPr lang="en-US" sz="1800" b="0" i="1" u="none" strike="noStrike" baseline="0" dirty="0" err="1">
                <a:solidFill>
                  <a:srgbClr val="000000"/>
                </a:solidFill>
                <a:latin typeface="Courier New" panose="02070309020205020404" pitchFamily="49" charset="0"/>
              </a:rPr>
              <a:t>lastname</a:t>
            </a:r>
            <a:r>
              <a:rPr lang="en-US" sz="1800" b="0" i="1" u="none" strike="noStrike" baseline="0" dirty="0">
                <a:solidFill>
                  <a:srgbClr val="000000"/>
                </a:solidFill>
                <a:latin typeface="Courier New" panose="02070309020205020404" pitchFamily="49" charset="0"/>
              </a:rPr>
              <a:t>  and the order id </a:t>
            </a:r>
          </a:p>
          <a:p>
            <a:r>
              <a:rPr lang="en-US" sz="1800" b="0" i="1" u="none" strike="noStrike" baseline="0" dirty="0">
                <a:solidFill>
                  <a:srgbClr val="000000"/>
                </a:solidFill>
                <a:latin typeface="Courier New" panose="02070309020205020404" pitchFamily="49" charset="0"/>
              </a:rPr>
              <a:t>and a conditional column called "Shipped" that displays "On Time" </a:t>
            </a:r>
          </a:p>
          <a:p>
            <a:r>
              <a:rPr lang="en-US" sz="1800" b="0" i="1" u="none" strike="noStrike" baseline="0" dirty="0">
                <a:solidFill>
                  <a:srgbClr val="000000"/>
                </a:solidFill>
                <a:latin typeface="Courier New" panose="02070309020205020404" pitchFamily="49" charset="0"/>
              </a:rPr>
              <a:t>if the order was shipped on time and "Late" if the order was shipped late. </a:t>
            </a:r>
          </a:p>
          <a:p>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SELECT </a:t>
            </a:r>
            <a:r>
              <a:rPr lang="en-ZA" sz="1800" b="0" i="0" u="none" strike="noStrike" baseline="0" dirty="0" err="1">
                <a:solidFill>
                  <a:srgbClr val="000000"/>
                </a:solidFill>
                <a:latin typeface="Courier New" panose="02070309020205020404" pitchFamily="49" charset="0"/>
              </a:rPr>
              <a:t>c.CustomerID</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c.CompanyName</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e.EmployeeID</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e.FirstName</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e.LastName</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OrderID</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(CASE </a:t>
            </a:r>
          </a:p>
          <a:p>
            <a:r>
              <a:rPr lang="en-ZA" sz="1800" b="0" i="0" u="none" strike="noStrike" baseline="0" dirty="0">
                <a:solidFill>
                  <a:srgbClr val="000000"/>
                </a:solidFill>
                <a:latin typeface="Courier New" panose="02070309020205020404" pitchFamily="49" charset="0"/>
              </a:rPr>
              <a:t>WHEN </a:t>
            </a:r>
            <a:r>
              <a:rPr lang="en-ZA" sz="1800" b="0" i="0" u="none" strike="noStrike" baseline="0" err="1">
                <a:solidFill>
                  <a:srgbClr val="000000"/>
                </a:solidFill>
                <a:latin typeface="Courier New" panose="02070309020205020404" pitchFamily="49" charset="0"/>
              </a:rPr>
              <a:t>ShippedDate</a:t>
            </a:r>
            <a:r>
              <a:rPr lang="en-ZA" sz="1800" b="0" i="0" u="none" strike="noStrike" baseline="0">
                <a:solidFill>
                  <a:srgbClr val="000000"/>
                </a:solidFill>
                <a:latin typeface="Courier New" panose="02070309020205020404" pitchFamily="49" charset="0"/>
              </a:rPr>
              <a:t> &lt; </a:t>
            </a:r>
            <a:r>
              <a:rPr lang="en-ZA" sz="1800" b="0" i="0" u="none" strike="noStrike" baseline="0" dirty="0" err="1">
                <a:solidFill>
                  <a:srgbClr val="000000"/>
                </a:solidFill>
                <a:latin typeface="Courier New" panose="02070309020205020404" pitchFamily="49" charset="0"/>
              </a:rPr>
              <a:t>RequiredDate</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THEN  On Time  </a:t>
            </a:r>
          </a:p>
          <a:p>
            <a:r>
              <a:rPr lang="en-ZA" sz="1800" b="0" i="0" u="none" strike="noStrike" baseline="0" dirty="0">
                <a:solidFill>
                  <a:srgbClr val="000000"/>
                </a:solidFill>
                <a:latin typeface="Courier New" panose="02070309020205020404" pitchFamily="49" charset="0"/>
              </a:rPr>
              <a:t>ELSE  Late  </a:t>
            </a:r>
          </a:p>
          <a:p>
            <a:r>
              <a:rPr lang="en-ZA" sz="1800" b="0" i="0" u="none" strike="noStrike" baseline="0" dirty="0">
                <a:solidFill>
                  <a:srgbClr val="000000"/>
                </a:solidFill>
                <a:latin typeface="Courier New" panose="02070309020205020404" pitchFamily="49" charset="0"/>
              </a:rPr>
              <a:t>END) AS Shipped </a:t>
            </a:r>
          </a:p>
          <a:p>
            <a:r>
              <a:rPr lang="en-ZA" sz="1800" b="0" i="0" u="none" strike="noStrike" baseline="0" dirty="0">
                <a:solidFill>
                  <a:srgbClr val="000000"/>
                </a:solidFill>
                <a:latin typeface="Courier New" panose="02070309020205020404" pitchFamily="49" charset="0"/>
              </a:rPr>
              <a:t>FROM Orders o </a:t>
            </a:r>
          </a:p>
          <a:p>
            <a:r>
              <a:rPr lang="en-US" sz="1800" b="0" i="0" u="none" strike="noStrike" baseline="0" dirty="0">
                <a:solidFill>
                  <a:srgbClr val="000000"/>
                </a:solidFill>
                <a:latin typeface="Courier New" panose="02070309020205020404" pitchFamily="49" charset="0"/>
              </a:rPr>
              <a:t>JOIN Employees e ON (</a:t>
            </a:r>
            <a:r>
              <a:rPr lang="en-US" sz="1800" b="0" i="0" u="none" strike="noStrike" baseline="0" dirty="0" err="1">
                <a:solidFill>
                  <a:srgbClr val="000000"/>
                </a:solidFill>
                <a:latin typeface="Courier New" panose="02070309020205020404" pitchFamily="49" charset="0"/>
              </a:rPr>
              <a:t>e.EmployeeID</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o.EmployeeID</a:t>
            </a:r>
            <a:r>
              <a:rPr lang="en-US"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JOIN Customers c ON (</a:t>
            </a:r>
            <a:r>
              <a:rPr lang="en-US" sz="1800" b="0" i="0" u="none" strike="noStrike" baseline="0" dirty="0" err="1">
                <a:solidFill>
                  <a:srgbClr val="000000"/>
                </a:solidFill>
                <a:latin typeface="Courier New" panose="02070309020205020404" pitchFamily="49" charset="0"/>
              </a:rPr>
              <a:t>c.CustomerID</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o.CustomerID</a:t>
            </a:r>
            <a:r>
              <a:rPr lang="en-US"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ORDER BY Shipped; 	</a:t>
            </a:r>
          </a:p>
          <a:p>
            <a:endParaRPr lang="en-ZA" sz="1800" b="0" i="0" u="none" strike="noStrike" baseline="0" dirty="0">
              <a:solidFill>
                <a:srgbClr val="000000"/>
              </a:solidFill>
              <a:latin typeface="Courier New" panose="02070309020205020404" pitchFamily="49" charset="0"/>
            </a:endParaRPr>
          </a:p>
          <a:p>
            <a:endParaRPr lang="en-ZA" sz="1800" b="0" i="0" u="none" strike="noStrike" baseline="0" dirty="0">
              <a:solidFill>
                <a:srgbClr val="000000"/>
              </a:solidFill>
              <a:latin typeface="Courier New" panose="02070309020205020404" pitchFamily="49" charset="0"/>
            </a:endParaRPr>
          </a:p>
          <a:p>
            <a:r>
              <a:rPr lang="en-ZA" sz="1800" b="0" i="0" u="none" strike="noStrike" baseline="0" dirty="0">
                <a:solidFill>
                  <a:srgbClr val="000000"/>
                </a:solidFill>
                <a:latin typeface="Courier New" panose="02070309020205020404" pitchFamily="49" charset="0"/>
              </a:rPr>
              <a:t>Select </a:t>
            </a:r>
          </a:p>
          <a:p>
            <a:r>
              <a:rPr lang="en-ZA" sz="1800" b="0" i="0" u="none" strike="noStrike" baseline="0" dirty="0">
                <a:solidFill>
                  <a:srgbClr val="000000"/>
                </a:solidFill>
                <a:latin typeface="Courier New" panose="02070309020205020404" pitchFamily="49" charset="0"/>
              </a:rPr>
              <a:t>   count(ID) as </a:t>
            </a:r>
            <a:r>
              <a:rPr lang="en-ZA" sz="1800" b="0" i="0" u="none" strike="noStrike" baseline="0" dirty="0" err="1">
                <a:solidFill>
                  <a:srgbClr val="000000"/>
                </a:solidFill>
                <a:latin typeface="Courier New" panose="02070309020205020404" pitchFamily="49" charset="0"/>
              </a:rPr>
              <a:t>ItemsCount</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   sum( case</a:t>
            </a:r>
          </a:p>
          <a:p>
            <a:r>
              <a:rPr lang="en-ZA" sz="1800" b="0" i="0" u="none" strike="noStrike" baseline="0" dirty="0">
                <a:solidFill>
                  <a:srgbClr val="000000"/>
                </a:solidFill>
                <a:latin typeface="Courier New" panose="02070309020205020404" pitchFamily="49" charset="0"/>
              </a:rPr>
              <a:t>	when </a:t>
            </a:r>
            <a:r>
              <a:rPr lang="en-ZA" sz="1800" b="0" i="0" u="none" strike="noStrike" baseline="0" dirty="0" err="1">
                <a:solidFill>
                  <a:srgbClr val="000000"/>
                </a:solidFill>
                <a:latin typeface="Courier New" panose="02070309020205020404" pitchFamily="49" charset="0"/>
              </a:rPr>
              <a:t>PriceRating</a:t>
            </a:r>
            <a:r>
              <a:rPr lang="en-ZA" sz="1800" b="0" i="0" u="none" strike="noStrike" baseline="0" dirty="0">
                <a:solidFill>
                  <a:srgbClr val="000000"/>
                </a:solidFill>
                <a:latin typeface="Courier New" panose="02070309020205020404" pitchFamily="49" charset="0"/>
              </a:rPr>
              <a:t> =  Expensive  then 1</a:t>
            </a:r>
          </a:p>
          <a:p>
            <a:r>
              <a:rPr lang="en-ZA" sz="1800" b="0" i="0" u="none" strike="noStrike" baseline="0" dirty="0">
                <a:solidFill>
                  <a:srgbClr val="000000"/>
                </a:solidFill>
                <a:latin typeface="Courier New" panose="02070309020205020404" pitchFamily="49" charset="0"/>
              </a:rPr>
              <a:t>	else 0</a:t>
            </a:r>
          </a:p>
          <a:p>
            <a:r>
              <a:rPr lang="en-ZA" sz="1800" b="0" i="0" u="none" strike="noStrike" baseline="0" dirty="0">
                <a:solidFill>
                  <a:srgbClr val="000000"/>
                </a:solidFill>
                <a:latin typeface="Courier New" panose="02070309020205020404" pitchFamily="49" charset="0"/>
              </a:rPr>
              <a:t>	End )</a:t>
            </a:r>
          </a:p>
          <a:p>
            <a:r>
              <a:rPr lang="en-ZA" sz="1800" b="0" i="0" u="none" strike="noStrike" baseline="0" dirty="0">
                <a:solidFill>
                  <a:srgbClr val="000000"/>
                </a:solidFill>
                <a:latin typeface="Courier New" panose="02070309020205020404" pitchFamily="49" charset="0"/>
              </a:rPr>
              <a:t>	as </a:t>
            </a:r>
            <a:r>
              <a:rPr lang="en-ZA" sz="1800" b="0" i="0" u="none" strike="noStrike" baseline="0" dirty="0" err="1">
                <a:solidFill>
                  <a:srgbClr val="000000"/>
                </a:solidFill>
                <a:latin typeface="Courier New" panose="02070309020205020404" pitchFamily="49" charset="0"/>
              </a:rPr>
              <a:t>ExpensiveItemsCount</a:t>
            </a:r>
            <a:endParaRPr lang="en-ZA" sz="1800" b="0" i="0" u="none" strike="noStrike" baseline="0" dirty="0">
              <a:solidFill>
                <a:srgbClr val="000000"/>
              </a:solidFill>
              <a:latin typeface="Courier New" panose="02070309020205020404" pitchFamily="49" charset="0"/>
            </a:endParaRPr>
          </a:p>
          <a:p>
            <a:r>
              <a:rPr lang="en-ZA" sz="1800" b="0" i="0" u="none" strike="noStrike" baseline="0" dirty="0">
                <a:solidFill>
                  <a:srgbClr val="000000"/>
                </a:solidFill>
                <a:latin typeface="Courier New" panose="02070309020205020404" pitchFamily="49" charset="0"/>
              </a:rPr>
              <a:t>From </a:t>
            </a:r>
            <a:r>
              <a:rPr lang="en-ZA" sz="1800" b="0" i="0" u="none" strike="noStrike" baseline="0" dirty="0" err="1">
                <a:solidFill>
                  <a:srgbClr val="000000"/>
                </a:solidFill>
                <a:latin typeface="Courier New" panose="02070309020205020404" pitchFamily="49" charset="0"/>
              </a:rPr>
              <a:t>ItemSales</a:t>
            </a:r>
            <a:endParaRPr lang="en-ZA" sz="1800" b="0" i="0" u="none" strike="noStrike" baseline="0" dirty="0">
              <a:solidFill>
                <a:srgbClr val="000000"/>
              </a:solidFill>
              <a:latin typeface="Courier New" panose="02070309020205020404" pitchFamily="49" charset="0"/>
            </a:endParaRPr>
          </a:p>
          <a:p>
            <a:endParaRPr lang="en-ZA" sz="1800" b="0" i="0" u="none" strike="noStrike" baseline="0" dirty="0">
              <a:solidFill>
                <a:srgbClr val="000000"/>
              </a:solidFill>
              <a:latin typeface="Courier New" panose="02070309020205020404" pitchFamily="49" charset="0"/>
            </a:endParaRPr>
          </a:p>
          <a:p>
            <a:r>
              <a:rPr lang="en-ZA" sz="1800" b="0" i="1" u="none" strike="noStrike" baseline="0" dirty="0">
                <a:solidFill>
                  <a:srgbClr val="000000"/>
                </a:solidFill>
                <a:latin typeface="Courier New" panose="02070309020205020404" pitchFamily="49" charset="0"/>
              </a:rPr>
              <a:t>Result:</a:t>
            </a:r>
          </a:p>
          <a:p>
            <a:r>
              <a:rPr lang="en-ZA" sz="1800" b="0" i="1" u="none" strike="noStrike" baseline="0" dirty="0" err="1">
                <a:solidFill>
                  <a:srgbClr val="000000"/>
                </a:solidFill>
                <a:latin typeface="Courier New" panose="02070309020205020404" pitchFamily="49" charset="0"/>
              </a:rPr>
              <a:t>ItemsCount</a:t>
            </a:r>
            <a:r>
              <a:rPr lang="en-ZA" sz="1800" b="0" i="1" u="none" strike="noStrike" baseline="0" dirty="0">
                <a:solidFill>
                  <a:srgbClr val="000000"/>
                </a:solidFill>
                <a:latin typeface="Courier New" panose="02070309020205020404" pitchFamily="49" charset="0"/>
              </a:rPr>
              <a:t>	</a:t>
            </a:r>
            <a:r>
              <a:rPr lang="en-ZA" sz="1800" b="0" i="1" u="none" strike="noStrike" baseline="0" dirty="0" err="1">
                <a:solidFill>
                  <a:srgbClr val="000000"/>
                </a:solidFill>
                <a:latin typeface="Courier New" panose="02070309020205020404" pitchFamily="49" charset="0"/>
              </a:rPr>
              <a:t>ExpensiveItemsCount</a:t>
            </a:r>
            <a:endParaRPr lang="en-ZA" sz="1800" b="0" i="1" u="none" strike="noStrike" baseline="0" dirty="0">
              <a:solidFill>
                <a:srgbClr val="000000"/>
              </a:solidFill>
              <a:latin typeface="Courier New" panose="02070309020205020404" pitchFamily="49" charset="0"/>
            </a:endParaRPr>
          </a:p>
          <a:p>
            <a:r>
              <a:rPr lang="en-ZA" sz="1800" b="0" i="1" u="none" strike="noStrike" baseline="0" dirty="0">
                <a:solidFill>
                  <a:srgbClr val="000000"/>
                </a:solidFill>
                <a:latin typeface="Courier New" panose="02070309020205020404" pitchFamily="49" charset="0"/>
              </a:rPr>
              <a:t>5	3</a:t>
            </a:r>
          </a:p>
          <a:p>
            <a:endParaRPr lang="en-ZA" sz="1800" b="0" i="0" u="none" strike="noStrike" baseline="0" dirty="0">
              <a:solidFill>
                <a:srgbClr val="000000"/>
              </a:solidFill>
              <a:latin typeface="Courier New" panose="02070309020205020404" pitchFamily="49" charset="0"/>
            </a:endParaRPr>
          </a:p>
          <a:p>
            <a:endParaRPr lang="en-ZA" sz="1800" b="0" i="0" u="none" strike="noStrike" baseline="0" dirty="0">
              <a:solidFill>
                <a:srgbClr val="000000"/>
              </a:solidFill>
              <a:latin typeface="Courier New" panose="02070309020205020404" pitchFamily="49" charset="0"/>
            </a:endParaRPr>
          </a:p>
          <a:p>
            <a:endParaRPr lang="en-ZA" sz="1800" b="0" i="0" u="none" strike="noStrike" baseline="0" dirty="0">
              <a:solidFill>
                <a:srgbClr val="000000"/>
              </a:solidFill>
              <a:latin typeface="Courier New" panose="02070309020205020404" pitchFamily="49" charset="0"/>
            </a:endParaRPr>
          </a:p>
          <a:p>
            <a:endParaRPr lang="en-ZA" sz="1800" b="0" i="0" u="none" strike="noStrike" baseline="0" dirty="0">
              <a:solidFill>
                <a:srgbClr val="000000"/>
              </a:solidFill>
              <a:latin typeface="Courier New" panose="02070309020205020404" pitchFamily="49" charset="0"/>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5</a:t>
            </a:fld>
            <a:endParaRPr lang="en-ZA"/>
          </a:p>
        </p:txBody>
      </p:sp>
    </p:spTree>
    <p:extLst>
      <p:ext uri="{BB962C8B-B14F-4D97-AF65-F5344CB8AC3E}">
        <p14:creationId xmlns:p14="http://schemas.microsoft.com/office/powerpoint/2010/main" val="2625376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290795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52525"/>
                </a:solidFill>
                <a:effectLst/>
                <a:latin typeface="Segoe UI" panose="020B0502040204020203" pitchFamily="34" charset="0"/>
              </a:rPr>
              <a:t>If we want to count the number of new (model number greater than 2000) and old (model number less than 2000) vehicles  we can use the GROUP BY clause with the CASE statement as follows:</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11</a:t>
            </a:fld>
            <a:endParaRPr lang="en-ZA"/>
          </a:p>
        </p:txBody>
      </p:sp>
    </p:spTree>
    <p:extLst>
      <p:ext uri="{BB962C8B-B14F-4D97-AF65-F5344CB8AC3E}">
        <p14:creationId xmlns:p14="http://schemas.microsoft.com/office/powerpoint/2010/main" val="1591699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contactFirstName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contactLastName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OrderNumber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NumOrders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ZA" sz="1800" dirty="0">
                <a:solidFill>
                  <a:srgbClr val="808080"/>
                </a:solidFill>
                <a:latin typeface="Consolas" panose="020B0609020204030204" pitchFamily="49" charset="0"/>
              </a:rPr>
              <a:t>(</a:t>
            </a:r>
            <a:r>
              <a:rPr lang="en-ZA" sz="1800" dirty="0">
                <a:solidFill>
                  <a:srgbClr val="0000FF"/>
                </a:solidFill>
                <a:latin typeface="Consolas" panose="020B0609020204030204" pitchFamily="49" charset="0"/>
              </a:rPr>
              <a:t>CASE</a:t>
            </a:r>
            <a:r>
              <a:rPr lang="en-ZA"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ShippedDate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RequiredDate</a:t>
            </a:r>
            <a:r>
              <a:rPr lang="en-US" sz="1800" dirty="0">
                <a:solidFill>
                  <a:srgbClr val="000000"/>
                </a:solidFill>
                <a:latin typeface="Consolas" panose="020B0609020204030204" pitchFamily="49" charset="0"/>
              </a:rPr>
              <a:t> </a:t>
            </a:r>
          </a:p>
          <a:p>
            <a:r>
              <a:rPr lang="en-ZA" sz="1800" dirty="0">
                <a:solidFill>
                  <a:srgbClr val="0000FF"/>
                </a:solidFill>
                <a:latin typeface="Consolas" panose="020B0609020204030204" pitchFamily="49" charset="0"/>
              </a:rPr>
              <a:t>THEN</a:t>
            </a:r>
            <a:r>
              <a:rPr lang="en-ZA" sz="1800" dirty="0">
                <a:solidFill>
                  <a:srgbClr val="000000"/>
                </a:solidFill>
                <a:latin typeface="Consolas" panose="020B0609020204030204" pitchFamily="49" charset="0"/>
              </a:rPr>
              <a:t>  </a:t>
            </a:r>
            <a:r>
              <a:rPr lang="en-ZA" sz="1800" dirty="0">
                <a:solidFill>
                  <a:srgbClr val="FF0000"/>
                </a:solidFill>
                <a:latin typeface="Consolas" panose="020B0609020204030204" pitchFamily="49" charset="0"/>
              </a:rPr>
              <a:t>'On Time'</a:t>
            </a:r>
            <a:r>
              <a:rPr lang="en-ZA" sz="1800" dirty="0">
                <a:solidFill>
                  <a:srgbClr val="000000"/>
                </a:solidFill>
                <a:latin typeface="Consolas" panose="020B0609020204030204" pitchFamily="49" charset="0"/>
              </a:rPr>
              <a:t> </a:t>
            </a:r>
          </a:p>
          <a:p>
            <a:r>
              <a:rPr lang="en-ZA" sz="1800" dirty="0">
                <a:solidFill>
                  <a:srgbClr val="0000FF"/>
                </a:solidFill>
                <a:latin typeface="Consolas" panose="020B0609020204030204" pitchFamily="49" charset="0"/>
              </a:rPr>
              <a:t>ELSE</a:t>
            </a:r>
            <a:r>
              <a:rPr lang="en-ZA" sz="1800" dirty="0">
                <a:solidFill>
                  <a:srgbClr val="000000"/>
                </a:solidFill>
                <a:latin typeface="Consolas" panose="020B0609020204030204" pitchFamily="49" charset="0"/>
              </a:rPr>
              <a:t>  </a:t>
            </a:r>
            <a:r>
              <a:rPr lang="en-ZA" sz="1800" dirty="0">
                <a:solidFill>
                  <a:srgbClr val="FF0000"/>
                </a:solidFill>
                <a:latin typeface="Consolas" panose="020B0609020204030204" pitchFamily="49" charset="0"/>
              </a:rPr>
              <a:t>'Late'</a:t>
            </a:r>
            <a:r>
              <a:rPr lang="en-ZA" sz="1800" dirty="0">
                <a:solidFill>
                  <a:srgbClr val="000000"/>
                </a:solidFill>
                <a:latin typeface="Consolas" panose="020B0609020204030204" pitchFamily="49" charset="0"/>
              </a:rPr>
              <a:t>  </a:t>
            </a:r>
          </a:p>
          <a:p>
            <a:r>
              <a:rPr lang="en-ZA" sz="1800" dirty="0">
                <a:solidFill>
                  <a:srgbClr val="0000FF"/>
                </a:solidFill>
                <a:latin typeface="Consolas" panose="020B0609020204030204" pitchFamily="49" charset="0"/>
              </a:rPr>
              <a:t>END</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p>
          <a:p>
            <a:r>
              <a:rPr lang="en-ZA" sz="1800" dirty="0">
                <a:solidFill>
                  <a:srgbClr val="0000FF"/>
                </a:solidFill>
                <a:latin typeface="Consolas" panose="020B0609020204030204" pitchFamily="49" charset="0"/>
              </a:rPr>
              <a:t>AS</a:t>
            </a:r>
            <a:r>
              <a:rPr lang="en-ZA" sz="1800" dirty="0">
                <a:solidFill>
                  <a:srgbClr val="000000"/>
                </a:solidFill>
                <a:latin typeface="Consolas" panose="020B0609020204030204" pitchFamily="49" charset="0"/>
              </a:rPr>
              <a:t> Shipped </a:t>
            </a:r>
          </a:p>
          <a:p>
            <a:endParaRPr lang="en-ZA"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Customers e</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Orders o </a:t>
            </a:r>
            <a:r>
              <a:rPr lang="en-US" sz="1800" dirty="0">
                <a:solidFill>
                  <a:srgbClr val="0000FF"/>
                </a:solidFill>
                <a:latin typeface="Consolas" panose="020B0609020204030204" pitchFamily="49" charset="0"/>
              </a:rPr>
              <a:t>ON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customerNumber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customerNumber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contactFirstName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contactLastName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ZA" sz="1800" dirty="0">
                <a:solidFill>
                  <a:srgbClr val="808080"/>
                </a:solidFill>
                <a:latin typeface="Consolas" panose="020B0609020204030204" pitchFamily="49" charset="0"/>
              </a:rPr>
              <a:t>(</a:t>
            </a:r>
            <a:r>
              <a:rPr lang="en-ZA" sz="1800" dirty="0">
                <a:solidFill>
                  <a:srgbClr val="0000FF"/>
                </a:solidFill>
                <a:latin typeface="Consolas" panose="020B0609020204030204" pitchFamily="49" charset="0"/>
              </a:rPr>
              <a:t>CASE</a:t>
            </a:r>
            <a:r>
              <a:rPr lang="en-ZA"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ShippedDate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RequiredDate</a:t>
            </a:r>
            <a:r>
              <a:rPr lang="en-US" sz="1800" dirty="0">
                <a:solidFill>
                  <a:srgbClr val="000000"/>
                </a:solidFill>
                <a:latin typeface="Consolas" panose="020B0609020204030204" pitchFamily="49" charset="0"/>
              </a:rPr>
              <a:t> </a:t>
            </a:r>
          </a:p>
          <a:p>
            <a:r>
              <a:rPr lang="en-ZA" sz="1800" dirty="0">
                <a:solidFill>
                  <a:srgbClr val="0000FF"/>
                </a:solidFill>
                <a:latin typeface="Consolas" panose="020B0609020204030204" pitchFamily="49" charset="0"/>
              </a:rPr>
              <a:t>THEN</a:t>
            </a:r>
            <a:r>
              <a:rPr lang="en-ZA" sz="1800" dirty="0">
                <a:solidFill>
                  <a:srgbClr val="000000"/>
                </a:solidFill>
                <a:latin typeface="Consolas" panose="020B0609020204030204" pitchFamily="49" charset="0"/>
              </a:rPr>
              <a:t>  </a:t>
            </a:r>
            <a:r>
              <a:rPr lang="en-ZA" sz="1800" dirty="0">
                <a:solidFill>
                  <a:srgbClr val="FF0000"/>
                </a:solidFill>
                <a:latin typeface="Consolas" panose="020B0609020204030204" pitchFamily="49" charset="0"/>
              </a:rPr>
              <a:t>'On Time'</a:t>
            </a:r>
            <a:r>
              <a:rPr lang="en-ZA" sz="1800" dirty="0">
                <a:solidFill>
                  <a:srgbClr val="000000"/>
                </a:solidFill>
                <a:latin typeface="Consolas" panose="020B0609020204030204" pitchFamily="49" charset="0"/>
              </a:rPr>
              <a:t> </a:t>
            </a:r>
          </a:p>
          <a:p>
            <a:r>
              <a:rPr lang="en-ZA" sz="1800" dirty="0">
                <a:solidFill>
                  <a:srgbClr val="0000FF"/>
                </a:solidFill>
                <a:latin typeface="Consolas" panose="020B0609020204030204" pitchFamily="49" charset="0"/>
              </a:rPr>
              <a:t>ELSE</a:t>
            </a:r>
            <a:r>
              <a:rPr lang="en-ZA" sz="1800" dirty="0">
                <a:solidFill>
                  <a:srgbClr val="000000"/>
                </a:solidFill>
                <a:latin typeface="Consolas" panose="020B0609020204030204" pitchFamily="49" charset="0"/>
              </a:rPr>
              <a:t>  </a:t>
            </a:r>
            <a:r>
              <a:rPr lang="en-ZA" sz="1800" dirty="0">
                <a:solidFill>
                  <a:srgbClr val="FF0000"/>
                </a:solidFill>
                <a:latin typeface="Consolas" panose="020B0609020204030204" pitchFamily="49" charset="0"/>
              </a:rPr>
              <a:t>'Late'</a:t>
            </a:r>
            <a:r>
              <a:rPr lang="en-ZA" sz="1800" dirty="0">
                <a:solidFill>
                  <a:srgbClr val="000000"/>
                </a:solidFill>
                <a:latin typeface="Consolas" panose="020B0609020204030204" pitchFamily="49" charset="0"/>
              </a:rPr>
              <a:t> </a:t>
            </a:r>
          </a:p>
          <a:p>
            <a:r>
              <a:rPr lang="en-ZA" sz="1800" dirty="0">
                <a:solidFill>
                  <a:srgbClr val="0000FF"/>
                </a:solidFill>
                <a:latin typeface="Consolas" panose="020B0609020204030204" pitchFamily="49" charset="0"/>
              </a:rPr>
              <a:t>END</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p>
          <a:p>
            <a:endParaRPr lang="en-ZA"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contactFirstName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contactLastName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NumOrders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endParaRPr lang="en-US" sz="1800" b="0" i="0" u="none" strike="noStrike" baseline="0" dirty="0">
              <a:solidFill>
                <a:srgbClr val="000000"/>
              </a:solidFill>
              <a:latin typeface="Courier New" panose="02070309020205020404" pitchFamily="49" charset="0"/>
            </a:endParaRPr>
          </a:p>
          <a:p>
            <a:endParaRPr lang="en-US" sz="1800" b="0" i="0" u="none" strike="noStrike" baseline="0" dirty="0">
              <a:solidFill>
                <a:srgbClr val="000000"/>
              </a:solidFill>
              <a:latin typeface="Courier New" panose="02070309020205020404" pitchFamily="49" charset="0"/>
            </a:endParaRPr>
          </a:p>
          <a:p>
            <a:r>
              <a:rPr lang="en-US" sz="1800" b="0" i="0" u="none" strike="noStrike" baseline="0" dirty="0">
                <a:solidFill>
                  <a:srgbClr val="000000"/>
                </a:solidFill>
                <a:latin typeface="Courier New" panose="02070309020205020404" pitchFamily="49" charset="0"/>
              </a:rPr>
              <a:t>3</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hire_date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2000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hire_date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2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‘2 years'</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3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'3 years'</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4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'4 years'</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5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'5 years'</a:t>
            </a:r>
            <a:endParaRPr lang="en-US"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Else</a:t>
            </a:r>
            <a:r>
              <a:rPr lang="en-ZA" sz="1800" dirty="0">
                <a:solidFill>
                  <a:srgbClr val="000000"/>
                </a:solidFill>
                <a:latin typeface="Consolas" panose="020B0609020204030204" pitchFamily="49" charset="0"/>
              </a:rPr>
              <a:t> </a:t>
            </a:r>
            <a:r>
              <a:rPr lang="en-ZA" sz="1800" dirty="0">
                <a:solidFill>
                  <a:srgbClr val="FF0000"/>
                </a:solidFill>
                <a:latin typeface="Consolas" panose="020B0609020204030204" pitchFamily="49" charset="0"/>
              </a:rPr>
              <a:t>'Hired before 2000'</a:t>
            </a:r>
            <a:endParaRPr lang="en-ZA" sz="1800" dirty="0">
              <a:solidFill>
                <a:srgbClr val="000000"/>
              </a:solidFill>
              <a:latin typeface="Consolas" panose="020B0609020204030204" pitchFamily="49" charset="0"/>
            </a:endParaRPr>
          </a:p>
          <a:p>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END</a:t>
            </a:r>
            <a:r>
              <a:rPr lang="en-ZA" sz="1800" dirty="0">
                <a:solidFill>
                  <a:srgbClr val="000000"/>
                </a:solidFill>
                <a:latin typeface="Consolas" panose="020B0609020204030204" pitchFamily="49" charset="0"/>
              </a:rPr>
              <a:t> anniversary </a:t>
            </a:r>
          </a:p>
          <a:p>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employees </a:t>
            </a:r>
          </a:p>
          <a:p>
            <a:r>
              <a:rPr lang="en-ZA" sz="1800" dirty="0">
                <a:solidFill>
                  <a:srgbClr val="0000FF"/>
                </a:solidFill>
                <a:latin typeface="Consolas" panose="020B0609020204030204" pitchFamily="49" charset="0"/>
              </a:rPr>
              <a:t>ORDER</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BY</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first_name</a:t>
            </a:r>
            <a:r>
              <a:rPr lang="en-ZA" sz="1800" dirty="0">
                <a:solidFill>
                  <a:srgbClr val="808080"/>
                </a:solidFill>
                <a:latin typeface="Consolas" panose="020B0609020204030204" pitchFamily="49" charset="0"/>
              </a:rPr>
              <a:t>;</a:t>
            </a:r>
          </a:p>
          <a:p>
            <a:endParaRPr lang="en-ZA" sz="1800" dirty="0">
              <a:solidFill>
                <a:srgbClr val="808080"/>
              </a:solidFill>
              <a:latin typeface="Consolas" panose="020B0609020204030204" pitchFamily="49" charset="0"/>
            </a:endParaRPr>
          </a:p>
          <a:p>
            <a:r>
              <a:rPr lang="en-ZA" sz="1800" dirty="0">
                <a:solidFill>
                  <a:srgbClr val="808080"/>
                </a:solidFill>
                <a:latin typeface="Consolas" panose="020B0609020204030204" pitchFamily="49" charset="0"/>
              </a:rPr>
              <a:t>4. </a:t>
            </a:r>
            <a:r>
              <a:rPr lang="en-ZA" sz="1800" dirty="0">
                <a:solidFill>
                  <a:srgbClr val="0000FF"/>
                </a:solidFill>
                <a:latin typeface="Consolas" panose="020B0609020204030204" pitchFamily="49" charset="0"/>
              </a:rPr>
              <a:t>select</a:t>
            </a:r>
            <a:r>
              <a:rPr lang="en-ZA" sz="1800" dirty="0">
                <a:solidFill>
                  <a:srgbClr val="000000"/>
                </a:solidFill>
                <a:latin typeface="Consolas" panose="020B0609020204030204" pitchFamily="49" charset="0"/>
              </a:rPr>
              <a:t> salary</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salary</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3000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'low'</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salary </a:t>
            </a:r>
            <a:r>
              <a:rPr lang="en-US" sz="1800" dirty="0">
                <a:solidFill>
                  <a:srgbClr val="808080"/>
                </a:solidFill>
                <a:latin typeface="Consolas" panose="020B0609020204030204" pitchFamily="49" charset="0"/>
              </a:rPr>
              <a:t>between</a:t>
            </a:r>
            <a:r>
              <a:rPr lang="en-US" sz="1800" dirty="0">
                <a:solidFill>
                  <a:srgbClr val="000000"/>
                </a:solidFill>
                <a:latin typeface="Consolas" panose="020B0609020204030204" pitchFamily="49" charset="0"/>
              </a:rPr>
              <a:t> 3000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5000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'Average'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salary</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5000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'high'</a:t>
            </a:r>
            <a:endParaRPr lang="en-US" sz="1800" dirty="0">
              <a:solidFill>
                <a:srgbClr val="000000"/>
              </a:solidFill>
              <a:latin typeface="Consolas" panose="020B0609020204030204" pitchFamily="49" charset="0"/>
            </a:endParaRPr>
          </a:p>
          <a:p>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end</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Salary_status</a:t>
            </a:r>
            <a:endParaRPr lang="en-ZA"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Employees</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13</a:t>
            </a:fld>
            <a:endParaRPr lang="en-ZA"/>
          </a:p>
        </p:txBody>
      </p:sp>
    </p:spTree>
    <p:extLst>
      <p:ext uri="{BB962C8B-B14F-4D97-AF65-F5344CB8AC3E}">
        <p14:creationId xmlns:p14="http://schemas.microsoft.com/office/powerpoint/2010/main" val="296261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2023/08/11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2023/08/11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2023/08/11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2023/08/11</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1138688" y="4960137"/>
            <a:ext cx="9477469" cy="1463040"/>
          </a:xfrm>
        </p:spPr>
        <p:txBody>
          <a:bodyPr>
            <a:normAutofit/>
          </a:bodyPr>
          <a:lstStyle/>
          <a:p>
            <a:r>
              <a:rPr lang="en-US" sz="5400" dirty="0"/>
              <a:t>Chapter 15: Cases</a:t>
            </a:r>
            <a:endParaRPr lang="en-ZA" sz="5400"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2927-C6BE-4DE0-A5D6-625C3C235D80}"/>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5E9071A8-47DF-424D-ACEC-A14A1BCC3E33}"/>
              </a:ext>
            </a:extLst>
          </p:cNvPr>
          <p:cNvSpPr>
            <a:spLocks noGrp="1"/>
          </p:cNvSpPr>
          <p:nvPr>
            <p:ph idx="1"/>
          </p:nvPr>
        </p:nvSpPr>
        <p:spPr>
          <a:xfrm>
            <a:off x="1024128" y="1892807"/>
            <a:ext cx="9720073" cy="4880525"/>
          </a:xfrm>
        </p:spPr>
        <p:txBody>
          <a:bodyPr>
            <a:normAutofit/>
          </a:bodyPr>
          <a:lstStyle/>
          <a:p>
            <a:r>
              <a:rPr lang="en-US" dirty="0"/>
              <a:t>SELECT</a:t>
            </a:r>
          </a:p>
          <a:p>
            <a:r>
              <a:rPr lang="en-US" dirty="0"/>
              <a:t>SUM(CASE WHEN </a:t>
            </a:r>
            <a:r>
              <a:rPr lang="en-US" dirty="0" err="1"/>
              <a:t>OrderStatus</a:t>
            </a:r>
            <a:r>
              <a:rPr lang="en-US" dirty="0"/>
              <a:t> =  ‘Success’  THEN 1 ELSE 0 END) AS  Success Count  </a:t>
            </a:r>
          </a:p>
          <a:p>
            <a:r>
              <a:rPr lang="en-US" dirty="0"/>
              <a:t>SUM(CASE WHEN </a:t>
            </a:r>
            <a:r>
              <a:rPr lang="en-US" dirty="0" err="1"/>
              <a:t>OrderStatus</a:t>
            </a:r>
            <a:r>
              <a:rPr lang="en-US" dirty="0"/>
              <a:t> =  ‘On Hold’  THEN 1 ELSE 0 END) AS  Hold Count  </a:t>
            </a:r>
          </a:p>
          <a:p>
            <a:r>
              <a:rPr lang="en-US" dirty="0"/>
              <a:t>SUM(CASE WHEN </a:t>
            </a:r>
            <a:r>
              <a:rPr lang="en-US" dirty="0" err="1"/>
              <a:t>OrderStatus</a:t>
            </a:r>
            <a:r>
              <a:rPr lang="en-US" dirty="0"/>
              <a:t> =  ‘In Process’  THEN 1 ELSE 0 END) AS  Processing  </a:t>
            </a:r>
          </a:p>
          <a:p>
            <a:r>
              <a:rPr lang="en-US" dirty="0"/>
              <a:t>SUM(CASE WHEN </a:t>
            </a:r>
            <a:r>
              <a:rPr lang="en-US" dirty="0" err="1"/>
              <a:t>OrderStatus</a:t>
            </a:r>
            <a:r>
              <a:rPr lang="en-US" dirty="0"/>
              <a:t> =  ‘Shipped’  THEN 1 ELSE 0 END) AS  Shipping count  </a:t>
            </a:r>
          </a:p>
          <a:p>
            <a:r>
              <a:rPr lang="en-US" dirty="0"/>
              <a:t>SUM(CASE WHEN </a:t>
            </a:r>
            <a:r>
              <a:rPr lang="en-US" dirty="0" err="1"/>
              <a:t>OrderStatus</a:t>
            </a:r>
            <a:r>
              <a:rPr lang="en-US" dirty="0"/>
              <a:t> =  ‘Cancelled’  THEN 1 ELSE 0 END) AS  Cancellation Count  </a:t>
            </a:r>
          </a:p>
          <a:p>
            <a:r>
              <a:rPr lang="en-US" dirty="0"/>
              <a:t>COUNT(*) AS Sum Total</a:t>
            </a:r>
          </a:p>
          <a:p>
            <a:r>
              <a:rPr lang="en-US" dirty="0"/>
              <a:t>FROM</a:t>
            </a:r>
          </a:p>
          <a:p>
            <a:r>
              <a:rPr lang="en-US" dirty="0"/>
              <a:t>Orders;</a:t>
            </a:r>
            <a:endParaRPr lang="en-ZA" dirty="0"/>
          </a:p>
        </p:txBody>
      </p:sp>
    </p:spTree>
    <p:extLst>
      <p:ext uri="{BB962C8B-B14F-4D97-AF65-F5344CB8AC3E}">
        <p14:creationId xmlns:p14="http://schemas.microsoft.com/office/powerpoint/2010/main" val="361645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F073-53F3-45C7-9F92-2206493E94C2}"/>
              </a:ext>
            </a:extLst>
          </p:cNvPr>
          <p:cNvSpPr>
            <a:spLocks noGrp="1"/>
          </p:cNvSpPr>
          <p:nvPr>
            <p:ph type="title"/>
          </p:nvPr>
        </p:nvSpPr>
        <p:spPr/>
        <p:txBody>
          <a:bodyPr/>
          <a:lstStyle/>
          <a:p>
            <a:r>
              <a:rPr lang="en-ZA" dirty="0"/>
              <a:t>Case (with group by)</a:t>
            </a:r>
          </a:p>
        </p:txBody>
      </p:sp>
      <p:pic>
        <p:nvPicPr>
          <p:cNvPr id="5" name="Content Placeholder 4" descr="Graphical user interface, text, application&#10;&#10;Description automatically generated">
            <a:extLst>
              <a:ext uri="{FF2B5EF4-FFF2-40B4-BE49-F238E27FC236}">
                <a16:creationId xmlns:a16="http://schemas.microsoft.com/office/drawing/2014/main" id="{03607DF6-E567-451F-891E-AC6DC17FE8E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5343"/>
          <a:stretch/>
        </p:blipFill>
        <p:spPr>
          <a:xfrm>
            <a:off x="7095073" y="2615828"/>
            <a:ext cx="621984" cy="2303545"/>
          </a:xfrm>
        </p:spPr>
      </p:pic>
      <p:pic>
        <p:nvPicPr>
          <p:cNvPr id="6" name="Content Placeholder 4" descr="Graphical user interface, text, application&#10;&#10;Description automatically generated">
            <a:extLst>
              <a:ext uri="{FF2B5EF4-FFF2-40B4-BE49-F238E27FC236}">
                <a16:creationId xmlns:a16="http://schemas.microsoft.com/office/drawing/2014/main" id="{6CFB755B-B7D2-44A0-8761-210E3D79886C}"/>
              </a:ext>
            </a:extLst>
          </p:cNvPr>
          <p:cNvPicPr>
            <a:picLocks noChangeAspect="1"/>
          </p:cNvPicPr>
          <p:nvPr/>
        </p:nvPicPr>
        <p:blipFill rotWithShape="1">
          <a:blip r:embed="rId3">
            <a:extLst>
              <a:ext uri="{28A0092B-C50C-407E-A947-70E740481C1C}">
                <a14:useLocalDpi xmlns:a14="http://schemas.microsoft.com/office/drawing/2010/main" val="0"/>
              </a:ext>
            </a:extLst>
          </a:blip>
          <a:srcRect r="48902"/>
          <a:stretch/>
        </p:blipFill>
        <p:spPr>
          <a:xfrm>
            <a:off x="456208" y="2615828"/>
            <a:ext cx="6825125" cy="2303545"/>
          </a:xfrm>
          <a:prstGeom prst="rect">
            <a:avLst/>
          </a:prstGeom>
        </p:spPr>
      </p:pic>
      <p:pic>
        <p:nvPicPr>
          <p:cNvPr id="7170" name="Picture 2" descr="Data Table Showing Output Of Group By Query Using SQL Server CASE Statement">
            <a:extLst>
              <a:ext uri="{FF2B5EF4-FFF2-40B4-BE49-F238E27FC236}">
                <a16:creationId xmlns:a16="http://schemas.microsoft.com/office/drawing/2014/main" id="{78056245-2514-4380-A8D3-2A62E6AE0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641" y="2770651"/>
            <a:ext cx="3597875" cy="181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16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2BFA-F644-4D1E-B0BB-C09771F5F1BE}"/>
              </a:ext>
            </a:extLst>
          </p:cNvPr>
          <p:cNvSpPr>
            <a:spLocks noGrp="1"/>
          </p:cNvSpPr>
          <p:nvPr>
            <p:ph type="title"/>
          </p:nvPr>
        </p:nvSpPr>
        <p:spPr/>
        <p:txBody>
          <a:bodyPr/>
          <a:lstStyle/>
          <a:p>
            <a:r>
              <a:rPr lang="en-ZA" dirty="0"/>
              <a:t>Case (with Update)</a:t>
            </a:r>
          </a:p>
        </p:txBody>
      </p:sp>
      <p:sp>
        <p:nvSpPr>
          <p:cNvPr id="3" name="Content Placeholder 2">
            <a:extLst>
              <a:ext uri="{FF2B5EF4-FFF2-40B4-BE49-F238E27FC236}">
                <a16:creationId xmlns:a16="http://schemas.microsoft.com/office/drawing/2014/main" id="{F775B25E-92DA-418B-B243-FFE1A331C03F}"/>
              </a:ext>
            </a:extLst>
          </p:cNvPr>
          <p:cNvSpPr>
            <a:spLocks noGrp="1"/>
          </p:cNvSpPr>
          <p:nvPr>
            <p:ph idx="1"/>
          </p:nvPr>
        </p:nvSpPr>
        <p:spPr/>
        <p:txBody>
          <a:bodyPr/>
          <a:lstStyle/>
          <a:p>
            <a:r>
              <a:rPr lang="en-US" dirty="0"/>
              <a:t>Update </a:t>
            </a:r>
            <a:r>
              <a:rPr lang="en-US" dirty="0" err="1"/>
              <a:t>tbl</a:t>
            </a:r>
            <a:endParaRPr lang="en-US" dirty="0"/>
          </a:p>
          <a:p>
            <a:r>
              <a:rPr lang="en-US" dirty="0"/>
              <a:t>Set Grade = </a:t>
            </a:r>
          </a:p>
          <a:p>
            <a:pPr lvl="4"/>
            <a:r>
              <a:rPr lang="en-US" sz="2200" dirty="0"/>
              <a:t>Case </a:t>
            </a:r>
          </a:p>
          <a:p>
            <a:pPr lvl="4"/>
            <a:r>
              <a:rPr lang="en-US" sz="2200" dirty="0"/>
              <a:t>When score &gt;=90 then  A+ </a:t>
            </a:r>
          </a:p>
          <a:p>
            <a:pPr lvl="4"/>
            <a:r>
              <a:rPr lang="en-US" sz="2200" dirty="0"/>
              <a:t>When score &gt;=80 then  A </a:t>
            </a:r>
          </a:p>
          <a:p>
            <a:pPr lvl="4"/>
            <a:r>
              <a:rPr lang="en-US" sz="2200" dirty="0"/>
              <a:t>When score &gt;=70 then  B </a:t>
            </a:r>
          </a:p>
          <a:p>
            <a:pPr lvl="4"/>
            <a:r>
              <a:rPr lang="en-US" sz="2200" dirty="0"/>
              <a:t>Else  Fail </a:t>
            </a:r>
          </a:p>
          <a:p>
            <a:r>
              <a:rPr lang="en-US" dirty="0"/>
              <a:t>End	</a:t>
            </a:r>
          </a:p>
          <a:p>
            <a:endParaRPr lang="en-ZA" dirty="0"/>
          </a:p>
        </p:txBody>
      </p:sp>
    </p:spTree>
    <p:extLst>
      <p:ext uri="{BB962C8B-B14F-4D97-AF65-F5344CB8AC3E}">
        <p14:creationId xmlns:p14="http://schemas.microsoft.com/office/powerpoint/2010/main" val="265582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2D37-FC4C-4DBF-A6A5-4C48BC5511C9}"/>
              </a:ext>
            </a:extLst>
          </p:cNvPr>
          <p:cNvSpPr>
            <a:spLocks noGrp="1"/>
          </p:cNvSpPr>
          <p:nvPr>
            <p:ph type="title"/>
          </p:nvPr>
        </p:nvSpPr>
        <p:spPr>
          <a:xfrm>
            <a:off x="3251890" y="933994"/>
            <a:ext cx="7492311" cy="923544"/>
          </a:xfrm>
          <a:noFill/>
        </p:spPr>
        <p:txBody>
          <a:bodyPr/>
          <a:lstStyle/>
          <a:p>
            <a:r>
              <a:rPr lang="en-ZA" dirty="0"/>
              <a:t>Case / Joins</a:t>
            </a:r>
          </a:p>
        </p:txBody>
      </p:sp>
      <p:sp>
        <p:nvSpPr>
          <p:cNvPr id="3" name="Content Placeholder 2">
            <a:extLst>
              <a:ext uri="{FF2B5EF4-FFF2-40B4-BE49-F238E27FC236}">
                <a16:creationId xmlns:a16="http://schemas.microsoft.com/office/drawing/2014/main" id="{B6DF294A-6EA3-40AB-A2CC-809290F6EB56}"/>
              </a:ext>
            </a:extLst>
          </p:cNvPr>
          <p:cNvSpPr>
            <a:spLocks noGrp="1"/>
          </p:cNvSpPr>
          <p:nvPr>
            <p:ph idx="1"/>
          </p:nvPr>
        </p:nvSpPr>
        <p:spPr>
          <a:xfrm>
            <a:off x="1050324" y="1892808"/>
            <a:ext cx="9693877" cy="4416552"/>
          </a:xfrm>
        </p:spPr>
        <p:txBody>
          <a:bodyPr>
            <a:normAutofit lnSpcReduction="10000"/>
          </a:bodyPr>
          <a:lstStyle/>
          <a:p>
            <a:pPr marL="0" indent="0">
              <a:buNone/>
            </a:pPr>
            <a:r>
              <a:rPr lang="en-US" dirty="0"/>
              <a:t>1. Create a report showing the customers, first name and last name  a "</a:t>
            </a:r>
            <a:r>
              <a:rPr lang="en-US" dirty="0" err="1"/>
              <a:t>NumOrders</a:t>
            </a:r>
            <a:r>
              <a:rPr lang="en-US" dirty="0"/>
              <a:t>" column with a count of the orders taken  and a conditional column called "Shipped" that displays "On Time" if the order shipped on time and "Late" if the order shipped late. </a:t>
            </a:r>
          </a:p>
          <a:p>
            <a:pPr marL="0" indent="0">
              <a:buNone/>
            </a:pPr>
            <a:r>
              <a:rPr lang="en-US" dirty="0"/>
              <a:t>2. Group records by contact first name and last name and then by the "Shipped" status. Order by employee last name  then by the first name  and then by descending by the number of orders. </a:t>
            </a:r>
          </a:p>
          <a:p>
            <a:pPr marL="0" indent="0">
              <a:buNone/>
            </a:pPr>
            <a:r>
              <a:rPr lang="en-US" dirty="0"/>
              <a:t>3. Use the simple CASE expression to create the work anniversaries column for the employees  anniversaries starting from 2 to 5 years old and for everybody hired before the year 2000 show a status “'Hired before </a:t>
            </a:r>
            <a:r>
              <a:rPr lang="en-US"/>
              <a:t>2000” </a:t>
            </a:r>
            <a:endParaRPr lang="en-US" dirty="0"/>
          </a:p>
          <a:p>
            <a:pPr marL="0" indent="0">
              <a:buNone/>
            </a:pPr>
            <a:r>
              <a:rPr lang="en-US" dirty="0"/>
              <a:t>4.  Create the column to evaluate the salary of </a:t>
            </a:r>
            <a:r>
              <a:rPr lang="en-US" u="sng" dirty="0"/>
              <a:t>the</a:t>
            </a:r>
            <a:r>
              <a:rPr lang="en-US" dirty="0"/>
              <a:t> employees  if the salary is less than 3000  then the salary should be labelled as “Low”. If the salary is between 3000 and 5000  then it should be labelled as “average”. When the salary is greater than 5000  then it is “High” </a:t>
            </a:r>
          </a:p>
          <a:p>
            <a:pPr marL="0" indent="0">
              <a:buNone/>
            </a:pPr>
            <a:endParaRPr lang="en-US" dirty="0"/>
          </a:p>
          <a:p>
            <a:pPr marL="0" indent="0">
              <a:buNone/>
            </a:pPr>
            <a:endParaRPr lang="en-US" dirty="0"/>
          </a:p>
          <a:p>
            <a:pPr marL="0" indent="0">
              <a:buNone/>
            </a:pPr>
            <a:endParaRPr lang="en-US" b="0" i="0" dirty="0">
              <a:solidFill>
                <a:srgbClr val="000000"/>
              </a:solidFill>
              <a:effectLst/>
              <a:latin typeface="-apple-system"/>
            </a:endParaRPr>
          </a:p>
          <a:p>
            <a:pPr marL="0" indent="0">
              <a:buNone/>
            </a:pPr>
            <a:endParaRPr lang="en-US" dirty="0">
              <a:solidFill>
                <a:srgbClr val="000000"/>
              </a:solidFill>
              <a:latin typeface="-apple-system"/>
            </a:endParaRPr>
          </a:p>
          <a:p>
            <a:pPr marL="0" indent="0">
              <a:buNone/>
            </a:pPr>
            <a:endParaRPr lang="en-ZA" dirty="0"/>
          </a:p>
          <a:p>
            <a:endParaRPr lang="en-ZA" dirty="0"/>
          </a:p>
        </p:txBody>
      </p:sp>
      <p:sp>
        <p:nvSpPr>
          <p:cNvPr id="4" name="Rectangle 3">
            <a:extLst>
              <a:ext uri="{FF2B5EF4-FFF2-40B4-BE49-F238E27FC236}">
                <a16:creationId xmlns:a16="http://schemas.microsoft.com/office/drawing/2014/main" id="{71826DA8-8DC9-415B-B5B7-70F74DA5957F}"/>
              </a:ext>
            </a:extLst>
          </p:cNvPr>
          <p:cNvSpPr/>
          <p:nvPr/>
        </p:nvSpPr>
        <p:spPr>
          <a:xfrm>
            <a:off x="-204019" y="5888612"/>
            <a:ext cx="1254344" cy="969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L&amp;D Shop, Company</a:t>
            </a:r>
          </a:p>
        </p:txBody>
      </p:sp>
    </p:spTree>
    <p:extLst>
      <p:ext uri="{BB962C8B-B14F-4D97-AF65-F5344CB8AC3E}">
        <p14:creationId xmlns:p14="http://schemas.microsoft.com/office/powerpoint/2010/main" val="37952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normAutofit/>
          </a:bodyPr>
          <a:lstStyle/>
          <a:p>
            <a:r>
              <a:rPr lang="en-US" sz="5400" dirty="0"/>
              <a:t>Chapter 15: Cases</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a:bodyPr>
          <a:lstStyle/>
          <a:p>
            <a:r>
              <a:rPr lang="en-ZA" sz="2800" dirty="0">
                <a:solidFill>
                  <a:schemeClr val="accent2"/>
                </a:solidFill>
              </a:rPr>
              <a:t>Contents:</a:t>
            </a:r>
          </a:p>
          <a:p>
            <a:pPr marL="514350" indent="-514350">
              <a:buFont typeface="+mj-lt"/>
              <a:buAutoNum type="arabicPeriod"/>
            </a:pPr>
            <a:r>
              <a:rPr lang="en-ZA" sz="2800" dirty="0">
                <a:solidFill>
                  <a:schemeClr val="accent2"/>
                </a:solidFill>
              </a:rPr>
              <a:t>Introduction to cases</a:t>
            </a:r>
          </a:p>
          <a:p>
            <a:pPr marL="514350" indent="-514350">
              <a:buFont typeface="+mj-lt"/>
              <a:buAutoNum type="arabicPeriod"/>
            </a:pPr>
            <a:r>
              <a:rPr lang="en-ZA" sz="2800" dirty="0">
                <a:solidFill>
                  <a:schemeClr val="accent2"/>
                </a:solidFill>
              </a:rPr>
              <a:t>Cases with group by clause</a:t>
            </a:r>
          </a:p>
          <a:p>
            <a:pPr marL="514350" indent="-514350">
              <a:buFont typeface="+mj-lt"/>
              <a:buAutoNum type="arabicPeriod"/>
            </a:pPr>
            <a:r>
              <a:rPr lang="en-ZA" sz="2800" dirty="0">
                <a:solidFill>
                  <a:schemeClr val="accent2"/>
                </a:solidFill>
              </a:rPr>
              <a:t>Update </a:t>
            </a:r>
            <a:r>
              <a:rPr lang="en-ZA" sz="2800">
                <a:solidFill>
                  <a:schemeClr val="accent2"/>
                </a:solidFill>
              </a:rPr>
              <a:t>clause with Cases.</a:t>
            </a: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6247-491B-4AD9-8E8F-EB4E38D1318E}"/>
              </a:ext>
            </a:extLst>
          </p:cNvPr>
          <p:cNvSpPr>
            <a:spLocks noGrp="1"/>
          </p:cNvSpPr>
          <p:nvPr>
            <p:ph type="title"/>
          </p:nvPr>
        </p:nvSpPr>
        <p:spPr/>
        <p:txBody>
          <a:bodyPr/>
          <a:lstStyle/>
          <a:p>
            <a:r>
              <a:rPr lang="en-ZA" dirty="0"/>
              <a:t>CASE</a:t>
            </a:r>
          </a:p>
        </p:txBody>
      </p:sp>
      <p:sp>
        <p:nvSpPr>
          <p:cNvPr id="3" name="Content Placeholder 2">
            <a:extLst>
              <a:ext uri="{FF2B5EF4-FFF2-40B4-BE49-F238E27FC236}">
                <a16:creationId xmlns:a16="http://schemas.microsoft.com/office/drawing/2014/main" id="{A706FF36-F1E4-4A3B-8980-607660E91B16}"/>
              </a:ext>
            </a:extLst>
          </p:cNvPr>
          <p:cNvSpPr>
            <a:spLocks noGrp="1"/>
          </p:cNvSpPr>
          <p:nvPr>
            <p:ph idx="1"/>
          </p:nvPr>
        </p:nvSpPr>
        <p:spPr/>
        <p:txBody>
          <a:bodyPr/>
          <a:lstStyle/>
          <a:p>
            <a:r>
              <a:rPr lang="en-US" dirty="0"/>
              <a:t>The CASE statement is used to implement the logic where you want to set the value of one column depending upon the values in other columns.</a:t>
            </a:r>
          </a:p>
          <a:p>
            <a:r>
              <a:rPr lang="en-US" dirty="0"/>
              <a:t>The CASE Statement consists of at least one pair of WHEN and THEN statements. The </a:t>
            </a:r>
            <a:r>
              <a:rPr lang="en-US" dirty="0">
                <a:solidFill>
                  <a:srgbClr val="0070C0"/>
                </a:solidFill>
              </a:rPr>
              <a:t>WHEN</a:t>
            </a:r>
            <a:r>
              <a:rPr lang="en-US" dirty="0"/>
              <a:t> statement specifies the condition to be tested. The </a:t>
            </a:r>
            <a:r>
              <a:rPr lang="en-US" dirty="0">
                <a:solidFill>
                  <a:srgbClr val="0070C0"/>
                </a:solidFill>
              </a:rPr>
              <a:t>THEN</a:t>
            </a:r>
            <a:r>
              <a:rPr lang="en-US" dirty="0"/>
              <a:t> statement specifies the action if the WHEN condition returns TRUE.</a:t>
            </a:r>
          </a:p>
          <a:p>
            <a:r>
              <a:rPr lang="en-US" dirty="0"/>
              <a:t>The</a:t>
            </a:r>
            <a:r>
              <a:rPr lang="en-US" dirty="0">
                <a:solidFill>
                  <a:srgbClr val="0070C0"/>
                </a:solidFill>
              </a:rPr>
              <a:t> ELSE </a:t>
            </a:r>
            <a:r>
              <a:rPr lang="en-US" dirty="0"/>
              <a:t>statement is </a:t>
            </a:r>
            <a:r>
              <a:rPr lang="en-US" i="1" dirty="0"/>
              <a:t>optional </a:t>
            </a:r>
            <a:r>
              <a:rPr lang="en-US" dirty="0"/>
              <a:t>and executes when none of the WHEN conditions return true. </a:t>
            </a:r>
          </a:p>
          <a:p>
            <a:r>
              <a:rPr lang="en-US" dirty="0"/>
              <a:t>The CASE statement ends with an </a:t>
            </a:r>
            <a:r>
              <a:rPr lang="en-US" dirty="0">
                <a:solidFill>
                  <a:srgbClr val="0070C0"/>
                </a:solidFill>
              </a:rPr>
              <a:t>END</a:t>
            </a:r>
            <a:r>
              <a:rPr lang="en-US" dirty="0"/>
              <a:t> keyword.</a:t>
            </a:r>
          </a:p>
          <a:p>
            <a:endParaRPr lang="en-ZA" dirty="0"/>
          </a:p>
        </p:txBody>
      </p:sp>
    </p:spTree>
    <p:extLst>
      <p:ext uri="{BB962C8B-B14F-4D97-AF65-F5344CB8AC3E}">
        <p14:creationId xmlns:p14="http://schemas.microsoft.com/office/powerpoint/2010/main" val="239574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A195C2-DB45-49FF-AC1E-0947405F3E21}"/>
              </a:ext>
            </a:extLst>
          </p:cNvPr>
          <p:cNvSpPr>
            <a:spLocks noGrp="1"/>
          </p:cNvSpPr>
          <p:nvPr>
            <p:ph type="title"/>
          </p:nvPr>
        </p:nvSpPr>
        <p:spPr/>
        <p:txBody>
          <a:bodyPr/>
          <a:lstStyle/>
          <a:p>
            <a:r>
              <a:rPr lang="en-ZA" dirty="0"/>
              <a:t>Case</a:t>
            </a:r>
          </a:p>
        </p:txBody>
      </p:sp>
      <p:sp>
        <p:nvSpPr>
          <p:cNvPr id="5" name="Content Placeholder 4">
            <a:extLst>
              <a:ext uri="{FF2B5EF4-FFF2-40B4-BE49-F238E27FC236}">
                <a16:creationId xmlns:a16="http://schemas.microsoft.com/office/drawing/2014/main" id="{92FAF98C-2B8C-401D-A3A1-597FFBB53F17}"/>
              </a:ext>
            </a:extLst>
          </p:cNvPr>
          <p:cNvSpPr>
            <a:spLocks noGrp="1"/>
          </p:cNvSpPr>
          <p:nvPr>
            <p:ph idx="1"/>
          </p:nvPr>
        </p:nvSpPr>
        <p:spPr/>
        <p:txBody>
          <a:bodyPr/>
          <a:lstStyle/>
          <a:p>
            <a:pPr marL="0" indent="0">
              <a:buNone/>
            </a:pPr>
            <a:r>
              <a:rPr lang="en-US" dirty="0"/>
              <a:t>The CASE statement goes through conditions and return a value when the first condition is met (like an IF-THEN-ELSE statement):</a:t>
            </a:r>
          </a:p>
          <a:p>
            <a:pPr marL="0" indent="0">
              <a:buNone/>
            </a:pPr>
            <a:endParaRPr lang="en-US" dirty="0"/>
          </a:p>
          <a:p>
            <a:pPr>
              <a:buFont typeface="Wingdings" panose="05000000000000000000" pitchFamily="2" charset="2"/>
              <a:buChar char="Ø"/>
            </a:pPr>
            <a:r>
              <a:rPr lang="en-US" dirty="0"/>
              <a:t>So  once a condition is </a:t>
            </a:r>
            <a:r>
              <a:rPr lang="en-US" u="sng" dirty="0"/>
              <a:t>true</a:t>
            </a:r>
            <a:r>
              <a:rPr lang="en-US" dirty="0"/>
              <a:t>  it will stop reading and return the result.</a:t>
            </a:r>
          </a:p>
          <a:p>
            <a:pPr>
              <a:buFont typeface="Wingdings" panose="05000000000000000000" pitchFamily="2" charset="2"/>
              <a:buChar char="Ø"/>
            </a:pPr>
            <a:r>
              <a:rPr lang="en-US" dirty="0"/>
              <a:t>If </a:t>
            </a:r>
            <a:r>
              <a:rPr lang="en-US" u="sng" dirty="0"/>
              <a:t>no conditions are true</a:t>
            </a:r>
            <a:r>
              <a:rPr lang="en-US" dirty="0"/>
              <a:t>  it will return the value in the ELSE clause.</a:t>
            </a:r>
          </a:p>
          <a:p>
            <a:pPr lvl="1">
              <a:buFont typeface="Arial" panose="020B0604020202020204" pitchFamily="34" charset="0"/>
              <a:buChar char="•"/>
            </a:pPr>
            <a:r>
              <a:rPr lang="en-US" sz="2200" dirty="0"/>
              <a:t>If there is no ELSE part and no conditions are true  it returns NULL.</a:t>
            </a:r>
            <a:endParaRPr lang="en-ZA" sz="2200" dirty="0"/>
          </a:p>
        </p:txBody>
      </p:sp>
    </p:spTree>
    <p:extLst>
      <p:ext uri="{BB962C8B-B14F-4D97-AF65-F5344CB8AC3E}">
        <p14:creationId xmlns:p14="http://schemas.microsoft.com/office/powerpoint/2010/main" val="28627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9CCB-4D2C-4C7D-BEBF-294EBFE37A75}"/>
              </a:ext>
            </a:extLst>
          </p:cNvPr>
          <p:cNvSpPr>
            <a:spLocks noGrp="1"/>
          </p:cNvSpPr>
          <p:nvPr>
            <p:ph type="title"/>
          </p:nvPr>
        </p:nvSpPr>
        <p:spPr/>
        <p:txBody>
          <a:bodyPr>
            <a:normAutofit/>
          </a:bodyPr>
          <a:lstStyle/>
          <a:p>
            <a:r>
              <a:rPr lang="en-US" kern="1200" dirty="0">
                <a:solidFill>
                  <a:schemeClr val="tx1"/>
                </a:solidFill>
                <a:effectLst/>
                <a:latin typeface="+mj-lt"/>
                <a:ea typeface="+mj-ea"/>
                <a:cs typeface="+mj-cs"/>
              </a:rPr>
              <a:t>Case</a:t>
            </a:r>
            <a:endParaRPr lang="en-ZA"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6E38147E-663D-4085-B6D6-35D440ADC597}"/>
              </a:ext>
            </a:extLst>
          </p:cNvPr>
          <p:cNvSpPr>
            <a:spLocks noGrp="1"/>
          </p:cNvSpPr>
          <p:nvPr>
            <p:ph idx="1"/>
          </p:nvPr>
        </p:nvSpPr>
        <p:spPr/>
        <p:txBody>
          <a:bodyPr>
            <a:normAutofit fontScale="92500" lnSpcReduction="10000"/>
          </a:bodyPr>
          <a:lstStyle/>
          <a:p>
            <a:pPr>
              <a:lnSpc>
                <a:spcPct val="100000"/>
              </a:lnSpc>
            </a:pPr>
            <a:r>
              <a:rPr lang="en-US" dirty="0"/>
              <a:t>CASE</a:t>
            </a:r>
            <a:br>
              <a:rPr lang="en-US" dirty="0"/>
            </a:br>
            <a:r>
              <a:rPr lang="en-US" dirty="0"/>
              <a:t>    WHEN condition1 THEN result1</a:t>
            </a:r>
            <a:br>
              <a:rPr lang="en-US" dirty="0"/>
            </a:br>
            <a:r>
              <a:rPr lang="en-US" dirty="0"/>
              <a:t>    WHEN condition2 THEN result2</a:t>
            </a:r>
            <a:br>
              <a:rPr lang="en-US" dirty="0"/>
            </a:br>
            <a:r>
              <a:rPr lang="en-US" dirty="0"/>
              <a:t>    WHEN </a:t>
            </a:r>
            <a:r>
              <a:rPr lang="en-US" dirty="0" err="1"/>
              <a:t>conditionN</a:t>
            </a:r>
            <a:r>
              <a:rPr lang="en-US" dirty="0"/>
              <a:t> THEN </a:t>
            </a:r>
            <a:r>
              <a:rPr lang="en-US" dirty="0" err="1"/>
              <a:t>resultN</a:t>
            </a:r>
            <a:br>
              <a:rPr lang="en-US" dirty="0"/>
            </a:br>
            <a:r>
              <a:rPr lang="en-US" dirty="0"/>
              <a:t>    ELSE result</a:t>
            </a:r>
            <a:br>
              <a:rPr lang="en-US" dirty="0"/>
            </a:br>
            <a:r>
              <a:rPr lang="en-US" dirty="0"/>
              <a:t>END;</a:t>
            </a:r>
          </a:p>
          <a:p>
            <a:pPr>
              <a:lnSpc>
                <a:spcPct val="100000"/>
              </a:lnSpc>
            </a:pPr>
            <a:endParaRPr lang="en-US" dirty="0"/>
          </a:p>
          <a:p>
            <a:pPr>
              <a:lnSpc>
                <a:spcPct val="100000"/>
              </a:lnSpc>
            </a:pPr>
            <a:r>
              <a:rPr lang="en-US" dirty="0"/>
              <a:t>SELECT </a:t>
            </a:r>
            <a:r>
              <a:rPr lang="en-US" dirty="0" err="1"/>
              <a:t>OrderID</a:t>
            </a:r>
            <a:r>
              <a:rPr lang="en-US" dirty="0"/>
              <a:t>  Quantity </a:t>
            </a:r>
            <a:br>
              <a:rPr lang="en-US" dirty="0"/>
            </a:br>
            <a:r>
              <a:rPr lang="en-US" dirty="0"/>
              <a:t>CASE</a:t>
            </a:r>
            <a:br>
              <a:rPr lang="en-US" dirty="0"/>
            </a:br>
            <a:r>
              <a:rPr lang="en-US" dirty="0"/>
              <a:t>    WHEN Quantity &gt; 30 THEN  ‘The quantity is greater than 30’ </a:t>
            </a:r>
            <a:br>
              <a:rPr lang="en-US" dirty="0"/>
            </a:br>
            <a:r>
              <a:rPr lang="en-US" dirty="0"/>
              <a:t>    WHEN Quantity = 30 THEN  ‘The quantity is 30’ </a:t>
            </a:r>
            <a:br>
              <a:rPr lang="en-US" dirty="0"/>
            </a:br>
            <a:r>
              <a:rPr lang="en-US" dirty="0"/>
              <a:t>    ELSE  ‘The quantity is under 30’ </a:t>
            </a:r>
            <a:br>
              <a:rPr lang="en-US" dirty="0"/>
            </a:br>
            <a:r>
              <a:rPr lang="en-US" dirty="0"/>
              <a:t>END AS </a:t>
            </a:r>
            <a:r>
              <a:rPr lang="en-US" dirty="0" err="1"/>
              <a:t>QuantityText</a:t>
            </a:r>
            <a:br>
              <a:rPr lang="en-US" dirty="0"/>
            </a:br>
            <a:r>
              <a:rPr lang="en-US" dirty="0"/>
              <a:t>FROM OrderDetails;</a:t>
            </a:r>
            <a:endParaRPr lang="en-ZA" dirty="0"/>
          </a:p>
        </p:txBody>
      </p:sp>
    </p:spTree>
    <p:extLst>
      <p:ext uri="{BB962C8B-B14F-4D97-AF65-F5344CB8AC3E}">
        <p14:creationId xmlns:p14="http://schemas.microsoft.com/office/powerpoint/2010/main" val="76192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D033-0F6C-45C7-9DC8-BFDACBD04451}"/>
              </a:ext>
            </a:extLst>
          </p:cNvPr>
          <p:cNvSpPr>
            <a:spLocks noGrp="1"/>
          </p:cNvSpPr>
          <p:nvPr>
            <p:ph type="title"/>
          </p:nvPr>
        </p:nvSpPr>
        <p:spPr/>
        <p:txBody>
          <a:bodyPr/>
          <a:lstStyle/>
          <a:p>
            <a:r>
              <a:rPr lang="en-ZA" dirty="0"/>
              <a:t>Case</a:t>
            </a:r>
          </a:p>
        </p:txBody>
      </p:sp>
      <p:sp>
        <p:nvSpPr>
          <p:cNvPr id="5" name="Rectangle 2">
            <a:extLst>
              <a:ext uri="{FF2B5EF4-FFF2-40B4-BE49-F238E27FC236}">
                <a16:creationId xmlns:a16="http://schemas.microsoft.com/office/drawing/2014/main" id="{118B83B8-B7F3-43D1-8D41-C9C48BDCA357}"/>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indent="0" eaLnBrk="0" fontAlgn="base" hangingPunct="0">
              <a:lnSpc>
                <a:spcPct val="100000"/>
              </a:lnSpc>
              <a:spcBef>
                <a:spcPct val="30000"/>
              </a:spcBef>
              <a:spcAft>
                <a:spcPct val="0"/>
              </a:spcAft>
              <a:buClrTx/>
              <a:buSzTx/>
              <a:buNone/>
            </a:pPr>
            <a:r>
              <a:rPr lang="en-US" altLang="en-US" sz="2000" dirty="0"/>
              <a:t>SELECT</a:t>
            </a:r>
          </a:p>
          <a:p>
            <a:pPr marL="0" indent="0" eaLnBrk="0" fontAlgn="base" hangingPunct="0">
              <a:lnSpc>
                <a:spcPct val="100000"/>
              </a:lnSpc>
              <a:spcBef>
                <a:spcPct val="30000"/>
              </a:spcBef>
              <a:spcAft>
                <a:spcPct val="0"/>
              </a:spcAft>
              <a:buClrTx/>
              <a:buSzTx/>
              <a:buNone/>
            </a:pPr>
            <a:r>
              <a:rPr lang="en-US" altLang="en-US" sz="2000" dirty="0"/>
              <a:t>  CASE</a:t>
            </a:r>
          </a:p>
          <a:p>
            <a:pPr marL="0" indent="0" eaLnBrk="0" fontAlgn="base" hangingPunct="0">
              <a:lnSpc>
                <a:spcPct val="100000"/>
              </a:lnSpc>
              <a:spcBef>
                <a:spcPct val="30000"/>
              </a:spcBef>
              <a:spcAft>
                <a:spcPct val="0"/>
              </a:spcAft>
              <a:buClrTx/>
              <a:buSzTx/>
              <a:buNone/>
            </a:pPr>
            <a:r>
              <a:rPr lang="en-US" altLang="en-US" sz="2000" dirty="0"/>
              <a:t>    WHEN </a:t>
            </a:r>
            <a:r>
              <a:rPr lang="en-US" altLang="en-US" sz="2000"/>
              <a:t>score &lt; </a:t>
            </a:r>
            <a:r>
              <a:rPr lang="en-US" altLang="en-US" sz="2000" dirty="0"/>
              <a:t>70 THEN  failed </a:t>
            </a:r>
          </a:p>
          <a:p>
            <a:pPr marL="0" indent="0" eaLnBrk="0" fontAlgn="base" hangingPunct="0">
              <a:lnSpc>
                <a:spcPct val="100000"/>
              </a:lnSpc>
              <a:spcBef>
                <a:spcPct val="30000"/>
              </a:spcBef>
              <a:spcAft>
                <a:spcPct val="0"/>
              </a:spcAft>
              <a:buClrTx/>
              <a:buSzTx/>
              <a:buNone/>
            </a:pPr>
            <a:r>
              <a:rPr lang="en-US" altLang="en-US" sz="2000" dirty="0"/>
              <a:t>    WHEN score BETWEEN 70 AND 80 THEN  passed </a:t>
            </a:r>
          </a:p>
          <a:p>
            <a:pPr marL="0" indent="0" eaLnBrk="0" fontAlgn="base" hangingPunct="0">
              <a:lnSpc>
                <a:spcPct val="100000"/>
              </a:lnSpc>
              <a:spcBef>
                <a:spcPct val="30000"/>
              </a:spcBef>
              <a:spcAft>
                <a:spcPct val="0"/>
              </a:spcAft>
              <a:buClrTx/>
              <a:buSzTx/>
              <a:buNone/>
            </a:pPr>
            <a:r>
              <a:rPr lang="en-US" altLang="en-US" sz="2000" dirty="0"/>
              <a:t>    WHEN score BETWEEN 81 AND 90 THEN  very good </a:t>
            </a:r>
          </a:p>
          <a:p>
            <a:pPr marL="0" indent="0" eaLnBrk="0" fontAlgn="base" hangingPunct="0">
              <a:lnSpc>
                <a:spcPct val="100000"/>
              </a:lnSpc>
              <a:spcBef>
                <a:spcPct val="30000"/>
              </a:spcBef>
              <a:spcAft>
                <a:spcPct val="0"/>
              </a:spcAft>
              <a:buClrTx/>
              <a:buSzTx/>
              <a:buNone/>
            </a:pPr>
            <a:r>
              <a:rPr lang="en-US" altLang="en-US" sz="2000" dirty="0"/>
              <a:t>    ELSE  outstanding </a:t>
            </a:r>
          </a:p>
          <a:p>
            <a:pPr marL="0" indent="0" eaLnBrk="0" fontAlgn="base" hangingPunct="0">
              <a:lnSpc>
                <a:spcPct val="100000"/>
              </a:lnSpc>
              <a:spcBef>
                <a:spcPct val="30000"/>
              </a:spcBef>
              <a:spcAft>
                <a:spcPct val="0"/>
              </a:spcAft>
              <a:buClrTx/>
              <a:buSzTx/>
              <a:buNone/>
            </a:pPr>
            <a:r>
              <a:rPr lang="en-US" altLang="en-US" sz="2000" dirty="0"/>
              <a:t>  END AS performance</a:t>
            </a:r>
          </a:p>
          <a:p>
            <a:pPr marL="0" indent="0" eaLnBrk="0" fontAlgn="base" hangingPunct="0">
              <a:lnSpc>
                <a:spcPct val="100000"/>
              </a:lnSpc>
              <a:spcBef>
                <a:spcPct val="30000"/>
              </a:spcBef>
              <a:spcAft>
                <a:spcPct val="0"/>
              </a:spcAft>
              <a:buClrTx/>
              <a:buSzTx/>
              <a:buNone/>
            </a:pPr>
            <a:r>
              <a:rPr lang="en-US" altLang="en-US" sz="2000" dirty="0"/>
              <a:t>FROM </a:t>
            </a:r>
            <a:r>
              <a:rPr lang="en-US" altLang="en-US" sz="2000" dirty="0" err="1"/>
              <a:t>test_scores</a:t>
            </a:r>
            <a:r>
              <a:rPr lang="en-US" altLang="en-US" sz="2000" dirty="0"/>
              <a:t>;</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1200" dirty="0"/>
          </a:p>
        </p:txBody>
      </p:sp>
      <p:sp>
        <p:nvSpPr>
          <p:cNvPr id="3" name="Content Placeholder 2">
            <a:extLst>
              <a:ext uri="{FF2B5EF4-FFF2-40B4-BE49-F238E27FC236}">
                <a16:creationId xmlns:a16="http://schemas.microsoft.com/office/drawing/2014/main" id="{22E72CD2-679A-4DF0-D92B-B0F6A506C3AA}"/>
              </a:ext>
            </a:extLst>
          </p:cNvPr>
          <p:cNvSpPr>
            <a:spLocks noGrp="1"/>
          </p:cNvSpPr>
          <p:nvPr>
            <p:ph sz="half" idx="4294967295"/>
          </p:nvPr>
        </p:nvSpPr>
        <p:spPr>
          <a:xfrm>
            <a:off x="7437438" y="2286000"/>
            <a:ext cx="4754562" cy="4022725"/>
          </a:xfrm>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t>SELECT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t>  CASE grade</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t>    WHEN A THEN ‘Excellent’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t>    WHEN B THEN ‘Good’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t>    WHEN C THEN ‘Needs Improvement’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t>    ELSE  ‘Failed’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t>  END AS ‘</a:t>
            </a:r>
            <a:r>
              <a:rPr lang="en-US" altLang="en-US" sz="2000" dirty="0" err="1"/>
              <a:t>grade_interpretation</a:t>
            </a:r>
            <a:r>
              <a:rPr lang="en-US" altLang="en-US" sz="2000" dirty="0"/>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t>FROM grades;</a:t>
            </a:r>
          </a:p>
        </p:txBody>
      </p:sp>
    </p:spTree>
    <p:extLst>
      <p:ext uri="{BB962C8B-B14F-4D97-AF65-F5344CB8AC3E}">
        <p14:creationId xmlns:p14="http://schemas.microsoft.com/office/powerpoint/2010/main" val="343756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4E55-725B-4A72-A8DB-BC6D24EB67BF}"/>
              </a:ext>
            </a:extLst>
          </p:cNvPr>
          <p:cNvSpPr>
            <a:spLocks noGrp="1"/>
          </p:cNvSpPr>
          <p:nvPr>
            <p:ph type="title"/>
          </p:nvPr>
        </p:nvSpPr>
        <p:spPr/>
        <p:txBody>
          <a:bodyPr/>
          <a:lstStyle/>
          <a:p>
            <a:r>
              <a:rPr lang="en-ZA" dirty="0"/>
              <a:t>case</a:t>
            </a:r>
          </a:p>
        </p:txBody>
      </p:sp>
      <p:sp>
        <p:nvSpPr>
          <p:cNvPr id="3" name="Content Placeholder 2">
            <a:extLst>
              <a:ext uri="{FF2B5EF4-FFF2-40B4-BE49-F238E27FC236}">
                <a16:creationId xmlns:a16="http://schemas.microsoft.com/office/drawing/2014/main" id="{AE56CC05-16AE-439C-9571-68C338AF09BF}"/>
              </a:ext>
            </a:extLst>
          </p:cNvPr>
          <p:cNvSpPr>
            <a:spLocks noGrp="1"/>
          </p:cNvSpPr>
          <p:nvPr>
            <p:ph idx="1"/>
          </p:nvPr>
        </p:nvSpPr>
        <p:spPr/>
        <p:txBody>
          <a:bodyPr/>
          <a:lstStyle/>
          <a:p>
            <a:r>
              <a:rPr lang="en-US" dirty="0"/>
              <a:t>SELECT name  model </a:t>
            </a:r>
          </a:p>
          <a:p>
            <a:r>
              <a:rPr lang="en-US" dirty="0"/>
              <a:t>          CASE </a:t>
            </a:r>
          </a:p>
          <a:p>
            <a:r>
              <a:rPr lang="en-US" dirty="0"/>
              <a:t>          </a:t>
            </a:r>
            <a:r>
              <a:rPr lang="en-US" dirty="0">
                <a:solidFill>
                  <a:srgbClr val="0070C0"/>
                </a:solidFill>
              </a:rPr>
              <a:t>WHEN</a:t>
            </a:r>
            <a:r>
              <a:rPr lang="en-US" dirty="0"/>
              <a:t> model &gt; 2010 </a:t>
            </a:r>
            <a:r>
              <a:rPr lang="en-US" dirty="0">
                <a:solidFill>
                  <a:srgbClr val="0070C0"/>
                </a:solidFill>
              </a:rPr>
              <a:t>THEN</a:t>
            </a:r>
            <a:r>
              <a:rPr lang="en-US" dirty="0"/>
              <a:t>  ‘New’ </a:t>
            </a:r>
          </a:p>
          <a:p>
            <a:r>
              <a:rPr lang="en-US" dirty="0"/>
              <a:t>          </a:t>
            </a:r>
            <a:r>
              <a:rPr lang="en-US" dirty="0">
                <a:solidFill>
                  <a:srgbClr val="0070C0"/>
                </a:solidFill>
              </a:rPr>
              <a:t>WHEN</a:t>
            </a:r>
            <a:r>
              <a:rPr lang="en-US" dirty="0"/>
              <a:t> model &gt; 2000 </a:t>
            </a:r>
            <a:r>
              <a:rPr lang="en-US" dirty="0">
                <a:solidFill>
                  <a:srgbClr val="0070C0"/>
                </a:solidFill>
              </a:rPr>
              <a:t>THEN</a:t>
            </a:r>
            <a:r>
              <a:rPr lang="en-US" dirty="0"/>
              <a:t>  ‘Average’ </a:t>
            </a:r>
          </a:p>
          <a:p>
            <a:r>
              <a:rPr lang="en-US" dirty="0"/>
              <a:t>           </a:t>
            </a:r>
            <a:r>
              <a:rPr lang="en-US" dirty="0">
                <a:solidFill>
                  <a:srgbClr val="0070C0"/>
                </a:solidFill>
              </a:rPr>
              <a:t>ELSE</a:t>
            </a:r>
            <a:r>
              <a:rPr lang="en-US" dirty="0"/>
              <a:t>  ‘Old’  </a:t>
            </a:r>
          </a:p>
          <a:p>
            <a:r>
              <a:rPr lang="en-US" dirty="0"/>
              <a:t>           </a:t>
            </a:r>
            <a:r>
              <a:rPr lang="en-US" dirty="0">
                <a:solidFill>
                  <a:srgbClr val="0070C0"/>
                </a:solidFill>
              </a:rPr>
              <a:t>END</a:t>
            </a:r>
            <a:r>
              <a:rPr lang="en-US" dirty="0"/>
              <a:t> AS condition</a:t>
            </a:r>
          </a:p>
          <a:p>
            <a:r>
              <a:rPr lang="en-US" dirty="0"/>
              <a:t>  FROM Cars</a:t>
            </a:r>
            <a:endParaRPr lang="en-ZA" dirty="0"/>
          </a:p>
        </p:txBody>
      </p:sp>
      <p:pic>
        <p:nvPicPr>
          <p:cNvPr id="6146" name="Picture 2" descr="Output Of Select Query To Test Dummy Data">
            <a:extLst>
              <a:ext uri="{FF2B5EF4-FFF2-40B4-BE49-F238E27FC236}">
                <a16:creationId xmlns:a16="http://schemas.microsoft.com/office/drawing/2014/main" id="{27AFF0F5-C9AA-4E2E-957A-81F08C5206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091"/>
          <a:stretch/>
        </p:blipFill>
        <p:spPr bwMode="auto">
          <a:xfrm>
            <a:off x="6777229" y="1648284"/>
            <a:ext cx="4597738" cy="356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17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C629-5071-40D8-A459-5189F5114116}"/>
              </a:ext>
            </a:extLst>
          </p:cNvPr>
          <p:cNvSpPr>
            <a:spLocks noGrp="1"/>
          </p:cNvSpPr>
          <p:nvPr>
            <p:ph type="title"/>
          </p:nvPr>
        </p:nvSpPr>
        <p:spPr/>
        <p:txBody>
          <a:bodyPr/>
          <a:lstStyle/>
          <a:p>
            <a:r>
              <a:rPr lang="en-ZA" dirty="0"/>
              <a:t>case</a:t>
            </a:r>
          </a:p>
        </p:txBody>
      </p:sp>
      <p:pic>
        <p:nvPicPr>
          <p:cNvPr id="5" name="Content Placeholder 4" descr="Text&#10;&#10;Description automatically generated with low confidence">
            <a:extLst>
              <a:ext uri="{FF2B5EF4-FFF2-40B4-BE49-F238E27FC236}">
                <a16:creationId xmlns:a16="http://schemas.microsoft.com/office/drawing/2014/main" id="{81E03FBF-8FD2-4C5C-8A2F-3E22CD2105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3378"/>
          <a:stretch/>
        </p:blipFill>
        <p:spPr>
          <a:xfrm>
            <a:off x="10363202" y="2929466"/>
            <a:ext cx="978018" cy="3114717"/>
          </a:xfrm>
        </p:spPr>
      </p:pic>
      <p:pic>
        <p:nvPicPr>
          <p:cNvPr id="6" name="Content Placeholder 4" descr="Text&#10;&#10;Description automatically generated with low confidence">
            <a:extLst>
              <a:ext uri="{FF2B5EF4-FFF2-40B4-BE49-F238E27FC236}">
                <a16:creationId xmlns:a16="http://schemas.microsoft.com/office/drawing/2014/main" id="{4145B03F-B85D-4C33-8F73-5B80DA07297D}"/>
              </a:ext>
            </a:extLst>
          </p:cNvPr>
          <p:cNvPicPr>
            <a:picLocks noChangeAspect="1"/>
          </p:cNvPicPr>
          <p:nvPr/>
        </p:nvPicPr>
        <p:blipFill rotWithShape="1">
          <a:blip r:embed="rId2">
            <a:extLst>
              <a:ext uri="{28A0092B-C50C-407E-A947-70E740481C1C}">
                <a14:useLocalDpi xmlns:a14="http://schemas.microsoft.com/office/drawing/2010/main" val="0"/>
              </a:ext>
            </a:extLst>
          </a:blip>
          <a:srcRect r="31387"/>
          <a:stretch/>
        </p:blipFill>
        <p:spPr>
          <a:xfrm>
            <a:off x="331299" y="2929466"/>
            <a:ext cx="10133502" cy="3114717"/>
          </a:xfrm>
          <a:prstGeom prst="rect">
            <a:avLst/>
          </a:prstGeom>
        </p:spPr>
      </p:pic>
    </p:spTree>
    <p:extLst>
      <p:ext uri="{BB962C8B-B14F-4D97-AF65-F5344CB8AC3E}">
        <p14:creationId xmlns:p14="http://schemas.microsoft.com/office/powerpoint/2010/main" val="64060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51748-776C-4064-94F2-F319FB5F0CF8}"/>
              </a:ext>
            </a:extLst>
          </p:cNvPr>
          <p:cNvSpPr>
            <a:spLocks noGrp="1"/>
          </p:cNvSpPr>
          <p:nvPr>
            <p:ph type="title"/>
          </p:nvPr>
        </p:nvSpPr>
        <p:spPr/>
        <p:txBody>
          <a:bodyPr/>
          <a:lstStyle/>
          <a:p>
            <a:endParaRPr lang="en-ZA" dirty="0"/>
          </a:p>
        </p:txBody>
      </p:sp>
      <p:sp>
        <p:nvSpPr>
          <p:cNvPr id="3" name="Content Placeholder 2">
            <a:extLst>
              <a:ext uri="{FF2B5EF4-FFF2-40B4-BE49-F238E27FC236}">
                <a16:creationId xmlns:a16="http://schemas.microsoft.com/office/drawing/2014/main" id="{F921705D-56D6-4015-AF0E-147257339A47}"/>
              </a:ext>
            </a:extLst>
          </p:cNvPr>
          <p:cNvSpPr>
            <a:spLocks noGrp="1"/>
          </p:cNvSpPr>
          <p:nvPr>
            <p:ph idx="1"/>
          </p:nvPr>
        </p:nvSpPr>
        <p:spPr>
          <a:xfrm>
            <a:off x="1024128" y="1892808"/>
            <a:ext cx="9720073" cy="4965192"/>
          </a:xfrm>
        </p:spPr>
        <p:txBody>
          <a:bodyPr>
            <a:normAutofit/>
          </a:bodyPr>
          <a:lstStyle/>
          <a:p>
            <a:pPr>
              <a:spcBef>
                <a:spcPts val="0"/>
              </a:spcBef>
              <a:spcAft>
                <a:spcPts val="0"/>
              </a:spcAft>
            </a:pPr>
            <a:r>
              <a:rPr lang="en-US" dirty="0"/>
              <a:t>SELECT </a:t>
            </a:r>
            <a:r>
              <a:rPr lang="en-US" dirty="0" err="1"/>
              <a:t>OrderID</a:t>
            </a:r>
            <a:r>
              <a:rPr lang="en-US" dirty="0"/>
              <a:t>  Quantity </a:t>
            </a:r>
          </a:p>
          <a:p>
            <a:pPr>
              <a:spcBef>
                <a:spcPts val="0"/>
              </a:spcBef>
              <a:spcAft>
                <a:spcPts val="0"/>
              </a:spcAft>
            </a:pPr>
            <a:r>
              <a:rPr lang="en-US" dirty="0"/>
              <a:t>CASE</a:t>
            </a:r>
          </a:p>
          <a:p>
            <a:pPr>
              <a:spcBef>
                <a:spcPts val="0"/>
              </a:spcBef>
              <a:spcAft>
                <a:spcPts val="0"/>
              </a:spcAft>
            </a:pPr>
            <a:r>
              <a:rPr lang="en-US" dirty="0"/>
              <a:t>    WHEN Quantity &gt; 30 THEN "The quantity is greater than 30"</a:t>
            </a:r>
          </a:p>
          <a:p>
            <a:pPr>
              <a:spcBef>
                <a:spcPts val="0"/>
              </a:spcBef>
              <a:spcAft>
                <a:spcPts val="0"/>
              </a:spcAft>
            </a:pPr>
            <a:r>
              <a:rPr lang="en-US" dirty="0"/>
              <a:t>    WHEN Quantity = 30 THEN "The quantity is 30"</a:t>
            </a:r>
          </a:p>
          <a:p>
            <a:pPr>
              <a:spcBef>
                <a:spcPts val="0"/>
              </a:spcBef>
              <a:spcAft>
                <a:spcPts val="0"/>
              </a:spcAft>
            </a:pPr>
            <a:r>
              <a:rPr lang="en-US" dirty="0"/>
              <a:t>    ELSE "The quantity is under 30"</a:t>
            </a:r>
          </a:p>
          <a:p>
            <a:pPr>
              <a:spcBef>
                <a:spcPts val="0"/>
              </a:spcBef>
              <a:spcAft>
                <a:spcPts val="0"/>
              </a:spcAft>
            </a:pPr>
            <a:r>
              <a:rPr lang="en-US" dirty="0"/>
              <a:t>END</a:t>
            </a:r>
          </a:p>
          <a:p>
            <a:pPr>
              <a:spcBef>
                <a:spcPts val="0"/>
              </a:spcBef>
              <a:spcAft>
                <a:spcPts val="0"/>
              </a:spcAft>
            </a:pPr>
            <a:r>
              <a:rPr lang="en-US" dirty="0"/>
              <a:t>FROM </a:t>
            </a:r>
            <a:r>
              <a:rPr lang="en-US" dirty="0" err="1"/>
              <a:t>OrderDetails</a:t>
            </a:r>
            <a:r>
              <a:rPr lang="en-US" dirty="0"/>
              <a:t>;</a:t>
            </a:r>
          </a:p>
          <a:p>
            <a:pPr>
              <a:spcBef>
                <a:spcPts val="0"/>
              </a:spcBef>
              <a:spcAft>
                <a:spcPts val="0"/>
              </a:spcAft>
            </a:pPr>
            <a:endParaRPr lang="en-US" dirty="0"/>
          </a:p>
          <a:p>
            <a:pPr>
              <a:spcBef>
                <a:spcPts val="0"/>
              </a:spcBef>
              <a:spcAft>
                <a:spcPts val="0"/>
              </a:spcAft>
            </a:pPr>
            <a:endParaRPr lang="en-US" dirty="0"/>
          </a:p>
          <a:p>
            <a:pPr>
              <a:spcBef>
                <a:spcPts val="0"/>
              </a:spcBef>
              <a:spcAft>
                <a:spcPts val="0"/>
              </a:spcAft>
            </a:pPr>
            <a:r>
              <a:rPr lang="en-US" dirty="0"/>
              <a:t>select id  </a:t>
            </a:r>
            <a:r>
              <a:rPr lang="en-US" dirty="0" err="1"/>
              <a:t>order_date</a:t>
            </a:r>
            <a:r>
              <a:rPr lang="en-US" dirty="0"/>
              <a:t> </a:t>
            </a:r>
          </a:p>
          <a:p>
            <a:pPr>
              <a:spcBef>
                <a:spcPts val="0"/>
              </a:spcBef>
              <a:spcAft>
                <a:spcPts val="0"/>
              </a:spcAft>
            </a:pPr>
            <a:r>
              <a:rPr lang="en-US" dirty="0"/>
              <a:t>case when amount&lt;100 then  “less than 100” </a:t>
            </a:r>
          </a:p>
          <a:p>
            <a:pPr>
              <a:spcBef>
                <a:spcPts val="0"/>
              </a:spcBef>
              <a:spcAft>
                <a:spcPts val="0"/>
              </a:spcAft>
            </a:pPr>
            <a:r>
              <a:rPr lang="en-US" dirty="0"/>
              <a:t>     when amount&gt;100 and amount&lt;300 then  “100 to 300” </a:t>
            </a:r>
          </a:p>
          <a:p>
            <a:pPr>
              <a:spcBef>
                <a:spcPts val="0"/>
              </a:spcBef>
              <a:spcAft>
                <a:spcPts val="0"/>
              </a:spcAft>
            </a:pPr>
            <a:r>
              <a:rPr lang="en-US" dirty="0"/>
              <a:t>     when amount&gt;300 then  “greater than 300” </a:t>
            </a:r>
          </a:p>
          <a:p>
            <a:pPr>
              <a:spcBef>
                <a:spcPts val="0"/>
              </a:spcBef>
              <a:spcAft>
                <a:spcPts val="0"/>
              </a:spcAft>
            </a:pPr>
            <a:r>
              <a:rPr lang="en-US" dirty="0"/>
              <a:t>     end as bucket</a:t>
            </a:r>
          </a:p>
          <a:p>
            <a:pPr>
              <a:spcBef>
                <a:spcPts val="0"/>
              </a:spcBef>
              <a:spcAft>
                <a:spcPts val="0"/>
              </a:spcAft>
            </a:pPr>
            <a:r>
              <a:rPr lang="en-US" dirty="0"/>
              <a:t>from sales;</a:t>
            </a:r>
            <a:endParaRPr lang="en-ZA" dirty="0"/>
          </a:p>
        </p:txBody>
      </p:sp>
      <p:pic>
        <p:nvPicPr>
          <p:cNvPr id="6" name="Picture 5" descr="Text, table&#10;&#10;Description automatically generated">
            <a:extLst>
              <a:ext uri="{FF2B5EF4-FFF2-40B4-BE49-F238E27FC236}">
                <a16:creationId xmlns:a16="http://schemas.microsoft.com/office/drawing/2014/main" id="{D373F1F7-C298-4035-A95F-5EF9BF446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612" y="4722186"/>
            <a:ext cx="3439005" cy="1895740"/>
          </a:xfrm>
          <a:prstGeom prst="rect">
            <a:avLst/>
          </a:prstGeom>
        </p:spPr>
      </p:pic>
    </p:spTree>
    <p:extLst>
      <p:ext uri="{BB962C8B-B14F-4D97-AF65-F5344CB8AC3E}">
        <p14:creationId xmlns:p14="http://schemas.microsoft.com/office/powerpoint/2010/main" val="241308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2.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4465B9-5913-49BF-A98C-BEDDD6A19590}">
  <ds:schemaRefs>
    <ds:schemaRef ds:uri="http://schemas.openxmlformats.org/package/2006/metadata/core-properties"/>
    <ds:schemaRef ds:uri="http://schemas.microsoft.com/office/2006/documentManagement/types"/>
    <ds:schemaRef ds:uri="http://purl.org/dc/terms/"/>
    <ds:schemaRef ds:uri="http://purl.org/dc/elements/1.1/"/>
    <ds:schemaRef ds:uri="http://schemas.microsoft.com/office/infopath/2007/PartnerControls"/>
    <ds:schemaRef ds:uri="http://purl.org/dc/dcmitype/"/>
    <ds:schemaRef ds:uri="1d6905d8-d2be-43f9-a6c8-7ae26326fc2f"/>
    <ds:schemaRef ds:uri="http://schemas.microsoft.com/office/2006/metadata/properties"/>
    <ds:schemaRef ds:uri="2ff071ce-df8b-4fc0-abb4-b097bcbe2cd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90847</TotalTime>
  <Words>1324</Words>
  <Application>Microsoft Office PowerPoint</Application>
  <PresentationFormat>Widescreen</PresentationFormat>
  <Paragraphs>187</Paragraphs>
  <Slides>13</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Agency FB</vt:lpstr>
      <vt:lpstr>-apple-system</vt:lpstr>
      <vt:lpstr>Arial</vt:lpstr>
      <vt:lpstr>Calibri</vt:lpstr>
      <vt:lpstr>Consolas</vt:lpstr>
      <vt:lpstr>Courier New</vt:lpstr>
      <vt:lpstr>Segoe UI</vt:lpstr>
      <vt:lpstr>Tw Cen MT</vt:lpstr>
      <vt:lpstr>Tw Cen MT Condensed</vt:lpstr>
      <vt:lpstr>Verdana</vt:lpstr>
      <vt:lpstr>Wingdings</vt:lpstr>
      <vt:lpstr>Wingdings 3</vt:lpstr>
      <vt:lpstr>Integral</vt:lpstr>
      <vt:lpstr>Chapter 15: Cases</vt:lpstr>
      <vt:lpstr>Chapter 15: Cases</vt:lpstr>
      <vt:lpstr>CASE</vt:lpstr>
      <vt:lpstr>Case</vt:lpstr>
      <vt:lpstr>Case</vt:lpstr>
      <vt:lpstr>Case</vt:lpstr>
      <vt:lpstr>case</vt:lpstr>
      <vt:lpstr>case</vt:lpstr>
      <vt:lpstr>PowerPoint Presentation</vt:lpstr>
      <vt:lpstr>PowerPoint Presentation</vt:lpstr>
      <vt:lpstr>Case (with group by)</vt:lpstr>
      <vt:lpstr>Case (with Update)</vt:lpstr>
      <vt:lpstr>Case / Joins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Fortune Zulu (Platinum Life)</cp:lastModifiedBy>
  <cp:revision>376</cp:revision>
  <dcterms:created xsi:type="dcterms:W3CDTF">2021-01-29T07:55:17Z</dcterms:created>
  <dcterms:modified xsi:type="dcterms:W3CDTF">2023-08-11T13:55:26Z</dcterms:modified>
</cp:coreProperties>
</file>