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865" r:id="rId5"/>
    <p:sldId id="866" r:id="rId6"/>
    <p:sldId id="634" r:id="rId7"/>
    <p:sldId id="472" r:id="rId8"/>
    <p:sldId id="633" r:id="rId9"/>
    <p:sldId id="473" r:id="rId10"/>
    <p:sldId id="635" r:id="rId11"/>
    <p:sldId id="775" r:id="rId12"/>
    <p:sldId id="679" r:id="rId13"/>
    <p:sldId id="8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6: Number functions" id="{6D721710-D1D7-415B-95CF-C791D10F72FA}">
          <p14:sldIdLst>
            <p14:sldId id="865"/>
            <p14:sldId id="866"/>
            <p14:sldId id="634"/>
            <p14:sldId id="472"/>
            <p14:sldId id="633"/>
            <p14:sldId id="473"/>
            <p14:sldId id="635"/>
            <p14:sldId id="775"/>
            <p14:sldId id="679"/>
            <p14:sldId id="8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B748D-E268-4B5A-A41D-6CE2A8510AF0}" v="732" dt="2021-04-26T10:20:0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3" autoAdjust="0"/>
    <p:restoredTop sz="94249" autoAdjust="0"/>
  </p:normalViewPr>
  <p:slideViewPr>
    <p:cSldViewPr snapToGrid="0">
      <p:cViewPr varScale="1">
        <p:scale>
          <a:sx n="72" d="100"/>
          <a:sy n="72" d="100"/>
        </p:scale>
        <p:origin x="564" y="54"/>
      </p:cViewPr>
      <p:guideLst/>
    </p:cSldViewPr>
  </p:slideViewPr>
  <p:outlineViewPr>
    <p:cViewPr>
      <p:scale>
        <a:sx n="33" d="100"/>
        <a:sy n="33" d="100"/>
      </p:scale>
      <p:origin x="0" y="-144"/>
    </p:cViewPr>
  </p:outlineViewPr>
  <p:notesTextViewPr>
    <p:cViewPr>
      <p:scale>
        <a:sx n="3" d="2"/>
        <a:sy n="3" d="2"/>
      </p:scale>
      <p:origin x="0" y="0"/>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2023/08/28</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2023/08/28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t>When you use two values with different data types  SQL Server will try to convert the lower data type to the higher one before it can process the calculation. This is known as an implicit conversion in SQL Server.</a:t>
            </a:r>
          </a:p>
          <a:p>
            <a:endParaRPr lang="en-US" b="0" i="0" u="none" dirty="0"/>
          </a:p>
          <a:p>
            <a:r>
              <a:rPr lang="en-US" b="0" i="0" u="none" dirty="0"/>
              <a:t>In contrast to implicit conversions  we have explicit conversions where you call the CAST() function to explicitly convert a value of one type to another</a:t>
            </a:r>
            <a:endParaRPr lang="en-ZA" b="0" i="0" u="none" dirty="0"/>
          </a:p>
          <a:p>
            <a:r>
              <a:rPr lang="en-ZA" b="1" i="1" u="sng" dirty="0"/>
              <a:t>Advanced</a:t>
            </a:r>
          </a:p>
          <a:p>
            <a:r>
              <a:rPr lang="en-ZA" dirty="0"/>
              <a:t>To use a date time formatted column  only as the date part – That way it can have a date and time in the column  but you re able to still group by date </a:t>
            </a:r>
          </a:p>
          <a:p>
            <a:endParaRPr lang="en-ZA" dirty="0"/>
          </a:p>
          <a:p>
            <a:r>
              <a:rPr lang="en-ZA" sz="1200" dirty="0">
                <a:effectLst/>
                <a:latin typeface="Calibri" panose="020F0502020204030204" pitchFamily="34" charset="0"/>
                <a:ea typeface="Calibri" panose="020F0502020204030204" pitchFamily="34" charset="0"/>
              </a:rPr>
              <a:t>SELECT </a:t>
            </a:r>
          </a:p>
          <a:p>
            <a:r>
              <a:rPr lang="en-ZA" sz="1200" dirty="0">
                <a:effectLst/>
                <a:latin typeface="Calibri" panose="020F0502020204030204" pitchFamily="34" charset="0"/>
                <a:ea typeface="Calibri" panose="020F0502020204030204" pitchFamily="34" charset="0"/>
              </a:rPr>
              <a:t>    </a:t>
            </a:r>
            <a:r>
              <a:rPr lang="en-ZA" sz="1200" dirty="0" err="1">
                <a:effectLst/>
                <a:latin typeface="Calibri" panose="020F0502020204030204" pitchFamily="34" charset="0"/>
                <a:ea typeface="Calibri" panose="020F0502020204030204" pitchFamily="34" charset="0"/>
              </a:rPr>
              <a:t>user_ext</a:t>
            </a:r>
            <a:r>
              <a:rPr lang="en-ZA" sz="1200" dirty="0">
                <a:effectLst/>
                <a:latin typeface="Calibri" panose="020F0502020204030204" pitchFamily="34" charset="0"/>
                <a:ea typeface="Calibri" panose="020F0502020204030204" pitchFamily="34" charset="0"/>
              </a:rPr>
              <a:t>  CAST(</a:t>
            </a:r>
            <a:r>
              <a:rPr lang="en-ZA" sz="1200" dirty="0" err="1">
                <a:effectLst/>
                <a:latin typeface="Calibri" panose="020F0502020204030204" pitchFamily="34" charset="0"/>
                <a:ea typeface="Calibri" panose="020F0502020204030204" pitchFamily="34" charset="0"/>
              </a:rPr>
              <a:t>date_time</a:t>
            </a:r>
            <a:r>
              <a:rPr lang="en-ZA" sz="1200" dirty="0">
                <a:effectLst/>
                <a:latin typeface="Calibri" panose="020F0502020204030204" pitchFamily="34" charset="0"/>
                <a:ea typeface="Calibri" panose="020F0502020204030204" pitchFamily="34" charset="0"/>
              </a:rPr>
              <a:t> AS DATE)  COUNT(</a:t>
            </a:r>
            <a:r>
              <a:rPr lang="en-ZA" sz="1200" dirty="0" err="1">
                <a:effectLst/>
                <a:latin typeface="Calibri" panose="020F0502020204030204" pitchFamily="34" charset="0"/>
                <a:ea typeface="Calibri" panose="020F0502020204030204" pitchFamily="34" charset="0"/>
              </a:rPr>
              <a:t>nrs_dialed</a:t>
            </a:r>
            <a:r>
              <a:rPr lang="en-ZA" sz="1200" dirty="0">
                <a:effectLst/>
                <a:latin typeface="Calibri" panose="020F0502020204030204" pitchFamily="34" charset="0"/>
                <a:ea typeface="Calibri" panose="020F0502020204030204" pitchFamily="34" charset="0"/>
              </a:rPr>
              <a:t>)</a:t>
            </a:r>
          </a:p>
          <a:p>
            <a:r>
              <a:rPr lang="en-ZA" sz="1200" dirty="0">
                <a:effectLst/>
                <a:latin typeface="Calibri" panose="020F0502020204030204" pitchFamily="34" charset="0"/>
                <a:ea typeface="Calibri" panose="020F0502020204030204" pitchFamily="34" charset="0"/>
              </a:rPr>
              <a:t>FROM</a:t>
            </a:r>
          </a:p>
          <a:p>
            <a:r>
              <a:rPr lang="en-ZA" sz="1200" dirty="0">
                <a:effectLst/>
                <a:latin typeface="Calibri" panose="020F0502020204030204" pitchFamily="34" charset="0"/>
                <a:ea typeface="Calibri" panose="020F0502020204030204" pitchFamily="34" charset="0"/>
              </a:rPr>
              <a:t>    </a:t>
            </a:r>
            <a:r>
              <a:rPr lang="en-ZA" sz="1200" dirty="0" err="1">
                <a:effectLst/>
                <a:latin typeface="Calibri" panose="020F0502020204030204" pitchFamily="34" charset="0"/>
                <a:ea typeface="Calibri" panose="020F0502020204030204" pitchFamily="34" charset="0"/>
              </a:rPr>
              <a:t>tsr</a:t>
            </a:r>
            <a:endParaRPr lang="en-ZA" sz="1200" dirty="0">
              <a:effectLst/>
              <a:latin typeface="Calibri" panose="020F0502020204030204" pitchFamily="34" charset="0"/>
              <a:ea typeface="Calibri" panose="020F0502020204030204" pitchFamily="34" charset="0"/>
            </a:endParaRPr>
          </a:p>
          <a:p>
            <a:r>
              <a:rPr lang="en-ZA" sz="1200" dirty="0">
                <a:effectLst/>
                <a:latin typeface="Calibri" panose="020F0502020204030204" pitchFamily="34" charset="0"/>
                <a:ea typeface="Calibri" panose="020F0502020204030204" pitchFamily="34" charset="0"/>
              </a:rPr>
              <a:t>GROUP BY </a:t>
            </a:r>
            <a:r>
              <a:rPr lang="en-ZA" sz="1200" dirty="0" err="1">
                <a:effectLst/>
                <a:latin typeface="Calibri" panose="020F0502020204030204" pitchFamily="34" charset="0"/>
                <a:ea typeface="Calibri" panose="020F0502020204030204" pitchFamily="34" charset="0"/>
              </a:rPr>
              <a:t>user_ext</a:t>
            </a:r>
            <a:r>
              <a:rPr lang="en-ZA" sz="1200" dirty="0">
                <a:effectLst/>
                <a:latin typeface="Calibri" panose="020F0502020204030204" pitchFamily="34" charset="0"/>
                <a:ea typeface="Calibri" panose="020F0502020204030204" pitchFamily="34" charset="0"/>
              </a:rPr>
              <a:t>   CAST(</a:t>
            </a:r>
            <a:r>
              <a:rPr lang="en-ZA" sz="1200" dirty="0" err="1">
                <a:effectLst/>
                <a:latin typeface="Calibri" panose="020F0502020204030204" pitchFamily="34" charset="0"/>
                <a:ea typeface="Calibri" panose="020F0502020204030204" pitchFamily="34" charset="0"/>
              </a:rPr>
              <a:t>date_time</a:t>
            </a:r>
            <a:r>
              <a:rPr lang="en-ZA" sz="1200" dirty="0">
                <a:effectLst/>
                <a:latin typeface="Calibri" panose="020F0502020204030204" pitchFamily="34" charset="0"/>
                <a:ea typeface="Calibri" panose="020F0502020204030204" pitchFamily="34" charset="0"/>
              </a:rPr>
              <a:t> AS DATE)</a:t>
            </a:r>
          </a:p>
          <a:p>
            <a:r>
              <a:rPr lang="en-ZA" sz="1200" dirty="0">
                <a:effectLst/>
                <a:latin typeface="Calibri" panose="020F0502020204030204" pitchFamily="34" charset="0"/>
                <a:ea typeface="Calibri" panose="020F0502020204030204" pitchFamily="34" charset="0"/>
              </a:rPr>
              <a:t>ORDER BY </a:t>
            </a:r>
            <a:r>
              <a:rPr lang="en-ZA" sz="1200" dirty="0" err="1">
                <a:effectLst/>
                <a:latin typeface="Calibri" panose="020F0502020204030204" pitchFamily="34" charset="0"/>
                <a:ea typeface="Calibri" panose="020F0502020204030204" pitchFamily="34" charset="0"/>
              </a:rPr>
              <a:t>user_ext</a:t>
            </a:r>
            <a:r>
              <a:rPr lang="en-ZA" sz="1200" dirty="0">
                <a:effectLst/>
                <a:latin typeface="Calibri" panose="020F0502020204030204" pitchFamily="34" charset="0"/>
                <a:ea typeface="Calibri" panose="020F0502020204030204" pitchFamily="34" charset="0"/>
              </a:rPr>
              <a:t>   CAST(</a:t>
            </a:r>
            <a:r>
              <a:rPr lang="en-ZA" sz="1200" dirty="0" err="1">
                <a:effectLst/>
                <a:latin typeface="Calibri" panose="020F0502020204030204" pitchFamily="34" charset="0"/>
                <a:ea typeface="Calibri" panose="020F0502020204030204" pitchFamily="34" charset="0"/>
              </a:rPr>
              <a:t>date_time</a:t>
            </a:r>
            <a:r>
              <a:rPr lang="en-ZA" sz="1200" dirty="0">
                <a:effectLst/>
                <a:latin typeface="Calibri" panose="020F0502020204030204" pitchFamily="34" charset="0"/>
                <a:ea typeface="Calibri" panose="020F0502020204030204" pitchFamily="34" charset="0"/>
              </a:rPr>
              <a:t> AS DATE);</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6</a:t>
            </a:fld>
            <a:endParaRPr lang="en-ZA"/>
          </a:p>
        </p:txBody>
      </p:sp>
    </p:spTree>
    <p:extLst>
      <p:ext uri="{BB962C8B-B14F-4D97-AF65-F5344CB8AC3E}">
        <p14:creationId xmlns:p14="http://schemas.microsoft.com/office/powerpoint/2010/main" val="354180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9</a:t>
            </a:fld>
            <a:endParaRPr lang="en-ZA"/>
          </a:p>
        </p:txBody>
      </p:sp>
    </p:spTree>
    <p:extLst>
      <p:ext uri="{BB962C8B-B14F-4D97-AF65-F5344CB8AC3E}">
        <p14:creationId xmlns:p14="http://schemas.microsoft.com/office/powerpoint/2010/main" val="75988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10</a:t>
            </a:fld>
            <a:endParaRPr lang="en-ZA"/>
          </a:p>
        </p:txBody>
      </p:sp>
    </p:spTree>
    <p:extLst>
      <p:ext uri="{BB962C8B-B14F-4D97-AF65-F5344CB8AC3E}">
        <p14:creationId xmlns:p14="http://schemas.microsoft.com/office/powerpoint/2010/main" val="3812057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2023/08/28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2023/08/28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2023/08/28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2023/08/28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2023/08/28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2023/08/28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2023/08/28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2023/08/28</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2023/08/28</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2023/08/28</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2023/08/28</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2023/08/28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2023/08/28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2023/08/28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2023/08/28</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1138688" y="4960137"/>
            <a:ext cx="9477469" cy="1463040"/>
          </a:xfrm>
        </p:spPr>
        <p:txBody>
          <a:bodyPr>
            <a:normAutofit/>
          </a:bodyPr>
          <a:lstStyle/>
          <a:p>
            <a:r>
              <a:rPr lang="en-US" sz="5400" dirty="0"/>
              <a:t>Chapter 16: number functions</a:t>
            </a:r>
            <a:endParaRPr lang="en-ZA" sz="5400"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a:noFill/>
        </p:spPr>
        <p:txBody>
          <a:bodyPr>
            <a:normAutofit/>
          </a:bodyPr>
          <a:lstStyle/>
          <a:p>
            <a:r>
              <a:rPr lang="en-US" dirty="0"/>
              <a:t>Cast</a:t>
            </a:r>
            <a:endParaRPr lang="en-ZA" dirty="0"/>
          </a:p>
        </p:txBody>
      </p:sp>
      <p:sp>
        <p:nvSpPr>
          <p:cNvPr id="4" name="Content Placeholder 3">
            <a:extLst>
              <a:ext uri="{FF2B5EF4-FFF2-40B4-BE49-F238E27FC236}">
                <a16:creationId xmlns:a16="http://schemas.microsoft.com/office/drawing/2014/main" id="{61363224-739C-4BB2-AE47-E27A0375C65C}"/>
              </a:ext>
            </a:extLst>
          </p:cNvPr>
          <p:cNvSpPr>
            <a:spLocks noGrp="1"/>
          </p:cNvSpPr>
          <p:nvPr>
            <p:ph idx="1"/>
          </p:nvPr>
        </p:nvSpPr>
        <p:spPr/>
        <p:txBody>
          <a:bodyPr/>
          <a:lstStyle/>
          <a:p>
            <a:pPr>
              <a:buFont typeface="Arial" panose="020B0604020202020204" pitchFamily="34" charset="0"/>
              <a:buChar char="•"/>
            </a:pPr>
            <a:endParaRPr lang="en-US" dirty="0"/>
          </a:p>
          <a:p>
            <a:r>
              <a:rPr lang="en-US" dirty="0"/>
              <a:t>Convert number of reviews into an integer.</a:t>
            </a:r>
          </a:p>
        </p:txBody>
      </p:sp>
      <p:sp>
        <p:nvSpPr>
          <p:cNvPr id="3" name="Rectangle 2">
            <a:extLst>
              <a:ext uri="{FF2B5EF4-FFF2-40B4-BE49-F238E27FC236}">
                <a16:creationId xmlns:a16="http://schemas.microsoft.com/office/drawing/2014/main" id="{8B884684-C636-4303-A91F-B3F52E50ADE7}"/>
              </a:ext>
            </a:extLst>
          </p:cNvPr>
          <p:cNvSpPr/>
          <p:nvPr/>
        </p:nvSpPr>
        <p:spPr>
          <a:xfrm>
            <a:off x="-124704" y="5658678"/>
            <a:ext cx="970093" cy="1072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AirBnB</a:t>
            </a:r>
            <a:endParaRPr lang="en-ZA" dirty="0">
              <a:solidFill>
                <a:schemeClr val="tx1"/>
              </a:solidFill>
            </a:endParaRPr>
          </a:p>
        </p:txBody>
      </p:sp>
    </p:spTree>
    <p:extLst>
      <p:ext uri="{BB962C8B-B14F-4D97-AF65-F5344CB8AC3E}">
        <p14:creationId xmlns:p14="http://schemas.microsoft.com/office/powerpoint/2010/main" val="260829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normAutofit/>
          </a:bodyPr>
          <a:lstStyle/>
          <a:p>
            <a:r>
              <a:rPr lang="en-US" sz="5400" dirty="0"/>
              <a:t>Chapter 16: number functions</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a:bodyPr>
          <a:lstStyle/>
          <a:p>
            <a:r>
              <a:rPr lang="en-ZA" sz="2800" dirty="0">
                <a:solidFill>
                  <a:schemeClr val="accent2"/>
                </a:solidFill>
              </a:rPr>
              <a:t>Contents:</a:t>
            </a:r>
          </a:p>
          <a:p>
            <a:pPr marL="514350" indent="-514350">
              <a:buFont typeface="+mj-lt"/>
              <a:buAutoNum type="arabicPeriod"/>
            </a:pPr>
            <a:r>
              <a:rPr lang="en-US" sz="2800" dirty="0">
                <a:solidFill>
                  <a:schemeClr val="accent2"/>
                </a:solidFill>
              </a:rPr>
              <a:t>Ceiling function</a:t>
            </a:r>
            <a:endParaRPr lang="en-ZA" sz="2800" dirty="0">
              <a:solidFill>
                <a:schemeClr val="accent2"/>
              </a:solidFill>
            </a:endParaRPr>
          </a:p>
          <a:p>
            <a:pPr marL="514350" indent="-514350">
              <a:buFont typeface="+mj-lt"/>
              <a:buAutoNum type="arabicPeriod"/>
            </a:pPr>
            <a:r>
              <a:rPr lang="en-US" sz="2800" dirty="0">
                <a:solidFill>
                  <a:schemeClr val="accent2"/>
                </a:solidFill>
              </a:rPr>
              <a:t>F</a:t>
            </a:r>
            <a:r>
              <a:rPr lang="en-US" sz="2800">
                <a:solidFill>
                  <a:schemeClr val="accent2"/>
                </a:solidFill>
              </a:rPr>
              <a:t>loor </a:t>
            </a:r>
            <a:r>
              <a:rPr lang="en-US" sz="2800" dirty="0">
                <a:solidFill>
                  <a:schemeClr val="accent2"/>
                </a:solidFill>
              </a:rPr>
              <a:t>function</a:t>
            </a:r>
            <a:endParaRPr lang="en-ZA" sz="2800" dirty="0">
              <a:solidFill>
                <a:schemeClr val="accent2"/>
              </a:solidFill>
            </a:endParaRPr>
          </a:p>
          <a:p>
            <a:pPr marL="514350" indent="-514350">
              <a:buFont typeface="+mj-lt"/>
              <a:buAutoNum type="arabicPeriod"/>
            </a:pPr>
            <a:r>
              <a:rPr lang="en-US" sz="2800" dirty="0">
                <a:solidFill>
                  <a:schemeClr val="accent2"/>
                </a:solidFill>
              </a:rPr>
              <a:t>Round function</a:t>
            </a:r>
            <a:endParaRPr lang="en-ZA" sz="2800" dirty="0">
              <a:solidFill>
                <a:schemeClr val="accent2"/>
              </a:solidFill>
            </a:endParaRPr>
          </a:p>
          <a:p>
            <a:pPr marL="514350" indent="-514350">
              <a:buFont typeface="+mj-lt"/>
              <a:buAutoNum type="arabicPeriod"/>
            </a:pPr>
            <a:r>
              <a:rPr lang="en-ZA" sz="2800" dirty="0">
                <a:solidFill>
                  <a:schemeClr val="accent2"/>
                </a:solidFill>
              </a:rPr>
              <a:t>Ca</a:t>
            </a:r>
            <a:r>
              <a:rPr lang="en-US" sz="2800" dirty="0">
                <a:solidFill>
                  <a:schemeClr val="accent2"/>
                </a:solidFill>
              </a:rPr>
              <a:t>st function</a:t>
            </a: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A6A1-0552-4F98-8B77-BD3A9452A351}"/>
              </a:ext>
            </a:extLst>
          </p:cNvPr>
          <p:cNvSpPr>
            <a:spLocks noGrp="1"/>
          </p:cNvSpPr>
          <p:nvPr>
            <p:ph type="title"/>
          </p:nvPr>
        </p:nvSpPr>
        <p:spPr/>
        <p:txBody>
          <a:bodyPr/>
          <a:lstStyle/>
          <a:p>
            <a:r>
              <a:rPr lang="en-US" dirty="0"/>
              <a:t>Ceiling and floor rounding</a:t>
            </a:r>
            <a:endParaRPr lang="en-ZA" dirty="0"/>
          </a:p>
        </p:txBody>
      </p:sp>
      <p:sp>
        <p:nvSpPr>
          <p:cNvPr id="3" name="Content Placeholder 2">
            <a:extLst>
              <a:ext uri="{FF2B5EF4-FFF2-40B4-BE49-F238E27FC236}">
                <a16:creationId xmlns:a16="http://schemas.microsoft.com/office/drawing/2014/main" id="{8B1073FF-02E1-4721-868B-DE605AEE5B44}"/>
              </a:ext>
            </a:extLst>
          </p:cNvPr>
          <p:cNvSpPr>
            <a:spLocks noGrp="1"/>
          </p:cNvSpPr>
          <p:nvPr>
            <p:ph idx="1"/>
          </p:nvPr>
        </p:nvSpPr>
        <p:spPr/>
        <p:txBody>
          <a:bodyPr/>
          <a:lstStyle/>
          <a:p>
            <a:r>
              <a:rPr lang="en-US" dirty="0"/>
              <a:t>Floor() function returns the integer value less than or equal to the value passed in.</a:t>
            </a:r>
          </a:p>
          <a:p>
            <a:r>
              <a:rPr lang="en-US" dirty="0"/>
              <a:t>Ceiling() function   on the other hand  is the opposite. It returns the same data type as floor but returns the integer equal to or higher than the value passed in. See example below:</a:t>
            </a:r>
          </a:p>
          <a:p>
            <a:endParaRPr lang="en-ZA" dirty="0"/>
          </a:p>
        </p:txBody>
      </p:sp>
      <p:pic>
        <p:nvPicPr>
          <p:cNvPr id="5" name="Picture 4">
            <a:extLst>
              <a:ext uri="{FF2B5EF4-FFF2-40B4-BE49-F238E27FC236}">
                <a16:creationId xmlns:a16="http://schemas.microsoft.com/office/drawing/2014/main" id="{F7C18DB0-EB4B-4044-9D31-EDC401128828}"/>
              </a:ext>
            </a:extLst>
          </p:cNvPr>
          <p:cNvPicPr>
            <a:picLocks noChangeAspect="1"/>
          </p:cNvPicPr>
          <p:nvPr/>
        </p:nvPicPr>
        <p:blipFill>
          <a:blip r:embed="rId2"/>
          <a:stretch>
            <a:fillRect/>
          </a:stretch>
        </p:blipFill>
        <p:spPr>
          <a:xfrm>
            <a:off x="1024128" y="3651614"/>
            <a:ext cx="4600575" cy="2981325"/>
          </a:xfrm>
          <a:prstGeom prst="rect">
            <a:avLst/>
          </a:prstGeom>
        </p:spPr>
      </p:pic>
    </p:spTree>
    <p:extLst>
      <p:ext uri="{BB962C8B-B14F-4D97-AF65-F5344CB8AC3E}">
        <p14:creationId xmlns:p14="http://schemas.microsoft.com/office/powerpoint/2010/main" val="354791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63EE-89F6-47F8-8DF7-D9ADEDD633E0}"/>
              </a:ext>
            </a:extLst>
          </p:cNvPr>
          <p:cNvSpPr>
            <a:spLocks noGrp="1"/>
          </p:cNvSpPr>
          <p:nvPr>
            <p:ph type="title"/>
          </p:nvPr>
        </p:nvSpPr>
        <p:spPr/>
        <p:txBody>
          <a:bodyPr/>
          <a:lstStyle/>
          <a:p>
            <a:r>
              <a:rPr lang="en-ZA" dirty="0"/>
              <a:t>Round</a:t>
            </a:r>
          </a:p>
        </p:txBody>
      </p:sp>
      <p:sp>
        <p:nvSpPr>
          <p:cNvPr id="3" name="Content Placeholder 2">
            <a:extLst>
              <a:ext uri="{FF2B5EF4-FFF2-40B4-BE49-F238E27FC236}">
                <a16:creationId xmlns:a16="http://schemas.microsoft.com/office/drawing/2014/main" id="{38701941-867E-46FB-AA4B-64EBA4069BEE}"/>
              </a:ext>
            </a:extLst>
          </p:cNvPr>
          <p:cNvSpPr>
            <a:spLocks noGrp="1"/>
          </p:cNvSpPr>
          <p:nvPr>
            <p:ph idx="1"/>
          </p:nvPr>
        </p:nvSpPr>
        <p:spPr/>
        <p:txBody>
          <a:bodyPr/>
          <a:lstStyle/>
          <a:p>
            <a:r>
              <a:rPr lang="en-US" dirty="0"/>
              <a:t>The ROUND() function rounds a number or value to a specific number of decimal places that you wish.</a:t>
            </a:r>
          </a:p>
          <a:p>
            <a:r>
              <a:rPr lang="en-US" dirty="0"/>
              <a:t>Example: It has been rounded to 0 decimal. Pay attention to the red highlighted blocks. </a:t>
            </a:r>
          </a:p>
          <a:p>
            <a:endParaRPr lang="en-US" dirty="0"/>
          </a:p>
          <a:p>
            <a:endParaRPr lang="en-US" dirty="0"/>
          </a:p>
          <a:p>
            <a:endParaRPr lang="en-US" dirty="0"/>
          </a:p>
          <a:p>
            <a:endParaRPr lang="en-US" dirty="0"/>
          </a:p>
          <a:p>
            <a:endParaRPr lang="en-ZA" dirty="0"/>
          </a:p>
        </p:txBody>
      </p:sp>
      <p:grpSp>
        <p:nvGrpSpPr>
          <p:cNvPr id="11" name="Group 10">
            <a:extLst>
              <a:ext uri="{FF2B5EF4-FFF2-40B4-BE49-F238E27FC236}">
                <a16:creationId xmlns:a16="http://schemas.microsoft.com/office/drawing/2014/main" id="{BAB1FB0E-5E96-4427-B331-E25A5001B6B7}"/>
              </a:ext>
            </a:extLst>
          </p:cNvPr>
          <p:cNvGrpSpPr/>
          <p:nvPr/>
        </p:nvGrpSpPr>
        <p:grpSpPr>
          <a:xfrm>
            <a:off x="119062" y="4283218"/>
            <a:ext cx="5553075" cy="2450091"/>
            <a:chOff x="119062" y="4283218"/>
            <a:chExt cx="5553075" cy="2450091"/>
          </a:xfrm>
        </p:grpSpPr>
        <p:pic>
          <p:nvPicPr>
            <p:cNvPr id="6" name="Picture 5">
              <a:extLst>
                <a:ext uri="{FF2B5EF4-FFF2-40B4-BE49-F238E27FC236}">
                  <a16:creationId xmlns:a16="http://schemas.microsoft.com/office/drawing/2014/main" id="{361D7B2F-D1A4-48F4-93E2-0CBE82621CDA}"/>
                </a:ext>
              </a:extLst>
            </p:cNvPr>
            <p:cNvPicPr>
              <a:picLocks noChangeAspect="1"/>
            </p:cNvPicPr>
            <p:nvPr/>
          </p:nvPicPr>
          <p:blipFill>
            <a:blip r:embed="rId2"/>
            <a:stretch>
              <a:fillRect/>
            </a:stretch>
          </p:blipFill>
          <p:spPr>
            <a:xfrm>
              <a:off x="119062" y="4283218"/>
              <a:ext cx="5553075" cy="2447925"/>
            </a:xfrm>
            <a:prstGeom prst="rect">
              <a:avLst/>
            </a:prstGeom>
          </p:spPr>
        </p:pic>
        <p:sp>
          <p:nvSpPr>
            <p:cNvPr id="7" name="Rectangle 6">
              <a:extLst>
                <a:ext uri="{FF2B5EF4-FFF2-40B4-BE49-F238E27FC236}">
                  <a16:creationId xmlns:a16="http://schemas.microsoft.com/office/drawing/2014/main" id="{A1B6B35E-14C4-4B1C-95C0-4E4BAE0FFBEB}"/>
                </a:ext>
              </a:extLst>
            </p:cNvPr>
            <p:cNvSpPr/>
            <p:nvPr/>
          </p:nvSpPr>
          <p:spPr>
            <a:xfrm>
              <a:off x="5140036" y="4779818"/>
              <a:ext cx="512619" cy="1953491"/>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grpSp>
      <p:grpSp>
        <p:nvGrpSpPr>
          <p:cNvPr id="12" name="Group 11">
            <a:extLst>
              <a:ext uri="{FF2B5EF4-FFF2-40B4-BE49-F238E27FC236}">
                <a16:creationId xmlns:a16="http://schemas.microsoft.com/office/drawing/2014/main" id="{5E11E1BE-0356-4AEF-93AF-69B352CC9FBA}"/>
              </a:ext>
            </a:extLst>
          </p:cNvPr>
          <p:cNvGrpSpPr/>
          <p:nvPr/>
        </p:nvGrpSpPr>
        <p:grpSpPr>
          <a:xfrm>
            <a:off x="5758730" y="4283218"/>
            <a:ext cx="6338036" cy="2447925"/>
            <a:chOff x="5758730" y="4283218"/>
            <a:chExt cx="6338036" cy="2447925"/>
          </a:xfrm>
        </p:grpSpPr>
        <p:pic>
          <p:nvPicPr>
            <p:cNvPr id="9" name="Picture 8">
              <a:extLst>
                <a:ext uri="{FF2B5EF4-FFF2-40B4-BE49-F238E27FC236}">
                  <a16:creationId xmlns:a16="http://schemas.microsoft.com/office/drawing/2014/main" id="{42D20D62-741A-41A8-8CEC-3DEE66CD665B}"/>
                </a:ext>
              </a:extLst>
            </p:cNvPr>
            <p:cNvPicPr>
              <a:picLocks noChangeAspect="1"/>
            </p:cNvPicPr>
            <p:nvPr/>
          </p:nvPicPr>
          <p:blipFill>
            <a:blip r:embed="rId3"/>
            <a:stretch>
              <a:fillRect/>
            </a:stretch>
          </p:blipFill>
          <p:spPr>
            <a:xfrm>
              <a:off x="5758730" y="4283218"/>
              <a:ext cx="6338036" cy="2447924"/>
            </a:xfrm>
            <a:prstGeom prst="rect">
              <a:avLst/>
            </a:prstGeom>
          </p:spPr>
        </p:pic>
        <p:sp>
          <p:nvSpPr>
            <p:cNvPr id="10" name="Rectangle 9">
              <a:extLst>
                <a:ext uri="{FF2B5EF4-FFF2-40B4-BE49-F238E27FC236}">
                  <a16:creationId xmlns:a16="http://schemas.microsoft.com/office/drawing/2014/main" id="{F608B448-F1D1-446B-946E-F5F9B6FE1979}"/>
                </a:ext>
              </a:extLst>
            </p:cNvPr>
            <p:cNvSpPr/>
            <p:nvPr/>
          </p:nvSpPr>
          <p:spPr>
            <a:xfrm>
              <a:off x="11167872" y="4890655"/>
              <a:ext cx="905066" cy="18404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Tree>
    <p:extLst>
      <p:ext uri="{BB962C8B-B14F-4D97-AF65-F5344CB8AC3E}">
        <p14:creationId xmlns:p14="http://schemas.microsoft.com/office/powerpoint/2010/main" val="290698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E9A4-9F98-435E-900D-71D2DFC3EE30}"/>
              </a:ext>
            </a:extLst>
          </p:cNvPr>
          <p:cNvSpPr>
            <a:spLocks noGrp="1"/>
          </p:cNvSpPr>
          <p:nvPr>
            <p:ph type="title"/>
          </p:nvPr>
        </p:nvSpPr>
        <p:spPr/>
        <p:txBody>
          <a:bodyPr>
            <a:normAutofit/>
          </a:bodyPr>
          <a:lstStyle/>
          <a:p>
            <a:r>
              <a:rPr lang="en-US" dirty="0"/>
              <a:t>Round Continued</a:t>
            </a:r>
            <a:endParaRPr lang="en-ZA" dirty="0"/>
          </a:p>
        </p:txBody>
      </p:sp>
      <p:sp>
        <p:nvSpPr>
          <p:cNvPr id="3" name="Content Placeholder 2">
            <a:extLst>
              <a:ext uri="{FF2B5EF4-FFF2-40B4-BE49-F238E27FC236}">
                <a16:creationId xmlns:a16="http://schemas.microsoft.com/office/drawing/2014/main" id="{E5E4F63D-44E7-4648-A4B5-43187D0C6791}"/>
              </a:ext>
            </a:extLst>
          </p:cNvPr>
          <p:cNvSpPr>
            <a:spLocks noGrp="1"/>
          </p:cNvSpPr>
          <p:nvPr>
            <p:ph idx="1"/>
          </p:nvPr>
        </p:nvSpPr>
        <p:spPr/>
        <p:txBody>
          <a:bodyPr/>
          <a:lstStyle/>
          <a:p>
            <a:r>
              <a:rPr lang="en-US" dirty="0"/>
              <a:t>Round(value </a:t>
            </a:r>
            <a:r>
              <a:rPr lang="en-US" dirty="0">
                <a:solidFill>
                  <a:srgbClr val="FF0000"/>
                </a:solidFill>
              </a:rPr>
              <a:t>-1</a:t>
            </a:r>
            <a:r>
              <a:rPr lang="en-US" dirty="0"/>
              <a:t>) round the value to the nearest tens </a:t>
            </a:r>
          </a:p>
          <a:p>
            <a:r>
              <a:rPr lang="en-US" dirty="0"/>
              <a:t>Round(value </a:t>
            </a:r>
            <a:r>
              <a:rPr lang="en-US" dirty="0">
                <a:solidFill>
                  <a:srgbClr val="FF0000"/>
                </a:solidFill>
              </a:rPr>
              <a:t>-2</a:t>
            </a:r>
            <a:r>
              <a:rPr lang="en-US" dirty="0"/>
              <a:t>) round the value to the nearest hundreds </a:t>
            </a:r>
            <a:endParaRPr lang="en-ZA" dirty="0"/>
          </a:p>
          <a:p>
            <a:r>
              <a:rPr lang="en-US" dirty="0"/>
              <a:t>Round(value </a:t>
            </a:r>
            <a:r>
              <a:rPr lang="en-US" dirty="0">
                <a:solidFill>
                  <a:srgbClr val="FF0000"/>
                </a:solidFill>
              </a:rPr>
              <a:t>-3</a:t>
            </a:r>
            <a:r>
              <a:rPr lang="en-US" dirty="0"/>
              <a:t>) round the value to the nearest thousands and you can move in that order.</a:t>
            </a:r>
            <a:endParaRPr lang="en-ZA" dirty="0"/>
          </a:p>
          <a:p>
            <a:endParaRPr lang="en-ZA" dirty="0"/>
          </a:p>
        </p:txBody>
      </p:sp>
      <p:grpSp>
        <p:nvGrpSpPr>
          <p:cNvPr id="4" name="Group 3">
            <a:extLst>
              <a:ext uri="{FF2B5EF4-FFF2-40B4-BE49-F238E27FC236}">
                <a16:creationId xmlns:a16="http://schemas.microsoft.com/office/drawing/2014/main" id="{5CCB7F5C-B576-48CE-A672-41F36B357616}"/>
              </a:ext>
            </a:extLst>
          </p:cNvPr>
          <p:cNvGrpSpPr/>
          <p:nvPr/>
        </p:nvGrpSpPr>
        <p:grpSpPr>
          <a:xfrm>
            <a:off x="187036" y="4101084"/>
            <a:ext cx="5553075" cy="2450091"/>
            <a:chOff x="119062" y="4283218"/>
            <a:chExt cx="5553075" cy="2450091"/>
          </a:xfrm>
        </p:grpSpPr>
        <p:pic>
          <p:nvPicPr>
            <p:cNvPr id="5" name="Picture 4">
              <a:extLst>
                <a:ext uri="{FF2B5EF4-FFF2-40B4-BE49-F238E27FC236}">
                  <a16:creationId xmlns:a16="http://schemas.microsoft.com/office/drawing/2014/main" id="{AC6D11D4-5F48-43AB-B993-FCD15EF614B5}"/>
                </a:ext>
              </a:extLst>
            </p:cNvPr>
            <p:cNvPicPr>
              <a:picLocks noChangeAspect="1"/>
            </p:cNvPicPr>
            <p:nvPr/>
          </p:nvPicPr>
          <p:blipFill>
            <a:blip r:embed="rId2"/>
            <a:stretch>
              <a:fillRect/>
            </a:stretch>
          </p:blipFill>
          <p:spPr>
            <a:xfrm>
              <a:off x="119062" y="4283218"/>
              <a:ext cx="5553075" cy="2447925"/>
            </a:xfrm>
            <a:prstGeom prst="rect">
              <a:avLst/>
            </a:prstGeom>
          </p:spPr>
        </p:pic>
        <p:sp>
          <p:nvSpPr>
            <p:cNvPr id="6" name="Rectangle 5">
              <a:extLst>
                <a:ext uri="{FF2B5EF4-FFF2-40B4-BE49-F238E27FC236}">
                  <a16:creationId xmlns:a16="http://schemas.microsoft.com/office/drawing/2014/main" id="{13E64A3A-BC5E-4A4B-B6CB-120C387000A0}"/>
                </a:ext>
              </a:extLst>
            </p:cNvPr>
            <p:cNvSpPr/>
            <p:nvPr/>
          </p:nvSpPr>
          <p:spPr>
            <a:xfrm>
              <a:off x="5140036" y="4779818"/>
              <a:ext cx="512619" cy="1953491"/>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a:p>
          </p:txBody>
        </p:sp>
      </p:grpSp>
      <p:pic>
        <p:nvPicPr>
          <p:cNvPr id="10" name="Picture 9">
            <a:extLst>
              <a:ext uri="{FF2B5EF4-FFF2-40B4-BE49-F238E27FC236}">
                <a16:creationId xmlns:a16="http://schemas.microsoft.com/office/drawing/2014/main" id="{5361F2D7-6908-4F32-85D4-99A80A4B6CF3}"/>
              </a:ext>
            </a:extLst>
          </p:cNvPr>
          <p:cNvPicPr>
            <a:picLocks noChangeAspect="1"/>
          </p:cNvPicPr>
          <p:nvPr/>
        </p:nvPicPr>
        <p:blipFill>
          <a:blip r:embed="rId3"/>
          <a:stretch>
            <a:fillRect/>
          </a:stretch>
        </p:blipFill>
        <p:spPr>
          <a:xfrm>
            <a:off x="5819775" y="4196334"/>
            <a:ext cx="6372225" cy="2352675"/>
          </a:xfrm>
          <a:prstGeom prst="rect">
            <a:avLst/>
          </a:prstGeom>
        </p:spPr>
      </p:pic>
      <p:sp>
        <p:nvSpPr>
          <p:cNvPr id="11" name="Rectangle 10">
            <a:extLst>
              <a:ext uri="{FF2B5EF4-FFF2-40B4-BE49-F238E27FC236}">
                <a16:creationId xmlns:a16="http://schemas.microsoft.com/office/drawing/2014/main" id="{FCBD9967-9CD0-4ED5-8EE1-FB93A3453D8F}"/>
              </a:ext>
            </a:extLst>
          </p:cNvPr>
          <p:cNvSpPr/>
          <p:nvPr/>
        </p:nvSpPr>
        <p:spPr>
          <a:xfrm>
            <a:off x="11291455" y="4738255"/>
            <a:ext cx="713509" cy="18107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8" name="Straight Connector 7">
            <a:extLst>
              <a:ext uri="{FF2B5EF4-FFF2-40B4-BE49-F238E27FC236}">
                <a16:creationId xmlns:a16="http://schemas.microsoft.com/office/drawing/2014/main" id="{3E84D165-8100-4248-9A5C-545D441C9F2C}"/>
              </a:ext>
            </a:extLst>
          </p:cNvPr>
          <p:cNvCxnSpPr>
            <a:cxnSpLocks/>
          </p:cNvCxnSpPr>
          <p:nvPr/>
        </p:nvCxnSpPr>
        <p:spPr>
          <a:xfrm>
            <a:off x="5819775" y="3897086"/>
            <a:ext cx="0" cy="2960914"/>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672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10E4-6F5A-4F5C-B027-967FB15DA91E}"/>
              </a:ext>
            </a:extLst>
          </p:cNvPr>
          <p:cNvSpPr>
            <a:spLocks noGrp="1"/>
          </p:cNvSpPr>
          <p:nvPr>
            <p:ph type="title"/>
          </p:nvPr>
        </p:nvSpPr>
        <p:spPr/>
        <p:txBody>
          <a:bodyPr/>
          <a:lstStyle/>
          <a:p>
            <a:r>
              <a:rPr lang="en-ZA" dirty="0"/>
              <a:t>Cast</a:t>
            </a:r>
          </a:p>
        </p:txBody>
      </p:sp>
      <p:sp>
        <p:nvSpPr>
          <p:cNvPr id="3" name="Content Placeholder 2">
            <a:extLst>
              <a:ext uri="{FF2B5EF4-FFF2-40B4-BE49-F238E27FC236}">
                <a16:creationId xmlns:a16="http://schemas.microsoft.com/office/drawing/2014/main" id="{2B5408A5-7BF3-4A3A-92A9-10F384B5672A}"/>
              </a:ext>
            </a:extLst>
          </p:cNvPr>
          <p:cNvSpPr>
            <a:spLocks noGrp="1"/>
          </p:cNvSpPr>
          <p:nvPr>
            <p:ph idx="1"/>
          </p:nvPr>
        </p:nvSpPr>
        <p:spPr>
          <a:xfrm>
            <a:off x="1024127" y="1737360"/>
            <a:ext cx="10708328" cy="4965192"/>
          </a:xfrm>
        </p:spPr>
        <p:txBody>
          <a:bodyPr>
            <a:normAutofit/>
          </a:bodyPr>
          <a:lstStyle/>
          <a:p>
            <a:r>
              <a:rPr lang="en-US" dirty="0"/>
              <a:t>The CAST() function returns the expression converted to the target data type.</a:t>
            </a:r>
          </a:p>
          <a:p>
            <a:r>
              <a:rPr lang="en-US" dirty="0"/>
              <a:t>The syntax: </a:t>
            </a:r>
          </a:p>
          <a:p>
            <a:r>
              <a:rPr lang="en-US" dirty="0"/>
              <a:t>   </a:t>
            </a:r>
            <a:r>
              <a:rPr lang="en-US" dirty="0">
                <a:solidFill>
                  <a:srgbClr val="0070C0"/>
                </a:solidFill>
              </a:rPr>
              <a:t>    CAST </a:t>
            </a:r>
            <a:r>
              <a:rPr lang="en-US" dirty="0"/>
              <a:t>( expression </a:t>
            </a:r>
            <a:r>
              <a:rPr lang="en-US" dirty="0">
                <a:solidFill>
                  <a:srgbClr val="0070C0"/>
                </a:solidFill>
              </a:rPr>
              <a:t>AS </a:t>
            </a:r>
            <a:r>
              <a:rPr lang="en-US" dirty="0" err="1"/>
              <a:t>target_type</a:t>
            </a:r>
            <a:r>
              <a:rPr lang="en-US" dirty="0"/>
              <a:t>[length]) </a:t>
            </a:r>
          </a:p>
          <a:p>
            <a:endParaRPr lang="en-US" dirty="0"/>
          </a:p>
          <a:p>
            <a:r>
              <a:rPr lang="en-US" sz="2000" dirty="0"/>
              <a:t>In the above syntax:</a:t>
            </a:r>
          </a:p>
          <a:p>
            <a:r>
              <a:rPr lang="en-US" sz="2000" dirty="0"/>
              <a:t>1. The expression can be a literal value or a valid expression of any type that will be converted.</a:t>
            </a:r>
          </a:p>
          <a:p>
            <a:r>
              <a:rPr lang="en-US" sz="2000" dirty="0"/>
              <a:t>2. The target_type is the target data type to which you want to convert the expression. </a:t>
            </a:r>
          </a:p>
          <a:p>
            <a:r>
              <a:rPr lang="en-US" sz="2000" dirty="0"/>
              <a:t>Note that it cannot be an alias data type.</a:t>
            </a:r>
          </a:p>
          <a:p>
            <a:r>
              <a:rPr lang="en-US" sz="2000" dirty="0"/>
              <a:t>3. The length is an </a:t>
            </a:r>
            <a:r>
              <a:rPr lang="en-US" sz="2000" i="1" dirty="0"/>
              <a:t>optional</a:t>
            </a:r>
            <a:r>
              <a:rPr lang="en-US" sz="2000" dirty="0"/>
              <a:t> integer that specifies the length of the target type, </a:t>
            </a:r>
            <a:r>
              <a:rPr lang="en-US" sz="2000" dirty="0" err="1"/>
              <a:t>eg</a:t>
            </a:r>
            <a:r>
              <a:rPr lang="en-US" sz="2000" dirty="0"/>
              <a:t> varchar(</a:t>
            </a:r>
            <a:r>
              <a:rPr lang="en-US" sz="2000" i="1" dirty="0"/>
              <a:t>20</a:t>
            </a:r>
            <a:r>
              <a:rPr lang="en-US" sz="2000" dirty="0"/>
              <a:t>).</a:t>
            </a:r>
          </a:p>
          <a:p>
            <a:r>
              <a:rPr lang="en-US" sz="2000" dirty="0"/>
              <a:t>The length defaults to 30. </a:t>
            </a:r>
            <a:endParaRPr lang="en-ZA" sz="2000" dirty="0"/>
          </a:p>
          <a:p>
            <a:endParaRPr lang="en-ZA" dirty="0"/>
          </a:p>
        </p:txBody>
      </p:sp>
    </p:spTree>
    <p:extLst>
      <p:ext uri="{BB962C8B-B14F-4D97-AF65-F5344CB8AC3E}">
        <p14:creationId xmlns:p14="http://schemas.microsoft.com/office/powerpoint/2010/main" val="109193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4DF1F-FDC6-45F8-A69A-7217B855D159}"/>
              </a:ext>
            </a:extLst>
          </p:cNvPr>
          <p:cNvSpPr>
            <a:spLocks noGrp="1"/>
          </p:cNvSpPr>
          <p:nvPr>
            <p:ph type="title"/>
          </p:nvPr>
        </p:nvSpPr>
        <p:spPr/>
        <p:txBody>
          <a:bodyPr/>
          <a:lstStyle/>
          <a:p>
            <a:r>
              <a:rPr lang="en-US" dirty="0"/>
              <a:t>Cast example</a:t>
            </a:r>
            <a:endParaRPr lang="en-ZA" dirty="0"/>
          </a:p>
        </p:txBody>
      </p:sp>
      <p:pic>
        <p:nvPicPr>
          <p:cNvPr id="5" name="Content Placeholder 4">
            <a:extLst>
              <a:ext uri="{FF2B5EF4-FFF2-40B4-BE49-F238E27FC236}">
                <a16:creationId xmlns:a16="http://schemas.microsoft.com/office/drawing/2014/main" id="{3C27282A-9D17-41BE-B6DE-70857FA8C90A}"/>
              </a:ext>
            </a:extLst>
          </p:cNvPr>
          <p:cNvPicPr>
            <a:picLocks noGrp="1" noChangeAspect="1"/>
          </p:cNvPicPr>
          <p:nvPr>
            <p:ph idx="1"/>
          </p:nvPr>
        </p:nvPicPr>
        <p:blipFill>
          <a:blip r:embed="rId2"/>
          <a:stretch>
            <a:fillRect/>
          </a:stretch>
        </p:blipFill>
        <p:spPr>
          <a:xfrm>
            <a:off x="1024128" y="2612182"/>
            <a:ext cx="3604047" cy="1430614"/>
          </a:xfrm>
        </p:spPr>
      </p:pic>
      <p:pic>
        <p:nvPicPr>
          <p:cNvPr id="7" name="Picture 6">
            <a:extLst>
              <a:ext uri="{FF2B5EF4-FFF2-40B4-BE49-F238E27FC236}">
                <a16:creationId xmlns:a16="http://schemas.microsoft.com/office/drawing/2014/main" id="{9AC6BD5C-36A8-4186-9E7F-E7E2AB98755E}"/>
              </a:ext>
            </a:extLst>
          </p:cNvPr>
          <p:cNvPicPr>
            <a:picLocks noChangeAspect="1"/>
          </p:cNvPicPr>
          <p:nvPr/>
        </p:nvPicPr>
        <p:blipFill>
          <a:blip r:embed="rId3"/>
          <a:stretch>
            <a:fillRect/>
          </a:stretch>
        </p:blipFill>
        <p:spPr>
          <a:xfrm>
            <a:off x="6319647" y="2106905"/>
            <a:ext cx="4848225" cy="4429125"/>
          </a:xfrm>
          <a:prstGeom prst="rect">
            <a:avLst/>
          </a:prstGeom>
        </p:spPr>
      </p:pic>
      <p:sp>
        <p:nvSpPr>
          <p:cNvPr id="8" name="TextBox 7">
            <a:extLst>
              <a:ext uri="{FF2B5EF4-FFF2-40B4-BE49-F238E27FC236}">
                <a16:creationId xmlns:a16="http://schemas.microsoft.com/office/drawing/2014/main" id="{09C339E4-2E20-4985-90A5-C34985953B50}"/>
              </a:ext>
            </a:extLst>
          </p:cNvPr>
          <p:cNvSpPr txBox="1"/>
          <p:nvPr/>
        </p:nvSpPr>
        <p:spPr>
          <a:xfrm>
            <a:off x="6319647" y="1152691"/>
            <a:ext cx="4848225" cy="769441"/>
          </a:xfrm>
          <a:prstGeom prst="rect">
            <a:avLst/>
          </a:prstGeom>
          <a:noFill/>
        </p:spPr>
        <p:txBody>
          <a:bodyPr wrap="square" rtlCol="0">
            <a:spAutoFit/>
          </a:bodyPr>
          <a:lstStyle/>
          <a:p>
            <a:r>
              <a:rPr lang="en-US" dirty="0"/>
              <a:t> </a:t>
            </a:r>
            <a:r>
              <a:rPr lang="en-US" sz="2200" dirty="0"/>
              <a:t>CAST() function to convert the monthly sales in 2017 to integer values.</a:t>
            </a:r>
          </a:p>
        </p:txBody>
      </p:sp>
    </p:spTree>
    <p:extLst>
      <p:ext uri="{BB962C8B-B14F-4D97-AF65-F5344CB8AC3E}">
        <p14:creationId xmlns:p14="http://schemas.microsoft.com/office/powerpoint/2010/main" val="299820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ADEC7F1-402E-608A-2D32-072F5EA79F4F}"/>
              </a:ext>
            </a:extLst>
          </p:cNvPr>
          <p:cNvPicPr>
            <a:picLocks noGrp="1" noChangeAspect="1"/>
          </p:cNvPicPr>
          <p:nvPr>
            <p:ph idx="1"/>
          </p:nvPr>
        </p:nvPicPr>
        <p:blipFill>
          <a:blip r:embed="rId2">
            <a:duotone>
              <a:schemeClr val="accent2">
                <a:shade val="45000"/>
                <a:satMod val="135000"/>
              </a:schemeClr>
              <a:prstClr val="white"/>
            </a:duotone>
          </a:blip>
          <a:stretch>
            <a:fillRect/>
          </a:stretch>
        </p:blipFill>
        <p:spPr>
          <a:xfrm>
            <a:off x="1899138" y="1610116"/>
            <a:ext cx="7891975" cy="5001699"/>
          </a:xfrm>
        </p:spPr>
      </p:pic>
      <p:sp>
        <p:nvSpPr>
          <p:cNvPr id="4" name="Title 1">
            <a:extLst>
              <a:ext uri="{FF2B5EF4-FFF2-40B4-BE49-F238E27FC236}">
                <a16:creationId xmlns:a16="http://schemas.microsoft.com/office/drawing/2014/main" id="{DEF4824E-B66C-C474-A58C-E33623C9E848}"/>
              </a:ext>
            </a:extLst>
          </p:cNvPr>
          <p:cNvSpPr>
            <a:spLocks noGrp="1"/>
          </p:cNvSpPr>
          <p:nvPr>
            <p:ph type="title"/>
          </p:nvPr>
        </p:nvSpPr>
        <p:spPr>
          <a:xfrm>
            <a:off x="1023938" y="814388"/>
            <a:ext cx="9720262" cy="922337"/>
          </a:xfrm>
        </p:spPr>
        <p:txBody>
          <a:bodyPr/>
          <a:lstStyle/>
          <a:p>
            <a:r>
              <a:rPr lang="en-US" dirty="0"/>
              <a:t>Cast examples</a:t>
            </a:r>
            <a:endParaRPr lang="en-ZA" dirty="0"/>
          </a:p>
        </p:txBody>
      </p:sp>
    </p:spTree>
    <p:extLst>
      <p:ext uri="{BB962C8B-B14F-4D97-AF65-F5344CB8AC3E}">
        <p14:creationId xmlns:p14="http://schemas.microsoft.com/office/powerpoint/2010/main" val="15971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a:noFill/>
        </p:spPr>
        <p:txBody>
          <a:bodyPr>
            <a:normAutofit fontScale="90000"/>
          </a:bodyPr>
          <a:lstStyle/>
          <a:p>
            <a:r>
              <a:rPr lang="en-ZA" dirty="0"/>
              <a:t>Round / Ceiling / Floor … functions</a:t>
            </a:r>
          </a:p>
        </p:txBody>
      </p:sp>
      <p:sp>
        <p:nvSpPr>
          <p:cNvPr id="4" name="Content Placeholder 3">
            <a:extLst>
              <a:ext uri="{FF2B5EF4-FFF2-40B4-BE49-F238E27FC236}">
                <a16:creationId xmlns:a16="http://schemas.microsoft.com/office/drawing/2014/main" id="{61363224-739C-4BB2-AE47-E27A0375C65C}"/>
              </a:ext>
            </a:extLst>
          </p:cNvPr>
          <p:cNvSpPr>
            <a:spLocks noGrp="1"/>
          </p:cNvSpPr>
          <p:nvPr>
            <p:ph idx="1"/>
          </p:nvPr>
        </p:nvSpPr>
        <p:spPr/>
        <p:txBody>
          <a:bodyPr/>
          <a:lstStyle/>
          <a:p>
            <a:pPr>
              <a:buFont typeface="Arial" panose="020B0604020202020204" pitchFamily="34" charset="0"/>
              <a:buChar char="•"/>
            </a:pPr>
            <a:endParaRPr lang="en-US" dirty="0"/>
          </a:p>
          <a:p>
            <a:r>
              <a:rPr lang="en-US" dirty="0"/>
              <a:t>Round the following number 235.415 , to 2 decimal label it as </a:t>
            </a:r>
            <a:r>
              <a:rPr lang="en-US" dirty="0" err="1"/>
              <a:t>RoundValue</a:t>
            </a:r>
            <a:endParaRPr lang="en-US" dirty="0"/>
          </a:p>
          <a:p>
            <a:r>
              <a:rPr lang="en-US" dirty="0"/>
              <a:t>Round the following number 748.58 , to the nearest thousand label it as </a:t>
            </a:r>
            <a:r>
              <a:rPr lang="en-US" dirty="0" err="1"/>
              <a:t>RoundValue</a:t>
            </a:r>
            <a:endParaRPr lang="en-US" dirty="0"/>
          </a:p>
          <a:p>
            <a:r>
              <a:rPr lang="en-US" dirty="0"/>
              <a:t>Calculate the ceil value for the following number 25.75 label it ‘</a:t>
            </a:r>
            <a:r>
              <a:rPr lang="en-US" dirty="0" err="1"/>
              <a:t>CeilValue</a:t>
            </a:r>
            <a:r>
              <a:rPr lang="en-US" dirty="0"/>
              <a:t>’</a:t>
            </a:r>
          </a:p>
          <a:p>
            <a:r>
              <a:rPr lang="en-US" dirty="0"/>
              <a:t>Calculate the ceil value for the following number 43.1 label it ‘</a:t>
            </a:r>
            <a:r>
              <a:rPr lang="en-US" dirty="0" err="1"/>
              <a:t>CeilValue</a:t>
            </a:r>
            <a:r>
              <a:rPr lang="en-US" dirty="0"/>
              <a:t>’</a:t>
            </a:r>
          </a:p>
          <a:p>
            <a:r>
              <a:rPr lang="en-US" dirty="0"/>
              <a:t>Calculate the floor value for the following number 25.75 label it ‘</a:t>
            </a:r>
            <a:r>
              <a:rPr lang="en-US" dirty="0" err="1"/>
              <a:t>FloorValue</a:t>
            </a:r>
            <a:r>
              <a:rPr lang="en-US" dirty="0"/>
              <a:t>’</a:t>
            </a:r>
          </a:p>
          <a:p>
            <a:r>
              <a:rPr lang="en-US" dirty="0"/>
              <a:t>Calculate the floor value for the following number -13.5 label it ‘</a:t>
            </a:r>
            <a:r>
              <a:rPr lang="en-US" dirty="0" err="1"/>
              <a:t>FloorValue</a:t>
            </a:r>
            <a:r>
              <a:rPr lang="en-US" dirty="0"/>
              <a:t>’</a:t>
            </a:r>
          </a:p>
          <a:p>
            <a:r>
              <a:rPr lang="en-US" dirty="0"/>
              <a:t>Calculate the ceiling of the target column of the longitude data</a:t>
            </a:r>
          </a:p>
        </p:txBody>
      </p:sp>
      <p:sp>
        <p:nvSpPr>
          <p:cNvPr id="3" name="Rectangle 2">
            <a:extLst>
              <a:ext uri="{FF2B5EF4-FFF2-40B4-BE49-F238E27FC236}">
                <a16:creationId xmlns:a16="http://schemas.microsoft.com/office/drawing/2014/main" id="{8B884684-C636-4303-A91F-B3F52E50ADE7}"/>
              </a:ext>
            </a:extLst>
          </p:cNvPr>
          <p:cNvSpPr/>
          <p:nvPr/>
        </p:nvSpPr>
        <p:spPr>
          <a:xfrm>
            <a:off x="-124704" y="5579434"/>
            <a:ext cx="970093" cy="1138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AirBnB</a:t>
            </a:r>
            <a:endParaRPr lang="en-ZA" dirty="0">
              <a:solidFill>
                <a:schemeClr val="tx1"/>
              </a:solidFill>
            </a:endParaRPr>
          </a:p>
        </p:txBody>
      </p:sp>
    </p:spTree>
    <p:extLst>
      <p:ext uri="{BB962C8B-B14F-4D97-AF65-F5344CB8AC3E}">
        <p14:creationId xmlns:p14="http://schemas.microsoft.com/office/powerpoint/2010/main" val="2653048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107D2D-9A75-4854-8A1E-79037BDAB399}">
  <ds:schemaRefs>
    <ds:schemaRef ds:uri="http://schemas.microsoft.com/sharepoint/v3/contenttype/forms"/>
  </ds:schemaRefs>
</ds:datastoreItem>
</file>

<file path=customXml/itemProps2.xml><?xml version="1.0" encoding="utf-8"?>
<ds:datastoreItem xmlns:ds="http://schemas.openxmlformats.org/officeDocument/2006/customXml" ds:itemID="{BD4465B9-5913-49BF-A98C-BEDDD6A19590}">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1d6905d8-d2be-43f9-a6c8-7ae26326fc2f"/>
    <ds:schemaRef ds:uri="2ff071ce-df8b-4fc0-abb4-b097bcbe2cdc"/>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90752</TotalTime>
  <Words>567</Words>
  <Application>Microsoft Office PowerPoint</Application>
  <PresentationFormat>Widescreen</PresentationFormat>
  <Paragraphs>74</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Agency FB</vt:lpstr>
      <vt:lpstr>Arial</vt:lpstr>
      <vt:lpstr>Calibri</vt:lpstr>
      <vt:lpstr>Tw Cen MT</vt:lpstr>
      <vt:lpstr>Tw Cen MT Condensed</vt:lpstr>
      <vt:lpstr>Wingdings 3</vt:lpstr>
      <vt:lpstr>Integral</vt:lpstr>
      <vt:lpstr>Chapter 16: number functions</vt:lpstr>
      <vt:lpstr>Chapter 16: number functions</vt:lpstr>
      <vt:lpstr>Ceiling and floor rounding</vt:lpstr>
      <vt:lpstr>Round</vt:lpstr>
      <vt:lpstr>Round Continued</vt:lpstr>
      <vt:lpstr>Cast</vt:lpstr>
      <vt:lpstr>Cast example</vt:lpstr>
      <vt:lpstr>Cast examples</vt:lpstr>
      <vt:lpstr>Round / Ceiling / Floor … functions</vt:lpstr>
      <vt:lpstr>Cast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Fortune Zulu (Platinum Life)</cp:lastModifiedBy>
  <cp:revision>371</cp:revision>
  <dcterms:created xsi:type="dcterms:W3CDTF">2021-01-29T07:55:17Z</dcterms:created>
  <dcterms:modified xsi:type="dcterms:W3CDTF">2023-08-28T09:57:40Z</dcterms:modified>
</cp:coreProperties>
</file>