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865" r:id="rId5"/>
    <p:sldId id="866" r:id="rId6"/>
    <p:sldId id="499" r:id="rId7"/>
    <p:sldId id="711" r:id="rId8"/>
    <p:sldId id="712" r:id="rId9"/>
    <p:sldId id="294" r:id="rId10"/>
    <p:sldId id="713" r:id="rId11"/>
    <p:sldId id="745" r:id="rId12"/>
    <p:sldId id="714" r:id="rId13"/>
    <p:sldId id="749" r:id="rId14"/>
    <p:sldId id="358" r:id="rId15"/>
    <p:sldId id="715" r:id="rId16"/>
    <p:sldId id="359" r:id="rId17"/>
    <p:sldId id="811" r:id="rId18"/>
    <p:sldId id="750" r:id="rId19"/>
    <p:sldId id="754" r:id="rId20"/>
    <p:sldId id="8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7 :Views" id="{774EE6F8-2CB0-46B5-91A3-642270E9A635}">
          <p14:sldIdLst>
            <p14:sldId id="865"/>
            <p14:sldId id="866"/>
            <p14:sldId id="499"/>
            <p14:sldId id="711"/>
            <p14:sldId id="712"/>
            <p14:sldId id="294"/>
            <p14:sldId id="713"/>
            <p14:sldId id="745"/>
            <p14:sldId id="714"/>
            <p14:sldId id="749"/>
            <p14:sldId id="358"/>
            <p14:sldId id="715"/>
            <p14:sldId id="359"/>
            <p14:sldId id="811"/>
            <p14:sldId id="750"/>
            <p14:sldId id="754"/>
            <p14:sldId id="8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B748D-E268-4B5A-A41D-6CE2A8510AF0}" v="732" dt="2021-04-26T10:20:0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78664" autoAdjust="0"/>
  </p:normalViewPr>
  <p:slideViewPr>
    <p:cSldViewPr snapToGrid="0">
      <p:cViewPr varScale="1">
        <p:scale>
          <a:sx n="56" d="100"/>
          <a:sy n="56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84222"/>
    </p:cViewPr>
  </p:sorterViewPr>
  <p:notesViewPr>
    <p:cSldViewPr snapToGrid="0">
      <p:cViewPr varScale="1">
        <p:scale>
          <a:sx n="55" d="100"/>
          <a:sy n="55" d="100"/>
        </p:scale>
        <p:origin x="21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32C012-8432-481D-9C7C-24058F5CE1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08B6-3AF2-433C-AABE-BEF4E0F4A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6B1D1-D8C8-4B18-974C-22F4EBA794AB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F001-DD4E-4B9C-ACE3-162A6B44FC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3703-C496-4EB3-A08D-3C808D16F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F0150-85C3-4AC9-9490-F03A1221B4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419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31FE-A7D0-43E5-8573-50F59ECE001B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5F24-0218-45C1-84FF-7B5EA4924C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943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76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Security: You can limit users' direct access to the table and allow access to  a subset of the data through the view. For example, you can allow users access to customer names, phone numbers, and email addresses from the view, and restrict access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It’s Simple and not complex: A relational database can contain many tables with complex relationships such as: B. One-on-one that makes navigation difficult.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Consistency: You may need to create complex formulas and logic in every query. For consistency, you can hide the  logic and calculations of complex queries in the view. After defining a view, you can reference the logic from within the view instead of rewriting the logic in a separate query.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65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SQL, a view is a virtual table based on the result-set of an SQL statement.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view contains rows and columns, just like a real table. The fields in a view are fields from one or more real tables in the database.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add SQL functions, WHERE, and JOIN statements to a view and present the data as if the data were coming from one single table.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It’s basically a table that only exists when you use the view in a query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view is also updateable: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THEN temp tables?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CC5F24-0218-45C1-84FF-7B5EA4924C5B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80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754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Drop single view:  DROP VIEW IF EXISTS </a:t>
            </a:r>
            <a:r>
              <a:rPr lang="en-US" dirty="0" err="1"/>
              <a:t>sales.daily_sales</a:t>
            </a:r>
            <a:r>
              <a:rPr lang="en-US" dirty="0"/>
              <a:t>;</a:t>
            </a:r>
          </a:p>
          <a:p>
            <a:r>
              <a:rPr lang="en-US" dirty="0"/>
              <a:t>Drop multiple views: </a:t>
            </a:r>
          </a:p>
          <a:p>
            <a:r>
              <a:rPr lang="en-US" dirty="0"/>
              <a:t>DROP VIEW IF EXISTS </a:t>
            </a:r>
          </a:p>
          <a:p>
            <a:r>
              <a:rPr lang="en-US" dirty="0"/>
              <a:t>    </a:t>
            </a:r>
            <a:r>
              <a:rPr lang="en-US" dirty="0" err="1"/>
              <a:t>sales.staff_sales</a:t>
            </a:r>
            <a:r>
              <a:rPr lang="en-US" dirty="0"/>
              <a:t>, </a:t>
            </a:r>
          </a:p>
          <a:p>
            <a:r>
              <a:rPr lang="en-US" dirty="0"/>
              <a:t>    </a:t>
            </a:r>
            <a:r>
              <a:rPr lang="en-US" dirty="0" err="1"/>
              <a:t>sales.product_catalogs</a:t>
            </a:r>
            <a:r>
              <a:rPr lang="en-US" dirty="0"/>
              <a:t>;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625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  <a:p>
            <a:endParaRPr lang="en-US" dirty="0"/>
          </a:p>
          <a:p>
            <a:r>
              <a:rPr lang="en-ZA" dirty="0"/>
              <a:t>DECLARE </a:t>
            </a:r>
          </a:p>
          <a:p>
            <a:r>
              <a:rPr lang="en-ZA" dirty="0"/>
              <a:t>    @local_time DATETIME </a:t>
            </a:r>
          </a:p>
          <a:p>
            <a:r>
              <a:rPr lang="en-ZA" dirty="0"/>
              <a:t>    @utc_time DATETIME;</a:t>
            </a:r>
          </a:p>
          <a:p>
            <a:endParaRPr lang="en-ZA" dirty="0"/>
          </a:p>
          <a:p>
            <a:r>
              <a:rPr lang="en-ZA" dirty="0"/>
              <a:t>SET @local_time = GETDATE();</a:t>
            </a:r>
          </a:p>
          <a:p>
            <a:r>
              <a:rPr lang="en-ZA" dirty="0"/>
              <a:t>SET @utc_time = GETUTCDATE();</a:t>
            </a:r>
          </a:p>
          <a:p>
            <a:endParaRPr lang="en-ZA" dirty="0"/>
          </a:p>
          <a:p>
            <a:r>
              <a:rPr lang="en-ZA" dirty="0"/>
              <a:t>SELECT </a:t>
            </a:r>
          </a:p>
          <a:p>
            <a:r>
              <a:rPr lang="en-ZA" dirty="0"/>
              <a:t>    CONVERT(VARCHAR(40)  @local_time) </a:t>
            </a:r>
          </a:p>
          <a:p>
            <a:r>
              <a:rPr lang="en-ZA" dirty="0"/>
              <a:t>        AS  Server local time ;</a:t>
            </a:r>
          </a:p>
          <a:p>
            <a:r>
              <a:rPr lang="en-ZA" dirty="0"/>
              <a:t>SELECT </a:t>
            </a:r>
          </a:p>
          <a:p>
            <a:r>
              <a:rPr lang="en-ZA" dirty="0"/>
              <a:t>    CONVERT(VARCHAR(40)  @utc_time) </a:t>
            </a:r>
          </a:p>
          <a:p>
            <a:r>
              <a:rPr lang="en-ZA" dirty="0"/>
              <a:t>        AS  Server UTC time </a:t>
            </a:r>
          </a:p>
          <a:p>
            <a:r>
              <a:rPr lang="en-ZA" dirty="0"/>
              <a:t>SELECT </a:t>
            </a:r>
          </a:p>
          <a:p>
            <a:r>
              <a:rPr lang="en-ZA" dirty="0"/>
              <a:t>    CONVERT(VARCHAR(40)  DATEDIFF(hour  @utc_time  @local_time)) </a:t>
            </a:r>
          </a:p>
          <a:p>
            <a:r>
              <a:rPr lang="en-ZA" dirty="0"/>
              <a:t>        AS  Server time zone ;</a:t>
            </a:r>
          </a:p>
          <a:p>
            <a:r>
              <a:rPr lang="en-ZA" dirty="0"/>
              <a:t>GO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335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/>
              <a:t>[Not great for live stats, unless incorporated in stored procedures or scheduled refreshes]</a:t>
            </a:r>
          </a:p>
          <a:p>
            <a:endParaRPr lang="en-US" sz="1200" dirty="0"/>
          </a:p>
          <a:p>
            <a:r>
              <a:rPr lang="en-US" sz="1200" dirty="0"/>
              <a:t>It improves the performance of complex queries (typically queries with joins and aggregations) while offering simple maintenance operations.</a:t>
            </a:r>
          </a:p>
          <a:p>
            <a:endParaRPr lang="en-US" sz="1200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Unlike a regular view, which is just a stored query that is executed when it is called, a materialized view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stores the results of the query in a table-like structure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that can be indexed, partitioned, and optimized for query performance.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57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You can also specify the refresh method when creating the materialized view, such as refresh on demand or refresh on a schedule.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717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0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00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74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0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46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13816"/>
            <a:ext cx="9720072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09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84180" y="6150115"/>
            <a:ext cx="10599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AIRBNB</a:t>
            </a:r>
          </a:p>
        </p:txBody>
      </p:sp>
    </p:spTree>
    <p:extLst>
      <p:ext uri="{BB962C8B-B14F-4D97-AF65-F5344CB8AC3E}">
        <p14:creationId xmlns:p14="http://schemas.microsoft.com/office/powerpoint/2010/main" val="4617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33685" y="6150115"/>
            <a:ext cx="9589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Nobel</a:t>
            </a:r>
          </a:p>
        </p:txBody>
      </p:sp>
    </p:spTree>
    <p:extLst>
      <p:ext uri="{BB962C8B-B14F-4D97-AF65-F5344CB8AC3E}">
        <p14:creationId xmlns:p14="http://schemas.microsoft.com/office/powerpoint/2010/main" val="39935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gency FB" panose="020B0503020202020204" pitchFamily="34" charset="0"/>
              </a:rPr>
              <a:t>Practice</a:t>
            </a:r>
            <a:endParaRPr lang="en-US" sz="5400" b="1" cap="none" spc="0" dirty="0">
              <a:ln w="22225">
                <a:noFill/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  <a:latin typeface="Agency FB" panose="020B05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91536" y="6150115"/>
            <a:ext cx="5084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33318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noFill/>
                  <a:prstDash val="solid"/>
                </a:ln>
                <a:pattFill prst="pct90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5566645"/>
            <a:ext cx="924294" cy="12104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47823" y="5534561"/>
            <a:ext cx="10374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Call </a:t>
            </a:r>
          </a:p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1238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9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41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2E8F-4049-493D-888B-C154A0E3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8688" y="4960137"/>
            <a:ext cx="9477469" cy="1463040"/>
          </a:xfrm>
        </p:spPr>
        <p:txBody>
          <a:bodyPr>
            <a:normAutofit/>
          </a:bodyPr>
          <a:lstStyle/>
          <a:p>
            <a:r>
              <a:rPr lang="en-US" sz="5400" dirty="0"/>
              <a:t>Chapter 17: Views</a:t>
            </a:r>
            <a:endParaRPr lang="en-Z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BAE8-CE2B-486B-B577-881DC6900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8634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3A24-7D4B-2F7D-D199-155D7F2E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Updating/Deleting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0ACB-F4D1-03E4-324A-8D38555E61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view can be updated with the CREATE OR REPLACE VIEW statement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CREATE OR REPLACE VIEW </a:t>
            </a:r>
            <a:r>
              <a:rPr lang="en-US" sz="2000" dirty="0" err="1"/>
              <a:t>view_name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/>
              <a:t> column1, column2, ...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table_name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condition;</a:t>
            </a:r>
          </a:p>
          <a:p>
            <a:endParaRPr lang="en-ZA" sz="2000" dirty="0"/>
          </a:p>
          <a:p>
            <a:endParaRPr lang="en-ZA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7E4A29-0DC1-9B0C-16DF-2407EFA8F4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ZA" sz="2000" dirty="0"/>
              <a:t>Deleting a view</a:t>
            </a:r>
          </a:p>
          <a:p>
            <a:r>
              <a:rPr lang="en-ZA" sz="2000" dirty="0">
                <a:solidFill>
                  <a:srgbClr val="0070C0"/>
                </a:solidFill>
              </a:rPr>
              <a:t>DROP VIEW </a:t>
            </a:r>
            <a:r>
              <a:rPr lang="en-ZA" sz="2000" dirty="0" err="1"/>
              <a:t>view_name</a:t>
            </a:r>
            <a:r>
              <a:rPr lang="en-ZA" sz="2000" dirty="0"/>
              <a:t>;</a:t>
            </a:r>
          </a:p>
          <a:p>
            <a:r>
              <a:rPr lang="en-ZA" sz="2000" dirty="0">
                <a:solidFill>
                  <a:srgbClr val="0070C0"/>
                </a:solidFill>
              </a:rPr>
              <a:t>DROP VIEW </a:t>
            </a:r>
            <a:r>
              <a:rPr lang="en-ZA" sz="2000" dirty="0"/>
              <a:t>[Brazil Customers];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CREATE OR REPLACE VIEW </a:t>
            </a:r>
            <a:r>
              <a:rPr lang="en-US" sz="2000" dirty="0"/>
              <a:t>[Brazil Customers] </a:t>
            </a:r>
            <a:r>
              <a:rPr lang="en-US" sz="2000" dirty="0">
                <a:solidFill>
                  <a:srgbClr val="0070C0"/>
                </a:solidFill>
              </a:rPr>
              <a:t>AS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CustomerName</a:t>
            </a:r>
            <a:r>
              <a:rPr lang="en-US" sz="2000" dirty="0"/>
              <a:t>, </a:t>
            </a:r>
            <a:r>
              <a:rPr lang="en-US" sz="2000" dirty="0" err="1"/>
              <a:t>ContactName</a:t>
            </a:r>
            <a:r>
              <a:rPr lang="en-US" sz="2000" dirty="0"/>
              <a:t>, City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Customers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Country = 'Brazil'</a:t>
            </a:r>
            <a:endParaRPr lang="en-ZA" sz="2000" dirty="0"/>
          </a:p>
          <a:p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40865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046A-BC7C-4F6A-8B8E-6E8F6F22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Updating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3136-1E80-41AD-924E-189DCEA9A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REPLACE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VIEW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view_name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AS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REPLACE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VIEW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[Brazil Customers]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AS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CustomerName, ContactName, City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Country =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'Brazil'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54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C4A1-6749-4D2B-B280-44662CC4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view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94F7-C2D1-4E3B-A5CE-D2A17E4DC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843088"/>
            <a:ext cx="10844213" cy="4686300"/>
          </a:xfrm>
        </p:spPr>
        <p:txBody>
          <a:bodyPr>
            <a:normAutofit/>
          </a:bodyPr>
          <a:lstStyle/>
          <a:p>
            <a:r>
              <a:rPr lang="en-US" dirty="0"/>
              <a:t>To remove a view from a database, you use the DROP VIEW statement as follows:</a:t>
            </a:r>
          </a:p>
          <a:p>
            <a:endParaRPr lang="en-US" dirty="0"/>
          </a:p>
          <a:p>
            <a:r>
              <a:rPr lang="en-US" dirty="0"/>
              <a:t>The syntax: DROP VIEW [IF EXISTS] </a:t>
            </a:r>
            <a:r>
              <a:rPr lang="en-US" dirty="0" err="1"/>
              <a:t>schema_name.view_name</a:t>
            </a:r>
            <a:r>
              <a:rPr lang="en-US" dirty="0"/>
              <a:t>;</a:t>
            </a:r>
          </a:p>
          <a:p>
            <a:r>
              <a:rPr lang="en-US" dirty="0"/>
              <a:t>The above  syntax specifies the name of the view  to remove after the DROPVIEW keyword. </a:t>
            </a:r>
          </a:p>
          <a:p>
            <a:r>
              <a:rPr lang="en-US" dirty="0"/>
              <a:t>If the view belongs to a schema, you must also explicitly specify the name of the schema to which the view belongs.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2930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4375-CD1B-4E90-B110-97CCE4D3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Dropping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6E8A-AC2B-4A6F-8E40-E3BAE845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0" i="0" dirty="0">
                <a:solidFill>
                  <a:srgbClr val="0000CD"/>
                </a:solidFill>
                <a:effectLst/>
              </a:rPr>
              <a:t>DROP</a:t>
            </a:r>
            <a:r>
              <a:rPr lang="en-ZA" b="0" i="0" dirty="0">
                <a:solidFill>
                  <a:srgbClr val="000000"/>
                </a:solidFill>
                <a:effectLst/>
              </a:rPr>
              <a:t> </a:t>
            </a:r>
            <a:r>
              <a:rPr lang="en-ZA" b="0" i="0" dirty="0">
                <a:solidFill>
                  <a:srgbClr val="0000CD"/>
                </a:solidFill>
                <a:effectLst/>
              </a:rPr>
              <a:t>VIEW</a:t>
            </a:r>
            <a:r>
              <a:rPr lang="en-ZA" b="0" i="0" dirty="0">
                <a:solidFill>
                  <a:srgbClr val="000000"/>
                </a:solidFill>
                <a:effectLst/>
              </a:rPr>
              <a:t> </a:t>
            </a:r>
            <a:r>
              <a:rPr lang="en-ZA" b="0" i="1" dirty="0" err="1">
                <a:solidFill>
                  <a:srgbClr val="000000"/>
                </a:solidFill>
                <a:effectLst/>
              </a:rPr>
              <a:t>view_name</a:t>
            </a:r>
            <a:r>
              <a:rPr lang="en-ZA" b="0" i="0" dirty="0">
                <a:solidFill>
                  <a:srgbClr val="000000"/>
                </a:solidFill>
                <a:effectLst/>
              </a:rPr>
              <a:t>;</a:t>
            </a:r>
          </a:p>
          <a:p>
            <a:endParaRPr lang="en-ZA" dirty="0">
              <a:solidFill>
                <a:srgbClr val="000000"/>
              </a:solidFill>
            </a:endParaRPr>
          </a:p>
          <a:p>
            <a:r>
              <a:rPr lang="en-ZA" b="0" i="0" dirty="0">
                <a:solidFill>
                  <a:srgbClr val="0000CD"/>
                </a:solidFill>
                <a:effectLst/>
              </a:rPr>
              <a:t>DROP</a:t>
            </a:r>
            <a:r>
              <a:rPr lang="en-ZA" b="0" i="0" dirty="0">
                <a:solidFill>
                  <a:srgbClr val="000000"/>
                </a:solidFill>
                <a:effectLst/>
              </a:rPr>
              <a:t> </a:t>
            </a:r>
            <a:r>
              <a:rPr lang="en-ZA" b="0" i="0" dirty="0">
                <a:solidFill>
                  <a:srgbClr val="0000CD"/>
                </a:solidFill>
                <a:effectLst/>
              </a:rPr>
              <a:t>VIEW</a:t>
            </a:r>
            <a:r>
              <a:rPr lang="en-ZA" b="0" i="0" dirty="0">
                <a:solidFill>
                  <a:srgbClr val="000000"/>
                </a:solidFill>
                <a:effectLst/>
              </a:rPr>
              <a:t> [Brazil Customers];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801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8E16-FF61-F12B-569F-FB0E423F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09A4-8350-1557-16EB-474D3062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returns an error when trying to delete a view that does not exist.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IF EXISTS </a:t>
            </a:r>
            <a:r>
              <a:rPr lang="en-US" dirty="0"/>
              <a:t>clause prevents you from getting an error  when you delete a view that does not exist.</a:t>
            </a:r>
          </a:p>
          <a:p>
            <a:r>
              <a:rPr lang="en-US" dirty="0"/>
              <a:t>The syntax to drop multiple views: </a:t>
            </a:r>
          </a:p>
          <a:p>
            <a:r>
              <a:rPr lang="en-US" dirty="0"/>
              <a:t>DROP VIEW [IF EXISTS] schema_name.view_name1,  schema_name.view_name2,...;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5246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7D84-A5F3-4B96-879D-88D58C2F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890" y="774060"/>
            <a:ext cx="7492311" cy="923544"/>
          </a:xfrm>
        </p:spPr>
        <p:txBody>
          <a:bodyPr/>
          <a:lstStyle/>
          <a:p>
            <a:r>
              <a:rPr lang="en-US" dirty="0"/>
              <a:t>views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4649-2C09-49AA-AE32-E7653ECC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97604"/>
            <a:ext cx="9961924" cy="4416552"/>
          </a:xfrm>
        </p:spPr>
        <p:txBody>
          <a:bodyPr/>
          <a:lstStyle/>
          <a:p>
            <a:r>
              <a:rPr lang="en-ZA" dirty="0"/>
              <a:t>Create a view called listings_under_100 where the query is all listings that are below 100 in price.</a:t>
            </a:r>
          </a:p>
          <a:p>
            <a:r>
              <a:rPr lang="en-ZA" dirty="0"/>
              <a:t>Create a view called </a:t>
            </a:r>
            <a:r>
              <a:rPr lang="en-ZA" dirty="0" err="1"/>
              <a:t>listings_private_rooms</a:t>
            </a:r>
            <a:r>
              <a:rPr lang="en-ZA" dirty="0"/>
              <a:t> where the query is all listings that are  private rooms.</a:t>
            </a:r>
          </a:p>
          <a:p>
            <a:r>
              <a:rPr lang="en-ZA" dirty="0"/>
              <a:t>Delete the view listings_under_100.</a:t>
            </a:r>
          </a:p>
          <a:p>
            <a:r>
              <a:rPr lang="en-ZA" dirty="0"/>
              <a:t>Update the view </a:t>
            </a:r>
            <a:r>
              <a:rPr lang="en-ZA" dirty="0" err="1"/>
              <a:t>listings_private_rooms</a:t>
            </a:r>
            <a:r>
              <a:rPr lang="en-ZA" dirty="0"/>
              <a:t>  to show hotel rooms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984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3C04-A56D-481D-D426-28B7AC1E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Materialized views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F62A-332E-A675-0283-52663F5F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materialized view is a database object that contains the result of a query that has been precomputed and stored in the database. Materialized views can be thought of as a cache of query results that can be used to improve performance and reduce the workload on the database server. </a:t>
            </a:r>
          </a:p>
          <a:p>
            <a:endParaRPr lang="en-US" sz="2000" dirty="0"/>
          </a:p>
          <a:p>
            <a:r>
              <a:rPr lang="en-US" sz="2000" dirty="0"/>
              <a:t>CREATE MATERIALIZED VIEW </a:t>
            </a:r>
            <a:r>
              <a:rPr lang="en-US" sz="2000" dirty="0" err="1"/>
              <a:t>mv_sales_by_region</a:t>
            </a:r>
            <a:endParaRPr lang="en-US" sz="2000" dirty="0"/>
          </a:p>
          <a:p>
            <a:r>
              <a:rPr lang="en-US" sz="2000" dirty="0"/>
              <a:t>AS</a:t>
            </a:r>
          </a:p>
          <a:p>
            <a:r>
              <a:rPr lang="en-US" sz="2000" dirty="0"/>
              <a:t>SELECT region, SUM(sales) AS </a:t>
            </a:r>
            <a:r>
              <a:rPr lang="en-US" sz="2000" dirty="0" err="1"/>
              <a:t>total_sales</a:t>
            </a:r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sales_table</a:t>
            </a:r>
            <a:endParaRPr lang="en-US" sz="2000" dirty="0"/>
          </a:p>
          <a:p>
            <a:r>
              <a:rPr lang="en-US" sz="2000" dirty="0"/>
              <a:t>GROUP BY region;</a:t>
            </a:r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691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EEDC-1141-A61E-B807-8FDAF0FC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B6D8-3F9A-1F9E-C048-5F1DF480E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materialized view is created, you can refresh it using the REFRESH MATERIALIZED VIEW statement, which updates the view with the latest data from the underlying table(s).</a:t>
            </a:r>
          </a:p>
          <a:p>
            <a:endParaRPr lang="en-US" dirty="0"/>
          </a:p>
          <a:p>
            <a:r>
              <a:rPr lang="en-US" dirty="0"/>
              <a:t>REFRESH MATERIALIZED VIEW </a:t>
            </a:r>
            <a:r>
              <a:rPr lang="en-US" dirty="0" err="1"/>
              <a:t>mv_sales_by_region</a:t>
            </a:r>
            <a:r>
              <a:rPr lang="en-US" dirty="0"/>
              <a:t>;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97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B531-0743-D2AD-02CA-25BDD79C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Chapter 17: Views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BCE9-8BA3-6B8D-CE50-720CDB4E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>
                <a:solidFill>
                  <a:schemeClr val="accent2"/>
                </a:solidFill>
              </a:rPr>
              <a:t>Contents: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</a:rPr>
              <a:t>Introduction to views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C</a:t>
            </a:r>
            <a:r>
              <a:rPr lang="en-US" sz="2800" dirty="0" err="1">
                <a:solidFill>
                  <a:schemeClr val="accent2"/>
                </a:solidFill>
              </a:rPr>
              <a:t>reating</a:t>
            </a:r>
            <a:r>
              <a:rPr lang="en-US" sz="2800" dirty="0">
                <a:solidFill>
                  <a:schemeClr val="accent2"/>
                </a:solidFill>
              </a:rPr>
              <a:t> views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V</a:t>
            </a:r>
            <a:r>
              <a:rPr lang="en-US" sz="2800" dirty="0" err="1">
                <a:solidFill>
                  <a:schemeClr val="accent2"/>
                </a:solidFill>
              </a:rPr>
              <a:t>iewing</a:t>
            </a:r>
            <a:r>
              <a:rPr lang="en-US" sz="2800" dirty="0">
                <a:solidFill>
                  <a:schemeClr val="accent2"/>
                </a:solidFill>
              </a:rPr>
              <a:t> data using a view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U</a:t>
            </a:r>
            <a:r>
              <a:rPr lang="en-US" sz="2800" dirty="0" err="1">
                <a:solidFill>
                  <a:schemeClr val="accent2"/>
                </a:solidFill>
              </a:rPr>
              <a:t>pdating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ZA" sz="2800" dirty="0">
                <a:solidFill>
                  <a:schemeClr val="accent2"/>
                </a:solidFill>
              </a:rPr>
              <a:t>a </a:t>
            </a:r>
            <a:r>
              <a:rPr lang="en-US" sz="2800" dirty="0">
                <a:solidFill>
                  <a:schemeClr val="accent2"/>
                </a:solidFill>
              </a:rPr>
              <a:t>view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M</a:t>
            </a:r>
            <a:r>
              <a:rPr lang="en-US" sz="2800" dirty="0" err="1">
                <a:solidFill>
                  <a:schemeClr val="accent2"/>
                </a:solidFill>
              </a:rPr>
              <a:t>aterialized</a:t>
            </a:r>
            <a:r>
              <a:rPr lang="en-US" sz="2800" dirty="0">
                <a:solidFill>
                  <a:schemeClr val="accent2"/>
                </a:solidFill>
              </a:rPr>
              <a:t> views</a:t>
            </a:r>
            <a:endParaRPr lang="en-ZA" sz="2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F586-26BD-4C62-B587-20F38937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99C5-F2CF-4C78-9650-7953BC50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7360"/>
            <a:ext cx="10880657" cy="4754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VIEW in SQL Server is like a virtual table that contains data from one or multiple tables. </a:t>
            </a:r>
          </a:p>
          <a:p>
            <a:r>
              <a:rPr lang="en-US" dirty="0"/>
              <a:t>You can get the result set by creating a query with the data from one or more tables using the SELECT statement.</a:t>
            </a:r>
          </a:p>
          <a:p>
            <a:endParaRPr lang="en-US" dirty="0"/>
          </a:p>
          <a:p>
            <a:r>
              <a:rPr lang="en-US" dirty="0"/>
              <a:t>For example, the following statement returns the product name, brand, and list price of all products from the products and brands tables:</a:t>
            </a:r>
          </a:p>
          <a:p>
            <a:endParaRPr lang="en-US" dirty="0"/>
          </a:p>
          <a:p>
            <a:r>
              <a:rPr lang="en-US" dirty="0"/>
              <a:t>SELECT</a:t>
            </a:r>
          </a:p>
          <a:p>
            <a:r>
              <a:rPr lang="en-US" dirty="0"/>
              <a:t>    </a:t>
            </a:r>
            <a:r>
              <a:rPr lang="en-US" dirty="0" err="1"/>
              <a:t>product_name</a:t>
            </a:r>
            <a:r>
              <a:rPr lang="en-US" dirty="0"/>
              <a:t>, </a:t>
            </a:r>
            <a:r>
              <a:rPr lang="en-US" dirty="0" err="1"/>
              <a:t>brand_name</a:t>
            </a:r>
            <a:r>
              <a:rPr lang="en-US" dirty="0"/>
              <a:t>, </a:t>
            </a:r>
            <a:r>
              <a:rPr lang="en-US" dirty="0" err="1"/>
              <a:t>list_price</a:t>
            </a:r>
            <a:endParaRPr lang="en-US" dirty="0"/>
          </a:p>
          <a:p>
            <a:r>
              <a:rPr lang="en-US" dirty="0"/>
              <a:t>FROM  products p</a:t>
            </a:r>
          </a:p>
          <a:p>
            <a:r>
              <a:rPr lang="en-US" dirty="0"/>
              <a:t>INNER JOIN brands b </a:t>
            </a:r>
          </a:p>
          <a:p>
            <a:r>
              <a:rPr lang="en-US" dirty="0"/>
              <a:t>        ON </a:t>
            </a:r>
            <a:r>
              <a:rPr lang="en-US" dirty="0" err="1"/>
              <a:t>b.brand_id</a:t>
            </a:r>
            <a:r>
              <a:rPr lang="en-US" dirty="0"/>
              <a:t> = </a:t>
            </a:r>
            <a:r>
              <a:rPr lang="en-US" dirty="0" err="1"/>
              <a:t>p.brand_id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0837-28F7-433A-BFD6-87830D8B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continued..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5B51-A27E-4DBE-B4EC-59B17D83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time you need the same result set, you can save this query to a text file, open it, and run it again. </a:t>
            </a:r>
          </a:p>
          <a:p>
            <a:r>
              <a:rPr lang="en-US" dirty="0"/>
              <a:t>SQL Server provides a better way to store this query through a view in the database catalog. </a:t>
            </a:r>
          </a:p>
          <a:p>
            <a:r>
              <a:rPr lang="en-US" dirty="0"/>
              <a:t>The view is a named query that is stored in the database catalog for later reference.</a:t>
            </a:r>
          </a:p>
          <a:p>
            <a:endParaRPr lang="en-US" dirty="0"/>
          </a:p>
          <a:p>
            <a:r>
              <a:rPr lang="en-US" dirty="0"/>
              <a:t>Advantages of a view: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It’s Simple and not complex</a:t>
            </a:r>
          </a:p>
          <a:p>
            <a:pPr marL="457200" indent="-457200">
              <a:buFont typeface="+mj-lt"/>
              <a:buAutoNum type="arabicPeriod"/>
            </a:pPr>
            <a:r>
              <a:rPr lang="en-ZA" dirty="0"/>
              <a:t>Consistency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641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078D-33E1-4886-B89C-CB51FFC6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View Example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9B51-86C0-4325-BFDB-42EB7D60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the view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87306-579B-4985-823E-AAD27BB2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664333"/>
            <a:ext cx="36290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5CAF-3D1C-4EF3-B62F-E4531B6E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Create a view Example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48CB-CA34-473D-92B3-9580FB81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>
                <a:solidFill>
                  <a:srgbClr val="0000CD"/>
                </a:solidFill>
              </a:rPr>
              <a:t>VIEW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view_name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AS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VIEW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[Brazil Customers]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AS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CustomerName, ContactName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Country =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'Brazil'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53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97F0-3406-4C01-86CD-5095B1E2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view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74F4-9E86-487F-B239-AA9777C7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26391"/>
            <a:ext cx="9720073" cy="47491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you can reference to the view in the SELECT statement like a table</a:t>
            </a:r>
            <a:endParaRPr lang="en-ZA" dirty="0"/>
          </a:p>
          <a:p>
            <a:endParaRPr lang="en-US" dirty="0"/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68CAD-0F91-495F-8B37-EC25AC88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563032"/>
            <a:ext cx="6329363" cy="375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CAF2-DB18-C00A-01BF-FB97508A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Views (creating and running views)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8ACA-4632-7283-0598-6FCB816A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CREATE VIEW </a:t>
            </a:r>
            <a:r>
              <a:rPr lang="en-US" sz="2000" dirty="0" err="1"/>
              <a:t>view_name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/>
              <a:t> column1, column2, ...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/>
              <a:t>table_name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condition;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CREATE VIEW </a:t>
            </a:r>
            <a:r>
              <a:rPr lang="en-US" sz="2000" dirty="0"/>
              <a:t>[Products Above Average Price] </a:t>
            </a:r>
            <a:r>
              <a:rPr lang="en-US" sz="2000" dirty="0">
                <a:solidFill>
                  <a:srgbClr val="0070C0"/>
                </a:solidFill>
              </a:rPr>
              <a:t>AS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/>
              <a:t> ProductName, Price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Products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Price &gt; (</a:t>
            </a:r>
            <a:r>
              <a:rPr lang="en-US" sz="2000" dirty="0">
                <a:solidFill>
                  <a:srgbClr val="0070C0"/>
                </a:solidFill>
              </a:rPr>
              <a:t>SELECT AVG</a:t>
            </a:r>
            <a:r>
              <a:rPr lang="en-US" sz="2000" dirty="0"/>
              <a:t>(Price) </a:t>
            </a: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Products);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SELECT </a:t>
            </a:r>
            <a:r>
              <a:rPr lang="en-US" sz="2000" dirty="0"/>
              <a:t>*</a:t>
            </a:r>
            <a:r>
              <a:rPr lang="en-US" sz="2000" dirty="0">
                <a:solidFill>
                  <a:srgbClr val="0070C0"/>
                </a:solidFill>
              </a:rPr>
              <a:t> FROM </a:t>
            </a:r>
            <a:r>
              <a:rPr lang="en-US" sz="2000" dirty="0"/>
              <a:t>[Products Above Average Price];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ZA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DFE49-4089-755F-EC7B-AFF4B3DAD6D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37438" y="2286000"/>
            <a:ext cx="4754562" cy="40227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CREATE VIEW </a:t>
            </a:r>
            <a:r>
              <a:rPr lang="en-US" sz="2000" dirty="0"/>
              <a:t>[Brazil Customers] </a:t>
            </a:r>
            <a:r>
              <a:rPr lang="en-US" sz="2000" dirty="0">
                <a:solidFill>
                  <a:srgbClr val="0070C0"/>
                </a:solidFill>
              </a:rPr>
              <a:t>AS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CustomerName</a:t>
            </a:r>
            <a:r>
              <a:rPr lang="en-US" sz="2000" dirty="0"/>
              <a:t>, </a:t>
            </a:r>
            <a:r>
              <a:rPr lang="en-US" sz="2000" dirty="0" err="1"/>
              <a:t>ContactName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Customers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/>
              <a:t> Country = 'Brazil’;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/>
              <a:t> * </a:t>
            </a: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[Brazil Customers];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06970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2F3D-8EA1-42DC-814A-634B5806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view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F720-454B-48DD-A61D-23239E55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in Object Explorer, expand the Databases, choose the database name which contains the view that you want to rename and expand the Views folder.</a:t>
            </a:r>
          </a:p>
          <a:p>
            <a:r>
              <a:rPr lang="en-US" dirty="0"/>
              <a:t>Second, right-click the view that you want to rename and select Rename.</a:t>
            </a:r>
            <a:endParaRPr lang="en-ZA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3206D47-9330-4D4D-83BB-F28CDA47B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311591"/>
            <a:ext cx="2633472" cy="3482111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3AE9291-F0D1-4210-98CB-C2E6AB4F0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13" y="3271265"/>
            <a:ext cx="3409524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4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CCCC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FB6A092BC114FB9C8BF4F3844A63F" ma:contentTypeVersion="12" ma:contentTypeDescription="Create a new document." ma:contentTypeScope="" ma:versionID="44882e59778137eb3abff6fe86cb27ae">
  <xsd:schema xmlns:xsd="http://www.w3.org/2001/XMLSchema" xmlns:xs="http://www.w3.org/2001/XMLSchema" xmlns:p="http://schemas.microsoft.com/office/2006/metadata/properties" xmlns:ns3="1d6905d8-d2be-43f9-a6c8-7ae26326fc2f" xmlns:ns4="2ff071ce-df8b-4fc0-abb4-b097bcbe2cdc" targetNamespace="http://schemas.microsoft.com/office/2006/metadata/properties" ma:root="true" ma:fieldsID="5b1db03e36aed2cb507cf74cdabc5d23" ns3:_="" ns4:_="">
    <xsd:import namespace="1d6905d8-d2be-43f9-a6c8-7ae26326fc2f"/>
    <xsd:import namespace="2ff071ce-df8b-4fc0-abb4-b097bcbe2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905d8-d2be-43f9-a6c8-7ae26326f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071ce-df8b-4fc0-abb4-b097bcbe2c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D56AF1-F8AC-497A-B554-CFAFE608E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905d8-d2be-43f9-a6c8-7ae26326fc2f"/>
    <ds:schemaRef ds:uri="2ff071ce-df8b-4fc0-abb4-b097bcbe2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4465B9-5913-49BF-A98C-BEDDD6A1959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d6905d8-d2be-43f9-a6c8-7ae26326fc2f"/>
    <ds:schemaRef ds:uri="2ff071ce-df8b-4fc0-abb4-b097bcbe2cd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107D2D-9A75-4854-8A1E-79037BDAB3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90645</TotalTime>
  <Words>1376</Words>
  <Application>Microsoft Office PowerPoint</Application>
  <PresentationFormat>Widescreen</PresentationFormat>
  <Paragraphs>177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Agency FB</vt:lpstr>
      <vt:lpstr>Calibri</vt:lpstr>
      <vt:lpstr>Söhne</vt:lpstr>
      <vt:lpstr>Tw Cen MT</vt:lpstr>
      <vt:lpstr>Tw Cen MT Condensed</vt:lpstr>
      <vt:lpstr>Verdana</vt:lpstr>
      <vt:lpstr>Wingdings 3</vt:lpstr>
      <vt:lpstr>Integral</vt:lpstr>
      <vt:lpstr>Chapter 17: Views</vt:lpstr>
      <vt:lpstr>Chapter 17: Views</vt:lpstr>
      <vt:lpstr>Views</vt:lpstr>
      <vt:lpstr>Views continued..</vt:lpstr>
      <vt:lpstr>Create a View Example</vt:lpstr>
      <vt:lpstr>Create a view Example</vt:lpstr>
      <vt:lpstr>Viewing the view</vt:lpstr>
      <vt:lpstr> Views (creating and running views)</vt:lpstr>
      <vt:lpstr>Rename view</vt:lpstr>
      <vt:lpstr>Updating/Deleting views</vt:lpstr>
      <vt:lpstr>Updating a view</vt:lpstr>
      <vt:lpstr>Drop view</vt:lpstr>
      <vt:lpstr>Dropping a view</vt:lpstr>
      <vt:lpstr>PowerPoint Presentation</vt:lpstr>
      <vt:lpstr>views</vt:lpstr>
      <vt:lpstr>Materialized views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Mitzie van Heerden (Platinum Life)</dc:creator>
  <cp:lastModifiedBy>Fortune Zulu (Platinum Life)</cp:lastModifiedBy>
  <cp:revision>366</cp:revision>
  <dcterms:created xsi:type="dcterms:W3CDTF">2021-01-29T07:55:17Z</dcterms:created>
  <dcterms:modified xsi:type="dcterms:W3CDTF">2023-06-13T11:18:54Z</dcterms:modified>
</cp:coreProperties>
</file>