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865" r:id="rId5"/>
    <p:sldId id="866" r:id="rId6"/>
    <p:sldId id="502" r:id="rId7"/>
    <p:sldId id="801" r:id="rId8"/>
    <p:sldId id="751" r:id="rId9"/>
    <p:sldId id="721" r:id="rId10"/>
    <p:sldId id="722" r:id="rId11"/>
    <p:sldId id="723" r:id="rId12"/>
    <p:sldId id="724" r:id="rId13"/>
    <p:sldId id="793" r:id="rId14"/>
    <p:sldId id="859" r:id="rId15"/>
    <p:sldId id="753" r:id="rId16"/>
    <p:sldId id="523" r:id="rId17"/>
    <p:sldId id="660" r:id="rId18"/>
    <p:sldId id="661" r:id="rId19"/>
    <p:sldId id="776" r:id="rId20"/>
    <p:sldId id="778" r:id="rId21"/>
    <p:sldId id="768" r:id="rId22"/>
    <p:sldId id="769" r:id="rId23"/>
    <p:sldId id="771" r:id="rId24"/>
    <p:sldId id="770" r:id="rId25"/>
    <p:sldId id="773" r:id="rId26"/>
    <p:sldId id="772" r:id="rId27"/>
    <p:sldId id="774" r:id="rId28"/>
    <p:sldId id="760" r:id="rId29"/>
    <p:sldId id="478" r:id="rId30"/>
    <p:sldId id="484" r:id="rId31"/>
    <p:sldId id="798" r:id="rId32"/>
    <p:sldId id="86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8: Temp Tables" id="{73A5CC1C-712E-48A2-8CA0-1C0A02392870}">
          <p14:sldIdLst>
            <p14:sldId id="865"/>
            <p14:sldId id="866"/>
            <p14:sldId id="502"/>
            <p14:sldId id="801"/>
            <p14:sldId id="751"/>
            <p14:sldId id="721"/>
            <p14:sldId id="722"/>
            <p14:sldId id="723"/>
            <p14:sldId id="724"/>
            <p14:sldId id="793"/>
            <p14:sldId id="859"/>
            <p14:sldId id="753"/>
            <p14:sldId id="523"/>
            <p14:sldId id="660"/>
            <p14:sldId id="661"/>
            <p14:sldId id="776"/>
            <p14:sldId id="778"/>
            <p14:sldId id="768"/>
            <p14:sldId id="769"/>
            <p14:sldId id="771"/>
            <p14:sldId id="770"/>
            <p14:sldId id="773"/>
            <p14:sldId id="772"/>
            <p14:sldId id="774"/>
            <p14:sldId id="760"/>
            <p14:sldId id="478"/>
            <p14:sldId id="484"/>
            <p14:sldId id="798"/>
            <p14:sldId id="8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55" autoAdjust="0"/>
    <p:restoredTop sz="77365" autoAdjust="0"/>
  </p:normalViewPr>
  <p:slideViewPr>
    <p:cSldViewPr snapToGrid="0">
      <p:cViewPr varScale="1">
        <p:scale>
          <a:sx n="56" d="100"/>
          <a:sy n="56" d="100"/>
        </p:scale>
        <p:origin x="906" y="42"/>
      </p:cViewPr>
      <p:guideLst/>
    </p:cSldViewPr>
  </p:slideViewPr>
  <p:outlineViewPr>
    <p:cViewPr>
      <p:scale>
        <a:sx n="33" d="100"/>
        <a:sy n="33" d="100"/>
      </p:scale>
      <p:origin x="0" y="-144"/>
    </p:cViewPr>
  </p:outlineViewPr>
  <p:notesTextViewPr>
    <p:cViewPr>
      <p:scale>
        <a:sx n="3" d="2"/>
        <a:sy n="3" d="2"/>
      </p:scale>
      <p:origin x="0" y="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2023/10/02</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2023/10/02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example where a table was used to add data to a temp table</a:t>
            </a: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 temp table is stored in the temp table folder on your database.</a:t>
            </a: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230404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a:t>
            </a:r>
          </a:p>
          <a:p>
            <a:endParaRPr lang="en-US" dirty="0"/>
          </a:p>
          <a:p>
            <a:r>
              <a:rPr lang="en-ZA" sz="1200" dirty="0">
                <a:solidFill>
                  <a:srgbClr val="0000FF"/>
                </a:solidFill>
                <a:latin typeface="Consolas" panose="020B0609020204030204" pitchFamily="49" charset="0"/>
              </a:rPr>
              <a:t>SELECT</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product_id</a:t>
            </a:r>
            <a:r>
              <a:rPr lang="en-ZA" sz="1200" dirty="0">
                <a:solidFill>
                  <a:srgbClr val="808080"/>
                </a:solidFill>
                <a:latin typeface="Consolas" panose="020B0609020204030204" pitchFamily="49" charset="0"/>
              </a:rPr>
              <a:t> </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product_name</a:t>
            </a:r>
            <a:r>
              <a:rPr lang="en-ZA" sz="1200" dirty="0">
                <a:solidFill>
                  <a:srgbClr val="808080"/>
                </a:solidFill>
                <a:latin typeface="Consolas" panose="020B0609020204030204" pitchFamily="49" charset="0"/>
              </a:rPr>
              <a:t> </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brand_id</a:t>
            </a:r>
            <a:r>
              <a:rPr lang="en-ZA" sz="1200" dirty="0">
                <a:solidFill>
                  <a:srgbClr val="808080"/>
                </a:solidFill>
                <a:latin typeface="Consolas" panose="020B0609020204030204" pitchFamily="49" charset="0"/>
              </a:rPr>
              <a:t> </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list_price</a:t>
            </a:r>
            <a:r>
              <a:rPr lang="en-ZA" sz="1200" dirty="0">
                <a:solidFill>
                  <a:srgbClr val="808080"/>
                </a:solidFill>
                <a:latin typeface="Consolas" panose="020B0609020204030204" pitchFamily="49" charset="0"/>
              </a:rPr>
              <a:t> </a:t>
            </a:r>
            <a:endParaRPr lang="en-ZA" sz="1200" dirty="0">
              <a:solidFill>
                <a:srgbClr val="000000"/>
              </a:solidFill>
              <a:latin typeface="Consolas" panose="020B0609020204030204" pitchFamily="49" charset="0"/>
            </a:endParaRPr>
          </a:p>
          <a:p>
            <a:r>
              <a:rPr lang="en-ZA" sz="1200" dirty="0">
                <a:solidFill>
                  <a:srgbClr val="FF00FF"/>
                </a:solidFill>
                <a:latin typeface="Consolas" panose="020B0609020204030204" pitchFamily="49" charset="0"/>
              </a:rPr>
              <a:t>RANK</a:t>
            </a:r>
            <a:r>
              <a:rPr lang="en-ZA" sz="1200" dirty="0">
                <a:solidFill>
                  <a:srgbClr val="0000FF"/>
                </a:solidFill>
                <a:latin typeface="Consolas" panose="020B0609020204030204" pitchFamily="49" charset="0"/>
              </a:rPr>
              <a:t> </a:t>
            </a:r>
            <a:r>
              <a:rPr lang="en-ZA" sz="1200" dirty="0">
                <a:solidFill>
                  <a:srgbClr val="808080"/>
                </a:solidFill>
                <a:latin typeface="Consolas" panose="020B0609020204030204" pitchFamily="49" charset="0"/>
              </a:rPr>
              <a:t>()</a:t>
            </a:r>
            <a:r>
              <a:rPr lang="en-ZA" sz="1200" dirty="0">
                <a:solidFill>
                  <a:srgbClr val="000000"/>
                </a:solidFill>
                <a:latin typeface="Consolas" panose="020B0609020204030204" pitchFamily="49" charset="0"/>
              </a:rPr>
              <a:t> </a:t>
            </a:r>
            <a:r>
              <a:rPr lang="en-ZA" sz="1200" dirty="0">
                <a:solidFill>
                  <a:srgbClr val="0000FF"/>
                </a:solidFill>
                <a:latin typeface="Consolas" panose="020B0609020204030204" pitchFamily="49" charset="0"/>
              </a:rPr>
              <a:t>OVER </a:t>
            </a:r>
            <a:r>
              <a:rPr lang="en-ZA" sz="1200" dirty="0">
                <a:solidFill>
                  <a:srgbClr val="808080"/>
                </a:solidFill>
                <a:latin typeface="Consolas" panose="020B0609020204030204" pitchFamily="49" charset="0"/>
              </a:rPr>
              <a:t>(</a:t>
            </a:r>
            <a:r>
              <a:rPr lang="en-ZA" sz="1200" dirty="0">
                <a:solidFill>
                  <a:srgbClr val="000000"/>
                </a:solidFill>
                <a:latin typeface="Consolas" panose="020B0609020204030204" pitchFamily="49" charset="0"/>
              </a:rPr>
              <a:t> </a:t>
            </a:r>
          </a:p>
          <a:p>
            <a:r>
              <a:rPr lang="en-ZA" sz="1200" dirty="0">
                <a:solidFill>
                  <a:srgbClr val="0000FF"/>
                </a:solidFill>
                <a:latin typeface="Consolas" panose="020B0609020204030204" pitchFamily="49" charset="0"/>
              </a:rPr>
              <a:t>PARTITION</a:t>
            </a:r>
            <a:r>
              <a:rPr lang="en-ZA" sz="1200" dirty="0">
                <a:solidFill>
                  <a:srgbClr val="000000"/>
                </a:solidFill>
                <a:latin typeface="Consolas" panose="020B0609020204030204" pitchFamily="49" charset="0"/>
              </a:rPr>
              <a:t> </a:t>
            </a:r>
            <a:r>
              <a:rPr lang="en-ZA" sz="1200" dirty="0">
                <a:solidFill>
                  <a:srgbClr val="0000FF"/>
                </a:solidFill>
                <a:latin typeface="Consolas" panose="020B0609020204030204" pitchFamily="49" charset="0"/>
              </a:rPr>
              <a:t>BY</a:t>
            </a:r>
            <a:r>
              <a:rPr lang="en-ZA" sz="1200" dirty="0">
                <a:solidFill>
                  <a:srgbClr val="000000"/>
                </a:solidFill>
                <a:latin typeface="Consolas" panose="020B0609020204030204" pitchFamily="49" charset="0"/>
              </a:rPr>
              <a:t> </a:t>
            </a:r>
            <a:r>
              <a:rPr lang="en-ZA" sz="1200" dirty="0" err="1">
                <a:solidFill>
                  <a:srgbClr val="000000"/>
                </a:solidFill>
                <a:latin typeface="Consolas" panose="020B0609020204030204" pitchFamily="49" charset="0"/>
              </a:rPr>
              <a:t>brand_id</a:t>
            </a:r>
            <a:endParaRPr lang="en-ZA"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list_price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DESC</a:t>
            </a:r>
            <a:endParaRPr lang="en-US" sz="1200" dirty="0">
              <a:solidFill>
                <a:srgbClr val="000000"/>
              </a:solidFill>
              <a:latin typeface="Consolas" panose="020B0609020204030204" pitchFamily="49" charset="0"/>
            </a:endParaRPr>
          </a:p>
          <a:p>
            <a:r>
              <a:rPr lang="en-ZA" sz="1200" dirty="0">
                <a:solidFill>
                  <a:srgbClr val="808080"/>
                </a:solidFill>
                <a:latin typeface="Consolas" panose="020B0609020204030204" pitchFamily="49" charset="0"/>
              </a:rPr>
              <a:t>)</a:t>
            </a:r>
            <a:r>
              <a:rPr lang="en-ZA" sz="1200" dirty="0">
                <a:solidFill>
                  <a:srgbClr val="000000"/>
                </a:solidFill>
                <a:latin typeface="Consolas" panose="020B0609020204030204" pitchFamily="49" charset="0"/>
              </a:rPr>
              <a:t> </a:t>
            </a:r>
            <a:r>
              <a:rPr lang="en-ZA" sz="1200" dirty="0" err="1">
                <a:solidFill>
                  <a:srgbClr val="000000"/>
                </a:solidFill>
                <a:latin typeface="Consolas" panose="020B0609020204030204" pitchFamily="49" charset="0"/>
              </a:rPr>
              <a:t>price_rank</a:t>
            </a:r>
            <a:r>
              <a:rPr lang="en-ZA" sz="1200" dirty="0">
                <a:solidFill>
                  <a:srgbClr val="000000"/>
                </a:solidFill>
                <a:latin typeface="Consolas" panose="020B0609020204030204" pitchFamily="49" charset="0"/>
              </a:rPr>
              <a:t> </a:t>
            </a:r>
          </a:p>
          <a:p>
            <a:r>
              <a:rPr lang="en-ZA" sz="1200" dirty="0">
                <a:solidFill>
                  <a:srgbClr val="0000FF"/>
                </a:solidFill>
                <a:latin typeface="Consolas" panose="020B0609020204030204" pitchFamily="49" charset="0"/>
              </a:rPr>
              <a:t>FROM</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production</a:t>
            </a:r>
            <a:r>
              <a:rPr lang="en-ZA" sz="1200" dirty="0" err="1">
                <a:solidFill>
                  <a:srgbClr val="808080"/>
                </a:solidFill>
                <a:latin typeface="Consolas" panose="020B0609020204030204" pitchFamily="49" charset="0"/>
              </a:rPr>
              <a:t>.</a:t>
            </a:r>
            <a:r>
              <a:rPr lang="en-ZA" sz="1200" dirty="0" err="1">
                <a:solidFill>
                  <a:srgbClr val="000000"/>
                </a:solidFill>
                <a:latin typeface="Consolas" panose="020B0609020204030204" pitchFamily="49" charset="0"/>
              </a:rPr>
              <a:t>products</a:t>
            </a:r>
            <a:endParaRPr lang="en-ZA" sz="1200" dirty="0">
              <a:solidFill>
                <a:srgbClr val="000000"/>
              </a:solidFill>
              <a:latin typeface="Consolas" panose="020B0609020204030204" pitchFamily="49" charset="0"/>
            </a:endParaRPr>
          </a:p>
          <a:p>
            <a:r>
              <a:rPr lang="en-ZA" sz="1200" dirty="0">
                <a:solidFill>
                  <a:srgbClr val="808080"/>
                </a:solidFill>
                <a:latin typeface="Consolas" panose="020B0609020204030204" pitchFamily="49" charset="0"/>
              </a:rPr>
              <a:t>)</a:t>
            </a:r>
            <a:r>
              <a:rPr lang="en-ZA" sz="1200" dirty="0">
                <a:solidFill>
                  <a:srgbClr val="000000"/>
                </a:solidFill>
                <a:latin typeface="Consolas" panose="020B0609020204030204" pitchFamily="49" charset="0"/>
              </a:rPr>
              <a:t> t</a:t>
            </a:r>
          </a:p>
          <a:p>
            <a:r>
              <a:rPr lang="en-ZA" sz="1200" dirty="0">
                <a:solidFill>
                  <a:srgbClr val="0000FF"/>
                </a:solidFill>
                <a:latin typeface="Consolas" panose="020B0609020204030204" pitchFamily="49" charset="0"/>
              </a:rPr>
              <a:t>WHERE</a:t>
            </a:r>
            <a:r>
              <a:rPr lang="en-ZA" sz="1200" dirty="0">
                <a:solidFill>
                  <a:srgbClr val="000000"/>
                </a:solidFill>
                <a:latin typeface="Consolas" panose="020B0609020204030204" pitchFamily="49" charset="0"/>
              </a:rPr>
              <a:t> </a:t>
            </a:r>
            <a:r>
              <a:rPr lang="en-ZA" sz="1200" dirty="0" err="1">
                <a:solidFill>
                  <a:srgbClr val="000000"/>
                </a:solidFill>
                <a:latin typeface="Consolas" panose="020B0609020204030204" pitchFamily="49" charset="0"/>
              </a:rPr>
              <a:t>price_</a:t>
            </a:r>
            <a:r>
              <a:rPr lang="en-ZA" sz="1200" err="1">
                <a:solidFill>
                  <a:srgbClr val="000000"/>
                </a:solidFill>
                <a:latin typeface="Consolas" panose="020B0609020204030204" pitchFamily="49" charset="0"/>
              </a:rPr>
              <a:t>rank</a:t>
            </a:r>
            <a:r>
              <a:rPr lang="en-ZA" sz="1200">
                <a:solidFill>
                  <a:srgbClr val="000000"/>
                </a:solidFill>
                <a:latin typeface="Consolas" panose="020B0609020204030204" pitchFamily="49" charset="0"/>
              </a:rPr>
              <a:t> </a:t>
            </a:r>
            <a:r>
              <a:rPr lang="en-ZA" sz="1200">
                <a:solidFill>
                  <a:srgbClr val="808080"/>
                </a:solidFill>
                <a:latin typeface="Consolas" panose="020B0609020204030204" pitchFamily="49" charset="0"/>
              </a:rPr>
              <a:t>&lt;=</a:t>
            </a:r>
            <a:r>
              <a:rPr lang="en-ZA" sz="1200">
                <a:solidFill>
                  <a:srgbClr val="000000"/>
                </a:solidFill>
                <a:latin typeface="Consolas" panose="020B0609020204030204" pitchFamily="49" charset="0"/>
              </a:rPr>
              <a:t> </a:t>
            </a:r>
            <a:r>
              <a:rPr lang="en-ZA" sz="1200" dirty="0">
                <a:solidFill>
                  <a:srgbClr val="000000"/>
                </a:solidFill>
                <a:latin typeface="Consolas" panose="020B0609020204030204" pitchFamily="49" charset="0"/>
              </a:rPr>
              <a:t>3</a:t>
            </a:r>
            <a:r>
              <a:rPr lang="en-ZA" sz="1200" dirty="0">
                <a:solidFill>
                  <a:srgbClr val="808080"/>
                </a:solidFill>
                <a:latin typeface="Consolas" panose="020B0609020204030204" pitchFamily="49" charset="0"/>
              </a:rPr>
              <a:t>;</a:t>
            </a:r>
            <a:endParaRPr lang="en-ZA" dirty="0"/>
          </a:p>
          <a:p>
            <a:endParaRPr lang="en-Z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CC5F24-0218-45C1-84FF-7B5EA4924C5B}"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26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15</a:t>
            </a:fld>
            <a:endParaRPr lang="en-ZA"/>
          </a:p>
        </p:txBody>
      </p:sp>
    </p:spTree>
    <p:extLst>
      <p:ext uri="{BB962C8B-B14F-4D97-AF65-F5344CB8AC3E}">
        <p14:creationId xmlns:p14="http://schemas.microsoft.com/office/powerpoint/2010/main" val="1285573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a:t>
            </a:r>
          </a:p>
          <a:p>
            <a:endParaRPr lang="en-US" dirty="0"/>
          </a:p>
          <a:p>
            <a:r>
              <a:rPr lang="en-ZA" sz="1200" dirty="0">
                <a:solidFill>
                  <a:srgbClr val="0000FF"/>
                </a:solidFill>
                <a:latin typeface="Consolas" panose="020B0609020204030204" pitchFamily="49" charset="0"/>
              </a:rPr>
              <a:t>SELECT</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product_id</a:t>
            </a:r>
            <a:r>
              <a:rPr lang="en-ZA" sz="1200" dirty="0">
                <a:solidFill>
                  <a:srgbClr val="808080"/>
                </a:solidFill>
                <a:latin typeface="Consolas" panose="020B0609020204030204" pitchFamily="49" charset="0"/>
              </a:rPr>
              <a:t> </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product_name</a:t>
            </a:r>
            <a:r>
              <a:rPr lang="en-ZA" sz="1200" dirty="0">
                <a:solidFill>
                  <a:srgbClr val="808080"/>
                </a:solidFill>
                <a:latin typeface="Consolas" panose="020B0609020204030204" pitchFamily="49" charset="0"/>
              </a:rPr>
              <a:t> </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brand_id</a:t>
            </a:r>
            <a:r>
              <a:rPr lang="en-ZA" sz="1200" dirty="0">
                <a:solidFill>
                  <a:srgbClr val="808080"/>
                </a:solidFill>
                <a:latin typeface="Consolas" panose="020B0609020204030204" pitchFamily="49" charset="0"/>
              </a:rPr>
              <a:t> </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list_price</a:t>
            </a:r>
            <a:r>
              <a:rPr lang="en-ZA" sz="1200" dirty="0">
                <a:solidFill>
                  <a:srgbClr val="808080"/>
                </a:solidFill>
                <a:latin typeface="Consolas" panose="020B0609020204030204" pitchFamily="49" charset="0"/>
              </a:rPr>
              <a:t> </a:t>
            </a:r>
            <a:endParaRPr lang="en-ZA" sz="1200" dirty="0">
              <a:solidFill>
                <a:srgbClr val="000000"/>
              </a:solidFill>
              <a:latin typeface="Consolas" panose="020B0609020204030204" pitchFamily="49" charset="0"/>
            </a:endParaRPr>
          </a:p>
          <a:p>
            <a:r>
              <a:rPr lang="en-ZA" sz="1200" dirty="0">
                <a:solidFill>
                  <a:srgbClr val="FF00FF"/>
                </a:solidFill>
                <a:latin typeface="Consolas" panose="020B0609020204030204" pitchFamily="49" charset="0"/>
              </a:rPr>
              <a:t>RANK</a:t>
            </a:r>
            <a:r>
              <a:rPr lang="en-ZA" sz="1200" dirty="0">
                <a:solidFill>
                  <a:srgbClr val="0000FF"/>
                </a:solidFill>
                <a:latin typeface="Consolas" panose="020B0609020204030204" pitchFamily="49" charset="0"/>
              </a:rPr>
              <a:t> </a:t>
            </a:r>
            <a:r>
              <a:rPr lang="en-ZA" sz="1200" dirty="0">
                <a:solidFill>
                  <a:srgbClr val="808080"/>
                </a:solidFill>
                <a:latin typeface="Consolas" panose="020B0609020204030204" pitchFamily="49" charset="0"/>
              </a:rPr>
              <a:t>()</a:t>
            </a:r>
            <a:r>
              <a:rPr lang="en-ZA" sz="1200" dirty="0">
                <a:solidFill>
                  <a:srgbClr val="000000"/>
                </a:solidFill>
                <a:latin typeface="Consolas" panose="020B0609020204030204" pitchFamily="49" charset="0"/>
              </a:rPr>
              <a:t> </a:t>
            </a:r>
            <a:r>
              <a:rPr lang="en-ZA" sz="1200" dirty="0">
                <a:solidFill>
                  <a:srgbClr val="0000FF"/>
                </a:solidFill>
                <a:latin typeface="Consolas" panose="020B0609020204030204" pitchFamily="49" charset="0"/>
              </a:rPr>
              <a:t>OVER </a:t>
            </a:r>
            <a:r>
              <a:rPr lang="en-ZA" sz="1200" dirty="0">
                <a:solidFill>
                  <a:srgbClr val="808080"/>
                </a:solidFill>
                <a:latin typeface="Consolas" panose="020B0609020204030204" pitchFamily="49" charset="0"/>
              </a:rPr>
              <a:t>(</a:t>
            </a:r>
            <a:r>
              <a:rPr lang="en-ZA" sz="1200" dirty="0">
                <a:solidFill>
                  <a:srgbClr val="000000"/>
                </a:solidFill>
                <a:latin typeface="Consolas" panose="020B0609020204030204" pitchFamily="49" charset="0"/>
              </a:rPr>
              <a:t> </a:t>
            </a:r>
          </a:p>
          <a:p>
            <a:r>
              <a:rPr lang="en-ZA" sz="1200" dirty="0">
                <a:solidFill>
                  <a:srgbClr val="0000FF"/>
                </a:solidFill>
                <a:latin typeface="Consolas" panose="020B0609020204030204" pitchFamily="49" charset="0"/>
              </a:rPr>
              <a:t>PARTITION</a:t>
            </a:r>
            <a:r>
              <a:rPr lang="en-ZA" sz="1200" dirty="0">
                <a:solidFill>
                  <a:srgbClr val="000000"/>
                </a:solidFill>
                <a:latin typeface="Consolas" panose="020B0609020204030204" pitchFamily="49" charset="0"/>
              </a:rPr>
              <a:t> </a:t>
            </a:r>
            <a:r>
              <a:rPr lang="en-ZA" sz="1200" dirty="0">
                <a:solidFill>
                  <a:srgbClr val="0000FF"/>
                </a:solidFill>
                <a:latin typeface="Consolas" panose="020B0609020204030204" pitchFamily="49" charset="0"/>
              </a:rPr>
              <a:t>BY</a:t>
            </a:r>
            <a:r>
              <a:rPr lang="en-ZA" sz="1200" dirty="0">
                <a:solidFill>
                  <a:srgbClr val="000000"/>
                </a:solidFill>
                <a:latin typeface="Consolas" panose="020B0609020204030204" pitchFamily="49" charset="0"/>
              </a:rPr>
              <a:t> </a:t>
            </a:r>
            <a:r>
              <a:rPr lang="en-ZA" sz="1200" dirty="0" err="1">
                <a:solidFill>
                  <a:srgbClr val="000000"/>
                </a:solidFill>
                <a:latin typeface="Consolas" panose="020B0609020204030204" pitchFamily="49" charset="0"/>
              </a:rPr>
              <a:t>brand_id</a:t>
            </a:r>
            <a:endParaRPr lang="en-ZA"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list_price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DESC</a:t>
            </a:r>
            <a:endParaRPr lang="en-US" sz="1200" dirty="0">
              <a:solidFill>
                <a:srgbClr val="000000"/>
              </a:solidFill>
              <a:latin typeface="Consolas" panose="020B0609020204030204" pitchFamily="49" charset="0"/>
            </a:endParaRPr>
          </a:p>
          <a:p>
            <a:r>
              <a:rPr lang="en-ZA" sz="1200" dirty="0">
                <a:solidFill>
                  <a:srgbClr val="808080"/>
                </a:solidFill>
                <a:latin typeface="Consolas" panose="020B0609020204030204" pitchFamily="49" charset="0"/>
              </a:rPr>
              <a:t>)</a:t>
            </a:r>
            <a:r>
              <a:rPr lang="en-ZA" sz="1200" dirty="0">
                <a:solidFill>
                  <a:srgbClr val="000000"/>
                </a:solidFill>
                <a:latin typeface="Consolas" panose="020B0609020204030204" pitchFamily="49" charset="0"/>
              </a:rPr>
              <a:t> </a:t>
            </a:r>
            <a:r>
              <a:rPr lang="en-ZA" sz="1200" dirty="0" err="1">
                <a:solidFill>
                  <a:srgbClr val="000000"/>
                </a:solidFill>
                <a:latin typeface="Consolas" panose="020B0609020204030204" pitchFamily="49" charset="0"/>
              </a:rPr>
              <a:t>price_rank</a:t>
            </a:r>
            <a:r>
              <a:rPr lang="en-ZA" sz="1200" dirty="0">
                <a:solidFill>
                  <a:srgbClr val="000000"/>
                </a:solidFill>
                <a:latin typeface="Consolas" panose="020B0609020204030204" pitchFamily="49" charset="0"/>
              </a:rPr>
              <a:t> </a:t>
            </a:r>
          </a:p>
          <a:p>
            <a:r>
              <a:rPr lang="en-ZA" sz="1200" dirty="0">
                <a:solidFill>
                  <a:srgbClr val="0000FF"/>
                </a:solidFill>
                <a:latin typeface="Consolas" panose="020B0609020204030204" pitchFamily="49" charset="0"/>
              </a:rPr>
              <a:t>FROM</a:t>
            </a:r>
            <a:endParaRPr lang="en-ZA" sz="1200" dirty="0">
              <a:solidFill>
                <a:srgbClr val="000000"/>
              </a:solidFill>
              <a:latin typeface="Consolas" panose="020B0609020204030204" pitchFamily="49" charset="0"/>
            </a:endParaRPr>
          </a:p>
          <a:p>
            <a:r>
              <a:rPr lang="en-ZA" sz="1200" dirty="0" err="1">
                <a:solidFill>
                  <a:srgbClr val="000000"/>
                </a:solidFill>
                <a:latin typeface="Consolas" panose="020B0609020204030204" pitchFamily="49" charset="0"/>
              </a:rPr>
              <a:t>production</a:t>
            </a:r>
            <a:r>
              <a:rPr lang="en-ZA" sz="1200" dirty="0" err="1">
                <a:solidFill>
                  <a:srgbClr val="808080"/>
                </a:solidFill>
                <a:latin typeface="Consolas" panose="020B0609020204030204" pitchFamily="49" charset="0"/>
              </a:rPr>
              <a:t>.</a:t>
            </a:r>
            <a:r>
              <a:rPr lang="en-ZA" sz="1200" dirty="0" err="1">
                <a:solidFill>
                  <a:srgbClr val="000000"/>
                </a:solidFill>
                <a:latin typeface="Consolas" panose="020B0609020204030204" pitchFamily="49" charset="0"/>
              </a:rPr>
              <a:t>products</a:t>
            </a:r>
            <a:endParaRPr lang="en-ZA" sz="1200" dirty="0">
              <a:solidFill>
                <a:srgbClr val="000000"/>
              </a:solidFill>
              <a:latin typeface="Consolas" panose="020B0609020204030204" pitchFamily="49" charset="0"/>
            </a:endParaRPr>
          </a:p>
          <a:p>
            <a:r>
              <a:rPr lang="en-ZA" sz="1200" dirty="0">
                <a:solidFill>
                  <a:srgbClr val="808080"/>
                </a:solidFill>
                <a:latin typeface="Consolas" panose="020B0609020204030204" pitchFamily="49" charset="0"/>
              </a:rPr>
              <a:t>)</a:t>
            </a:r>
            <a:r>
              <a:rPr lang="en-ZA" sz="1200" dirty="0">
                <a:solidFill>
                  <a:srgbClr val="000000"/>
                </a:solidFill>
                <a:latin typeface="Consolas" panose="020B0609020204030204" pitchFamily="49" charset="0"/>
              </a:rPr>
              <a:t> t</a:t>
            </a:r>
          </a:p>
          <a:p>
            <a:r>
              <a:rPr lang="en-ZA" sz="1200" dirty="0">
                <a:solidFill>
                  <a:srgbClr val="0000FF"/>
                </a:solidFill>
                <a:latin typeface="Consolas" panose="020B0609020204030204" pitchFamily="49" charset="0"/>
              </a:rPr>
              <a:t>WHERE</a:t>
            </a:r>
            <a:r>
              <a:rPr lang="en-ZA" sz="1200" dirty="0">
                <a:solidFill>
                  <a:srgbClr val="000000"/>
                </a:solidFill>
                <a:latin typeface="Consolas" panose="020B0609020204030204" pitchFamily="49" charset="0"/>
              </a:rPr>
              <a:t> </a:t>
            </a:r>
            <a:r>
              <a:rPr lang="en-ZA" sz="1200" dirty="0" err="1">
                <a:solidFill>
                  <a:srgbClr val="000000"/>
                </a:solidFill>
                <a:latin typeface="Consolas" panose="020B0609020204030204" pitchFamily="49" charset="0"/>
              </a:rPr>
              <a:t>price_</a:t>
            </a:r>
            <a:r>
              <a:rPr lang="en-ZA" sz="1200" err="1">
                <a:solidFill>
                  <a:srgbClr val="000000"/>
                </a:solidFill>
                <a:latin typeface="Consolas" panose="020B0609020204030204" pitchFamily="49" charset="0"/>
              </a:rPr>
              <a:t>rank</a:t>
            </a:r>
            <a:r>
              <a:rPr lang="en-ZA" sz="1200">
                <a:solidFill>
                  <a:srgbClr val="000000"/>
                </a:solidFill>
                <a:latin typeface="Consolas" panose="020B0609020204030204" pitchFamily="49" charset="0"/>
              </a:rPr>
              <a:t> </a:t>
            </a:r>
            <a:r>
              <a:rPr lang="en-ZA" sz="1200">
                <a:solidFill>
                  <a:srgbClr val="808080"/>
                </a:solidFill>
                <a:latin typeface="Consolas" panose="020B0609020204030204" pitchFamily="49" charset="0"/>
              </a:rPr>
              <a:t>&lt;=</a:t>
            </a:r>
            <a:r>
              <a:rPr lang="en-ZA" sz="1200">
                <a:solidFill>
                  <a:srgbClr val="000000"/>
                </a:solidFill>
                <a:latin typeface="Consolas" panose="020B0609020204030204" pitchFamily="49" charset="0"/>
              </a:rPr>
              <a:t> </a:t>
            </a:r>
            <a:r>
              <a:rPr lang="en-ZA" sz="1200" dirty="0">
                <a:solidFill>
                  <a:srgbClr val="000000"/>
                </a:solidFill>
                <a:latin typeface="Consolas" panose="020B0609020204030204" pitchFamily="49" charset="0"/>
              </a:rPr>
              <a:t>3</a:t>
            </a:r>
            <a:r>
              <a:rPr lang="en-ZA" sz="1200" dirty="0">
                <a:solidFill>
                  <a:srgbClr val="808080"/>
                </a:solidFill>
                <a:latin typeface="Consolas" panose="020B0609020204030204" pitchFamily="49" charset="0"/>
              </a:rPr>
              <a:t>;</a:t>
            </a: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24</a:t>
            </a:fld>
            <a:endParaRPr lang="en-ZA"/>
          </a:p>
        </p:txBody>
      </p:sp>
    </p:spTree>
    <p:extLst>
      <p:ext uri="{BB962C8B-B14F-4D97-AF65-F5344CB8AC3E}">
        <p14:creationId xmlns:p14="http://schemas.microsoft.com/office/powerpoint/2010/main" val="80038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1" i="1" u="sng" dirty="0"/>
              <a:t>Advanced</a:t>
            </a:r>
          </a:p>
          <a:p>
            <a:endParaRPr lang="en-ZA" b="1" i="1" u="sng" dirty="0"/>
          </a:p>
          <a:p>
            <a:r>
              <a:rPr lang="en-ZA" b="0" i="0" u="none" dirty="0"/>
              <a:t> </a:t>
            </a:r>
            <a:r>
              <a:rPr lang="en-ZA" b="0" i="0" u="none" dirty="0" err="1"/>
              <a:t>tsql</a:t>
            </a:r>
            <a:r>
              <a:rPr lang="en-ZA" b="0" i="0" u="none" dirty="0"/>
              <a:t>?</a:t>
            </a:r>
          </a:p>
        </p:txBody>
      </p:sp>
      <p:sp>
        <p:nvSpPr>
          <p:cNvPr id="4" name="Slide Number Placeholder 3"/>
          <p:cNvSpPr>
            <a:spLocks noGrp="1"/>
          </p:cNvSpPr>
          <p:nvPr>
            <p:ph type="sldNum" sz="quarter" idx="5"/>
          </p:nvPr>
        </p:nvSpPr>
        <p:spPr/>
        <p:txBody>
          <a:bodyPr/>
          <a:lstStyle/>
          <a:p>
            <a:fld id="{85CC5F24-0218-45C1-84FF-7B5EA4924C5B}" type="slidenum">
              <a:rPr lang="en-ZA" smtClean="0"/>
              <a:t>26</a:t>
            </a:fld>
            <a:endParaRPr lang="en-ZA"/>
          </a:p>
        </p:txBody>
      </p:sp>
    </p:spTree>
    <p:extLst>
      <p:ext uri="{BB962C8B-B14F-4D97-AF65-F5344CB8AC3E}">
        <p14:creationId xmlns:p14="http://schemas.microsoft.com/office/powerpoint/2010/main" val="370383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1" i="1" u="sng" dirty="0"/>
              <a:t>Advanced</a:t>
            </a:r>
          </a:p>
        </p:txBody>
      </p:sp>
      <p:sp>
        <p:nvSpPr>
          <p:cNvPr id="4" name="Slide Number Placeholder 3"/>
          <p:cNvSpPr>
            <a:spLocks noGrp="1"/>
          </p:cNvSpPr>
          <p:nvPr>
            <p:ph type="sldNum" sz="quarter" idx="5"/>
          </p:nvPr>
        </p:nvSpPr>
        <p:spPr/>
        <p:txBody>
          <a:bodyPr/>
          <a:lstStyle/>
          <a:p>
            <a:fld id="{85CC5F24-0218-45C1-84FF-7B5EA4924C5B}" type="slidenum">
              <a:rPr lang="en-ZA" smtClean="0"/>
              <a:t>27</a:t>
            </a:fld>
            <a:endParaRPr lang="en-ZA"/>
          </a:p>
        </p:txBody>
      </p:sp>
    </p:spTree>
    <p:extLst>
      <p:ext uri="{BB962C8B-B14F-4D97-AF65-F5344CB8AC3E}">
        <p14:creationId xmlns:p14="http://schemas.microsoft.com/office/powerpoint/2010/main" val="2103065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dirty="0">
                <a:solidFill>
                  <a:srgbClr val="0000FF"/>
                </a:solidFill>
                <a:latin typeface="Consolas" panose="020B0609020204030204" pitchFamily="49" charset="0"/>
              </a:rPr>
              <a:t>select</a:t>
            </a:r>
            <a:r>
              <a:rPr lang="en-ZA" sz="1200" dirty="0">
                <a:solidFill>
                  <a:srgbClr val="000000"/>
                </a:solidFill>
                <a:latin typeface="Consolas" panose="020B0609020204030204" pitchFamily="49" charset="0"/>
              </a:rPr>
              <a:t> </a:t>
            </a:r>
            <a:r>
              <a:rPr lang="en-ZA" sz="1200" dirty="0">
                <a:solidFill>
                  <a:srgbClr val="808080"/>
                </a:solidFill>
                <a:latin typeface="Consolas" panose="020B0609020204030204" pitchFamily="49" charset="0"/>
              </a:rPr>
              <a:t>*</a:t>
            </a:r>
            <a:endParaRPr lang="en-ZA"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from </a:t>
            </a:r>
            <a:r>
              <a:rPr lang="en-US" sz="1200" dirty="0">
                <a:solidFill>
                  <a:srgbClr val="808080"/>
                </a:solidFill>
                <a:latin typeface="Consolas" panose="020B0609020204030204" pitchFamily="49" charset="0"/>
              </a:rPr>
              <a:t>(</a:t>
            </a:r>
            <a:r>
              <a:rPr lang="en-US" sz="1200" dirty="0">
                <a:solidFill>
                  <a:srgbClr val="0000FF"/>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neighbourhood</a:t>
            </a:r>
            <a:r>
              <a:rPr lang="en-US" sz="1200" dirty="0" err="1">
                <a:solidFill>
                  <a:srgbClr val="808080"/>
                </a:solidFill>
                <a:latin typeface="Consolas" panose="020B0609020204030204" pitchFamily="49" charset="0"/>
              </a:rPr>
              <a:t>,</a:t>
            </a:r>
            <a:r>
              <a:rPr lang="en-US" sz="1200" dirty="0" err="1">
                <a:solidFill>
                  <a:srgbClr val="000000"/>
                </a:solidFill>
                <a:latin typeface="Consolas" panose="020B0609020204030204" pitchFamily="49" charset="0"/>
              </a:rPr>
              <a:t>price</a:t>
            </a:r>
            <a:r>
              <a:rPr lang="en-US" sz="1200" dirty="0" err="1">
                <a:solidFill>
                  <a:srgbClr val="808080"/>
                </a:solidFill>
                <a:latin typeface="Consolas" panose="020B0609020204030204" pitchFamily="49" charset="0"/>
              </a:rPr>
              <a:t>,</a:t>
            </a:r>
            <a:r>
              <a:rPr lang="en-US" sz="1200" dirty="0" err="1">
                <a:solidFill>
                  <a:srgbClr val="000000"/>
                </a:solidFill>
                <a:latin typeface="Consolas" panose="020B0609020204030204" pitchFamily="49" charset="0"/>
              </a:rPr>
              <a:t>room_type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a:solidFill>
                  <a:srgbClr val="000000"/>
                </a:solidFill>
                <a:latin typeface="Consolas" panose="020B0609020204030204" pitchFamily="49" charset="0"/>
              </a:rPr>
              <a:t>listings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As t</a:t>
            </a:r>
            <a:r>
              <a:rPr lang="en-US" sz="1200" dirty="0">
                <a:solidFill>
                  <a:srgbClr val="000000"/>
                </a:solidFill>
                <a:latin typeface="Consolas" panose="020B0609020204030204" pitchFamily="49" charset="0"/>
              </a:rPr>
              <a:t>b</a:t>
            </a:r>
          </a:p>
          <a:p>
            <a:r>
              <a:rPr lang="en-US" sz="1200" dirty="0">
                <a:solidFill>
                  <a:srgbClr val="808080"/>
                </a:solidFill>
                <a:latin typeface="Consolas" panose="020B0609020204030204" pitchFamily="49" charset="0"/>
              </a:rPr>
              <a:t>pivot(</a:t>
            </a:r>
            <a:r>
              <a:rPr lang="en-US" sz="1200" dirty="0">
                <a:solidFill>
                  <a:srgbClr val="FF00FF"/>
                </a:solidFill>
                <a:latin typeface="Consolas" panose="020B0609020204030204" pitchFamily="49" charset="0"/>
              </a:rPr>
              <a:t>sum</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price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room_type</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in(</a:t>
            </a:r>
            <a:r>
              <a:rPr lang="en-US" sz="1200" dirty="0">
                <a:solidFill>
                  <a:srgbClr val="000000"/>
                </a:solidFill>
                <a:latin typeface="Consolas" panose="020B0609020204030204" pitchFamily="49" charset="0"/>
              </a:rPr>
              <a:t> [Private room]</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[hotel room]</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[shared room]</a:t>
            </a:r>
            <a:r>
              <a:rPr lang="en-US" sz="1200" dirty="0">
                <a:solidFill>
                  <a:srgbClr val="808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ZA" sz="1200" dirty="0">
                <a:solidFill>
                  <a:srgbClr val="0000FF"/>
                </a:solidFill>
                <a:latin typeface="Consolas" panose="020B0609020204030204" pitchFamily="49" charset="0"/>
              </a:rPr>
              <a:t>As</a:t>
            </a:r>
            <a:r>
              <a:rPr lang="en-ZA" sz="1200" dirty="0">
                <a:solidFill>
                  <a:srgbClr val="000000"/>
                </a:solidFill>
                <a:latin typeface="Consolas" panose="020B0609020204030204" pitchFamily="49" charset="0"/>
              </a:rPr>
              <a:t> </a:t>
            </a:r>
            <a:r>
              <a:rPr lang="en-ZA" sz="1200" dirty="0" err="1">
                <a:solidFill>
                  <a:srgbClr val="000000"/>
                </a:solidFill>
                <a:latin typeface="Consolas" panose="020B0609020204030204" pitchFamily="49" charset="0"/>
              </a:rPr>
              <a:t>pivot_table</a:t>
            </a: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29</a:t>
            </a:fld>
            <a:endParaRPr lang="en-ZA"/>
          </a:p>
        </p:txBody>
      </p:sp>
    </p:spTree>
    <p:extLst>
      <p:ext uri="{BB962C8B-B14F-4D97-AF65-F5344CB8AC3E}">
        <p14:creationId xmlns:p14="http://schemas.microsoft.com/office/powerpoint/2010/main" val="383398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2023/10/02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2023/10/02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2023/10/02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2023/10/02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2023/10/02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2023/10/02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2023/10/02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2023/10/02</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2023/10/02</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2023/10/02</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2023/10/02</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2023/10/02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2023/10/02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2023/10/02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2023/10/02</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1138688" y="4960137"/>
            <a:ext cx="9477469" cy="1463040"/>
          </a:xfrm>
        </p:spPr>
        <p:txBody>
          <a:bodyPr>
            <a:normAutofit/>
          </a:bodyPr>
          <a:lstStyle/>
          <a:p>
            <a:r>
              <a:rPr lang="en-US" sz="5400" dirty="0"/>
              <a:t>Chapter 18: Temp tables</a:t>
            </a:r>
            <a:endParaRPr lang="en-ZA" sz="5400"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2FA6-3677-378E-F517-210F02B87FF7}"/>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944169E2-E5C1-2846-1FF9-C99B5AC102B7}"/>
              </a:ext>
            </a:extLst>
          </p:cNvPr>
          <p:cNvSpPr>
            <a:spLocks noGrp="1"/>
          </p:cNvSpPr>
          <p:nvPr>
            <p:ph idx="1"/>
          </p:nvPr>
        </p:nvSpPr>
        <p:spPr/>
        <p:txBody>
          <a:bodyPr/>
          <a:lstStyle/>
          <a:p>
            <a:endParaRPr lang="en-ZA" dirty="0"/>
          </a:p>
        </p:txBody>
      </p:sp>
      <p:grpSp>
        <p:nvGrpSpPr>
          <p:cNvPr id="4" name="Group 3">
            <a:extLst>
              <a:ext uri="{FF2B5EF4-FFF2-40B4-BE49-F238E27FC236}">
                <a16:creationId xmlns:a16="http://schemas.microsoft.com/office/drawing/2014/main" id="{3A669A55-C420-6511-5530-CDBEFFA306E0}"/>
              </a:ext>
            </a:extLst>
          </p:cNvPr>
          <p:cNvGrpSpPr/>
          <p:nvPr/>
        </p:nvGrpSpPr>
        <p:grpSpPr>
          <a:xfrm>
            <a:off x="1149605" y="1892808"/>
            <a:ext cx="3301034" cy="4159857"/>
            <a:chOff x="9078568" y="3178890"/>
            <a:chExt cx="2609850" cy="3419475"/>
          </a:xfrm>
        </p:grpSpPr>
        <p:pic>
          <p:nvPicPr>
            <p:cNvPr id="5" name="Picture 4">
              <a:extLst>
                <a:ext uri="{FF2B5EF4-FFF2-40B4-BE49-F238E27FC236}">
                  <a16:creationId xmlns:a16="http://schemas.microsoft.com/office/drawing/2014/main" id="{365B8363-F0EC-106B-BADC-44D7C760D4C0}"/>
                </a:ext>
              </a:extLst>
            </p:cNvPr>
            <p:cNvPicPr>
              <a:picLocks noChangeAspect="1"/>
            </p:cNvPicPr>
            <p:nvPr/>
          </p:nvPicPr>
          <p:blipFill>
            <a:blip r:embed="rId2"/>
            <a:stretch>
              <a:fillRect/>
            </a:stretch>
          </p:blipFill>
          <p:spPr>
            <a:xfrm>
              <a:off x="9078568" y="3178890"/>
              <a:ext cx="2609850" cy="3419475"/>
            </a:xfrm>
            <a:prstGeom prst="rect">
              <a:avLst/>
            </a:prstGeom>
          </p:spPr>
        </p:pic>
        <p:sp>
          <p:nvSpPr>
            <p:cNvPr id="6" name="Rectangle 5">
              <a:extLst>
                <a:ext uri="{FF2B5EF4-FFF2-40B4-BE49-F238E27FC236}">
                  <a16:creationId xmlns:a16="http://schemas.microsoft.com/office/drawing/2014/main" id="{1398C145-FC2A-4849-4598-EAAD141C8641}"/>
                </a:ext>
              </a:extLst>
            </p:cNvPr>
            <p:cNvSpPr/>
            <p:nvPr/>
          </p:nvSpPr>
          <p:spPr>
            <a:xfrm>
              <a:off x="10274309" y="3178890"/>
              <a:ext cx="1228578" cy="1969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2202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6C78-184F-B8A5-2D63-9F4BD3FFEA24}"/>
              </a:ext>
            </a:extLst>
          </p:cNvPr>
          <p:cNvSpPr>
            <a:spLocks noGrp="1"/>
          </p:cNvSpPr>
          <p:nvPr>
            <p:ph type="title"/>
          </p:nvPr>
        </p:nvSpPr>
        <p:spPr/>
        <p:txBody>
          <a:bodyPr>
            <a:normAutofit fontScale="90000"/>
          </a:bodyPr>
          <a:lstStyle/>
          <a:p>
            <a:r>
              <a:rPr lang="en-ZA" dirty="0"/>
              <a:t>Difference between Temp tables and Materialized views</a:t>
            </a:r>
          </a:p>
        </p:txBody>
      </p:sp>
      <p:sp>
        <p:nvSpPr>
          <p:cNvPr id="3" name="Content Placeholder 2">
            <a:extLst>
              <a:ext uri="{FF2B5EF4-FFF2-40B4-BE49-F238E27FC236}">
                <a16:creationId xmlns:a16="http://schemas.microsoft.com/office/drawing/2014/main" id="{21A658DF-830D-8F2E-F7FB-CFE79D61EC54}"/>
              </a:ext>
            </a:extLst>
          </p:cNvPr>
          <p:cNvSpPr>
            <a:spLocks noGrp="1"/>
          </p:cNvSpPr>
          <p:nvPr>
            <p:ph idx="1"/>
          </p:nvPr>
        </p:nvSpPr>
        <p:spPr/>
        <p:txBody>
          <a:bodyPr>
            <a:normAutofit fontScale="92500" lnSpcReduction="10000"/>
          </a:bodyPr>
          <a:lstStyle/>
          <a:p>
            <a:r>
              <a:rPr lang="en-US" b="1" dirty="0"/>
              <a:t>Temporary tables are:</a:t>
            </a:r>
          </a:p>
          <a:p>
            <a:pPr>
              <a:buFont typeface="Wingdings" panose="05000000000000000000" pitchFamily="2" charset="2"/>
              <a:buChar char="§"/>
            </a:pPr>
            <a:r>
              <a:rPr lang="en-US" dirty="0"/>
              <a:t> tables that are created for temporary use within a specific session or transaction.</a:t>
            </a:r>
          </a:p>
          <a:p>
            <a:pPr>
              <a:buFont typeface="Wingdings" panose="05000000000000000000" pitchFamily="2" charset="2"/>
              <a:buChar char="§"/>
            </a:pPr>
            <a:r>
              <a:rPr lang="en-US" dirty="0"/>
              <a:t>typically used to store intermediate results of complex queries or to stage data for processing. </a:t>
            </a:r>
          </a:p>
          <a:p>
            <a:pPr>
              <a:buFont typeface="Wingdings" panose="05000000000000000000" pitchFamily="2" charset="2"/>
              <a:buChar char="§"/>
            </a:pPr>
            <a:r>
              <a:rPr lang="en-US" dirty="0"/>
              <a:t>stored in the </a:t>
            </a:r>
            <a:r>
              <a:rPr lang="en-US" dirty="0" err="1"/>
              <a:t>tempdb</a:t>
            </a:r>
            <a:r>
              <a:rPr lang="en-US" dirty="0"/>
              <a:t> database, which is a system database that is used to store temporary objects.</a:t>
            </a:r>
          </a:p>
          <a:p>
            <a:endParaRPr lang="en-US" dirty="0"/>
          </a:p>
          <a:p>
            <a:r>
              <a:rPr lang="en-US" b="1" dirty="0"/>
              <a:t>Materialized views:</a:t>
            </a:r>
          </a:p>
          <a:p>
            <a:pPr>
              <a:buFont typeface="Wingdings" panose="05000000000000000000" pitchFamily="2" charset="2"/>
              <a:buChar char="§"/>
            </a:pPr>
            <a:r>
              <a:rPr lang="en-US" dirty="0"/>
              <a:t>database objects that contain precomputed results of a query. </a:t>
            </a:r>
          </a:p>
          <a:p>
            <a:pPr>
              <a:buFont typeface="Wingdings" panose="05000000000000000000" pitchFamily="2" charset="2"/>
              <a:buChar char="§"/>
            </a:pPr>
            <a:r>
              <a:rPr lang="en-US" dirty="0"/>
              <a:t>stored in the same way as regular tables and can be indexed and optimized for query performance. </a:t>
            </a:r>
          </a:p>
          <a:p>
            <a:pPr>
              <a:buFont typeface="Wingdings" panose="05000000000000000000" pitchFamily="2" charset="2"/>
              <a:buChar char="§"/>
            </a:pPr>
            <a:r>
              <a:rPr lang="en-US" dirty="0"/>
              <a:t>typically used for frequently executed queries that involve complex joins or aggregations.</a:t>
            </a:r>
            <a:endParaRPr lang="en-ZA" dirty="0"/>
          </a:p>
        </p:txBody>
      </p:sp>
    </p:spTree>
    <p:extLst>
      <p:ext uri="{BB962C8B-B14F-4D97-AF65-F5344CB8AC3E}">
        <p14:creationId xmlns:p14="http://schemas.microsoft.com/office/powerpoint/2010/main" val="352635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7D84-A5F3-4B96-879D-88D58C2F2F1A}"/>
              </a:ext>
            </a:extLst>
          </p:cNvPr>
          <p:cNvSpPr>
            <a:spLocks noGrp="1"/>
          </p:cNvSpPr>
          <p:nvPr>
            <p:ph type="title"/>
          </p:nvPr>
        </p:nvSpPr>
        <p:spPr>
          <a:xfrm>
            <a:off x="3159123" y="738146"/>
            <a:ext cx="7492311" cy="923544"/>
          </a:xfrm>
        </p:spPr>
        <p:txBody>
          <a:bodyPr/>
          <a:lstStyle/>
          <a:p>
            <a:r>
              <a:rPr lang="en-US" dirty="0"/>
              <a:t>Temp tables</a:t>
            </a:r>
            <a:endParaRPr lang="en-ZA" dirty="0"/>
          </a:p>
        </p:txBody>
      </p:sp>
      <p:sp>
        <p:nvSpPr>
          <p:cNvPr id="3" name="Content Placeholder 2">
            <a:extLst>
              <a:ext uri="{FF2B5EF4-FFF2-40B4-BE49-F238E27FC236}">
                <a16:creationId xmlns:a16="http://schemas.microsoft.com/office/drawing/2014/main" id="{8A8F4649-2C09-49AA-AE32-E7653ECCA238}"/>
              </a:ext>
            </a:extLst>
          </p:cNvPr>
          <p:cNvSpPr>
            <a:spLocks noGrp="1"/>
          </p:cNvSpPr>
          <p:nvPr>
            <p:ph idx="1"/>
          </p:nvPr>
        </p:nvSpPr>
        <p:spPr>
          <a:xfrm>
            <a:off x="1024128" y="1703302"/>
            <a:ext cx="9720073" cy="4416552"/>
          </a:xfrm>
        </p:spPr>
        <p:txBody>
          <a:bodyPr>
            <a:normAutofit fontScale="92500" lnSpcReduction="10000"/>
          </a:bodyPr>
          <a:lstStyle/>
          <a:p>
            <a:r>
              <a:rPr lang="en-US" dirty="0"/>
              <a:t>Create a database called ‘Disney’.</a:t>
            </a:r>
          </a:p>
          <a:p>
            <a:r>
              <a:rPr lang="en-ZA" dirty="0"/>
              <a:t>Create a local temp table called characters, with the following columns and data: name, city and scene.</a:t>
            </a:r>
          </a:p>
          <a:p>
            <a:endParaRPr lang="en-ZA" dirty="0"/>
          </a:p>
          <a:p>
            <a:endParaRPr lang="en-ZA" dirty="0"/>
          </a:p>
          <a:p>
            <a:endParaRPr lang="en-ZA" dirty="0"/>
          </a:p>
          <a:p>
            <a:endParaRPr lang="en-ZA" dirty="0"/>
          </a:p>
          <a:p>
            <a:r>
              <a:rPr lang="en-ZA" dirty="0"/>
              <a:t>Create a global temp table called CharNames from the characters table using on Names column.</a:t>
            </a:r>
          </a:p>
          <a:p>
            <a:r>
              <a:rPr lang="en-ZA" dirty="0"/>
              <a:t>Disconnect the session from your server and reconnect which tables were dropped, Why?</a:t>
            </a:r>
          </a:p>
          <a:p>
            <a:r>
              <a:rPr lang="en-ZA" dirty="0"/>
              <a:t>Delete the CharNames table from the DB.</a:t>
            </a:r>
          </a:p>
          <a:p>
            <a:endParaRPr lang="en-ZA" dirty="0"/>
          </a:p>
        </p:txBody>
      </p:sp>
      <p:sp>
        <p:nvSpPr>
          <p:cNvPr id="4" name="Rectangle 3">
            <a:extLst>
              <a:ext uri="{FF2B5EF4-FFF2-40B4-BE49-F238E27FC236}">
                <a16:creationId xmlns:a16="http://schemas.microsoft.com/office/drawing/2014/main" id="{A4951717-1B8B-4462-9785-BDB11831E6FB}"/>
              </a:ext>
            </a:extLst>
          </p:cNvPr>
          <p:cNvSpPr/>
          <p:nvPr/>
        </p:nvSpPr>
        <p:spPr>
          <a:xfrm>
            <a:off x="-119270" y="6309360"/>
            <a:ext cx="1143398"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w Cen MT" panose="020B0602020104020603"/>
              </a:rPr>
              <a:t>Disney</a:t>
            </a:r>
            <a:endParaRPr kumimoji="0" lang="en-ZA" sz="1800" b="1" i="0" u="none" strike="noStrike" kern="1200" cap="none" spc="0" normalizeH="0" baseline="0" noProof="0" dirty="0">
              <a:ln>
                <a:noFill/>
              </a:ln>
              <a:solidFill>
                <a:schemeClr val="tx1"/>
              </a:solidFill>
              <a:effectLst/>
              <a:uLnTx/>
              <a:uFillTx/>
              <a:latin typeface="Tw Cen MT" panose="020B0602020104020603"/>
              <a:ea typeface="+mn-ea"/>
              <a:cs typeface="+mn-cs"/>
            </a:endParaRPr>
          </a:p>
        </p:txBody>
      </p:sp>
      <p:graphicFrame>
        <p:nvGraphicFramePr>
          <p:cNvPr id="5" name="Table 5">
            <a:extLst>
              <a:ext uri="{FF2B5EF4-FFF2-40B4-BE49-F238E27FC236}">
                <a16:creationId xmlns:a16="http://schemas.microsoft.com/office/drawing/2014/main" id="{55C04079-4351-13F5-A19E-FB6A05067663}"/>
              </a:ext>
            </a:extLst>
          </p:cNvPr>
          <p:cNvGraphicFramePr>
            <a:graphicFrameLocks noGrp="1"/>
          </p:cNvGraphicFramePr>
          <p:nvPr/>
        </p:nvGraphicFramePr>
        <p:xfrm>
          <a:off x="1541669" y="2883011"/>
          <a:ext cx="4753113" cy="1463040"/>
        </p:xfrm>
        <a:graphic>
          <a:graphicData uri="http://schemas.openxmlformats.org/drawingml/2006/table">
            <a:tbl>
              <a:tblPr firstRow="1" bandRow="1">
                <a:tableStyleId>{5C22544A-7EE6-4342-B048-85BDC9FD1C3A}</a:tableStyleId>
              </a:tblPr>
              <a:tblGrid>
                <a:gridCol w="1584371">
                  <a:extLst>
                    <a:ext uri="{9D8B030D-6E8A-4147-A177-3AD203B41FA5}">
                      <a16:colId xmlns:a16="http://schemas.microsoft.com/office/drawing/2014/main" val="3060244310"/>
                    </a:ext>
                  </a:extLst>
                </a:gridCol>
                <a:gridCol w="1584371">
                  <a:extLst>
                    <a:ext uri="{9D8B030D-6E8A-4147-A177-3AD203B41FA5}">
                      <a16:colId xmlns:a16="http://schemas.microsoft.com/office/drawing/2014/main" val="2950079713"/>
                    </a:ext>
                  </a:extLst>
                </a:gridCol>
                <a:gridCol w="1584371">
                  <a:extLst>
                    <a:ext uri="{9D8B030D-6E8A-4147-A177-3AD203B41FA5}">
                      <a16:colId xmlns:a16="http://schemas.microsoft.com/office/drawing/2014/main" val="3668895388"/>
                    </a:ext>
                  </a:extLst>
                </a:gridCol>
              </a:tblGrid>
              <a:tr h="220962">
                <a:tc>
                  <a:txBody>
                    <a:bodyPr/>
                    <a:lstStyle/>
                    <a:p>
                      <a:r>
                        <a:rPr lang="en-ZA" sz="1800" dirty="0"/>
                        <a:t>name</a:t>
                      </a:r>
                    </a:p>
                  </a:txBody>
                  <a:tcPr/>
                </a:tc>
                <a:tc>
                  <a:txBody>
                    <a:bodyPr/>
                    <a:lstStyle/>
                    <a:p>
                      <a:r>
                        <a:rPr lang="en-ZA" dirty="0"/>
                        <a:t>city</a:t>
                      </a:r>
                    </a:p>
                  </a:txBody>
                  <a:tcPr/>
                </a:tc>
                <a:tc>
                  <a:txBody>
                    <a:bodyPr/>
                    <a:lstStyle/>
                    <a:p>
                      <a:r>
                        <a:rPr lang="en-ZA" dirty="0"/>
                        <a:t>scene</a:t>
                      </a:r>
                    </a:p>
                  </a:txBody>
                  <a:tcPr/>
                </a:tc>
                <a:extLst>
                  <a:ext uri="{0D108BD9-81ED-4DB2-BD59-A6C34878D82A}">
                    <a16:rowId xmlns:a16="http://schemas.microsoft.com/office/drawing/2014/main" val="1525099509"/>
                  </a:ext>
                </a:extLst>
              </a:tr>
              <a:tr h="220962">
                <a:tc>
                  <a:txBody>
                    <a:bodyPr/>
                    <a:lstStyle/>
                    <a:p>
                      <a:r>
                        <a:rPr lang="en-US" dirty="0"/>
                        <a:t>Goofy</a:t>
                      </a:r>
                      <a:endParaRPr lang="en-ZA" dirty="0"/>
                    </a:p>
                  </a:txBody>
                  <a:tcPr/>
                </a:tc>
                <a:tc>
                  <a:txBody>
                    <a:bodyPr/>
                    <a:lstStyle/>
                    <a:p>
                      <a:r>
                        <a:rPr lang="en-US" dirty="0"/>
                        <a:t>France</a:t>
                      </a:r>
                      <a:endParaRPr lang="en-ZA" dirty="0"/>
                    </a:p>
                  </a:txBody>
                  <a:tcPr/>
                </a:tc>
                <a:tc>
                  <a:txBody>
                    <a:bodyPr/>
                    <a:lstStyle/>
                    <a:p>
                      <a:r>
                        <a:rPr lang="en-US" dirty="0"/>
                        <a:t>301</a:t>
                      </a:r>
                      <a:endParaRPr lang="en-ZA" dirty="0"/>
                    </a:p>
                  </a:txBody>
                  <a:tcPr/>
                </a:tc>
                <a:extLst>
                  <a:ext uri="{0D108BD9-81ED-4DB2-BD59-A6C34878D82A}">
                    <a16:rowId xmlns:a16="http://schemas.microsoft.com/office/drawing/2014/main" val="1646005702"/>
                  </a:ext>
                </a:extLst>
              </a:tr>
              <a:tr h="220962">
                <a:tc>
                  <a:txBody>
                    <a:bodyPr/>
                    <a:lstStyle/>
                    <a:p>
                      <a:r>
                        <a:rPr lang="en-US" dirty="0"/>
                        <a:t>Minnie Mouse</a:t>
                      </a:r>
                      <a:endParaRPr lang="en-ZA" dirty="0"/>
                    </a:p>
                  </a:txBody>
                  <a:tcPr/>
                </a:tc>
                <a:tc>
                  <a:txBody>
                    <a:bodyPr/>
                    <a:lstStyle/>
                    <a:p>
                      <a:r>
                        <a:rPr lang="en-US" dirty="0"/>
                        <a:t>Italy</a:t>
                      </a:r>
                      <a:endParaRPr lang="en-ZA" dirty="0"/>
                    </a:p>
                  </a:txBody>
                  <a:tcPr/>
                </a:tc>
                <a:tc>
                  <a:txBody>
                    <a:bodyPr/>
                    <a:lstStyle/>
                    <a:p>
                      <a:r>
                        <a:rPr lang="en-US" dirty="0"/>
                        <a:t>304</a:t>
                      </a:r>
                      <a:endParaRPr lang="en-ZA" dirty="0"/>
                    </a:p>
                  </a:txBody>
                  <a:tcPr/>
                </a:tc>
                <a:extLst>
                  <a:ext uri="{0D108BD9-81ED-4DB2-BD59-A6C34878D82A}">
                    <a16:rowId xmlns:a16="http://schemas.microsoft.com/office/drawing/2014/main" val="513292101"/>
                  </a:ext>
                </a:extLst>
              </a:tr>
              <a:tr h="220962">
                <a:tc>
                  <a:txBody>
                    <a:bodyPr/>
                    <a:lstStyle/>
                    <a:p>
                      <a:r>
                        <a:rPr lang="en-US" dirty="0"/>
                        <a:t>Simba</a:t>
                      </a:r>
                      <a:endParaRPr lang="en-ZA" dirty="0"/>
                    </a:p>
                  </a:txBody>
                  <a:tcPr/>
                </a:tc>
                <a:tc>
                  <a:txBody>
                    <a:bodyPr/>
                    <a:lstStyle/>
                    <a:p>
                      <a:r>
                        <a:rPr lang="en-US" dirty="0"/>
                        <a:t>Texas</a:t>
                      </a:r>
                      <a:endParaRPr lang="en-ZA" dirty="0"/>
                    </a:p>
                  </a:txBody>
                  <a:tcPr/>
                </a:tc>
                <a:tc>
                  <a:txBody>
                    <a:bodyPr/>
                    <a:lstStyle/>
                    <a:p>
                      <a:r>
                        <a:rPr lang="en-US" dirty="0"/>
                        <a:t>400</a:t>
                      </a:r>
                      <a:endParaRPr lang="en-ZA" dirty="0"/>
                    </a:p>
                  </a:txBody>
                  <a:tcPr/>
                </a:tc>
                <a:extLst>
                  <a:ext uri="{0D108BD9-81ED-4DB2-BD59-A6C34878D82A}">
                    <a16:rowId xmlns:a16="http://schemas.microsoft.com/office/drawing/2014/main" val="4165893427"/>
                  </a:ext>
                </a:extLst>
              </a:tr>
            </a:tbl>
          </a:graphicData>
        </a:graphic>
      </p:graphicFrame>
    </p:spTree>
    <p:extLst>
      <p:ext uri="{BB962C8B-B14F-4D97-AF65-F5344CB8AC3E}">
        <p14:creationId xmlns:p14="http://schemas.microsoft.com/office/powerpoint/2010/main" val="378281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37E3-DC80-4829-BF9B-43C1CE90FFC1}"/>
              </a:ext>
            </a:extLst>
          </p:cNvPr>
          <p:cNvSpPr>
            <a:spLocks noGrp="1"/>
          </p:cNvSpPr>
          <p:nvPr>
            <p:ph type="title"/>
          </p:nvPr>
        </p:nvSpPr>
        <p:spPr/>
        <p:txBody>
          <a:bodyPr/>
          <a:lstStyle/>
          <a:p>
            <a:r>
              <a:rPr lang="en-ZA" dirty="0"/>
              <a:t>Rank Functions</a:t>
            </a:r>
          </a:p>
        </p:txBody>
      </p:sp>
      <p:sp>
        <p:nvSpPr>
          <p:cNvPr id="3" name="Content Placeholder 2">
            <a:extLst>
              <a:ext uri="{FF2B5EF4-FFF2-40B4-BE49-F238E27FC236}">
                <a16:creationId xmlns:a16="http://schemas.microsoft.com/office/drawing/2014/main" id="{2E4705C4-F05E-426E-A8B9-743CA00C769E}"/>
              </a:ext>
            </a:extLst>
          </p:cNvPr>
          <p:cNvSpPr>
            <a:spLocks noGrp="1"/>
          </p:cNvSpPr>
          <p:nvPr>
            <p:ph idx="1"/>
          </p:nvPr>
        </p:nvSpPr>
        <p:spPr/>
        <p:txBody>
          <a:bodyPr/>
          <a:lstStyle/>
          <a:p>
            <a:r>
              <a:rPr lang="en-US" dirty="0"/>
              <a:t>The RANK () function is a window function that assigns a rank to each row in the result set partition. </a:t>
            </a:r>
          </a:p>
          <a:p>
            <a:r>
              <a:rPr lang="en-US" dirty="0"/>
              <a:t>Rows in partitions with the same value are given the same rank. </a:t>
            </a:r>
          </a:p>
          <a:p>
            <a:r>
              <a:rPr lang="en-US" dirty="0"/>
              <a:t>The rank of the first row in the partition is 1. </a:t>
            </a:r>
          </a:p>
          <a:p>
            <a:r>
              <a:rPr lang="en-US" dirty="0"/>
              <a:t>The RANK () function adds the number of  rows in a tie to the  rank of the tie and calculates the rank of the next row  so the ranks may not be contiguous.</a:t>
            </a:r>
            <a:endParaRPr lang="en-ZA" dirty="0"/>
          </a:p>
        </p:txBody>
      </p:sp>
    </p:spTree>
    <p:extLst>
      <p:ext uri="{BB962C8B-B14F-4D97-AF65-F5344CB8AC3E}">
        <p14:creationId xmlns:p14="http://schemas.microsoft.com/office/powerpoint/2010/main" val="16843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F2E60-77A2-451F-B1C1-45721EB8B62A}"/>
              </a:ext>
            </a:extLst>
          </p:cNvPr>
          <p:cNvPicPr>
            <a:picLocks noChangeAspect="1"/>
          </p:cNvPicPr>
          <p:nvPr/>
        </p:nvPicPr>
        <p:blipFill>
          <a:blip r:embed="rId2"/>
          <a:stretch>
            <a:fillRect/>
          </a:stretch>
        </p:blipFill>
        <p:spPr>
          <a:xfrm>
            <a:off x="1819275" y="728662"/>
            <a:ext cx="9257042" cy="5844925"/>
          </a:xfrm>
          <a:prstGeom prst="rect">
            <a:avLst/>
          </a:prstGeom>
        </p:spPr>
      </p:pic>
    </p:spTree>
    <p:extLst>
      <p:ext uri="{BB962C8B-B14F-4D97-AF65-F5344CB8AC3E}">
        <p14:creationId xmlns:p14="http://schemas.microsoft.com/office/powerpoint/2010/main" val="79668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7D84-A5F3-4B96-879D-88D58C2F2F1A}"/>
              </a:ext>
            </a:extLst>
          </p:cNvPr>
          <p:cNvSpPr>
            <a:spLocks noGrp="1"/>
          </p:cNvSpPr>
          <p:nvPr>
            <p:ph type="title"/>
          </p:nvPr>
        </p:nvSpPr>
        <p:spPr/>
        <p:txBody>
          <a:bodyPr/>
          <a:lstStyle/>
          <a:p>
            <a:r>
              <a:rPr lang="en-US" dirty="0"/>
              <a:t>R</a:t>
            </a:r>
            <a:r>
              <a:rPr lang="en-ZA" dirty="0" err="1"/>
              <a:t>ank</a:t>
            </a:r>
            <a:r>
              <a:rPr lang="en-ZA" dirty="0"/>
              <a:t> function</a:t>
            </a:r>
          </a:p>
        </p:txBody>
      </p:sp>
      <p:sp>
        <p:nvSpPr>
          <p:cNvPr id="3" name="Content Placeholder 2">
            <a:extLst>
              <a:ext uri="{FF2B5EF4-FFF2-40B4-BE49-F238E27FC236}">
                <a16:creationId xmlns:a16="http://schemas.microsoft.com/office/drawing/2014/main" id="{8A8F4649-2C09-49AA-AE32-E7653ECCA238}"/>
              </a:ext>
            </a:extLst>
          </p:cNvPr>
          <p:cNvSpPr>
            <a:spLocks noGrp="1"/>
          </p:cNvSpPr>
          <p:nvPr>
            <p:ph idx="1"/>
          </p:nvPr>
        </p:nvSpPr>
        <p:spPr/>
        <p:txBody>
          <a:bodyPr/>
          <a:lstStyle/>
          <a:p>
            <a:r>
              <a:rPr lang="en-US" dirty="0"/>
              <a:t>Use the RANK() function to write a query that assigns a rank to each listing by the price, assuming that the biggest price has the rank 1, ensure that your query displays the name of the listing the room type your prize and your final column which is your ranking. </a:t>
            </a:r>
            <a:endParaRPr lang="en-ZA" dirty="0"/>
          </a:p>
        </p:txBody>
      </p:sp>
      <p:sp>
        <p:nvSpPr>
          <p:cNvPr id="4" name="Rectangle 3">
            <a:extLst>
              <a:ext uri="{FF2B5EF4-FFF2-40B4-BE49-F238E27FC236}">
                <a16:creationId xmlns:a16="http://schemas.microsoft.com/office/drawing/2014/main" id="{A4951717-1B8B-4462-9785-BDB11831E6FB}"/>
              </a:ext>
            </a:extLst>
          </p:cNvPr>
          <p:cNvSpPr/>
          <p:nvPr/>
        </p:nvSpPr>
        <p:spPr>
          <a:xfrm>
            <a:off x="-201168" y="6309360"/>
            <a:ext cx="1225296"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83260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9AF1-CCBF-86FB-8305-2F202687FAB0}"/>
              </a:ext>
            </a:extLst>
          </p:cNvPr>
          <p:cNvSpPr>
            <a:spLocks noGrp="1"/>
          </p:cNvSpPr>
          <p:nvPr>
            <p:ph type="title"/>
          </p:nvPr>
        </p:nvSpPr>
        <p:spPr/>
        <p:txBody>
          <a:bodyPr/>
          <a:lstStyle/>
          <a:p>
            <a:r>
              <a:rPr lang="en-ZA" dirty="0"/>
              <a:t>Row number Function</a:t>
            </a:r>
          </a:p>
        </p:txBody>
      </p:sp>
      <p:sp>
        <p:nvSpPr>
          <p:cNvPr id="3" name="Content Placeholder 2">
            <a:extLst>
              <a:ext uri="{FF2B5EF4-FFF2-40B4-BE49-F238E27FC236}">
                <a16:creationId xmlns:a16="http://schemas.microsoft.com/office/drawing/2014/main" id="{AC709AE3-4CA9-F63A-E993-A1E888CEEF94}"/>
              </a:ext>
            </a:extLst>
          </p:cNvPr>
          <p:cNvSpPr>
            <a:spLocks noGrp="1"/>
          </p:cNvSpPr>
          <p:nvPr>
            <p:ph idx="1"/>
          </p:nvPr>
        </p:nvSpPr>
        <p:spPr/>
        <p:txBody>
          <a:bodyPr>
            <a:normAutofit/>
          </a:bodyPr>
          <a:lstStyle/>
          <a:p>
            <a:r>
              <a:rPr lang="en-US" dirty="0"/>
              <a:t>ROW_NUMBER function is similar to the Rank function except that it numbers all rows sequentially (for example 1, 2, 3, 4, 5). RANK provides the same numeric value for ties (for example 1, 2, 2, 4, 5).</a:t>
            </a:r>
          </a:p>
          <a:p>
            <a:endParaRPr lang="en-US" dirty="0"/>
          </a:p>
          <a:p>
            <a:r>
              <a:rPr lang="en-US" dirty="0"/>
              <a:t>SYNTAX:</a:t>
            </a:r>
            <a:br>
              <a:rPr lang="en-US" dirty="0"/>
            </a:br>
            <a:r>
              <a:rPr lang="en-US" b="0" i="0" dirty="0">
                <a:solidFill>
                  <a:srgbClr val="0101FD"/>
                </a:solidFill>
                <a:effectLst/>
              </a:rPr>
              <a:t>ROW</a:t>
            </a:r>
            <a:r>
              <a:rPr lang="en-US" b="0" i="0" dirty="0">
                <a:solidFill>
                  <a:srgbClr val="171717"/>
                </a:solidFill>
                <a:effectLst/>
              </a:rPr>
              <a:t>_</a:t>
            </a:r>
            <a:r>
              <a:rPr lang="en-US" b="0" i="0" dirty="0">
                <a:solidFill>
                  <a:srgbClr val="0101FD"/>
                </a:solidFill>
                <a:effectLst/>
              </a:rPr>
              <a:t>NUMBER</a:t>
            </a:r>
            <a:r>
              <a:rPr lang="en-US" b="0" i="0" dirty="0">
                <a:solidFill>
                  <a:srgbClr val="171717"/>
                </a:solidFill>
                <a:effectLst/>
              </a:rPr>
              <a:t> ( ) </a:t>
            </a:r>
            <a:r>
              <a:rPr lang="en-US" b="0" i="0" dirty="0">
                <a:solidFill>
                  <a:srgbClr val="0101FD"/>
                </a:solidFill>
                <a:effectLst/>
              </a:rPr>
              <a:t>OVER</a:t>
            </a:r>
            <a:r>
              <a:rPr lang="en-US" b="0" i="0" dirty="0">
                <a:solidFill>
                  <a:srgbClr val="171717"/>
                </a:solidFill>
                <a:effectLst/>
              </a:rPr>
              <a:t> ( [ </a:t>
            </a:r>
            <a:r>
              <a:rPr lang="en-US" b="0" i="0" dirty="0">
                <a:solidFill>
                  <a:srgbClr val="0101FD"/>
                </a:solidFill>
                <a:effectLst/>
              </a:rPr>
              <a:t>PARTITION</a:t>
            </a:r>
            <a:r>
              <a:rPr lang="en-US" b="0" i="0" dirty="0">
                <a:solidFill>
                  <a:srgbClr val="171717"/>
                </a:solidFill>
                <a:effectLst/>
              </a:rPr>
              <a:t> </a:t>
            </a:r>
            <a:r>
              <a:rPr lang="en-US" b="0" i="0" dirty="0">
                <a:solidFill>
                  <a:srgbClr val="0101FD"/>
                </a:solidFill>
                <a:effectLst/>
              </a:rPr>
              <a:t>BY</a:t>
            </a:r>
            <a:r>
              <a:rPr lang="en-US" b="0" i="0" dirty="0">
                <a:solidFill>
                  <a:srgbClr val="171717"/>
                </a:solidFill>
                <a:effectLst/>
              </a:rPr>
              <a:t> </a:t>
            </a:r>
            <a:r>
              <a:rPr lang="en-US" b="0" i="0" dirty="0" err="1">
                <a:solidFill>
                  <a:srgbClr val="171717"/>
                </a:solidFill>
                <a:effectLst/>
              </a:rPr>
              <a:t>value_expression</a:t>
            </a:r>
            <a:r>
              <a:rPr lang="en-US" b="0" i="0" dirty="0">
                <a:solidFill>
                  <a:srgbClr val="171717"/>
                </a:solidFill>
                <a:effectLst/>
              </a:rPr>
              <a:t> , ... [ n ] ] </a:t>
            </a:r>
            <a:r>
              <a:rPr lang="en-US" b="0" i="0" dirty="0" err="1">
                <a:solidFill>
                  <a:srgbClr val="171717"/>
                </a:solidFill>
                <a:effectLst/>
              </a:rPr>
              <a:t>order_by_clause</a:t>
            </a:r>
            <a:r>
              <a:rPr lang="en-US" b="0" i="0" dirty="0">
                <a:solidFill>
                  <a:srgbClr val="171717"/>
                </a:solidFill>
                <a:effectLst/>
              </a:rPr>
              <a:t> ) </a:t>
            </a:r>
            <a:endParaRPr lang="en-ZA" dirty="0"/>
          </a:p>
        </p:txBody>
      </p:sp>
    </p:spTree>
    <p:extLst>
      <p:ext uri="{BB962C8B-B14F-4D97-AF65-F5344CB8AC3E}">
        <p14:creationId xmlns:p14="http://schemas.microsoft.com/office/powerpoint/2010/main" val="210630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EF93-8E38-9BD0-9C14-7DF2A0E32D06}"/>
              </a:ext>
            </a:extLst>
          </p:cNvPr>
          <p:cNvSpPr>
            <a:spLocks noGrp="1"/>
          </p:cNvSpPr>
          <p:nvPr>
            <p:ph type="title"/>
          </p:nvPr>
        </p:nvSpPr>
        <p:spPr/>
        <p:txBody>
          <a:bodyPr/>
          <a:lstStyle/>
          <a:p>
            <a:r>
              <a:rPr lang="en-ZA" dirty="0"/>
              <a:t>Row number Function</a:t>
            </a:r>
          </a:p>
        </p:txBody>
      </p:sp>
      <p:pic>
        <p:nvPicPr>
          <p:cNvPr id="12" name="Content Placeholder 4">
            <a:extLst>
              <a:ext uri="{FF2B5EF4-FFF2-40B4-BE49-F238E27FC236}">
                <a16:creationId xmlns:a16="http://schemas.microsoft.com/office/drawing/2014/main" id="{1ACD6BE1-19C3-A725-EE2F-E0384B23ED13}"/>
              </a:ext>
            </a:extLst>
          </p:cNvPr>
          <p:cNvPicPr>
            <a:picLocks noGrp="1" noChangeAspect="1"/>
          </p:cNvPicPr>
          <p:nvPr>
            <p:ph idx="1"/>
          </p:nvPr>
        </p:nvPicPr>
        <p:blipFill>
          <a:blip r:embed="rId2"/>
          <a:stretch>
            <a:fillRect/>
          </a:stretch>
        </p:blipFill>
        <p:spPr>
          <a:xfrm>
            <a:off x="869742" y="2140268"/>
            <a:ext cx="3248025" cy="1000125"/>
          </a:xfrm>
        </p:spPr>
      </p:pic>
      <p:pic>
        <p:nvPicPr>
          <p:cNvPr id="7" name="Picture 6">
            <a:extLst>
              <a:ext uri="{FF2B5EF4-FFF2-40B4-BE49-F238E27FC236}">
                <a16:creationId xmlns:a16="http://schemas.microsoft.com/office/drawing/2014/main" id="{912D9368-C657-AF90-DCB7-4209BCA7BA18}"/>
              </a:ext>
            </a:extLst>
          </p:cNvPr>
          <p:cNvPicPr>
            <a:picLocks noChangeAspect="1"/>
          </p:cNvPicPr>
          <p:nvPr/>
        </p:nvPicPr>
        <p:blipFill rotWithShape="1">
          <a:blip r:embed="rId3"/>
          <a:srcRect r="41422"/>
          <a:stretch/>
        </p:blipFill>
        <p:spPr>
          <a:xfrm>
            <a:off x="869742" y="3429000"/>
            <a:ext cx="3899206" cy="1838325"/>
          </a:xfrm>
          <a:prstGeom prst="rect">
            <a:avLst/>
          </a:prstGeom>
        </p:spPr>
      </p:pic>
      <p:pic>
        <p:nvPicPr>
          <p:cNvPr id="9" name="Picture 8">
            <a:extLst>
              <a:ext uri="{FF2B5EF4-FFF2-40B4-BE49-F238E27FC236}">
                <a16:creationId xmlns:a16="http://schemas.microsoft.com/office/drawing/2014/main" id="{CBBB301D-F73C-ECBE-F2BD-C69224F52D72}"/>
              </a:ext>
            </a:extLst>
          </p:cNvPr>
          <p:cNvPicPr>
            <a:picLocks noChangeAspect="1"/>
          </p:cNvPicPr>
          <p:nvPr/>
        </p:nvPicPr>
        <p:blipFill>
          <a:blip r:embed="rId4"/>
          <a:stretch>
            <a:fillRect/>
          </a:stretch>
        </p:blipFill>
        <p:spPr>
          <a:xfrm>
            <a:off x="6218542" y="2141410"/>
            <a:ext cx="4019550" cy="1143000"/>
          </a:xfrm>
          <a:prstGeom prst="rect">
            <a:avLst/>
          </a:prstGeom>
        </p:spPr>
      </p:pic>
      <p:pic>
        <p:nvPicPr>
          <p:cNvPr id="11" name="Picture 10">
            <a:extLst>
              <a:ext uri="{FF2B5EF4-FFF2-40B4-BE49-F238E27FC236}">
                <a16:creationId xmlns:a16="http://schemas.microsoft.com/office/drawing/2014/main" id="{BDC7B869-6521-A31B-A4DB-B4A26FBF88B6}"/>
              </a:ext>
            </a:extLst>
          </p:cNvPr>
          <p:cNvPicPr>
            <a:picLocks noChangeAspect="1"/>
          </p:cNvPicPr>
          <p:nvPr/>
        </p:nvPicPr>
        <p:blipFill>
          <a:blip r:embed="rId5"/>
          <a:stretch>
            <a:fillRect/>
          </a:stretch>
        </p:blipFill>
        <p:spPr>
          <a:xfrm>
            <a:off x="6218542" y="3343275"/>
            <a:ext cx="4314825" cy="1924050"/>
          </a:xfrm>
          <a:prstGeom prst="rect">
            <a:avLst/>
          </a:prstGeom>
        </p:spPr>
      </p:pic>
      <p:sp>
        <p:nvSpPr>
          <p:cNvPr id="13" name="TextBox 12">
            <a:extLst>
              <a:ext uri="{FF2B5EF4-FFF2-40B4-BE49-F238E27FC236}">
                <a16:creationId xmlns:a16="http://schemas.microsoft.com/office/drawing/2014/main" id="{4A4F0B3F-B72F-A51E-24BC-C54D4719409A}"/>
              </a:ext>
            </a:extLst>
          </p:cNvPr>
          <p:cNvSpPr txBox="1"/>
          <p:nvPr/>
        </p:nvSpPr>
        <p:spPr>
          <a:xfrm>
            <a:off x="869742" y="1656635"/>
            <a:ext cx="3659913" cy="369332"/>
          </a:xfrm>
          <a:prstGeom prst="rect">
            <a:avLst/>
          </a:prstGeom>
          <a:noFill/>
        </p:spPr>
        <p:txBody>
          <a:bodyPr wrap="none" rtlCol="0">
            <a:spAutoFit/>
          </a:bodyPr>
          <a:lstStyle/>
          <a:p>
            <a:r>
              <a:rPr lang="en-ZA" dirty="0"/>
              <a:t>A table query before the row function</a:t>
            </a:r>
          </a:p>
        </p:txBody>
      </p:sp>
      <p:sp>
        <p:nvSpPr>
          <p:cNvPr id="14" name="TextBox 13">
            <a:extLst>
              <a:ext uri="{FF2B5EF4-FFF2-40B4-BE49-F238E27FC236}">
                <a16:creationId xmlns:a16="http://schemas.microsoft.com/office/drawing/2014/main" id="{C74E0E93-EBB4-E2D9-2160-83DC7BE2B46A}"/>
              </a:ext>
            </a:extLst>
          </p:cNvPr>
          <p:cNvSpPr txBox="1"/>
          <p:nvPr/>
        </p:nvSpPr>
        <p:spPr>
          <a:xfrm>
            <a:off x="6218542" y="1656635"/>
            <a:ext cx="3863302" cy="369332"/>
          </a:xfrm>
          <a:prstGeom prst="rect">
            <a:avLst/>
          </a:prstGeom>
          <a:noFill/>
        </p:spPr>
        <p:txBody>
          <a:bodyPr wrap="none" rtlCol="0">
            <a:spAutoFit/>
          </a:bodyPr>
          <a:lstStyle/>
          <a:p>
            <a:r>
              <a:rPr lang="en-ZA" dirty="0"/>
              <a:t>A table query applying the row function</a:t>
            </a:r>
          </a:p>
        </p:txBody>
      </p:sp>
    </p:spTree>
    <p:extLst>
      <p:ext uri="{BB962C8B-B14F-4D97-AF65-F5344CB8AC3E}">
        <p14:creationId xmlns:p14="http://schemas.microsoft.com/office/powerpoint/2010/main" val="34460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A791-866B-8A82-A8E4-B425557F298C}"/>
              </a:ext>
            </a:extLst>
          </p:cNvPr>
          <p:cNvSpPr>
            <a:spLocks noGrp="1"/>
          </p:cNvSpPr>
          <p:nvPr>
            <p:ph type="title"/>
          </p:nvPr>
        </p:nvSpPr>
        <p:spPr/>
        <p:txBody>
          <a:bodyPr/>
          <a:lstStyle/>
          <a:p>
            <a:r>
              <a:rPr lang="en-ZA" dirty="0"/>
              <a:t>positional functions</a:t>
            </a:r>
          </a:p>
        </p:txBody>
      </p:sp>
      <p:sp>
        <p:nvSpPr>
          <p:cNvPr id="3" name="Content Placeholder 2">
            <a:extLst>
              <a:ext uri="{FF2B5EF4-FFF2-40B4-BE49-F238E27FC236}">
                <a16:creationId xmlns:a16="http://schemas.microsoft.com/office/drawing/2014/main" id="{DABBF655-A42C-199A-BD90-C0A4CA55FDDE}"/>
              </a:ext>
            </a:extLst>
          </p:cNvPr>
          <p:cNvSpPr>
            <a:spLocks noGrp="1"/>
          </p:cNvSpPr>
          <p:nvPr>
            <p:ph idx="1"/>
          </p:nvPr>
        </p:nvSpPr>
        <p:spPr/>
        <p:txBody>
          <a:bodyPr>
            <a:normAutofit lnSpcReduction="10000"/>
          </a:bodyPr>
          <a:lstStyle/>
          <a:p>
            <a:r>
              <a:rPr lang="en-US" dirty="0"/>
              <a:t>These are window functions and are very useful in creating reports, because they can refer to data from rows above or below the current row. The LAG() and LEAD() are positional functions which we will cover.</a:t>
            </a:r>
          </a:p>
          <a:p>
            <a:endParaRPr lang="en-US" dirty="0"/>
          </a:p>
          <a:p>
            <a:r>
              <a:rPr lang="en-US" u="sng" dirty="0"/>
              <a:t>The LAG() function</a:t>
            </a:r>
          </a:p>
          <a:p>
            <a:r>
              <a:rPr lang="en-US" dirty="0"/>
              <a:t>The LAG() function allows access to a value stored in a different row above the current row. The row above may be adjacent, or some number of rows above, as sorted by a specified column or set of columns.</a:t>
            </a:r>
          </a:p>
          <a:p>
            <a:endParaRPr lang="en-US" dirty="0"/>
          </a:p>
          <a:p>
            <a:r>
              <a:rPr lang="en-ZA" u="sng" dirty="0"/>
              <a:t>The LEAD() function</a:t>
            </a:r>
          </a:p>
          <a:p>
            <a:r>
              <a:rPr lang="en-US" dirty="0"/>
              <a:t>LEAD() is similar to LAG(). Whereas LAG() accesses a value stored in a row above, LEAD() accesses a value stored in a row below.</a:t>
            </a:r>
            <a:endParaRPr lang="en-ZA" dirty="0"/>
          </a:p>
        </p:txBody>
      </p:sp>
    </p:spTree>
    <p:extLst>
      <p:ext uri="{BB962C8B-B14F-4D97-AF65-F5344CB8AC3E}">
        <p14:creationId xmlns:p14="http://schemas.microsoft.com/office/powerpoint/2010/main" val="407855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B71D-EBA3-1FDA-9E11-F10F10E55F2E}"/>
              </a:ext>
            </a:extLst>
          </p:cNvPr>
          <p:cNvSpPr>
            <a:spLocks noGrp="1"/>
          </p:cNvSpPr>
          <p:nvPr>
            <p:ph type="title"/>
          </p:nvPr>
        </p:nvSpPr>
        <p:spPr/>
        <p:txBody>
          <a:bodyPr>
            <a:normAutofit/>
          </a:bodyPr>
          <a:lstStyle/>
          <a:p>
            <a:r>
              <a:rPr lang="en-ZA" dirty="0"/>
              <a:t>The LAG() function</a:t>
            </a:r>
          </a:p>
        </p:txBody>
      </p:sp>
      <p:sp>
        <p:nvSpPr>
          <p:cNvPr id="3" name="Content Placeholder 2">
            <a:extLst>
              <a:ext uri="{FF2B5EF4-FFF2-40B4-BE49-F238E27FC236}">
                <a16:creationId xmlns:a16="http://schemas.microsoft.com/office/drawing/2014/main" id="{3F17F864-4931-BD87-8052-CA06E5C43CF2}"/>
              </a:ext>
            </a:extLst>
          </p:cNvPr>
          <p:cNvSpPr>
            <a:spLocks noGrp="1"/>
          </p:cNvSpPr>
          <p:nvPr>
            <p:ph idx="1"/>
          </p:nvPr>
        </p:nvSpPr>
        <p:spPr/>
        <p:txBody>
          <a:bodyPr>
            <a:normAutofit/>
          </a:bodyPr>
          <a:lstStyle/>
          <a:p>
            <a:r>
              <a:rPr lang="en-US" sz="2000" dirty="0">
                <a:solidFill>
                  <a:srgbClr val="0070C0"/>
                </a:solidFill>
              </a:rPr>
              <a:t>SYNTAX:</a:t>
            </a:r>
          </a:p>
          <a:p>
            <a:r>
              <a:rPr lang="en-US" sz="2000" dirty="0">
                <a:solidFill>
                  <a:srgbClr val="0070C0"/>
                </a:solidFill>
              </a:rPr>
              <a:t>LAG</a:t>
            </a:r>
            <a:r>
              <a:rPr lang="en-US" sz="2000" dirty="0"/>
              <a:t>(expression [,offset[,default_value]]) </a:t>
            </a:r>
            <a:r>
              <a:rPr lang="en-US" sz="2000" dirty="0">
                <a:solidFill>
                  <a:srgbClr val="0070C0"/>
                </a:solidFill>
              </a:rPr>
              <a:t>OVER</a:t>
            </a:r>
            <a:r>
              <a:rPr lang="en-US" sz="2000" dirty="0"/>
              <a:t>(</a:t>
            </a:r>
            <a:r>
              <a:rPr lang="en-US" sz="2000" dirty="0">
                <a:solidFill>
                  <a:srgbClr val="0070C0"/>
                </a:solidFill>
              </a:rPr>
              <a:t>ORDER BY </a:t>
            </a:r>
            <a:r>
              <a:rPr lang="en-US" sz="2000" dirty="0"/>
              <a:t>columns)</a:t>
            </a:r>
          </a:p>
          <a:p>
            <a:endParaRPr lang="en-US" sz="2000" dirty="0"/>
          </a:p>
          <a:p>
            <a:pPr marL="0" indent="0">
              <a:buNone/>
            </a:pPr>
            <a:r>
              <a:rPr lang="en-US" sz="2000" dirty="0"/>
              <a:t>This function takes three arguments: the name of the column or an expression from which the value is obtained, the number of rows to skip (offset) above, and the default value to be returned if the stored value obtained from the row above is empty. Only the first argument is required. The third argument (default value) is allowed only if you specify the second argument, the offset.</a:t>
            </a:r>
          </a:p>
        </p:txBody>
      </p:sp>
    </p:spTree>
    <p:extLst>
      <p:ext uri="{BB962C8B-B14F-4D97-AF65-F5344CB8AC3E}">
        <p14:creationId xmlns:p14="http://schemas.microsoft.com/office/powerpoint/2010/main" val="165328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normAutofit/>
          </a:bodyPr>
          <a:lstStyle/>
          <a:p>
            <a:r>
              <a:rPr lang="en-US" sz="5400" dirty="0"/>
              <a:t>Chapter 18: Temp tables</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lnSpcReduction="10000"/>
          </a:bodyPr>
          <a:lstStyle/>
          <a:p>
            <a:r>
              <a:rPr lang="en-ZA" sz="2800" dirty="0">
                <a:solidFill>
                  <a:schemeClr val="accent2"/>
                </a:solidFill>
              </a:rPr>
              <a:t>Contents:</a:t>
            </a:r>
          </a:p>
          <a:p>
            <a:pPr marL="514350" indent="-514350">
              <a:buFont typeface="+mj-lt"/>
              <a:buAutoNum type="arabicPeriod"/>
            </a:pPr>
            <a:r>
              <a:rPr lang="en-US" sz="2800" dirty="0">
                <a:solidFill>
                  <a:schemeClr val="accent2"/>
                </a:solidFill>
              </a:rPr>
              <a:t>Introduction to </a:t>
            </a:r>
            <a:r>
              <a:rPr lang="en-US" sz="2800" dirty="0" err="1">
                <a:solidFill>
                  <a:schemeClr val="accent2"/>
                </a:solidFill>
              </a:rPr>
              <a:t>tem</a:t>
            </a:r>
            <a:r>
              <a:rPr lang="en-ZA" sz="2800" dirty="0">
                <a:solidFill>
                  <a:schemeClr val="accent2"/>
                </a:solidFill>
              </a:rPr>
              <a:t>p</a:t>
            </a:r>
            <a:r>
              <a:rPr lang="en-US" sz="2800" dirty="0">
                <a:solidFill>
                  <a:schemeClr val="accent2"/>
                </a:solidFill>
              </a:rPr>
              <a:t> tables</a:t>
            </a:r>
            <a:endParaRPr lang="en-ZA" sz="2800" dirty="0">
              <a:solidFill>
                <a:schemeClr val="accent2"/>
              </a:solidFill>
            </a:endParaRPr>
          </a:p>
          <a:p>
            <a:pPr marL="514350" indent="-514350">
              <a:buFont typeface="+mj-lt"/>
              <a:buAutoNum type="arabicPeriod"/>
            </a:pPr>
            <a:r>
              <a:rPr lang="en-US" sz="2800" dirty="0">
                <a:solidFill>
                  <a:schemeClr val="accent2"/>
                </a:solidFill>
              </a:rPr>
              <a:t>Local </a:t>
            </a:r>
            <a:r>
              <a:rPr lang="en-ZA" sz="2800" dirty="0">
                <a:solidFill>
                  <a:schemeClr val="accent2"/>
                </a:solidFill>
              </a:rPr>
              <a:t>temp </a:t>
            </a:r>
            <a:r>
              <a:rPr lang="en-US" sz="2800" dirty="0">
                <a:solidFill>
                  <a:schemeClr val="accent2"/>
                </a:solidFill>
              </a:rPr>
              <a:t>tables</a:t>
            </a:r>
            <a:endParaRPr lang="en-ZA" sz="2800" dirty="0">
              <a:solidFill>
                <a:schemeClr val="accent2"/>
              </a:solidFill>
            </a:endParaRPr>
          </a:p>
          <a:p>
            <a:pPr marL="514350" indent="-514350">
              <a:buFont typeface="+mj-lt"/>
              <a:buAutoNum type="arabicPeriod"/>
            </a:pPr>
            <a:r>
              <a:rPr lang="en-US" sz="2800" dirty="0">
                <a:solidFill>
                  <a:schemeClr val="accent2"/>
                </a:solidFill>
              </a:rPr>
              <a:t>global </a:t>
            </a:r>
            <a:r>
              <a:rPr lang="en-ZA" sz="2800" dirty="0">
                <a:solidFill>
                  <a:schemeClr val="accent2"/>
                </a:solidFill>
              </a:rPr>
              <a:t>temp</a:t>
            </a:r>
            <a:r>
              <a:rPr lang="en-US" sz="2800" dirty="0">
                <a:solidFill>
                  <a:schemeClr val="accent2"/>
                </a:solidFill>
              </a:rPr>
              <a:t> tables</a:t>
            </a:r>
            <a:endParaRPr lang="en-ZA" sz="2800" dirty="0">
              <a:solidFill>
                <a:schemeClr val="accent2"/>
              </a:solidFill>
            </a:endParaRPr>
          </a:p>
          <a:p>
            <a:pPr marL="514350" indent="-514350">
              <a:buFont typeface="+mj-lt"/>
              <a:buAutoNum type="arabicPeriod"/>
            </a:pPr>
            <a:r>
              <a:rPr lang="en-US" sz="2800" dirty="0">
                <a:solidFill>
                  <a:schemeClr val="accent2"/>
                </a:solidFill>
              </a:rPr>
              <a:t>Rank functions</a:t>
            </a:r>
            <a:endParaRPr lang="en-ZA" sz="2800" dirty="0">
              <a:solidFill>
                <a:schemeClr val="accent2"/>
              </a:solidFill>
            </a:endParaRPr>
          </a:p>
          <a:p>
            <a:pPr marL="514350" indent="-514350">
              <a:buFont typeface="+mj-lt"/>
              <a:buAutoNum type="arabicPeriod"/>
            </a:pPr>
            <a:r>
              <a:rPr lang="en-US" sz="2800" dirty="0">
                <a:solidFill>
                  <a:schemeClr val="accent2"/>
                </a:solidFill>
              </a:rPr>
              <a:t>R</a:t>
            </a:r>
            <a:r>
              <a:rPr lang="en-ZA" sz="2800" dirty="0">
                <a:solidFill>
                  <a:schemeClr val="accent2"/>
                </a:solidFill>
              </a:rPr>
              <a:t>ow</a:t>
            </a:r>
            <a:r>
              <a:rPr lang="en-US" sz="2800" dirty="0">
                <a:solidFill>
                  <a:schemeClr val="accent2"/>
                </a:solidFill>
              </a:rPr>
              <a:t> functions</a:t>
            </a:r>
            <a:endParaRPr lang="en-ZA" sz="2800" dirty="0">
              <a:solidFill>
                <a:schemeClr val="accent2"/>
              </a:solidFill>
            </a:endParaRPr>
          </a:p>
          <a:p>
            <a:pPr marL="514350" indent="-514350">
              <a:buFont typeface="+mj-lt"/>
              <a:buAutoNum type="arabicPeriod"/>
            </a:pPr>
            <a:r>
              <a:rPr lang="en-ZA" sz="2800" dirty="0">
                <a:solidFill>
                  <a:schemeClr val="accent2"/>
                </a:solidFill>
              </a:rPr>
              <a:t>P</a:t>
            </a:r>
            <a:r>
              <a:rPr lang="en-US" sz="2800" dirty="0" err="1">
                <a:solidFill>
                  <a:schemeClr val="accent2"/>
                </a:solidFill>
              </a:rPr>
              <a:t>ositional</a:t>
            </a:r>
            <a:r>
              <a:rPr lang="en-US" sz="2800" dirty="0">
                <a:solidFill>
                  <a:schemeClr val="accent2"/>
                </a:solidFill>
              </a:rPr>
              <a:t> functions</a:t>
            </a:r>
            <a:endParaRPr lang="en-ZA" sz="2800" dirty="0">
              <a:solidFill>
                <a:schemeClr val="accent2"/>
              </a:solidFill>
            </a:endParaRPr>
          </a:p>
          <a:p>
            <a:pPr marL="514350" indent="-514350">
              <a:buFont typeface="+mj-lt"/>
              <a:buAutoNum type="arabicPeriod"/>
            </a:pPr>
            <a:r>
              <a:rPr lang="en-US" sz="2800" dirty="0">
                <a:solidFill>
                  <a:schemeClr val="accent2"/>
                </a:solidFill>
              </a:rPr>
              <a:t>pivoting data</a:t>
            </a:r>
            <a:r>
              <a:rPr lang="en-ZA" sz="2800" dirty="0">
                <a:solidFill>
                  <a:schemeClr val="accent2"/>
                </a:solidFill>
              </a:rPr>
              <a:t> (read)  </a:t>
            </a: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B71D-EBA3-1FDA-9E11-F10F10E55F2E}"/>
              </a:ext>
            </a:extLst>
          </p:cNvPr>
          <p:cNvSpPr>
            <a:spLocks noGrp="1"/>
          </p:cNvSpPr>
          <p:nvPr>
            <p:ph type="title"/>
          </p:nvPr>
        </p:nvSpPr>
        <p:spPr/>
        <p:txBody>
          <a:bodyPr>
            <a:normAutofit/>
          </a:bodyPr>
          <a:lstStyle/>
          <a:p>
            <a:r>
              <a:rPr lang="en-ZA" dirty="0"/>
              <a:t>The LAG() function</a:t>
            </a:r>
          </a:p>
        </p:txBody>
      </p:sp>
      <p:pic>
        <p:nvPicPr>
          <p:cNvPr id="5" name="Content Placeholder 4">
            <a:extLst>
              <a:ext uri="{FF2B5EF4-FFF2-40B4-BE49-F238E27FC236}">
                <a16:creationId xmlns:a16="http://schemas.microsoft.com/office/drawing/2014/main" id="{85BCFE66-203F-3FB3-36D5-9E342A980D21}"/>
              </a:ext>
            </a:extLst>
          </p:cNvPr>
          <p:cNvPicPr>
            <a:picLocks noGrp="1" noChangeAspect="1"/>
          </p:cNvPicPr>
          <p:nvPr>
            <p:ph idx="1"/>
          </p:nvPr>
        </p:nvPicPr>
        <p:blipFill>
          <a:blip r:embed="rId2"/>
          <a:stretch>
            <a:fillRect/>
          </a:stretch>
        </p:blipFill>
        <p:spPr>
          <a:xfrm>
            <a:off x="1024128" y="2381935"/>
            <a:ext cx="4333875" cy="1590675"/>
          </a:xfrm>
        </p:spPr>
      </p:pic>
      <p:sp>
        <p:nvSpPr>
          <p:cNvPr id="6" name="TextBox 5">
            <a:extLst>
              <a:ext uri="{FF2B5EF4-FFF2-40B4-BE49-F238E27FC236}">
                <a16:creationId xmlns:a16="http://schemas.microsoft.com/office/drawing/2014/main" id="{0FBF21FE-8F7F-D4C5-F1FD-289116D73EE5}"/>
              </a:ext>
            </a:extLst>
          </p:cNvPr>
          <p:cNvSpPr txBox="1"/>
          <p:nvPr/>
        </p:nvSpPr>
        <p:spPr>
          <a:xfrm>
            <a:off x="897518" y="1606894"/>
            <a:ext cx="4701424" cy="461665"/>
          </a:xfrm>
          <a:prstGeom prst="rect">
            <a:avLst/>
          </a:prstGeom>
          <a:noFill/>
        </p:spPr>
        <p:txBody>
          <a:bodyPr wrap="square" rtlCol="0">
            <a:spAutoFit/>
          </a:bodyPr>
          <a:lstStyle/>
          <a:p>
            <a:r>
              <a:rPr lang="en-ZA" sz="2400" dirty="0"/>
              <a:t>Lets consider the table below</a:t>
            </a:r>
          </a:p>
        </p:txBody>
      </p:sp>
      <p:pic>
        <p:nvPicPr>
          <p:cNvPr id="8" name="Picture 7">
            <a:extLst>
              <a:ext uri="{FF2B5EF4-FFF2-40B4-BE49-F238E27FC236}">
                <a16:creationId xmlns:a16="http://schemas.microsoft.com/office/drawing/2014/main" id="{119A9BC7-0D2C-3C48-7F74-69A1F297B485}"/>
              </a:ext>
            </a:extLst>
          </p:cNvPr>
          <p:cNvPicPr>
            <a:picLocks noChangeAspect="1"/>
          </p:cNvPicPr>
          <p:nvPr/>
        </p:nvPicPr>
        <p:blipFill>
          <a:blip r:embed="rId3"/>
          <a:stretch>
            <a:fillRect/>
          </a:stretch>
        </p:blipFill>
        <p:spPr>
          <a:xfrm>
            <a:off x="761530" y="4285986"/>
            <a:ext cx="5334470" cy="834654"/>
          </a:xfrm>
          <a:prstGeom prst="rect">
            <a:avLst/>
          </a:prstGeom>
        </p:spPr>
      </p:pic>
      <p:sp>
        <p:nvSpPr>
          <p:cNvPr id="9" name="TextBox 8">
            <a:extLst>
              <a:ext uri="{FF2B5EF4-FFF2-40B4-BE49-F238E27FC236}">
                <a16:creationId xmlns:a16="http://schemas.microsoft.com/office/drawing/2014/main" id="{72C70733-90E2-63CC-36A8-DBF05D4325CF}"/>
              </a:ext>
            </a:extLst>
          </p:cNvPr>
          <p:cNvSpPr txBox="1"/>
          <p:nvPr/>
        </p:nvSpPr>
        <p:spPr>
          <a:xfrm>
            <a:off x="6344016" y="1600863"/>
            <a:ext cx="4701424" cy="461665"/>
          </a:xfrm>
          <a:prstGeom prst="rect">
            <a:avLst/>
          </a:prstGeom>
          <a:noFill/>
        </p:spPr>
        <p:txBody>
          <a:bodyPr wrap="square" rtlCol="0">
            <a:spAutoFit/>
          </a:bodyPr>
          <a:lstStyle/>
          <a:p>
            <a:r>
              <a:rPr lang="en-ZA" sz="2400" dirty="0"/>
              <a:t>The output/Result:</a:t>
            </a:r>
          </a:p>
        </p:txBody>
      </p:sp>
      <p:pic>
        <p:nvPicPr>
          <p:cNvPr id="11" name="Picture 10">
            <a:extLst>
              <a:ext uri="{FF2B5EF4-FFF2-40B4-BE49-F238E27FC236}">
                <a16:creationId xmlns:a16="http://schemas.microsoft.com/office/drawing/2014/main" id="{9CD753CE-5F55-F6CD-25D0-817B056E3A59}"/>
              </a:ext>
            </a:extLst>
          </p:cNvPr>
          <p:cNvPicPr>
            <a:picLocks noChangeAspect="1"/>
          </p:cNvPicPr>
          <p:nvPr/>
        </p:nvPicPr>
        <p:blipFill>
          <a:blip r:embed="rId4"/>
          <a:stretch>
            <a:fillRect/>
          </a:stretch>
        </p:blipFill>
        <p:spPr>
          <a:xfrm>
            <a:off x="6344016" y="2381935"/>
            <a:ext cx="5553075" cy="1562100"/>
          </a:xfrm>
          <a:prstGeom prst="rect">
            <a:avLst/>
          </a:prstGeom>
        </p:spPr>
      </p:pic>
    </p:spTree>
    <p:extLst>
      <p:ext uri="{BB962C8B-B14F-4D97-AF65-F5344CB8AC3E}">
        <p14:creationId xmlns:p14="http://schemas.microsoft.com/office/powerpoint/2010/main" val="275590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B71D-EBA3-1FDA-9E11-F10F10E55F2E}"/>
              </a:ext>
            </a:extLst>
          </p:cNvPr>
          <p:cNvSpPr>
            <a:spLocks noGrp="1"/>
          </p:cNvSpPr>
          <p:nvPr>
            <p:ph type="title"/>
          </p:nvPr>
        </p:nvSpPr>
        <p:spPr/>
        <p:txBody>
          <a:bodyPr>
            <a:normAutofit/>
          </a:bodyPr>
          <a:lstStyle/>
          <a:p>
            <a:r>
              <a:rPr lang="en-ZA" dirty="0"/>
              <a:t>The LEAD() function</a:t>
            </a:r>
          </a:p>
        </p:txBody>
      </p:sp>
      <p:sp>
        <p:nvSpPr>
          <p:cNvPr id="3" name="Content Placeholder 2">
            <a:extLst>
              <a:ext uri="{FF2B5EF4-FFF2-40B4-BE49-F238E27FC236}">
                <a16:creationId xmlns:a16="http://schemas.microsoft.com/office/drawing/2014/main" id="{3F17F864-4931-BD87-8052-CA06E5C43CF2}"/>
              </a:ext>
            </a:extLst>
          </p:cNvPr>
          <p:cNvSpPr>
            <a:spLocks noGrp="1"/>
          </p:cNvSpPr>
          <p:nvPr>
            <p:ph idx="1"/>
          </p:nvPr>
        </p:nvSpPr>
        <p:spPr/>
        <p:txBody>
          <a:bodyPr>
            <a:normAutofit/>
          </a:bodyPr>
          <a:lstStyle/>
          <a:p>
            <a:r>
              <a:rPr lang="en-US" dirty="0"/>
              <a:t>SYNTAX:</a:t>
            </a:r>
            <a:br>
              <a:rPr lang="en-US" dirty="0"/>
            </a:br>
            <a:r>
              <a:rPr lang="en-US" dirty="0">
                <a:solidFill>
                  <a:srgbClr val="0070C0"/>
                </a:solidFill>
              </a:rPr>
              <a:t>LEAD</a:t>
            </a:r>
            <a:r>
              <a:rPr lang="en-US" dirty="0"/>
              <a:t>(expression [,offset[,default_value]]) </a:t>
            </a:r>
            <a:r>
              <a:rPr lang="en-US" dirty="0">
                <a:solidFill>
                  <a:srgbClr val="0070C0"/>
                </a:solidFill>
              </a:rPr>
              <a:t>OVER</a:t>
            </a:r>
            <a:r>
              <a:rPr lang="en-US" dirty="0"/>
              <a:t>(</a:t>
            </a:r>
            <a:r>
              <a:rPr lang="en-US" dirty="0">
                <a:solidFill>
                  <a:srgbClr val="0070C0"/>
                </a:solidFill>
              </a:rPr>
              <a:t>ORDER BY </a:t>
            </a:r>
            <a:r>
              <a:rPr lang="en-US" dirty="0"/>
              <a:t>columns)</a:t>
            </a:r>
          </a:p>
          <a:p>
            <a:endParaRPr lang="en-US" dirty="0"/>
          </a:p>
          <a:p>
            <a:pPr marL="0" indent="0">
              <a:buNone/>
            </a:pPr>
            <a:r>
              <a:rPr lang="en-US" dirty="0"/>
              <a:t>LEAD() is like LAG(). Whereas LAG() accesses a value stored in a row above, LEAD() accesses a value stored in a row below. the LEAD() function takes three arguments: the name of a column or an expression, the offset to be skipped below, and the default value to be returned if the stored value obtained from the row below is empty. Only the first argument is required. The third argument, the default value, can be specified only if you specify the second argument, the offset.</a:t>
            </a:r>
          </a:p>
          <a:p>
            <a:pPr marL="0" indent="0">
              <a:buNone/>
            </a:pPr>
            <a:endParaRPr lang="en-ZA" dirty="0"/>
          </a:p>
        </p:txBody>
      </p:sp>
    </p:spTree>
    <p:extLst>
      <p:ext uri="{BB962C8B-B14F-4D97-AF65-F5344CB8AC3E}">
        <p14:creationId xmlns:p14="http://schemas.microsoft.com/office/powerpoint/2010/main" val="360778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B71D-EBA3-1FDA-9E11-F10F10E55F2E}"/>
              </a:ext>
            </a:extLst>
          </p:cNvPr>
          <p:cNvSpPr>
            <a:spLocks noGrp="1"/>
          </p:cNvSpPr>
          <p:nvPr>
            <p:ph type="title"/>
          </p:nvPr>
        </p:nvSpPr>
        <p:spPr/>
        <p:txBody>
          <a:bodyPr>
            <a:normAutofit fontScale="90000"/>
          </a:bodyPr>
          <a:lstStyle/>
          <a:p>
            <a:r>
              <a:rPr lang="en-ZA" sz="5600" dirty="0"/>
              <a:t>The LEAD() function</a:t>
            </a:r>
            <a:br>
              <a:rPr lang="en-ZA" dirty="0"/>
            </a:br>
            <a:endParaRPr lang="en-ZA" dirty="0"/>
          </a:p>
        </p:txBody>
      </p:sp>
      <p:pic>
        <p:nvPicPr>
          <p:cNvPr id="10" name="Content Placeholder 9">
            <a:extLst>
              <a:ext uri="{FF2B5EF4-FFF2-40B4-BE49-F238E27FC236}">
                <a16:creationId xmlns:a16="http://schemas.microsoft.com/office/drawing/2014/main" id="{17EE64F4-E2AC-3247-E98C-FE865D41AA1C}"/>
              </a:ext>
            </a:extLst>
          </p:cNvPr>
          <p:cNvPicPr>
            <a:picLocks noGrp="1" noChangeAspect="1"/>
          </p:cNvPicPr>
          <p:nvPr>
            <p:ph idx="1"/>
          </p:nvPr>
        </p:nvPicPr>
        <p:blipFill>
          <a:blip r:embed="rId2"/>
          <a:stretch>
            <a:fillRect/>
          </a:stretch>
        </p:blipFill>
        <p:spPr>
          <a:xfrm>
            <a:off x="1024128" y="2029078"/>
            <a:ext cx="4343400" cy="1609725"/>
          </a:xfrm>
        </p:spPr>
      </p:pic>
      <p:sp>
        <p:nvSpPr>
          <p:cNvPr id="6" name="TextBox 5">
            <a:extLst>
              <a:ext uri="{FF2B5EF4-FFF2-40B4-BE49-F238E27FC236}">
                <a16:creationId xmlns:a16="http://schemas.microsoft.com/office/drawing/2014/main" id="{0FBF21FE-8F7F-D4C5-F1FD-289116D73EE5}"/>
              </a:ext>
            </a:extLst>
          </p:cNvPr>
          <p:cNvSpPr txBox="1"/>
          <p:nvPr/>
        </p:nvSpPr>
        <p:spPr>
          <a:xfrm>
            <a:off x="895715" y="1595681"/>
            <a:ext cx="4998647" cy="461665"/>
          </a:xfrm>
          <a:prstGeom prst="rect">
            <a:avLst/>
          </a:prstGeom>
          <a:noFill/>
        </p:spPr>
        <p:txBody>
          <a:bodyPr wrap="square" rtlCol="0">
            <a:spAutoFit/>
          </a:bodyPr>
          <a:lstStyle/>
          <a:p>
            <a:r>
              <a:rPr lang="en-ZA" sz="2400" dirty="0"/>
              <a:t>Lets consider the table below</a:t>
            </a:r>
          </a:p>
        </p:txBody>
      </p:sp>
      <p:sp>
        <p:nvSpPr>
          <p:cNvPr id="9" name="TextBox 8">
            <a:extLst>
              <a:ext uri="{FF2B5EF4-FFF2-40B4-BE49-F238E27FC236}">
                <a16:creationId xmlns:a16="http://schemas.microsoft.com/office/drawing/2014/main" id="{72C70733-90E2-63CC-36A8-DBF05D4325CF}"/>
              </a:ext>
            </a:extLst>
          </p:cNvPr>
          <p:cNvSpPr txBox="1"/>
          <p:nvPr/>
        </p:nvSpPr>
        <p:spPr>
          <a:xfrm>
            <a:off x="6096000" y="1569488"/>
            <a:ext cx="4701424" cy="461665"/>
          </a:xfrm>
          <a:prstGeom prst="rect">
            <a:avLst/>
          </a:prstGeom>
          <a:noFill/>
        </p:spPr>
        <p:txBody>
          <a:bodyPr wrap="square" rtlCol="0">
            <a:spAutoFit/>
          </a:bodyPr>
          <a:lstStyle/>
          <a:p>
            <a:r>
              <a:rPr lang="en-ZA" sz="2400" dirty="0"/>
              <a:t>The output/Result:</a:t>
            </a:r>
          </a:p>
        </p:txBody>
      </p:sp>
      <p:pic>
        <p:nvPicPr>
          <p:cNvPr id="13" name="Picture 12">
            <a:extLst>
              <a:ext uri="{FF2B5EF4-FFF2-40B4-BE49-F238E27FC236}">
                <a16:creationId xmlns:a16="http://schemas.microsoft.com/office/drawing/2014/main" id="{1B4CE48C-BC29-E815-3E63-3EA74D39CC3F}"/>
              </a:ext>
            </a:extLst>
          </p:cNvPr>
          <p:cNvPicPr>
            <a:picLocks noChangeAspect="1"/>
          </p:cNvPicPr>
          <p:nvPr/>
        </p:nvPicPr>
        <p:blipFill>
          <a:blip r:embed="rId3"/>
          <a:stretch>
            <a:fillRect/>
          </a:stretch>
        </p:blipFill>
        <p:spPr>
          <a:xfrm>
            <a:off x="769106" y="4350353"/>
            <a:ext cx="5687964" cy="952990"/>
          </a:xfrm>
          <a:prstGeom prst="rect">
            <a:avLst/>
          </a:prstGeom>
        </p:spPr>
      </p:pic>
      <p:pic>
        <p:nvPicPr>
          <p:cNvPr id="15" name="Picture 14">
            <a:extLst>
              <a:ext uri="{FF2B5EF4-FFF2-40B4-BE49-F238E27FC236}">
                <a16:creationId xmlns:a16="http://schemas.microsoft.com/office/drawing/2014/main" id="{023275F8-9973-2BA5-028D-6CC4F86E2E08}"/>
              </a:ext>
            </a:extLst>
          </p:cNvPr>
          <p:cNvPicPr>
            <a:picLocks noChangeAspect="1"/>
          </p:cNvPicPr>
          <p:nvPr/>
        </p:nvPicPr>
        <p:blipFill>
          <a:blip r:embed="rId4"/>
          <a:stretch>
            <a:fillRect/>
          </a:stretch>
        </p:blipFill>
        <p:spPr>
          <a:xfrm>
            <a:off x="6096000" y="2056849"/>
            <a:ext cx="5295900" cy="1609725"/>
          </a:xfrm>
          <a:prstGeom prst="rect">
            <a:avLst/>
          </a:prstGeom>
        </p:spPr>
      </p:pic>
    </p:spTree>
    <p:extLst>
      <p:ext uri="{BB962C8B-B14F-4D97-AF65-F5344CB8AC3E}">
        <p14:creationId xmlns:p14="http://schemas.microsoft.com/office/powerpoint/2010/main" val="164395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B71D-EBA3-1FDA-9E11-F10F10E55F2E}"/>
              </a:ext>
            </a:extLst>
          </p:cNvPr>
          <p:cNvSpPr>
            <a:spLocks noGrp="1"/>
          </p:cNvSpPr>
          <p:nvPr>
            <p:ph type="title"/>
          </p:nvPr>
        </p:nvSpPr>
        <p:spPr>
          <a:xfrm>
            <a:off x="897518" y="1012874"/>
            <a:ext cx="10525448" cy="675249"/>
          </a:xfrm>
        </p:spPr>
        <p:txBody>
          <a:bodyPr>
            <a:normAutofit fontScale="90000"/>
          </a:bodyPr>
          <a:lstStyle/>
          <a:p>
            <a:r>
              <a:rPr lang="en-ZA" sz="5600" dirty="0"/>
              <a:t>Comparing Data using Positional functions</a:t>
            </a:r>
            <a:br>
              <a:rPr lang="en-ZA" dirty="0"/>
            </a:br>
            <a:endParaRPr lang="en-ZA" dirty="0"/>
          </a:p>
        </p:txBody>
      </p:sp>
      <p:pic>
        <p:nvPicPr>
          <p:cNvPr id="5" name="Content Placeholder 4">
            <a:extLst>
              <a:ext uri="{FF2B5EF4-FFF2-40B4-BE49-F238E27FC236}">
                <a16:creationId xmlns:a16="http://schemas.microsoft.com/office/drawing/2014/main" id="{913255E7-F341-A01B-B169-19978310D02F}"/>
              </a:ext>
            </a:extLst>
          </p:cNvPr>
          <p:cNvPicPr>
            <a:picLocks noGrp="1" noChangeAspect="1"/>
          </p:cNvPicPr>
          <p:nvPr>
            <p:ph idx="1"/>
          </p:nvPr>
        </p:nvPicPr>
        <p:blipFill>
          <a:blip r:embed="rId2"/>
          <a:stretch>
            <a:fillRect/>
          </a:stretch>
        </p:blipFill>
        <p:spPr>
          <a:xfrm>
            <a:off x="897518" y="2011142"/>
            <a:ext cx="2743200" cy="2447925"/>
          </a:xfrm>
        </p:spPr>
      </p:pic>
      <p:sp>
        <p:nvSpPr>
          <p:cNvPr id="6" name="TextBox 5">
            <a:extLst>
              <a:ext uri="{FF2B5EF4-FFF2-40B4-BE49-F238E27FC236}">
                <a16:creationId xmlns:a16="http://schemas.microsoft.com/office/drawing/2014/main" id="{8C6D6374-C53F-580B-4B28-F2D58AA9CF42}"/>
              </a:ext>
            </a:extLst>
          </p:cNvPr>
          <p:cNvSpPr txBox="1"/>
          <p:nvPr/>
        </p:nvSpPr>
        <p:spPr>
          <a:xfrm>
            <a:off x="769034" y="1503457"/>
            <a:ext cx="4998647" cy="369332"/>
          </a:xfrm>
          <a:prstGeom prst="rect">
            <a:avLst/>
          </a:prstGeom>
          <a:noFill/>
        </p:spPr>
        <p:txBody>
          <a:bodyPr wrap="square" rtlCol="0">
            <a:spAutoFit/>
          </a:bodyPr>
          <a:lstStyle/>
          <a:p>
            <a:r>
              <a:rPr lang="en-ZA" dirty="0"/>
              <a:t>Lets consider the sales table</a:t>
            </a:r>
          </a:p>
        </p:txBody>
      </p:sp>
      <p:sp>
        <p:nvSpPr>
          <p:cNvPr id="7" name="TextBox 6">
            <a:extLst>
              <a:ext uri="{FF2B5EF4-FFF2-40B4-BE49-F238E27FC236}">
                <a16:creationId xmlns:a16="http://schemas.microsoft.com/office/drawing/2014/main" id="{D67538CB-DF52-F2E0-8AAB-1DC1534887DE}"/>
              </a:ext>
            </a:extLst>
          </p:cNvPr>
          <p:cNvSpPr txBox="1"/>
          <p:nvPr/>
        </p:nvSpPr>
        <p:spPr>
          <a:xfrm>
            <a:off x="769034" y="4797083"/>
            <a:ext cx="3465341" cy="1200329"/>
          </a:xfrm>
          <a:prstGeom prst="rect">
            <a:avLst/>
          </a:prstGeom>
          <a:noFill/>
        </p:spPr>
        <p:txBody>
          <a:bodyPr wrap="square" rtlCol="0">
            <a:spAutoFit/>
          </a:bodyPr>
          <a:lstStyle/>
          <a:p>
            <a:r>
              <a:rPr lang="en-US" dirty="0"/>
              <a:t>As you can see, this table contains the total sale amount by year. Using LAG() and LEAD(), we can compare annual sale amounts across years.</a:t>
            </a:r>
            <a:endParaRPr lang="en-ZA" dirty="0"/>
          </a:p>
        </p:txBody>
      </p:sp>
      <p:pic>
        <p:nvPicPr>
          <p:cNvPr id="11" name="Picture 10">
            <a:extLst>
              <a:ext uri="{FF2B5EF4-FFF2-40B4-BE49-F238E27FC236}">
                <a16:creationId xmlns:a16="http://schemas.microsoft.com/office/drawing/2014/main" id="{5D6439D1-FA50-1C69-4D15-4290073F27F6}"/>
              </a:ext>
            </a:extLst>
          </p:cNvPr>
          <p:cNvPicPr>
            <a:picLocks noChangeAspect="1"/>
          </p:cNvPicPr>
          <p:nvPr/>
        </p:nvPicPr>
        <p:blipFill>
          <a:blip r:embed="rId3"/>
          <a:stretch>
            <a:fillRect/>
          </a:stretch>
        </p:blipFill>
        <p:spPr>
          <a:xfrm>
            <a:off x="5728073" y="1503457"/>
            <a:ext cx="6130993" cy="1560585"/>
          </a:xfrm>
          <a:prstGeom prst="rect">
            <a:avLst/>
          </a:prstGeom>
        </p:spPr>
      </p:pic>
      <p:pic>
        <p:nvPicPr>
          <p:cNvPr id="13" name="Picture 12">
            <a:extLst>
              <a:ext uri="{FF2B5EF4-FFF2-40B4-BE49-F238E27FC236}">
                <a16:creationId xmlns:a16="http://schemas.microsoft.com/office/drawing/2014/main" id="{4136D3E1-F642-55D0-6DB1-E04F15913F96}"/>
              </a:ext>
            </a:extLst>
          </p:cNvPr>
          <p:cNvPicPr>
            <a:picLocks noChangeAspect="1"/>
          </p:cNvPicPr>
          <p:nvPr/>
        </p:nvPicPr>
        <p:blipFill>
          <a:blip r:embed="rId4"/>
          <a:stretch>
            <a:fillRect/>
          </a:stretch>
        </p:blipFill>
        <p:spPr>
          <a:xfrm>
            <a:off x="5890224" y="3207431"/>
            <a:ext cx="5968841" cy="2447925"/>
          </a:xfrm>
          <a:prstGeom prst="rect">
            <a:avLst/>
          </a:prstGeom>
        </p:spPr>
      </p:pic>
      <p:cxnSp>
        <p:nvCxnSpPr>
          <p:cNvPr id="9" name="Straight Arrow Connector 8">
            <a:extLst>
              <a:ext uri="{FF2B5EF4-FFF2-40B4-BE49-F238E27FC236}">
                <a16:creationId xmlns:a16="http://schemas.microsoft.com/office/drawing/2014/main" id="{68D649B2-6E27-EC5E-F1FA-5166ECB71D33}"/>
              </a:ext>
            </a:extLst>
          </p:cNvPr>
          <p:cNvCxnSpPr>
            <a:cxnSpLocks/>
          </p:cNvCxnSpPr>
          <p:nvPr/>
        </p:nvCxnSpPr>
        <p:spPr>
          <a:xfrm>
            <a:off x="7988968" y="2855495"/>
            <a:ext cx="0" cy="351936"/>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A6621F-EA9C-A719-D4B5-7863848E6F31}"/>
              </a:ext>
            </a:extLst>
          </p:cNvPr>
          <p:cNvCxnSpPr>
            <a:cxnSpLocks/>
          </p:cNvCxnSpPr>
          <p:nvPr/>
        </p:nvCxnSpPr>
        <p:spPr>
          <a:xfrm>
            <a:off x="2189747" y="4445147"/>
            <a:ext cx="0" cy="351936"/>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72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7D84-A5F3-4B96-879D-88D58C2F2F1A}"/>
              </a:ext>
            </a:extLst>
          </p:cNvPr>
          <p:cNvSpPr>
            <a:spLocks noGrp="1"/>
          </p:cNvSpPr>
          <p:nvPr>
            <p:ph type="title"/>
          </p:nvPr>
        </p:nvSpPr>
        <p:spPr/>
        <p:txBody>
          <a:bodyPr/>
          <a:lstStyle/>
          <a:p>
            <a:r>
              <a:rPr lang="en-US" dirty="0"/>
              <a:t>Positional </a:t>
            </a:r>
            <a:r>
              <a:rPr lang="en-ZA" dirty="0"/>
              <a:t>functions</a:t>
            </a:r>
          </a:p>
        </p:txBody>
      </p:sp>
      <p:sp>
        <p:nvSpPr>
          <p:cNvPr id="3" name="Content Placeholder 2">
            <a:extLst>
              <a:ext uri="{FF2B5EF4-FFF2-40B4-BE49-F238E27FC236}">
                <a16:creationId xmlns:a16="http://schemas.microsoft.com/office/drawing/2014/main" id="{8A8F4649-2C09-49AA-AE32-E7653ECCA238}"/>
              </a:ext>
            </a:extLst>
          </p:cNvPr>
          <p:cNvSpPr>
            <a:spLocks noGrp="1"/>
          </p:cNvSpPr>
          <p:nvPr>
            <p:ph idx="1"/>
          </p:nvPr>
        </p:nvSpPr>
        <p:spPr>
          <a:xfrm>
            <a:off x="1235963" y="2802837"/>
            <a:ext cx="9720073" cy="3689403"/>
          </a:xfrm>
        </p:spPr>
        <p:txBody>
          <a:bodyPr>
            <a:normAutofit fontScale="92500" lnSpcReduction="10000"/>
          </a:bodyPr>
          <a:lstStyle/>
          <a:p>
            <a:pPr marL="0" indent="0">
              <a:buNone/>
            </a:pPr>
            <a:endParaRPr lang="en-US" dirty="0"/>
          </a:p>
          <a:p>
            <a:r>
              <a:rPr lang="en-US" dirty="0"/>
              <a:t>Create the following table and add the data as above</a:t>
            </a:r>
          </a:p>
          <a:p>
            <a:r>
              <a:rPr lang="en-US" dirty="0"/>
              <a:t>Each year the TSR is moved to the next department Use the suitable functions on the date column to estimate a calculated departure date of the TSR and their new salaries, ensure your query returns the name, original date of the employment and your new columns, give them suitable names.</a:t>
            </a:r>
          </a:p>
          <a:p>
            <a:r>
              <a:rPr lang="en-US" dirty="0"/>
              <a:t>Use </a:t>
            </a:r>
            <a:r>
              <a:rPr lang="en-US"/>
              <a:t>the suitable </a:t>
            </a:r>
            <a:r>
              <a:rPr lang="en-US" dirty="0"/>
              <a:t>function on the department field to know which department the TSR is from, ensure your query returns the name of the TSR, their current department and a new department column, give it a suitable name.</a:t>
            </a:r>
          </a:p>
          <a:p>
            <a:r>
              <a:rPr lang="en-US" dirty="0"/>
              <a:t>Compose all the data from the above queries into one output: name of TSR, their current department, date of hire and your new two columns from above.</a:t>
            </a:r>
          </a:p>
          <a:p>
            <a:endParaRPr lang="en-US" dirty="0"/>
          </a:p>
        </p:txBody>
      </p:sp>
      <p:sp>
        <p:nvSpPr>
          <p:cNvPr id="4" name="Rectangle 3">
            <a:extLst>
              <a:ext uri="{FF2B5EF4-FFF2-40B4-BE49-F238E27FC236}">
                <a16:creationId xmlns:a16="http://schemas.microsoft.com/office/drawing/2014/main" id="{A4951717-1B8B-4462-9785-BDB11831E6FB}"/>
              </a:ext>
            </a:extLst>
          </p:cNvPr>
          <p:cNvSpPr/>
          <p:nvPr/>
        </p:nvSpPr>
        <p:spPr>
          <a:xfrm>
            <a:off x="-112542" y="6309360"/>
            <a:ext cx="1024128"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AirBnB</a:t>
            </a:r>
          </a:p>
        </p:txBody>
      </p:sp>
      <p:pic>
        <p:nvPicPr>
          <p:cNvPr id="6" name="Picture 5">
            <a:extLst>
              <a:ext uri="{FF2B5EF4-FFF2-40B4-BE49-F238E27FC236}">
                <a16:creationId xmlns:a16="http://schemas.microsoft.com/office/drawing/2014/main" id="{7F4DEBB3-BAE9-7BD8-D35C-D4DFAC4FD004}"/>
              </a:ext>
            </a:extLst>
          </p:cNvPr>
          <p:cNvPicPr>
            <a:picLocks noChangeAspect="1"/>
          </p:cNvPicPr>
          <p:nvPr/>
        </p:nvPicPr>
        <p:blipFill>
          <a:blip r:embed="rId3"/>
          <a:stretch>
            <a:fillRect/>
          </a:stretch>
        </p:blipFill>
        <p:spPr>
          <a:xfrm>
            <a:off x="3759129" y="1622149"/>
            <a:ext cx="4152419" cy="1558374"/>
          </a:xfrm>
          <a:prstGeom prst="rect">
            <a:avLst/>
          </a:prstGeom>
        </p:spPr>
      </p:pic>
    </p:spTree>
    <p:extLst>
      <p:ext uri="{BB962C8B-B14F-4D97-AF65-F5344CB8AC3E}">
        <p14:creationId xmlns:p14="http://schemas.microsoft.com/office/powerpoint/2010/main" val="159713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2A9D-756F-B36C-4F8F-4F902CF37CA3}"/>
              </a:ext>
            </a:extLst>
          </p:cNvPr>
          <p:cNvSpPr>
            <a:spLocks noGrp="1"/>
          </p:cNvSpPr>
          <p:nvPr>
            <p:ph type="title"/>
          </p:nvPr>
        </p:nvSpPr>
        <p:spPr/>
        <p:txBody>
          <a:bodyPr/>
          <a:lstStyle/>
          <a:p>
            <a:r>
              <a:rPr lang="en-ZA" dirty="0"/>
              <a:t>Pivoting data</a:t>
            </a:r>
          </a:p>
        </p:txBody>
      </p:sp>
      <p:sp>
        <p:nvSpPr>
          <p:cNvPr id="3" name="Content Placeholder 2">
            <a:extLst>
              <a:ext uri="{FF2B5EF4-FFF2-40B4-BE49-F238E27FC236}">
                <a16:creationId xmlns:a16="http://schemas.microsoft.com/office/drawing/2014/main" id="{ED13ADF8-4C51-560B-BA72-789E660103E0}"/>
              </a:ext>
            </a:extLst>
          </p:cNvPr>
          <p:cNvSpPr>
            <a:spLocks noGrp="1"/>
          </p:cNvSpPr>
          <p:nvPr>
            <p:ph idx="1"/>
          </p:nvPr>
        </p:nvSpPr>
        <p:spPr/>
        <p:txBody>
          <a:bodyPr/>
          <a:lstStyle/>
          <a:p>
            <a:r>
              <a:rPr lang="en-US" dirty="0"/>
              <a:t>Data pivoting enables you to rearrange the columns and rows in a report so you can view data from different perspectives.</a:t>
            </a:r>
          </a:p>
          <a:p>
            <a:r>
              <a:rPr lang="en-US" dirty="0"/>
              <a:t>With data pivoting, you can do the following:</a:t>
            </a:r>
          </a:p>
          <a:p>
            <a:pPr marL="457200" indent="-457200">
              <a:buFont typeface="+mj-lt"/>
              <a:buAutoNum type="arabicPeriod"/>
            </a:pPr>
            <a:r>
              <a:rPr lang="en-US" dirty="0"/>
              <a:t>Move an object (a business attribute or a metric calculation) and its related data from a row to a column.</a:t>
            </a:r>
          </a:p>
          <a:p>
            <a:pPr marL="457200" indent="-457200">
              <a:buFont typeface="+mj-lt"/>
              <a:buAutoNum type="arabicPeriod"/>
            </a:pPr>
            <a:r>
              <a:rPr lang="en-US" dirty="0"/>
              <a:t>Move an object (a business attribute or a metric calculation) and its related data from a column to a row.</a:t>
            </a:r>
          </a:p>
          <a:p>
            <a:pPr marL="457200" indent="-457200">
              <a:buFont typeface="+mj-lt"/>
              <a:buAutoNum type="arabicPeriod"/>
            </a:pPr>
            <a:r>
              <a:rPr lang="en-US" dirty="0"/>
              <a:t>Change the order of objects in the rows.</a:t>
            </a:r>
          </a:p>
          <a:p>
            <a:pPr marL="457200" indent="-457200">
              <a:buFont typeface="+mj-lt"/>
              <a:buAutoNum type="arabicPeriod"/>
            </a:pPr>
            <a:r>
              <a:rPr lang="en-US" dirty="0"/>
              <a:t>Change the order of objects in the columns.</a:t>
            </a:r>
            <a:endParaRPr lang="en-ZA" dirty="0"/>
          </a:p>
        </p:txBody>
      </p:sp>
    </p:spTree>
    <p:extLst>
      <p:ext uri="{BB962C8B-B14F-4D97-AF65-F5344CB8AC3E}">
        <p14:creationId xmlns:p14="http://schemas.microsoft.com/office/powerpoint/2010/main" val="279030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66BE-84D8-4D2C-B6DB-9CAD09B7E7CC}"/>
              </a:ext>
            </a:extLst>
          </p:cNvPr>
          <p:cNvSpPr>
            <a:spLocks noGrp="1"/>
          </p:cNvSpPr>
          <p:nvPr>
            <p:ph type="title"/>
          </p:nvPr>
        </p:nvSpPr>
        <p:spPr/>
        <p:txBody>
          <a:bodyPr/>
          <a:lstStyle/>
          <a:p>
            <a:r>
              <a:rPr lang="en-ZA" dirty="0"/>
              <a:t>Pivoting data</a:t>
            </a:r>
          </a:p>
        </p:txBody>
      </p:sp>
      <p:pic>
        <p:nvPicPr>
          <p:cNvPr id="5" name="Content Placeholder 4" descr="Graphical user interface, text&#10;&#10;Description automatically generated">
            <a:extLst>
              <a:ext uri="{FF2B5EF4-FFF2-40B4-BE49-F238E27FC236}">
                <a16:creationId xmlns:a16="http://schemas.microsoft.com/office/drawing/2014/main" id="{9C733FD0-54DB-4BD0-A4F7-34930A046C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2474789"/>
            <a:ext cx="5430008" cy="2962688"/>
          </a:xfrm>
        </p:spPr>
      </p:pic>
      <p:sp>
        <p:nvSpPr>
          <p:cNvPr id="3" name="TextBox 2">
            <a:extLst>
              <a:ext uri="{FF2B5EF4-FFF2-40B4-BE49-F238E27FC236}">
                <a16:creationId xmlns:a16="http://schemas.microsoft.com/office/drawing/2014/main" id="{AB4AD909-0EB7-12AF-1981-F409C3CFF65B}"/>
              </a:ext>
            </a:extLst>
          </p:cNvPr>
          <p:cNvSpPr txBox="1"/>
          <p:nvPr/>
        </p:nvSpPr>
        <p:spPr>
          <a:xfrm>
            <a:off x="1024128" y="1737359"/>
            <a:ext cx="10426974" cy="369332"/>
          </a:xfrm>
          <a:prstGeom prst="rect">
            <a:avLst/>
          </a:prstGeom>
          <a:noFill/>
        </p:spPr>
        <p:txBody>
          <a:bodyPr wrap="square" rtlCol="0">
            <a:spAutoFit/>
          </a:bodyPr>
          <a:lstStyle/>
          <a:p>
            <a:r>
              <a:rPr lang="en-ZA" dirty="0"/>
              <a:t>This is the setup for a sample for pivoting data</a:t>
            </a:r>
          </a:p>
        </p:txBody>
      </p:sp>
    </p:spTree>
    <p:extLst>
      <p:ext uri="{BB962C8B-B14F-4D97-AF65-F5344CB8AC3E}">
        <p14:creationId xmlns:p14="http://schemas.microsoft.com/office/powerpoint/2010/main" val="3229280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1304-37A6-4397-BE9F-4B8BEA0CB1F7}"/>
              </a:ext>
            </a:extLst>
          </p:cNvPr>
          <p:cNvSpPr>
            <a:spLocks noGrp="1"/>
          </p:cNvSpPr>
          <p:nvPr>
            <p:ph type="title"/>
          </p:nvPr>
        </p:nvSpPr>
        <p:spPr/>
        <p:txBody>
          <a:bodyPr/>
          <a:lstStyle/>
          <a:p>
            <a:r>
              <a:rPr lang="en-ZA" dirty="0"/>
              <a:t>Pivoting data</a:t>
            </a:r>
          </a:p>
        </p:txBody>
      </p:sp>
      <p:sp>
        <p:nvSpPr>
          <p:cNvPr id="8" name="Content Placeholder 7">
            <a:extLst>
              <a:ext uri="{FF2B5EF4-FFF2-40B4-BE49-F238E27FC236}">
                <a16:creationId xmlns:a16="http://schemas.microsoft.com/office/drawing/2014/main" id="{B108A92A-7E44-5362-DF8E-22EB21D08D3F}"/>
              </a:ext>
            </a:extLst>
          </p:cNvPr>
          <p:cNvSpPr>
            <a:spLocks noGrp="1"/>
          </p:cNvSpPr>
          <p:nvPr>
            <p:ph idx="1"/>
          </p:nvPr>
        </p:nvSpPr>
        <p:spPr/>
        <p:txBody>
          <a:bodyPr/>
          <a:lstStyle/>
          <a:p>
            <a:r>
              <a:rPr lang="en-US" sz="2200" dirty="0"/>
              <a:t>PIVOT relational operators convert data from row level to column level. </a:t>
            </a:r>
          </a:p>
          <a:p>
            <a:r>
              <a:rPr lang="en-US" sz="2200" dirty="0"/>
              <a:t>PIVOT rotates an expression in a table value by converting a unique value from one column of the expression to multiple columns of output. </a:t>
            </a:r>
          </a:p>
          <a:p>
            <a:r>
              <a:rPr lang="en-US" sz="2200" dirty="0"/>
              <a:t>You can use the  PIVOT operator to perform aggregate operations wherever you need them.</a:t>
            </a:r>
            <a:endParaRPr lang="en-ZA" sz="2200" dirty="0"/>
          </a:p>
          <a:p>
            <a:endParaRPr lang="en-ZA" dirty="0"/>
          </a:p>
        </p:txBody>
      </p:sp>
    </p:spTree>
    <p:extLst>
      <p:ext uri="{BB962C8B-B14F-4D97-AF65-F5344CB8AC3E}">
        <p14:creationId xmlns:p14="http://schemas.microsoft.com/office/powerpoint/2010/main" val="300871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D762-4F30-6D60-8A0A-26BD75E1DFB2}"/>
              </a:ext>
            </a:extLst>
          </p:cNvPr>
          <p:cNvSpPr>
            <a:spLocks noGrp="1"/>
          </p:cNvSpPr>
          <p:nvPr>
            <p:ph type="title"/>
          </p:nvPr>
        </p:nvSpPr>
        <p:spPr/>
        <p:txBody>
          <a:bodyPr/>
          <a:lstStyle/>
          <a:p>
            <a:r>
              <a:rPr lang="en-ZA" dirty="0"/>
              <a:t>Example</a:t>
            </a:r>
          </a:p>
        </p:txBody>
      </p:sp>
      <p:pic>
        <p:nvPicPr>
          <p:cNvPr id="4" name="Content Placeholder 4" descr="Text&#10;&#10;Description automatically generated">
            <a:extLst>
              <a:ext uri="{FF2B5EF4-FFF2-40B4-BE49-F238E27FC236}">
                <a16:creationId xmlns:a16="http://schemas.microsoft.com/office/drawing/2014/main" id="{8E44B9C4-A28F-9ACA-E91B-DE6944F8C3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169235"/>
            <a:ext cx="5223135" cy="2519529"/>
          </a:xfrm>
        </p:spPr>
      </p:pic>
      <p:pic>
        <p:nvPicPr>
          <p:cNvPr id="5" name="Picture 4">
            <a:extLst>
              <a:ext uri="{FF2B5EF4-FFF2-40B4-BE49-F238E27FC236}">
                <a16:creationId xmlns:a16="http://schemas.microsoft.com/office/drawing/2014/main" id="{29F94B0D-6498-9B02-3344-FCDF839D4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5015887"/>
            <a:ext cx="10746593" cy="1111717"/>
          </a:xfrm>
          <a:prstGeom prst="rect">
            <a:avLst/>
          </a:prstGeom>
        </p:spPr>
      </p:pic>
      <p:graphicFrame>
        <p:nvGraphicFramePr>
          <p:cNvPr id="3" name="Table 5">
            <a:extLst>
              <a:ext uri="{FF2B5EF4-FFF2-40B4-BE49-F238E27FC236}">
                <a16:creationId xmlns:a16="http://schemas.microsoft.com/office/drawing/2014/main" id="{0BB621F0-6C04-4509-D702-6A2146E1D6BE}"/>
              </a:ext>
            </a:extLst>
          </p:cNvPr>
          <p:cNvGraphicFramePr>
            <a:graphicFrameLocks noGrp="1"/>
          </p:cNvGraphicFramePr>
          <p:nvPr>
            <p:extLst>
              <p:ext uri="{D42A27DB-BD31-4B8C-83A1-F6EECF244321}">
                <p14:modId xmlns:p14="http://schemas.microsoft.com/office/powerpoint/2010/main" val="3468688699"/>
              </p:ext>
            </p:extLst>
          </p:nvPr>
        </p:nvGraphicFramePr>
        <p:xfrm>
          <a:off x="6878448" y="292176"/>
          <a:ext cx="4289424" cy="4389120"/>
        </p:xfrm>
        <a:graphic>
          <a:graphicData uri="http://schemas.openxmlformats.org/drawingml/2006/table">
            <a:tbl>
              <a:tblPr firstRow="1" bandRow="1">
                <a:tableStyleId>{073A0DAA-6AF3-43AB-8588-CEC1D06C72B9}</a:tableStyleId>
              </a:tblPr>
              <a:tblGrid>
                <a:gridCol w="2144712">
                  <a:extLst>
                    <a:ext uri="{9D8B030D-6E8A-4147-A177-3AD203B41FA5}">
                      <a16:colId xmlns:a16="http://schemas.microsoft.com/office/drawing/2014/main" val="2079883090"/>
                    </a:ext>
                  </a:extLst>
                </a:gridCol>
                <a:gridCol w="2144712">
                  <a:extLst>
                    <a:ext uri="{9D8B030D-6E8A-4147-A177-3AD203B41FA5}">
                      <a16:colId xmlns:a16="http://schemas.microsoft.com/office/drawing/2014/main" val="912680795"/>
                    </a:ext>
                  </a:extLst>
                </a:gridCol>
              </a:tblGrid>
              <a:tr h="246575">
                <a:tc>
                  <a:txBody>
                    <a:bodyPr/>
                    <a:lstStyle/>
                    <a:p>
                      <a:r>
                        <a:rPr lang="en-ZA" dirty="0"/>
                        <a:t>DaysToManufacture</a:t>
                      </a:r>
                    </a:p>
                  </a:txBody>
                  <a:tcPr/>
                </a:tc>
                <a:tc>
                  <a:txBody>
                    <a:bodyPr/>
                    <a:lstStyle/>
                    <a:p>
                      <a:r>
                        <a:rPr lang="en-US" dirty="0"/>
                        <a:t>StandardCost</a:t>
                      </a:r>
                      <a:endParaRPr lang="en-ZA" dirty="0"/>
                    </a:p>
                  </a:txBody>
                  <a:tcPr/>
                </a:tc>
                <a:extLst>
                  <a:ext uri="{0D108BD9-81ED-4DB2-BD59-A6C34878D82A}">
                    <a16:rowId xmlns:a16="http://schemas.microsoft.com/office/drawing/2014/main" val="2931139889"/>
                  </a:ext>
                </a:extLst>
              </a:tr>
              <a:tr h="246575">
                <a:tc>
                  <a:txBody>
                    <a:bodyPr/>
                    <a:lstStyle/>
                    <a:p>
                      <a:r>
                        <a:rPr lang="en-US" dirty="0"/>
                        <a:t>0</a:t>
                      </a:r>
                      <a:endParaRPr lang="en-ZA" dirty="0"/>
                    </a:p>
                  </a:txBody>
                  <a:tcPr/>
                </a:tc>
                <a:tc>
                  <a:txBody>
                    <a:bodyPr/>
                    <a:lstStyle/>
                    <a:p>
                      <a:r>
                        <a:rPr lang="en-ZA" dirty="0"/>
                        <a:t>3.7</a:t>
                      </a:r>
                    </a:p>
                  </a:txBody>
                  <a:tcPr/>
                </a:tc>
                <a:extLst>
                  <a:ext uri="{0D108BD9-81ED-4DB2-BD59-A6C34878D82A}">
                    <a16:rowId xmlns:a16="http://schemas.microsoft.com/office/drawing/2014/main" val="1617008730"/>
                  </a:ext>
                </a:extLst>
              </a:tr>
              <a:tr h="246575">
                <a:tc>
                  <a:txBody>
                    <a:bodyPr/>
                    <a:lstStyle/>
                    <a:p>
                      <a:r>
                        <a:rPr lang="en-US" dirty="0"/>
                        <a:t>1</a:t>
                      </a:r>
                      <a:endParaRPr lang="en-ZA" dirty="0"/>
                    </a:p>
                  </a:txBody>
                  <a:tcPr/>
                </a:tc>
                <a:tc>
                  <a:txBody>
                    <a:bodyPr/>
                    <a:lstStyle/>
                    <a:p>
                      <a:r>
                        <a:rPr lang="en-ZA" dirty="0"/>
                        <a:t>238</a:t>
                      </a:r>
                    </a:p>
                  </a:txBody>
                  <a:tcPr/>
                </a:tc>
                <a:extLst>
                  <a:ext uri="{0D108BD9-81ED-4DB2-BD59-A6C34878D82A}">
                    <a16:rowId xmlns:a16="http://schemas.microsoft.com/office/drawing/2014/main" val="1291906015"/>
                  </a:ext>
                </a:extLst>
              </a:tr>
              <a:tr h="246575">
                <a:tc>
                  <a:txBody>
                    <a:bodyPr/>
                    <a:lstStyle/>
                    <a:p>
                      <a:r>
                        <a:rPr lang="en-US" dirty="0"/>
                        <a:t>0</a:t>
                      </a:r>
                      <a:endParaRPr lang="en-ZA" dirty="0"/>
                    </a:p>
                  </a:txBody>
                  <a:tcPr/>
                </a:tc>
                <a:tc>
                  <a:txBody>
                    <a:bodyPr/>
                    <a:lstStyle/>
                    <a:p>
                      <a:r>
                        <a:rPr lang="en-ZA" dirty="0"/>
                        <a:t>7.8</a:t>
                      </a:r>
                    </a:p>
                  </a:txBody>
                  <a:tcPr/>
                </a:tc>
                <a:extLst>
                  <a:ext uri="{0D108BD9-81ED-4DB2-BD59-A6C34878D82A}">
                    <a16:rowId xmlns:a16="http://schemas.microsoft.com/office/drawing/2014/main" val="4049431203"/>
                  </a:ext>
                </a:extLst>
              </a:tr>
              <a:tr h="246575">
                <a:tc>
                  <a:txBody>
                    <a:bodyPr/>
                    <a:lstStyle/>
                    <a:p>
                      <a:r>
                        <a:rPr lang="en-US" dirty="0"/>
                        <a:t>1</a:t>
                      </a:r>
                      <a:endParaRPr lang="en-ZA" dirty="0"/>
                    </a:p>
                  </a:txBody>
                  <a:tcPr/>
                </a:tc>
                <a:tc>
                  <a:txBody>
                    <a:bodyPr/>
                    <a:lstStyle/>
                    <a:p>
                      <a:r>
                        <a:rPr lang="en-ZA" dirty="0"/>
                        <a:t>203.5</a:t>
                      </a:r>
                    </a:p>
                  </a:txBody>
                  <a:tcPr/>
                </a:tc>
                <a:extLst>
                  <a:ext uri="{0D108BD9-81ED-4DB2-BD59-A6C34878D82A}">
                    <a16:rowId xmlns:a16="http://schemas.microsoft.com/office/drawing/2014/main" val="3017329352"/>
                  </a:ext>
                </a:extLst>
              </a:tr>
              <a:tr h="246575">
                <a:tc>
                  <a:txBody>
                    <a:bodyPr/>
                    <a:lstStyle/>
                    <a:p>
                      <a:r>
                        <a:rPr lang="en-US" dirty="0"/>
                        <a:t>2</a:t>
                      </a:r>
                      <a:endParaRPr lang="en-ZA" dirty="0"/>
                    </a:p>
                  </a:txBody>
                  <a:tcPr/>
                </a:tc>
                <a:tc>
                  <a:txBody>
                    <a:bodyPr/>
                    <a:lstStyle/>
                    <a:p>
                      <a:r>
                        <a:rPr lang="en-ZA" dirty="0"/>
                        <a:t>255.6</a:t>
                      </a:r>
                    </a:p>
                  </a:txBody>
                  <a:tcPr/>
                </a:tc>
                <a:extLst>
                  <a:ext uri="{0D108BD9-81ED-4DB2-BD59-A6C34878D82A}">
                    <a16:rowId xmlns:a16="http://schemas.microsoft.com/office/drawing/2014/main" val="680786543"/>
                  </a:ext>
                </a:extLst>
              </a:tr>
              <a:tr h="246575">
                <a:tc>
                  <a:txBody>
                    <a:bodyPr/>
                    <a:lstStyle/>
                    <a:p>
                      <a:r>
                        <a:rPr lang="en-ZA" dirty="0"/>
                        <a:t>4</a:t>
                      </a:r>
                    </a:p>
                  </a:txBody>
                  <a:tcPr/>
                </a:tc>
                <a:tc>
                  <a:txBody>
                    <a:bodyPr/>
                    <a:lstStyle/>
                    <a:p>
                      <a:r>
                        <a:rPr lang="en-ZA" dirty="0"/>
                        <a:t>1508</a:t>
                      </a:r>
                    </a:p>
                  </a:txBody>
                  <a:tcPr/>
                </a:tc>
                <a:extLst>
                  <a:ext uri="{0D108BD9-81ED-4DB2-BD59-A6C34878D82A}">
                    <a16:rowId xmlns:a16="http://schemas.microsoft.com/office/drawing/2014/main" val="3288542222"/>
                  </a:ext>
                </a:extLst>
              </a:tr>
              <a:tr h="246575">
                <a:tc>
                  <a:txBody>
                    <a:bodyPr/>
                    <a:lstStyle/>
                    <a:p>
                      <a:r>
                        <a:rPr lang="en-US" dirty="0"/>
                        <a:t>2</a:t>
                      </a:r>
                      <a:endParaRPr lang="en-ZA" dirty="0"/>
                    </a:p>
                  </a:txBody>
                  <a:tcPr/>
                </a:tc>
                <a:tc>
                  <a:txBody>
                    <a:bodyPr/>
                    <a:lstStyle/>
                    <a:p>
                      <a:r>
                        <a:rPr lang="en-ZA" dirty="0"/>
                        <a:t>224.9</a:t>
                      </a:r>
                    </a:p>
                  </a:txBody>
                  <a:tcPr/>
                </a:tc>
                <a:extLst>
                  <a:ext uri="{0D108BD9-81ED-4DB2-BD59-A6C34878D82A}">
                    <a16:rowId xmlns:a16="http://schemas.microsoft.com/office/drawing/2014/main" val="290455272"/>
                  </a:ext>
                </a:extLst>
              </a:tr>
              <a:tr h="246575">
                <a:tc>
                  <a:txBody>
                    <a:bodyPr/>
                    <a:lstStyle/>
                    <a:p>
                      <a:r>
                        <a:rPr lang="en-US" dirty="0"/>
                        <a:t>4</a:t>
                      </a:r>
                      <a:endParaRPr lang="en-ZA" dirty="0"/>
                    </a:p>
                  </a:txBody>
                  <a:tcPr/>
                </a:tc>
                <a:tc>
                  <a:txBody>
                    <a:bodyPr/>
                    <a:lstStyle/>
                    <a:p>
                      <a:r>
                        <a:rPr lang="en-ZA" dirty="0"/>
                        <a:t>1007</a:t>
                      </a:r>
                    </a:p>
                  </a:txBody>
                  <a:tcPr/>
                </a:tc>
                <a:extLst>
                  <a:ext uri="{0D108BD9-81ED-4DB2-BD59-A6C34878D82A}">
                    <a16:rowId xmlns:a16="http://schemas.microsoft.com/office/drawing/2014/main" val="1235035076"/>
                  </a:ext>
                </a:extLst>
              </a:tr>
              <a:tr h="246575">
                <a:tc>
                  <a:txBody>
                    <a:bodyPr/>
                    <a:lstStyle/>
                    <a:p>
                      <a:r>
                        <a:rPr lang="en-US"/>
                        <a:t>3</a:t>
                      </a:r>
                      <a:endParaRPr lang="en-ZA"/>
                    </a:p>
                  </a:txBody>
                  <a:tcPr/>
                </a:tc>
                <a:tc>
                  <a:txBody>
                    <a:bodyPr/>
                    <a:lstStyle/>
                    <a:p>
                      <a:r>
                        <a:rPr lang="en-ZA" dirty="0"/>
                        <a:t>Null</a:t>
                      </a:r>
                    </a:p>
                  </a:txBody>
                  <a:tcPr/>
                </a:tc>
                <a:extLst>
                  <a:ext uri="{0D108BD9-81ED-4DB2-BD59-A6C34878D82A}">
                    <a16:rowId xmlns:a16="http://schemas.microsoft.com/office/drawing/2014/main" val="2619157447"/>
                  </a:ext>
                </a:extLst>
              </a:tr>
              <a:tr h="246575">
                <a:tc>
                  <a:txBody>
                    <a:bodyPr/>
                    <a:lstStyle/>
                    <a:p>
                      <a:r>
                        <a:rPr lang="en-ZA" dirty="0"/>
                        <a:t>4</a:t>
                      </a:r>
                    </a:p>
                  </a:txBody>
                  <a:tcPr/>
                </a:tc>
                <a:tc>
                  <a:txBody>
                    <a:bodyPr/>
                    <a:lstStyle/>
                    <a:p>
                      <a:r>
                        <a:rPr lang="en-ZA" dirty="0"/>
                        <a:t>1678</a:t>
                      </a:r>
                    </a:p>
                  </a:txBody>
                  <a:tcPr/>
                </a:tc>
                <a:extLst>
                  <a:ext uri="{0D108BD9-81ED-4DB2-BD59-A6C34878D82A}">
                    <a16:rowId xmlns:a16="http://schemas.microsoft.com/office/drawing/2014/main" val="3755827427"/>
                  </a:ext>
                </a:extLst>
              </a:tr>
              <a:tr h="246575">
                <a:tc>
                  <a:txBody>
                    <a:bodyPr/>
                    <a:lstStyle/>
                    <a:p>
                      <a:r>
                        <a:rPr lang="en-ZA" dirty="0"/>
                        <a:t>4</a:t>
                      </a:r>
                    </a:p>
                  </a:txBody>
                  <a:tcPr/>
                </a:tc>
                <a:tc>
                  <a:txBody>
                    <a:bodyPr/>
                    <a:lstStyle/>
                    <a:p>
                      <a:r>
                        <a:rPr lang="en-ZA" dirty="0"/>
                        <a:t>53</a:t>
                      </a:r>
                    </a:p>
                  </a:txBody>
                  <a:tcPr/>
                </a:tc>
                <a:extLst>
                  <a:ext uri="{0D108BD9-81ED-4DB2-BD59-A6C34878D82A}">
                    <a16:rowId xmlns:a16="http://schemas.microsoft.com/office/drawing/2014/main" val="3898613650"/>
                  </a:ext>
                </a:extLst>
              </a:tr>
            </a:tbl>
          </a:graphicData>
        </a:graphic>
      </p:graphicFrame>
    </p:spTree>
    <p:extLst>
      <p:ext uri="{BB962C8B-B14F-4D97-AF65-F5344CB8AC3E}">
        <p14:creationId xmlns:p14="http://schemas.microsoft.com/office/powerpoint/2010/main" val="29585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7D84-A5F3-4B96-879D-88D58C2F2F1A}"/>
              </a:ext>
            </a:extLst>
          </p:cNvPr>
          <p:cNvSpPr>
            <a:spLocks noGrp="1"/>
          </p:cNvSpPr>
          <p:nvPr>
            <p:ph type="title"/>
          </p:nvPr>
        </p:nvSpPr>
        <p:spPr/>
        <p:txBody>
          <a:bodyPr/>
          <a:lstStyle/>
          <a:p>
            <a:r>
              <a:rPr lang="en-ZA" dirty="0"/>
              <a:t>Pivoting data</a:t>
            </a:r>
          </a:p>
        </p:txBody>
      </p:sp>
      <p:sp>
        <p:nvSpPr>
          <p:cNvPr id="3" name="Content Placeholder 2">
            <a:extLst>
              <a:ext uri="{FF2B5EF4-FFF2-40B4-BE49-F238E27FC236}">
                <a16:creationId xmlns:a16="http://schemas.microsoft.com/office/drawing/2014/main" id="{8A8F4649-2C09-49AA-AE32-E7653ECCA238}"/>
              </a:ext>
            </a:extLst>
          </p:cNvPr>
          <p:cNvSpPr>
            <a:spLocks noGrp="1"/>
          </p:cNvSpPr>
          <p:nvPr>
            <p:ph idx="1"/>
          </p:nvPr>
        </p:nvSpPr>
        <p:spPr>
          <a:xfrm>
            <a:off x="1024126" y="1974701"/>
            <a:ext cx="9720073" cy="3689403"/>
          </a:xfrm>
        </p:spPr>
        <p:txBody>
          <a:bodyPr>
            <a:normAutofit/>
          </a:bodyPr>
          <a:lstStyle/>
          <a:p>
            <a:r>
              <a:rPr lang="en-ZA" dirty="0"/>
              <a:t>create a summary report to determine the total amount made from the private rooms, hotel rooms and shared rooms. Your summary should include the neighbourhood. </a:t>
            </a:r>
          </a:p>
          <a:p>
            <a:endParaRPr lang="en-US" dirty="0"/>
          </a:p>
        </p:txBody>
      </p:sp>
      <p:sp>
        <p:nvSpPr>
          <p:cNvPr id="4" name="Rectangle 3">
            <a:extLst>
              <a:ext uri="{FF2B5EF4-FFF2-40B4-BE49-F238E27FC236}">
                <a16:creationId xmlns:a16="http://schemas.microsoft.com/office/drawing/2014/main" id="{A4951717-1B8B-4462-9785-BDB11831E6FB}"/>
              </a:ext>
            </a:extLst>
          </p:cNvPr>
          <p:cNvSpPr/>
          <p:nvPr/>
        </p:nvSpPr>
        <p:spPr>
          <a:xfrm>
            <a:off x="-112542" y="6309360"/>
            <a:ext cx="1024128"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AirBnB</a:t>
            </a:r>
          </a:p>
        </p:txBody>
      </p:sp>
    </p:spTree>
    <p:extLst>
      <p:ext uri="{BB962C8B-B14F-4D97-AF65-F5344CB8AC3E}">
        <p14:creationId xmlns:p14="http://schemas.microsoft.com/office/powerpoint/2010/main" val="350882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C928-E431-41F7-AE7F-C6D270D4047E}"/>
              </a:ext>
            </a:extLst>
          </p:cNvPr>
          <p:cNvSpPr>
            <a:spLocks noGrp="1"/>
          </p:cNvSpPr>
          <p:nvPr>
            <p:ph type="title"/>
          </p:nvPr>
        </p:nvSpPr>
        <p:spPr/>
        <p:txBody>
          <a:bodyPr/>
          <a:lstStyle/>
          <a:p>
            <a:r>
              <a:rPr lang="en-ZA" dirty="0"/>
              <a:t>Temp tables</a:t>
            </a:r>
          </a:p>
        </p:txBody>
      </p:sp>
      <p:sp>
        <p:nvSpPr>
          <p:cNvPr id="3" name="Content Placeholder 2">
            <a:extLst>
              <a:ext uri="{FF2B5EF4-FFF2-40B4-BE49-F238E27FC236}">
                <a16:creationId xmlns:a16="http://schemas.microsoft.com/office/drawing/2014/main" id="{149F3F86-762C-4E84-89F8-6750496B06FF}"/>
              </a:ext>
            </a:extLst>
          </p:cNvPr>
          <p:cNvSpPr>
            <a:spLocks noGrp="1"/>
          </p:cNvSpPr>
          <p:nvPr>
            <p:ph idx="1"/>
          </p:nvPr>
        </p:nvSpPr>
        <p:spPr/>
        <p:txBody>
          <a:bodyPr>
            <a:normAutofit/>
          </a:bodyPr>
          <a:lstStyle/>
          <a:p>
            <a:r>
              <a:rPr lang="en-US" sz="2000" dirty="0"/>
              <a:t>Temporary tables are used to store data temporarily and they can perform CRUD (Create, Read, Update, and Delete), join, and some other operations like the persistent database tables. </a:t>
            </a:r>
          </a:p>
          <a:p>
            <a:r>
              <a:rPr lang="en-US" sz="2000" dirty="0"/>
              <a:t>Temporary tables are </a:t>
            </a:r>
            <a:r>
              <a:rPr lang="en-US" sz="2000" b="1" dirty="0"/>
              <a:t>dropped when the session that creates the table has closed</a:t>
            </a:r>
            <a:r>
              <a:rPr lang="en-US" sz="2000" dirty="0"/>
              <a:t> or can also be explicitly dropped by users. At the same time, temporary tables can act like physical tables in many ways, which gives us more flexibility. Such as, we can create constraints, indexes, or statistics in these tables. </a:t>
            </a:r>
          </a:p>
          <a:p>
            <a:endParaRPr lang="en-US" dirty="0"/>
          </a:p>
          <a:p>
            <a:endParaRPr lang="en-ZA" dirty="0"/>
          </a:p>
        </p:txBody>
      </p:sp>
    </p:spTree>
    <p:extLst>
      <p:ext uri="{BB962C8B-B14F-4D97-AF65-F5344CB8AC3E}">
        <p14:creationId xmlns:p14="http://schemas.microsoft.com/office/powerpoint/2010/main" val="410323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D546-858F-5ABB-EF11-3E8B71834392}"/>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B439F450-7E4D-0928-98E4-169DB82AB5F9}"/>
              </a:ext>
            </a:extLst>
          </p:cNvPr>
          <p:cNvSpPr>
            <a:spLocks noGrp="1"/>
          </p:cNvSpPr>
          <p:nvPr>
            <p:ph idx="1"/>
          </p:nvPr>
        </p:nvSpPr>
        <p:spPr/>
        <p:txBody>
          <a:bodyPr/>
          <a:lstStyle/>
          <a:p>
            <a:r>
              <a:rPr lang="en-US" sz="2400" dirty="0"/>
              <a:t>SQL Server provides two types of temporary tables according to their scope:</a:t>
            </a:r>
          </a:p>
          <a:p>
            <a:endParaRPr lang="en-US" sz="2400" dirty="0"/>
          </a:p>
          <a:p>
            <a:r>
              <a:rPr lang="en-US" sz="2400" dirty="0"/>
              <a:t>1. </a:t>
            </a:r>
            <a:r>
              <a:rPr lang="en-US" sz="2400" b="1" dirty="0"/>
              <a:t>Local Temporary Table </a:t>
            </a:r>
            <a:r>
              <a:rPr lang="en-US" sz="2400" dirty="0"/>
              <a:t>- tables are visible for the duration of the connection and when the session is closed the local temporary table are dropped automatically</a:t>
            </a:r>
          </a:p>
          <a:p>
            <a:r>
              <a:rPr lang="en-US" sz="2400" dirty="0"/>
              <a:t>2. </a:t>
            </a:r>
            <a:r>
              <a:rPr lang="en-US" sz="2400" b="1" dirty="0"/>
              <a:t>Global Temp Table </a:t>
            </a:r>
            <a:r>
              <a:rPr lang="en-US" sz="2400" dirty="0"/>
              <a:t>- These tables can be accessed by all other sessions, unlike local ones.</a:t>
            </a:r>
            <a:endParaRPr lang="en-US" sz="2400" b="1" dirty="0"/>
          </a:p>
        </p:txBody>
      </p:sp>
    </p:spTree>
    <p:extLst>
      <p:ext uri="{BB962C8B-B14F-4D97-AF65-F5344CB8AC3E}">
        <p14:creationId xmlns:p14="http://schemas.microsoft.com/office/powerpoint/2010/main" val="63353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FE4C-4F59-7687-9CF8-4A1803A99B36}"/>
              </a:ext>
            </a:extLst>
          </p:cNvPr>
          <p:cNvSpPr>
            <a:spLocks noGrp="1"/>
          </p:cNvSpPr>
          <p:nvPr>
            <p:ph type="title"/>
          </p:nvPr>
        </p:nvSpPr>
        <p:spPr/>
        <p:txBody>
          <a:bodyPr/>
          <a:lstStyle/>
          <a:p>
            <a:r>
              <a:rPr lang="en-US" dirty="0"/>
              <a:t>Temp Tables</a:t>
            </a:r>
            <a:endParaRPr lang="en-ZA" dirty="0"/>
          </a:p>
        </p:txBody>
      </p:sp>
      <p:graphicFrame>
        <p:nvGraphicFramePr>
          <p:cNvPr id="4" name="Table 4">
            <a:extLst>
              <a:ext uri="{FF2B5EF4-FFF2-40B4-BE49-F238E27FC236}">
                <a16:creationId xmlns:a16="http://schemas.microsoft.com/office/drawing/2014/main" id="{FB7F1489-3691-A6E7-14F9-23FBA32C6C6F}"/>
              </a:ext>
            </a:extLst>
          </p:cNvPr>
          <p:cNvGraphicFramePr>
            <a:graphicFrameLocks noGrp="1"/>
          </p:cNvGraphicFramePr>
          <p:nvPr>
            <p:ph idx="1"/>
          </p:nvPr>
        </p:nvGraphicFramePr>
        <p:xfrm>
          <a:off x="1023938" y="1892300"/>
          <a:ext cx="9720262" cy="4575955"/>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2459098102"/>
                    </a:ext>
                  </a:extLst>
                </a:gridCol>
                <a:gridCol w="4860131">
                  <a:extLst>
                    <a:ext uri="{9D8B030D-6E8A-4147-A177-3AD203B41FA5}">
                      <a16:colId xmlns:a16="http://schemas.microsoft.com/office/drawing/2014/main" val="1535855419"/>
                    </a:ext>
                  </a:extLst>
                </a:gridCol>
              </a:tblGrid>
              <a:tr h="746766">
                <a:tc>
                  <a:txBody>
                    <a:bodyPr/>
                    <a:lstStyle/>
                    <a:p>
                      <a:pPr algn="ctr"/>
                      <a:r>
                        <a:rPr lang="en-US" dirty="0"/>
                        <a:t>Local Temp Tables</a:t>
                      </a:r>
                      <a:endParaRPr lang="en-ZA" dirty="0"/>
                    </a:p>
                  </a:txBody>
                  <a:tcPr/>
                </a:tc>
                <a:tc>
                  <a:txBody>
                    <a:bodyPr/>
                    <a:lstStyle/>
                    <a:p>
                      <a:pPr algn="ctr"/>
                      <a:r>
                        <a:rPr lang="en-US" dirty="0"/>
                        <a:t>Global Temp Tables</a:t>
                      </a:r>
                      <a:endParaRPr lang="en-ZA" dirty="0"/>
                    </a:p>
                  </a:txBody>
                  <a:tcPr/>
                </a:tc>
                <a:extLst>
                  <a:ext uri="{0D108BD9-81ED-4DB2-BD59-A6C34878D82A}">
                    <a16:rowId xmlns:a16="http://schemas.microsoft.com/office/drawing/2014/main" val="936942435"/>
                  </a:ext>
                </a:extLst>
              </a:tr>
              <a:tr h="441588">
                <a:tc>
                  <a:txBody>
                    <a:bodyPr/>
                    <a:lstStyle/>
                    <a:p>
                      <a:r>
                        <a:rPr lang="en-US" dirty="0"/>
                        <a:t>Created using the </a:t>
                      </a:r>
                      <a:r>
                        <a:rPr lang="en-ZA" sz="1800" b="0" i="0" kern="1200" dirty="0">
                          <a:solidFill>
                            <a:schemeClr val="dk1"/>
                          </a:solidFill>
                          <a:effectLst/>
                          <a:latin typeface="+mn-lt"/>
                          <a:ea typeface="+mn-ea"/>
                          <a:cs typeface="+mn-cs"/>
                        </a:rPr>
                        <a:t> “</a:t>
                      </a:r>
                      <a:r>
                        <a:rPr lang="en-ZA" sz="1800" b="1" i="0" kern="1200" dirty="0">
                          <a:solidFill>
                            <a:schemeClr val="dk1"/>
                          </a:solidFill>
                          <a:effectLst/>
                          <a:latin typeface="+mn-lt"/>
                          <a:ea typeface="+mn-ea"/>
                          <a:cs typeface="+mn-cs"/>
                        </a:rPr>
                        <a:t>CREATE TABLE</a:t>
                      </a:r>
                      <a:r>
                        <a:rPr lang="en-ZA" sz="1800" b="0" i="0" kern="1200" dirty="0">
                          <a:solidFill>
                            <a:schemeClr val="dk1"/>
                          </a:solidFill>
                          <a:effectLst/>
                          <a:latin typeface="+mn-lt"/>
                          <a:ea typeface="+mn-ea"/>
                          <a:cs typeface="+mn-cs"/>
                        </a:rPr>
                        <a:t>” command.</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Created using the </a:t>
                      </a:r>
                      <a:r>
                        <a:rPr lang="en-ZA" sz="1800" b="0" i="0" kern="1200" dirty="0">
                          <a:solidFill>
                            <a:schemeClr val="dk1"/>
                          </a:solidFill>
                          <a:effectLst/>
                          <a:latin typeface="+mn-lt"/>
                          <a:ea typeface="+mn-ea"/>
                          <a:cs typeface="+mn-cs"/>
                        </a:rPr>
                        <a:t> “</a:t>
                      </a:r>
                      <a:r>
                        <a:rPr lang="en-ZA" sz="1800" b="1" i="0" kern="1200" dirty="0">
                          <a:solidFill>
                            <a:schemeClr val="dk1"/>
                          </a:solidFill>
                          <a:effectLst/>
                          <a:latin typeface="+mn-lt"/>
                          <a:ea typeface="+mn-ea"/>
                          <a:cs typeface="+mn-cs"/>
                        </a:rPr>
                        <a:t>CREATE TABLE</a:t>
                      </a:r>
                      <a:r>
                        <a:rPr lang="en-ZA" sz="1800" b="0" i="0" kern="1200" dirty="0">
                          <a:solidFill>
                            <a:schemeClr val="dk1"/>
                          </a:solidFill>
                          <a:effectLst/>
                          <a:latin typeface="+mn-lt"/>
                          <a:ea typeface="+mn-ea"/>
                          <a:cs typeface="+mn-cs"/>
                        </a:rPr>
                        <a:t>” command.</a:t>
                      </a:r>
                      <a:endParaRPr lang="en-ZA" dirty="0"/>
                    </a:p>
                  </a:txBody>
                  <a:tcPr/>
                </a:tc>
                <a:extLst>
                  <a:ext uri="{0D108BD9-81ED-4DB2-BD59-A6C34878D82A}">
                    <a16:rowId xmlns:a16="http://schemas.microsoft.com/office/drawing/2014/main" val="2248485362"/>
                  </a:ext>
                </a:extLst>
              </a:tr>
              <a:tr h="572317">
                <a:tc>
                  <a:txBody>
                    <a:bodyPr/>
                    <a:lstStyle/>
                    <a:p>
                      <a:r>
                        <a:rPr lang="en-US" dirty="0"/>
                        <a:t>Created using a single hashtag (</a:t>
                      </a:r>
                      <a:r>
                        <a:rPr lang="en-US" b="1" dirty="0"/>
                        <a:t>#</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Created using a double hashtags (</a:t>
                      </a:r>
                      <a:r>
                        <a:rPr lang="en-US" b="1" dirty="0"/>
                        <a:t>##</a:t>
                      </a:r>
                      <a:r>
                        <a:rPr lang="en-US" dirty="0"/>
                        <a:t>).</a:t>
                      </a:r>
                      <a:endParaRPr lang="en-ZA" dirty="0"/>
                    </a:p>
                  </a:txBody>
                  <a:tcPr/>
                </a:tc>
                <a:extLst>
                  <a:ext uri="{0D108BD9-81ED-4DB2-BD59-A6C34878D82A}">
                    <a16:rowId xmlns:a16="http://schemas.microsoft.com/office/drawing/2014/main" val="3240919679"/>
                  </a:ext>
                </a:extLst>
              </a:tr>
              <a:tr h="746766">
                <a:tc>
                  <a:txBody>
                    <a:bodyPr/>
                    <a:lstStyle/>
                    <a:p>
                      <a:r>
                        <a:rPr lang="en-US" dirty="0"/>
                        <a:t>The table will be </a:t>
                      </a:r>
                      <a:r>
                        <a:rPr lang="en-US" sz="1800" dirty="0"/>
                        <a:t>visible for the duration of the connection only.</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table will be </a:t>
                      </a:r>
                      <a:r>
                        <a:rPr lang="en-US" sz="1800" dirty="0"/>
                        <a:t>visible in all sessions.</a:t>
                      </a:r>
                      <a:endParaRPr lang="en-ZA" dirty="0"/>
                    </a:p>
                    <a:p>
                      <a:endParaRPr lang="en-ZA" dirty="0"/>
                    </a:p>
                  </a:txBody>
                  <a:tcPr/>
                </a:tc>
                <a:extLst>
                  <a:ext uri="{0D108BD9-81ED-4DB2-BD59-A6C34878D82A}">
                    <a16:rowId xmlns:a16="http://schemas.microsoft.com/office/drawing/2014/main" val="1342072207"/>
                  </a:ext>
                </a:extLst>
              </a:tr>
              <a:tr h="2068518">
                <a:tc>
                  <a:txBody>
                    <a:bodyPr/>
                    <a:lstStyle/>
                    <a:p>
                      <a:r>
                        <a:rPr lang="en-US" dirty="0"/>
                        <a:t>Example:</a:t>
                      </a:r>
                    </a:p>
                    <a:p>
                      <a:r>
                        <a:rPr lang="en-US" dirty="0"/>
                        <a:t>CREATE TABLE #TempPersonTable (</a:t>
                      </a:r>
                    </a:p>
                    <a:p>
                      <a:r>
                        <a:rPr lang="en-US" dirty="0"/>
                        <a:t>    </a:t>
                      </a:r>
                      <a:r>
                        <a:rPr lang="en-US" dirty="0" err="1"/>
                        <a:t>PersonID</a:t>
                      </a:r>
                      <a:r>
                        <a:rPr lang="en-US" dirty="0"/>
                        <a:t> int PRIMARY KEY IDENTITY(1,1),</a:t>
                      </a:r>
                    </a:p>
                    <a:p>
                      <a:r>
                        <a:rPr lang="en-US" dirty="0"/>
                        <a:t>    </a:t>
                      </a:r>
                      <a:r>
                        <a:rPr lang="en-US" dirty="0" err="1"/>
                        <a:t>LastName</a:t>
                      </a:r>
                      <a:r>
                        <a:rPr lang="en-US" dirty="0"/>
                        <a:t> varchar(255),</a:t>
                      </a:r>
                    </a:p>
                    <a:p>
                      <a:r>
                        <a:rPr lang="en-US" dirty="0"/>
                        <a:t>    FirstName varchar(255),</a:t>
                      </a:r>
                    </a:p>
                    <a:p>
                      <a:r>
                        <a:rPr lang="en-US" dirty="0"/>
                        <a:t>    City varchar(255))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a:t>
                      </a:r>
                    </a:p>
                    <a:p>
                      <a:r>
                        <a:rPr lang="en-US" dirty="0"/>
                        <a:t>CREATE TABLE ##Customers (</a:t>
                      </a:r>
                      <a:r>
                        <a:rPr lang="en-US" dirty="0" err="1"/>
                        <a:t>CustomerId</a:t>
                      </a:r>
                      <a:r>
                        <a:rPr lang="en-US" dirty="0"/>
                        <a:t> INT IDENTITY(1,1) PRIMARY KEY,</a:t>
                      </a:r>
                    </a:p>
                    <a:p>
                      <a:r>
                        <a:rPr lang="en-US" dirty="0" err="1"/>
                        <a:t>CustomerFullName</a:t>
                      </a:r>
                      <a:r>
                        <a:rPr lang="en-US" dirty="0"/>
                        <a:t> VARCHAR(50),</a:t>
                      </a:r>
                    </a:p>
                    <a:p>
                      <a:r>
                        <a:rPr lang="en-US" dirty="0" err="1"/>
                        <a:t>EMail</a:t>
                      </a:r>
                      <a:r>
                        <a:rPr lang="en-US" dirty="0"/>
                        <a:t> VARCHAR(50),</a:t>
                      </a:r>
                    </a:p>
                    <a:p>
                      <a:r>
                        <a:rPr lang="en-US" dirty="0" err="1"/>
                        <a:t>CustomerAddress</a:t>
                      </a:r>
                      <a:r>
                        <a:rPr lang="en-US" dirty="0"/>
                        <a:t> VARCHAR(50),</a:t>
                      </a:r>
                    </a:p>
                    <a:p>
                      <a:r>
                        <a:rPr lang="en-US" dirty="0"/>
                        <a:t>Country VARCHAR(50))</a:t>
                      </a:r>
                      <a:endParaRPr lang="en-ZA" dirty="0"/>
                    </a:p>
                  </a:txBody>
                  <a:tcPr/>
                </a:tc>
                <a:extLst>
                  <a:ext uri="{0D108BD9-81ED-4DB2-BD59-A6C34878D82A}">
                    <a16:rowId xmlns:a16="http://schemas.microsoft.com/office/drawing/2014/main" val="81174101"/>
                  </a:ext>
                </a:extLst>
              </a:tr>
            </a:tbl>
          </a:graphicData>
        </a:graphic>
      </p:graphicFrame>
    </p:spTree>
    <p:extLst>
      <p:ext uri="{BB962C8B-B14F-4D97-AF65-F5344CB8AC3E}">
        <p14:creationId xmlns:p14="http://schemas.microsoft.com/office/powerpoint/2010/main" val="319489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AD59-1F35-4EC1-B7BE-8AB73090D3D6}"/>
              </a:ext>
            </a:extLst>
          </p:cNvPr>
          <p:cNvSpPr>
            <a:spLocks noGrp="1"/>
          </p:cNvSpPr>
          <p:nvPr>
            <p:ph type="title"/>
          </p:nvPr>
        </p:nvSpPr>
        <p:spPr/>
        <p:txBody>
          <a:bodyPr/>
          <a:lstStyle/>
          <a:p>
            <a:r>
              <a:rPr lang="en-US" dirty="0"/>
              <a:t>Temp tables</a:t>
            </a:r>
            <a:endParaRPr lang="en-ZA" dirty="0"/>
          </a:p>
        </p:txBody>
      </p:sp>
      <p:pic>
        <p:nvPicPr>
          <p:cNvPr id="5" name="Content Placeholder 4">
            <a:extLst>
              <a:ext uri="{FF2B5EF4-FFF2-40B4-BE49-F238E27FC236}">
                <a16:creationId xmlns:a16="http://schemas.microsoft.com/office/drawing/2014/main" id="{CCA6B266-6BE2-4BD7-BA56-8B2B5C2E6D8B}"/>
              </a:ext>
            </a:extLst>
          </p:cNvPr>
          <p:cNvPicPr>
            <a:picLocks noGrp="1" noChangeAspect="1"/>
          </p:cNvPicPr>
          <p:nvPr>
            <p:ph idx="1"/>
          </p:nvPr>
        </p:nvPicPr>
        <p:blipFill rotWithShape="1">
          <a:blip r:embed="rId3"/>
          <a:stretch/>
        </p:blipFill>
        <p:spPr>
          <a:xfrm>
            <a:off x="2032841" y="1892300"/>
            <a:ext cx="7702455" cy="44164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7DB0F5B-A0A4-42A1-9F79-451969BC829E}"/>
              </a:ext>
            </a:extLst>
          </p:cNvPr>
          <p:cNvPicPr>
            <a:picLocks noChangeAspect="1"/>
          </p:cNvPicPr>
          <p:nvPr/>
        </p:nvPicPr>
        <p:blipFill>
          <a:blip r:embed="rId4"/>
          <a:stretch>
            <a:fillRect/>
          </a:stretch>
        </p:blipFill>
        <p:spPr>
          <a:xfrm>
            <a:off x="7043607" y="4295747"/>
            <a:ext cx="3700593" cy="230448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1981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2ED2-7102-452B-A785-417B7DAA28AB}"/>
              </a:ext>
            </a:extLst>
          </p:cNvPr>
          <p:cNvSpPr>
            <a:spLocks noGrp="1"/>
          </p:cNvSpPr>
          <p:nvPr>
            <p:ph type="title"/>
          </p:nvPr>
        </p:nvSpPr>
        <p:spPr/>
        <p:txBody>
          <a:bodyPr/>
          <a:lstStyle/>
          <a:p>
            <a:r>
              <a:rPr lang="en-US" dirty="0"/>
              <a:t>Temp tables</a:t>
            </a:r>
            <a:endParaRPr lang="en-ZA" dirty="0"/>
          </a:p>
        </p:txBody>
      </p:sp>
      <p:sp>
        <p:nvSpPr>
          <p:cNvPr id="3" name="Content Placeholder 2">
            <a:extLst>
              <a:ext uri="{FF2B5EF4-FFF2-40B4-BE49-F238E27FC236}">
                <a16:creationId xmlns:a16="http://schemas.microsoft.com/office/drawing/2014/main" id="{773B98DF-BE50-4033-955D-555FC4072A8C}"/>
              </a:ext>
            </a:extLst>
          </p:cNvPr>
          <p:cNvSpPr>
            <a:spLocks noGrp="1"/>
          </p:cNvSpPr>
          <p:nvPr>
            <p:ph idx="1"/>
          </p:nvPr>
        </p:nvSpPr>
        <p:spPr/>
        <p:txBody>
          <a:bodyPr/>
          <a:lstStyle/>
          <a:p>
            <a:pPr marL="0" indent="0" defTabSz="457200">
              <a:buNone/>
            </a:pPr>
            <a:r>
              <a:rPr lang="en-US" sz="1800" dirty="0"/>
              <a:t>With this one you use the same syntax as creating a regular table. However, the name of the temporary table starts with a hash symbol (#) Like below image.</a:t>
            </a:r>
          </a:p>
          <a:p>
            <a:endParaRPr lang="en-US" dirty="0"/>
          </a:p>
          <a:p>
            <a:endParaRPr lang="en-US" dirty="0"/>
          </a:p>
          <a:p>
            <a:endParaRPr lang="en-US" dirty="0"/>
          </a:p>
          <a:p>
            <a:pPr marL="0" defTabSz="457200"/>
            <a:r>
              <a:rPr lang="en-US" sz="1800" dirty="0"/>
              <a:t>After creating the temporary table, you can insert data into this table as a regular table</a:t>
            </a:r>
          </a:p>
          <a:p>
            <a:endParaRPr lang="en-US" dirty="0"/>
          </a:p>
          <a:p>
            <a:endParaRPr lang="en-ZA" dirty="0"/>
          </a:p>
        </p:txBody>
      </p:sp>
      <p:grpSp>
        <p:nvGrpSpPr>
          <p:cNvPr id="10" name="Group 9">
            <a:extLst>
              <a:ext uri="{FF2B5EF4-FFF2-40B4-BE49-F238E27FC236}">
                <a16:creationId xmlns:a16="http://schemas.microsoft.com/office/drawing/2014/main" id="{447E2835-C858-4C77-8289-21C6C59E9E5A}"/>
              </a:ext>
            </a:extLst>
          </p:cNvPr>
          <p:cNvGrpSpPr/>
          <p:nvPr/>
        </p:nvGrpSpPr>
        <p:grpSpPr>
          <a:xfrm>
            <a:off x="1021746" y="2699179"/>
            <a:ext cx="2428875" cy="904875"/>
            <a:chOff x="1024128" y="2685014"/>
            <a:chExt cx="2428875" cy="904875"/>
          </a:xfrm>
        </p:grpSpPr>
        <p:pic>
          <p:nvPicPr>
            <p:cNvPr id="5" name="Picture 4">
              <a:extLst>
                <a:ext uri="{FF2B5EF4-FFF2-40B4-BE49-F238E27FC236}">
                  <a16:creationId xmlns:a16="http://schemas.microsoft.com/office/drawing/2014/main" id="{0D6CC3ED-959B-4321-9D5C-2A0AB46458AA}"/>
                </a:ext>
              </a:extLst>
            </p:cNvPr>
            <p:cNvPicPr>
              <a:picLocks noChangeAspect="1"/>
            </p:cNvPicPr>
            <p:nvPr/>
          </p:nvPicPr>
          <p:blipFill>
            <a:blip r:embed="rId2"/>
            <a:stretch>
              <a:fillRect/>
            </a:stretch>
          </p:blipFill>
          <p:spPr>
            <a:xfrm>
              <a:off x="1024128" y="2685014"/>
              <a:ext cx="2428875" cy="904875"/>
            </a:xfrm>
            <a:prstGeom prst="rect">
              <a:avLst/>
            </a:prstGeom>
          </p:spPr>
        </p:pic>
        <p:sp>
          <p:nvSpPr>
            <p:cNvPr id="7" name="Rectangle 6">
              <a:extLst>
                <a:ext uri="{FF2B5EF4-FFF2-40B4-BE49-F238E27FC236}">
                  <a16:creationId xmlns:a16="http://schemas.microsoft.com/office/drawing/2014/main" id="{FB0B0239-6C91-49E6-ABBA-F2D37DEA2E3E}"/>
                </a:ext>
              </a:extLst>
            </p:cNvPr>
            <p:cNvSpPr/>
            <p:nvPr/>
          </p:nvSpPr>
          <p:spPr>
            <a:xfrm>
              <a:off x="2238565" y="2685014"/>
              <a:ext cx="1214438" cy="3232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pic>
        <p:nvPicPr>
          <p:cNvPr id="9" name="Picture 8">
            <a:extLst>
              <a:ext uri="{FF2B5EF4-FFF2-40B4-BE49-F238E27FC236}">
                <a16:creationId xmlns:a16="http://schemas.microsoft.com/office/drawing/2014/main" id="{EE18C7DF-4DAD-4517-8AE4-69F2F4208EF9}"/>
              </a:ext>
            </a:extLst>
          </p:cNvPr>
          <p:cNvPicPr>
            <a:picLocks noChangeAspect="1"/>
          </p:cNvPicPr>
          <p:nvPr/>
        </p:nvPicPr>
        <p:blipFill>
          <a:blip r:embed="rId3"/>
          <a:stretch>
            <a:fillRect/>
          </a:stretch>
        </p:blipFill>
        <p:spPr>
          <a:xfrm>
            <a:off x="1021746" y="4374234"/>
            <a:ext cx="3648075" cy="2343150"/>
          </a:xfrm>
          <a:prstGeom prst="rect">
            <a:avLst/>
          </a:prstGeom>
        </p:spPr>
      </p:pic>
    </p:spTree>
    <p:extLst>
      <p:ext uri="{BB962C8B-B14F-4D97-AF65-F5344CB8AC3E}">
        <p14:creationId xmlns:p14="http://schemas.microsoft.com/office/powerpoint/2010/main" val="123066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78D-4321-44EA-842F-7DD68653A756}"/>
              </a:ext>
            </a:extLst>
          </p:cNvPr>
          <p:cNvSpPr>
            <a:spLocks noGrp="1"/>
          </p:cNvSpPr>
          <p:nvPr>
            <p:ph type="title"/>
          </p:nvPr>
        </p:nvSpPr>
        <p:spPr/>
        <p:txBody>
          <a:bodyPr/>
          <a:lstStyle/>
          <a:p>
            <a:r>
              <a:rPr lang="en-US" dirty="0"/>
              <a:t>Temp tables</a:t>
            </a:r>
            <a:endParaRPr lang="en-ZA" dirty="0"/>
          </a:p>
        </p:txBody>
      </p:sp>
      <p:sp>
        <p:nvSpPr>
          <p:cNvPr id="3" name="Content Placeholder 2">
            <a:extLst>
              <a:ext uri="{FF2B5EF4-FFF2-40B4-BE49-F238E27FC236}">
                <a16:creationId xmlns:a16="http://schemas.microsoft.com/office/drawing/2014/main" id="{80F3C621-9778-488B-850F-3DB5274B4463}"/>
              </a:ext>
            </a:extLst>
          </p:cNvPr>
          <p:cNvSpPr>
            <a:spLocks noGrp="1"/>
          </p:cNvSpPr>
          <p:nvPr>
            <p:ph idx="1"/>
          </p:nvPr>
        </p:nvSpPr>
        <p:spPr/>
        <p:txBody>
          <a:bodyPr/>
          <a:lstStyle/>
          <a:p>
            <a:pPr marL="0" indent="0" defTabSz="457200">
              <a:buNone/>
            </a:pPr>
            <a:r>
              <a:rPr lang="en-US" sz="1800" dirty="0"/>
              <a:t>To confirm you can select from the temporary table created. However if you open another connection and try the query below, you will get an error: Invalid object name '#</a:t>
            </a:r>
            <a:r>
              <a:rPr lang="en-US" sz="1800" dirty="0" err="1"/>
              <a:t>haro_products</a:t>
            </a:r>
            <a:r>
              <a:rPr lang="en-US" sz="1800" dirty="0"/>
              <a:t>'.</a:t>
            </a:r>
          </a:p>
        </p:txBody>
      </p:sp>
      <p:pic>
        <p:nvPicPr>
          <p:cNvPr id="5" name="Picture 4">
            <a:extLst>
              <a:ext uri="{FF2B5EF4-FFF2-40B4-BE49-F238E27FC236}">
                <a16:creationId xmlns:a16="http://schemas.microsoft.com/office/drawing/2014/main" id="{D425B4C7-0C3A-459E-84FA-FFA1CAB5975C}"/>
              </a:ext>
            </a:extLst>
          </p:cNvPr>
          <p:cNvPicPr>
            <a:picLocks noChangeAspect="1"/>
          </p:cNvPicPr>
          <p:nvPr/>
        </p:nvPicPr>
        <p:blipFill>
          <a:blip r:embed="rId2"/>
          <a:stretch>
            <a:fillRect/>
          </a:stretch>
        </p:blipFill>
        <p:spPr>
          <a:xfrm>
            <a:off x="1024128" y="2967609"/>
            <a:ext cx="2628900" cy="3076575"/>
          </a:xfrm>
          <a:prstGeom prst="rect">
            <a:avLst/>
          </a:prstGeom>
        </p:spPr>
      </p:pic>
    </p:spTree>
    <p:extLst>
      <p:ext uri="{BB962C8B-B14F-4D97-AF65-F5344CB8AC3E}">
        <p14:creationId xmlns:p14="http://schemas.microsoft.com/office/powerpoint/2010/main" val="218546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ED9A-C6AA-4420-9215-B12A042CB8D0}"/>
              </a:ext>
            </a:extLst>
          </p:cNvPr>
          <p:cNvSpPr>
            <a:spLocks noGrp="1"/>
          </p:cNvSpPr>
          <p:nvPr>
            <p:ph type="title"/>
          </p:nvPr>
        </p:nvSpPr>
        <p:spPr/>
        <p:txBody>
          <a:bodyPr/>
          <a:lstStyle/>
          <a:p>
            <a:r>
              <a:rPr lang="en-US" dirty="0"/>
              <a:t>Global Temp tables</a:t>
            </a:r>
            <a:endParaRPr lang="en-ZA" dirty="0"/>
          </a:p>
        </p:txBody>
      </p:sp>
      <p:sp>
        <p:nvSpPr>
          <p:cNvPr id="3" name="Content Placeholder 2">
            <a:extLst>
              <a:ext uri="{FF2B5EF4-FFF2-40B4-BE49-F238E27FC236}">
                <a16:creationId xmlns:a16="http://schemas.microsoft.com/office/drawing/2014/main" id="{8D8C743B-AF69-450D-9284-CC82C994C72C}"/>
              </a:ext>
            </a:extLst>
          </p:cNvPr>
          <p:cNvSpPr>
            <a:spLocks noGrp="1"/>
          </p:cNvSpPr>
          <p:nvPr>
            <p:ph idx="1"/>
          </p:nvPr>
        </p:nvSpPr>
        <p:spPr/>
        <p:txBody>
          <a:bodyPr>
            <a:normAutofit/>
          </a:bodyPr>
          <a:lstStyle/>
          <a:p>
            <a:r>
              <a:rPr lang="en-US" sz="1800" dirty="0"/>
              <a:t>Sometimes, you may want to create a temporary table that is accessible across connections. In this case, you can use global temporary tables.</a:t>
            </a:r>
          </a:p>
          <a:p>
            <a:r>
              <a:rPr lang="en-US" sz="1800" dirty="0"/>
              <a:t>Unlike a temporary table, the name of a global temporary table starts with a double hash symbol (</a:t>
            </a:r>
            <a:r>
              <a:rPr lang="en-US" sz="1800" b="1" dirty="0"/>
              <a:t>##</a:t>
            </a:r>
            <a:r>
              <a:rPr lang="en-US" sz="1800" dirty="0"/>
              <a:t>).</a:t>
            </a:r>
          </a:p>
          <a:p>
            <a:r>
              <a:rPr lang="en-US" sz="1800" dirty="0"/>
              <a:t>SQL Server drops a temporary table automatically when you close the connection that created it.</a:t>
            </a:r>
          </a:p>
          <a:p>
            <a:r>
              <a:rPr lang="en-US" sz="1800" dirty="0"/>
              <a:t>SQL Server drops a global temporary table once the connection that created it closed and the queries against this table from other connections completes</a:t>
            </a:r>
          </a:p>
          <a:p>
            <a:r>
              <a:rPr lang="en-US" sz="1800" dirty="0"/>
              <a:t>you can manually remove the temporary table by using the</a:t>
            </a:r>
          </a:p>
          <a:p>
            <a:r>
              <a:rPr lang="en-US" sz="1800" dirty="0"/>
              <a:t> </a:t>
            </a:r>
            <a:r>
              <a:rPr lang="en-US" sz="1800" b="1" dirty="0"/>
              <a:t>“DROP TABLE ##table_name”  </a:t>
            </a:r>
            <a:r>
              <a:rPr lang="en-US" sz="1800" dirty="0"/>
              <a:t>statement </a:t>
            </a:r>
          </a:p>
          <a:p>
            <a:endParaRPr lang="en-ZA" dirty="0"/>
          </a:p>
        </p:txBody>
      </p:sp>
    </p:spTree>
    <p:extLst>
      <p:ext uri="{BB962C8B-B14F-4D97-AF65-F5344CB8AC3E}">
        <p14:creationId xmlns:p14="http://schemas.microsoft.com/office/powerpoint/2010/main" val="87398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4465B9-5913-49BF-A98C-BEDDD6A19590}">
  <ds:schemaRefs>
    <ds:schemaRef ds:uri="http://purl.org/dc/terms/"/>
    <ds:schemaRef ds:uri="http://www.w3.org/XML/1998/namespace"/>
    <ds:schemaRef ds:uri="1d6905d8-d2be-43f9-a6c8-7ae26326fc2f"/>
    <ds:schemaRef ds:uri="http://purl.org/dc/elements/1.1/"/>
    <ds:schemaRef ds:uri="http://schemas.microsoft.com/office/2006/documentManagement/types"/>
    <ds:schemaRef ds:uri="2ff071ce-df8b-4fc0-abb4-b097bcbe2cdc"/>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3.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90872</TotalTime>
  <Words>1910</Words>
  <Application>Microsoft Office PowerPoint</Application>
  <PresentationFormat>Widescreen</PresentationFormat>
  <Paragraphs>236</Paragraphs>
  <Slides>29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Agency FB</vt:lpstr>
      <vt:lpstr>Calibri</vt:lpstr>
      <vt:lpstr>Consolas</vt:lpstr>
      <vt:lpstr>Tw Cen MT</vt:lpstr>
      <vt:lpstr>Tw Cen MT Condensed</vt:lpstr>
      <vt:lpstr>Wingdings</vt:lpstr>
      <vt:lpstr>Wingdings 3</vt:lpstr>
      <vt:lpstr>Integral</vt:lpstr>
      <vt:lpstr>Chapter 18: Temp tables</vt:lpstr>
      <vt:lpstr>Chapter 18: Temp tables</vt:lpstr>
      <vt:lpstr>Temp tables</vt:lpstr>
      <vt:lpstr>PowerPoint Presentation</vt:lpstr>
      <vt:lpstr>Temp Tables</vt:lpstr>
      <vt:lpstr>Temp tables</vt:lpstr>
      <vt:lpstr>Temp tables</vt:lpstr>
      <vt:lpstr>Temp tables</vt:lpstr>
      <vt:lpstr>Global Temp tables</vt:lpstr>
      <vt:lpstr>PowerPoint Presentation</vt:lpstr>
      <vt:lpstr>Difference between Temp tables and Materialized views</vt:lpstr>
      <vt:lpstr>Temp tables</vt:lpstr>
      <vt:lpstr>Rank Functions</vt:lpstr>
      <vt:lpstr>PowerPoint Presentation</vt:lpstr>
      <vt:lpstr>Rank function</vt:lpstr>
      <vt:lpstr>Row number Function</vt:lpstr>
      <vt:lpstr>Row number Function</vt:lpstr>
      <vt:lpstr>positional functions</vt:lpstr>
      <vt:lpstr>The LAG() function</vt:lpstr>
      <vt:lpstr>The LAG() function</vt:lpstr>
      <vt:lpstr>The LEAD() function</vt:lpstr>
      <vt:lpstr>The LEAD() function </vt:lpstr>
      <vt:lpstr>Comparing Data using Positional functions </vt:lpstr>
      <vt:lpstr>Positional functions</vt:lpstr>
      <vt:lpstr>Pivoting data</vt:lpstr>
      <vt:lpstr>Pivoting data</vt:lpstr>
      <vt:lpstr>Pivoting data</vt:lpstr>
      <vt:lpstr>Example</vt:lpstr>
      <vt:lpstr>Pivoting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Fortune Zulu (Platinum Life)</cp:lastModifiedBy>
  <cp:revision>372</cp:revision>
  <dcterms:created xsi:type="dcterms:W3CDTF">2021-01-29T07:55:17Z</dcterms:created>
  <dcterms:modified xsi:type="dcterms:W3CDTF">2023-10-02T07:57:03Z</dcterms:modified>
</cp:coreProperties>
</file>