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865" r:id="rId5"/>
    <p:sldId id="866" r:id="rId6"/>
    <p:sldId id="802" r:id="rId7"/>
    <p:sldId id="803" r:id="rId8"/>
    <p:sldId id="708" r:id="rId9"/>
    <p:sldId id="709" r:id="rId10"/>
    <p:sldId id="804" r:id="rId11"/>
    <p:sldId id="710" r:id="rId12"/>
    <p:sldId id="4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9: Stored Procedures" id="{60A28A3F-BCC2-46B9-84E5-E330070B9450}">
          <p14:sldIdLst>
            <p14:sldId id="865"/>
            <p14:sldId id="866"/>
            <p14:sldId id="802"/>
            <p14:sldId id="803"/>
            <p14:sldId id="708"/>
            <p14:sldId id="709"/>
            <p14:sldId id="804"/>
            <p14:sldId id="710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996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More detail on Stored procedures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725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1.</a:t>
            </a:r>
            <a:r>
              <a:rPr lang="en-US" sz="1200" dirty="0">
                <a:solidFill>
                  <a:schemeClr val="accent1"/>
                </a:solidFill>
              </a:rPr>
              <a:t> CREATE PROCEDURE </a:t>
            </a:r>
            <a:r>
              <a:rPr lang="en-US" sz="1200" dirty="0"/>
              <a:t>Listing250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SELECT </a:t>
            </a:r>
            <a:r>
              <a:rPr lang="en-US" sz="1200" dirty="0"/>
              <a:t>*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FROM</a:t>
            </a:r>
            <a:r>
              <a:rPr lang="en-US" sz="1200" dirty="0"/>
              <a:t> Listings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WHERE</a:t>
            </a:r>
            <a:r>
              <a:rPr lang="en-US" sz="1200" dirty="0"/>
              <a:t> price &gt;250</a:t>
            </a:r>
          </a:p>
          <a:p>
            <a:pPr marL="0" indent="0">
              <a:buNone/>
            </a:pPr>
            <a:r>
              <a:rPr lang="en-ZA" sz="1200" dirty="0">
                <a:solidFill>
                  <a:schemeClr val="accent1"/>
                </a:solidFill>
              </a:rPr>
              <a:t>END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2. </a:t>
            </a:r>
            <a:r>
              <a:rPr lang="en-US" sz="1200" dirty="0">
                <a:solidFill>
                  <a:schemeClr val="accent1"/>
                </a:solidFill>
              </a:rPr>
              <a:t>CREATE PROCEDURE </a:t>
            </a:r>
            <a:r>
              <a:rPr lang="en-US" sz="1200" dirty="0"/>
              <a:t>ListingX @X int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SELECT </a:t>
            </a:r>
            <a:r>
              <a:rPr lang="en-US" sz="1200" dirty="0"/>
              <a:t>*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FROM</a:t>
            </a:r>
            <a:r>
              <a:rPr lang="en-US" sz="1200" dirty="0"/>
              <a:t> Listings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</a:rPr>
              <a:t>WHERE</a:t>
            </a:r>
            <a:r>
              <a:rPr lang="en-US" sz="1200" dirty="0"/>
              <a:t> price &gt;@X</a:t>
            </a:r>
          </a:p>
          <a:p>
            <a:pPr marL="0" indent="0">
              <a:buNone/>
            </a:pPr>
            <a:r>
              <a:rPr lang="en-ZA" sz="1200" dirty="0">
                <a:solidFill>
                  <a:schemeClr val="accent1"/>
                </a:solidFill>
              </a:rPr>
              <a:t>END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261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8688" y="4960137"/>
            <a:ext cx="9477469" cy="1463040"/>
          </a:xfrm>
        </p:spPr>
        <p:txBody>
          <a:bodyPr>
            <a:normAutofit/>
          </a:bodyPr>
          <a:lstStyle/>
          <a:p>
            <a:r>
              <a:rPr lang="en-US" sz="5400" dirty="0"/>
              <a:t>Chapter 19: Stored procedures</a:t>
            </a:r>
            <a:endParaRPr lang="en-Z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19: Stored procedures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Contents: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Introduction to stored procedures.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Reasons to use stored procedures.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Example of procedures.</a:t>
            </a: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FDB2-E046-E9D0-5B9E-7EA93283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AC3-C91D-F571-7245-E6CAF69B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is a group of SQL statements that has been created and then stored in that database </a:t>
            </a:r>
          </a:p>
          <a:p>
            <a:r>
              <a:rPr lang="en-US" dirty="0"/>
              <a:t>Stored procedures are functions/Query tasks that you can save in order to use later. </a:t>
            </a:r>
          </a:p>
        </p:txBody>
      </p:sp>
    </p:spTree>
    <p:extLst>
      <p:ext uri="{BB962C8B-B14F-4D97-AF65-F5344CB8AC3E}">
        <p14:creationId xmlns:p14="http://schemas.microsoft.com/office/powerpoint/2010/main" val="46443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368-ADB5-A193-6C16-BAFB870A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Reasons to use 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2C31-97C2-B090-C4E5-82AC22C6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Efficient execution of common tasks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Reuse tasks that you can use in several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To make changes, without changing the original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393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9F55-B6CE-47CD-C971-DEDDECFE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1E281-A8BF-43DC-91EC-31917D23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CREATE PROCEDURE </a:t>
            </a:r>
            <a:r>
              <a:rPr lang="en-US" dirty="0"/>
              <a:t>procedure_name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dirty="0"/>
              <a:t>   Query;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END;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i="1" dirty="0"/>
              <a:t>The command to execute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Exec</a:t>
            </a:r>
            <a:r>
              <a:rPr lang="en-US" dirty="0"/>
              <a:t> procedurename;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918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088-4994-6111-A71D-6B197867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Stored procedures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C713-CF4A-4745-A5EE-A4811DFBD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CREATE PROCEDURE </a:t>
            </a:r>
            <a:r>
              <a:rPr lang="en-ZA" sz="2000" dirty="0"/>
              <a:t>GetProductDesc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BEGIN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SET</a:t>
            </a:r>
            <a:r>
              <a:rPr lang="en-ZA" sz="2000" dirty="0"/>
              <a:t> NOCOUNT ON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SELECT</a:t>
            </a:r>
            <a:r>
              <a:rPr lang="en-ZA" sz="2000" dirty="0"/>
              <a:t> P.ProductID, P.ProductName, PD.ProductDescription  </a:t>
            </a:r>
            <a:r>
              <a:rPr lang="en-ZA" sz="2000" dirty="0">
                <a:solidFill>
                  <a:schemeClr val="accent1"/>
                </a:solidFill>
              </a:rPr>
              <a:t>FROM </a:t>
            </a:r>
            <a:r>
              <a:rPr lang="en-ZA" sz="2000" dirty="0"/>
              <a:t>Product P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INNER JOIN</a:t>
            </a:r>
            <a:r>
              <a:rPr lang="en-ZA" sz="2000" dirty="0"/>
              <a:t> ProductDescription PD </a:t>
            </a:r>
            <a:r>
              <a:rPr lang="en-ZA" sz="2000" dirty="0">
                <a:solidFill>
                  <a:schemeClr val="accent1"/>
                </a:solidFill>
              </a:rPr>
              <a:t>ON</a:t>
            </a:r>
            <a:r>
              <a:rPr lang="en-ZA" sz="2000" dirty="0"/>
              <a:t> P.ProductID=</a:t>
            </a:r>
            <a:r>
              <a:rPr lang="en-ZA" sz="2000" dirty="0" err="1"/>
              <a:t>PD.ProductID</a:t>
            </a:r>
            <a:endParaRPr lang="en-ZA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END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996DE15-A121-40F0-A070-A9B7CFAF0747}"/>
              </a:ext>
            </a:extLst>
          </p:cNvPr>
          <p:cNvSpPr/>
          <p:nvPr/>
        </p:nvSpPr>
        <p:spPr>
          <a:xfrm>
            <a:off x="8507438" y="3573545"/>
            <a:ext cx="629646" cy="105507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4F67-3756-4B7E-8E26-CC6A9BE21005}"/>
              </a:ext>
            </a:extLst>
          </p:cNvPr>
          <p:cNvSpPr txBox="1"/>
          <p:nvPr/>
        </p:nvSpPr>
        <p:spPr>
          <a:xfrm>
            <a:off x="9310996" y="3573545"/>
            <a:ext cx="2236763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Inner Query, gets the fields specified each time the procedure runs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A72BE3-1CCC-4C45-9993-C810C3F0987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973053" y="1815084"/>
            <a:ext cx="1262886" cy="19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9DD064-F26C-4D92-B927-BB4CD38E02E6}"/>
              </a:ext>
            </a:extLst>
          </p:cNvPr>
          <p:cNvSpPr txBox="1"/>
          <p:nvPr/>
        </p:nvSpPr>
        <p:spPr>
          <a:xfrm>
            <a:off x="6235939" y="1630418"/>
            <a:ext cx="2152353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Procedure name</a:t>
            </a:r>
            <a:endParaRPr lang="en-ZA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91319D-48BF-4735-BE54-0E8B439EE555}"/>
              </a:ext>
            </a:extLst>
          </p:cNvPr>
          <p:cNvCxnSpPr>
            <a:cxnSpLocks/>
          </p:cNvCxnSpPr>
          <p:nvPr/>
        </p:nvCxnSpPr>
        <p:spPr>
          <a:xfrm flipH="1" flipV="1">
            <a:off x="1447799" y="4773874"/>
            <a:ext cx="1303855" cy="32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277A6B-2604-4624-B304-8954889D28EC}"/>
              </a:ext>
            </a:extLst>
          </p:cNvPr>
          <p:cNvSpPr txBox="1"/>
          <p:nvPr/>
        </p:nvSpPr>
        <p:spPr>
          <a:xfrm>
            <a:off x="2751654" y="5042916"/>
            <a:ext cx="3896746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*Always ensure you close the procedure</a:t>
            </a:r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85715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9E5C-5083-5559-55F8-B4FA8439D79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ZA" dirty="0"/>
              <a:t>Stored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E10B-4565-242F-E25A-959D9C4D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times you would like to create a procedure that brings back data that is for a different criterion or that has parameters this can be done by adding a tag name: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CREATE PROCEDURE </a:t>
            </a:r>
            <a:r>
              <a:rPr lang="en-US" dirty="0" err="1"/>
              <a:t>procedure_name</a:t>
            </a:r>
            <a:r>
              <a:rPr lang="en-US" dirty="0"/>
              <a:t> @Lastname datatype(Len)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BEGIN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Query; (remember to add the tag to your query)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END;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75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0660-FF9C-AD97-B5DD-B238FDA0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Stored procedures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57E5-819D-475A-BCC2-F9221B06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CREATE PROCEDURE </a:t>
            </a:r>
            <a:r>
              <a:rPr lang="en-US" sz="2000" dirty="0"/>
              <a:t>dbo.uspGetAddress @City nvarchar(30)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AS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BEGIN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SELECT </a:t>
            </a:r>
            <a:r>
              <a:rPr lang="en-US" sz="2000" dirty="0"/>
              <a:t>*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FROM</a:t>
            </a:r>
            <a:r>
              <a:rPr lang="en-US" sz="2000" dirty="0"/>
              <a:t> Person. Address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WHERE</a:t>
            </a:r>
            <a:r>
              <a:rPr lang="en-US" sz="2000" dirty="0"/>
              <a:t> City = @City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accent1"/>
                </a:solidFill>
              </a:rPr>
              <a:t>END</a:t>
            </a:r>
          </a:p>
          <a:p>
            <a:pPr marL="0" indent="0">
              <a:buNone/>
            </a:pPr>
            <a:endParaRPr lang="en-ZA" sz="2000" dirty="0"/>
          </a:p>
          <a:p>
            <a:pPr marL="0" indent="0">
              <a:buNone/>
            </a:pPr>
            <a:r>
              <a:rPr lang="en-ZA" sz="2000" i="1" dirty="0"/>
              <a:t>To execute : </a:t>
            </a:r>
            <a:r>
              <a:rPr lang="en-US" sz="2000" i="1" dirty="0">
                <a:solidFill>
                  <a:schemeClr val="accent1"/>
                </a:solidFill>
              </a:rPr>
              <a:t>EXEC</a:t>
            </a:r>
            <a:r>
              <a:rPr lang="en-US" sz="2000" i="1" dirty="0"/>
              <a:t> dbo.uspGetAddress @City = </a:t>
            </a:r>
            <a:r>
              <a:rPr lang="en-US" sz="2000" i="1" dirty="0">
                <a:solidFill>
                  <a:srgbClr val="FF0000"/>
                </a:solidFill>
              </a:rPr>
              <a:t>'New York'</a:t>
            </a:r>
            <a:endParaRPr lang="en-ZA" sz="2000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AB1EC-9AFE-4DFC-B057-60340162C52A}"/>
              </a:ext>
            </a:extLst>
          </p:cNvPr>
          <p:cNvSpPr txBox="1"/>
          <p:nvPr/>
        </p:nvSpPr>
        <p:spPr>
          <a:xfrm>
            <a:off x="8317454" y="1934304"/>
            <a:ext cx="319336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Always give the data type and </a:t>
            </a:r>
          </a:p>
          <a:p>
            <a:r>
              <a:rPr lang="en-US" dirty="0"/>
              <a:t>Length of the input when creating a parameter-based procedure </a:t>
            </a:r>
            <a:endParaRPr lang="en-Z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606DC6-1FF8-4932-9660-98A16D5D161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95411" y="2534468"/>
            <a:ext cx="9220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3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2D37-FC4C-4DBF-A6A5-4C48BC5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419" y="813225"/>
            <a:ext cx="7492311" cy="923544"/>
          </a:xfrm>
          <a:noFill/>
        </p:spPr>
        <p:txBody>
          <a:bodyPr/>
          <a:lstStyle/>
          <a:p>
            <a:r>
              <a:rPr lang="en-US" sz="4800" dirty="0"/>
              <a:t>Stored procedures</a:t>
            </a:r>
            <a:endParaRPr lang="en-ZA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294A-6EA3-40AB-A2CC-809290F6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324" y="1892808"/>
            <a:ext cx="9693877" cy="4416552"/>
          </a:xfrm>
        </p:spPr>
        <p:txBody>
          <a:bodyPr>
            <a:normAutofit/>
          </a:bodyPr>
          <a:lstStyle/>
          <a:p>
            <a:r>
              <a:rPr lang="en-US" dirty="0"/>
              <a:t>Create a stored procedure call listing250, that will extract all listings that are greater than 250.</a:t>
            </a:r>
          </a:p>
          <a:p>
            <a:r>
              <a:rPr lang="en-US" dirty="0"/>
              <a:t>Create a stored procedure call listingX, that will extract all listings that are greater than the value X. Where the value of X will be passed on/tagged in the procedure.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826DA8-8DC9-415B-B5B7-70F74DA5957F}"/>
              </a:ext>
            </a:extLst>
          </p:cNvPr>
          <p:cNvSpPr/>
          <p:nvPr/>
        </p:nvSpPr>
        <p:spPr>
          <a:xfrm>
            <a:off x="-146298" y="6304184"/>
            <a:ext cx="1196622" cy="441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37952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90746</TotalTime>
  <Words>393</Words>
  <Application>Microsoft Office PowerPoint</Application>
  <PresentationFormat>Widescreen</PresentationFormat>
  <Paragraphs>92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Agency FB</vt:lpstr>
      <vt:lpstr>-apple-system</vt:lpstr>
      <vt:lpstr>Calibri</vt:lpstr>
      <vt:lpstr>Tw Cen MT</vt:lpstr>
      <vt:lpstr>Tw Cen MT Condensed</vt:lpstr>
      <vt:lpstr>Wingdings</vt:lpstr>
      <vt:lpstr>Wingdings 3</vt:lpstr>
      <vt:lpstr>Integral</vt:lpstr>
      <vt:lpstr>Chapter 19: Stored procedures</vt:lpstr>
      <vt:lpstr>Chapter 19: Stored procedures</vt:lpstr>
      <vt:lpstr>Stored procedures</vt:lpstr>
      <vt:lpstr>Reasons to use stored procedures</vt:lpstr>
      <vt:lpstr>Stored procedures</vt:lpstr>
      <vt:lpstr>Stored procedures</vt:lpstr>
      <vt:lpstr>Stored procedures</vt:lpstr>
      <vt:lpstr>Stored procedures</vt:lpstr>
      <vt:lpstr>Stored procedures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370</cp:revision>
  <dcterms:created xsi:type="dcterms:W3CDTF">2021-01-29T07:55:17Z</dcterms:created>
  <dcterms:modified xsi:type="dcterms:W3CDTF">2023-06-13T13:11:18Z</dcterms:modified>
</cp:coreProperties>
</file>