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844" r:id="rId5"/>
    <p:sldId id="845" r:id="rId6"/>
    <p:sldId id="257" r:id="rId7"/>
    <p:sldId id="449" r:id="rId8"/>
    <p:sldId id="259" r:id="rId9"/>
    <p:sldId id="271" r:id="rId10"/>
    <p:sldId id="285" r:id="rId11"/>
    <p:sldId id="450" r:id="rId12"/>
    <p:sldId id="260" r:id="rId13"/>
    <p:sldId id="320" r:id="rId14"/>
    <p:sldId id="451" r:id="rId15"/>
    <p:sldId id="270" r:id="rId16"/>
    <p:sldId id="460" r:id="rId17"/>
    <p:sldId id="321" r:id="rId18"/>
    <p:sldId id="452" r:id="rId19"/>
    <p:sldId id="322" r:id="rId20"/>
    <p:sldId id="453" r:id="rId21"/>
    <p:sldId id="341" r:id="rId22"/>
    <p:sldId id="261" r:id="rId23"/>
    <p:sldId id="454" r:id="rId24"/>
    <p:sldId id="263" r:id="rId25"/>
    <p:sldId id="455" r:id="rId26"/>
    <p:sldId id="806" r:id="rId27"/>
    <p:sldId id="266" r:id="rId28"/>
    <p:sldId id="807" r:id="rId29"/>
    <p:sldId id="45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2: Retrieving Data" id="{5874A1F3-B63A-4E44-9AD2-80CE7197DFB6}">
          <p14:sldIdLst>
            <p14:sldId id="844"/>
            <p14:sldId id="845"/>
            <p14:sldId id="257"/>
            <p14:sldId id="449"/>
            <p14:sldId id="259"/>
            <p14:sldId id="271"/>
            <p14:sldId id="285"/>
            <p14:sldId id="450"/>
            <p14:sldId id="260"/>
            <p14:sldId id="320"/>
            <p14:sldId id="451"/>
            <p14:sldId id="270"/>
            <p14:sldId id="460"/>
            <p14:sldId id="321"/>
            <p14:sldId id="452"/>
            <p14:sldId id="322"/>
            <p14:sldId id="453"/>
            <p14:sldId id="341"/>
            <p14:sldId id="261"/>
            <p14:sldId id="454"/>
            <p14:sldId id="263"/>
            <p14:sldId id="455"/>
            <p14:sldId id="806"/>
            <p14:sldId id="266"/>
            <p14:sldId id="807"/>
            <p14:sldId id="4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249" autoAdjust="0"/>
  </p:normalViewPr>
  <p:slideViewPr>
    <p:cSldViewPr snapToGrid="0">
      <p:cViewPr varScale="1">
        <p:scale>
          <a:sx n="68" d="100"/>
          <a:sy n="68" d="100"/>
        </p:scale>
        <p:origin x="720" y="18"/>
      </p:cViewPr>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2023/08/11</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2023/08/11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qltutorial.org/sql-order-b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IN Operator</a:t>
            </a:r>
          </a:p>
          <a:p>
            <a:r>
              <a:rPr lang="en-US" sz="1200" b="0" i="0" kern="1200" dirty="0">
                <a:solidFill>
                  <a:schemeClr val="tx1"/>
                </a:solidFill>
                <a:effectLst/>
                <a:latin typeface="+mn-lt"/>
                <a:ea typeface="+mn-ea"/>
                <a:cs typeface="+mn-cs"/>
              </a:rPr>
              <a:t>The IN operator allows you to specify multiple values in a WHERE clause.</a:t>
            </a:r>
          </a:p>
          <a:p>
            <a:r>
              <a:rPr lang="en-US" sz="1200" b="0" i="0" kern="1200" dirty="0">
                <a:solidFill>
                  <a:schemeClr val="tx1"/>
                </a:solidFill>
                <a:effectLst/>
                <a:latin typeface="+mn-lt"/>
                <a:ea typeface="+mn-ea"/>
                <a:cs typeface="+mn-cs"/>
              </a:rPr>
              <a:t>The IN operator is a shorthand for multiple OR conditions.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 * FROM Customers</a:t>
            </a:r>
            <a:br>
              <a:rPr lang="en-US" dirty="0"/>
            </a:br>
            <a:r>
              <a:rPr lang="en-US" sz="1200" b="0" i="0" kern="1200" dirty="0">
                <a:solidFill>
                  <a:schemeClr val="tx1"/>
                </a:solidFill>
                <a:effectLst/>
                <a:latin typeface="+mn-lt"/>
                <a:ea typeface="+mn-ea"/>
                <a:cs typeface="+mn-cs"/>
              </a:rPr>
              <a:t>WHERE Country NOT IN ( Germany    France    UK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12</a:t>
            </a:fld>
            <a:endParaRPr lang="en-ZA"/>
          </a:p>
        </p:txBody>
      </p:sp>
    </p:spTree>
    <p:extLst>
      <p:ext uri="{BB962C8B-B14F-4D97-AF65-F5344CB8AC3E}">
        <p14:creationId xmlns:p14="http://schemas.microsoft.com/office/powerpoint/2010/main" val="139365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select name, </a:t>
            </a:r>
            <a:r>
              <a:rPr lang="en-US" dirty="0" err="1"/>
              <a:t>neighbourhood</a:t>
            </a:r>
            <a:r>
              <a:rPr lang="en-US" dirty="0"/>
              <a:t> from listings where </a:t>
            </a:r>
            <a:r>
              <a:rPr lang="en-US" dirty="0" err="1"/>
              <a:t>neighbourhood</a:t>
            </a:r>
            <a:r>
              <a:rPr lang="en-US" dirty="0"/>
              <a:t> in ("Ward 107","Ward 115","Ward 54","Ward 77","Ward 61","Ward 59");</a:t>
            </a:r>
          </a:p>
          <a:p>
            <a:pPr marL="0" indent="0">
              <a:buNone/>
            </a:pPr>
            <a:r>
              <a:rPr lang="en-ZA" dirty="0"/>
              <a:t>8900?</a:t>
            </a:r>
          </a:p>
          <a:p>
            <a:pPr marL="228600" indent="-228600">
              <a:buAutoNum type="arabicPeriod"/>
            </a:pPr>
            <a:endParaRPr lang="en-ZA" dirty="0"/>
          </a:p>
          <a:p>
            <a:r>
              <a:rPr lang="en-ZA" dirty="0"/>
              <a:t>2. </a:t>
            </a:r>
            <a:r>
              <a:rPr lang="en-US" dirty="0"/>
              <a:t>SELECT name, </a:t>
            </a:r>
            <a:r>
              <a:rPr lang="en-US" dirty="0" err="1"/>
              <a:t>room_type</a:t>
            </a:r>
            <a:endParaRPr lang="en-US" dirty="0"/>
          </a:p>
          <a:p>
            <a:r>
              <a:rPr lang="en-US" dirty="0"/>
              <a:t>FROM Listings</a:t>
            </a:r>
          </a:p>
          <a:p>
            <a:r>
              <a:rPr lang="en-US" dirty="0"/>
              <a:t>WHERE </a:t>
            </a:r>
            <a:r>
              <a:rPr lang="en-US" dirty="0" err="1"/>
              <a:t>room_type</a:t>
            </a:r>
            <a:r>
              <a:rPr lang="en-US" dirty="0"/>
              <a:t> NOT IN ("Entire home/apt", "Shared room")</a:t>
            </a:r>
          </a:p>
          <a:p>
            <a:r>
              <a:rPr lang="en-ZA" dirty="0"/>
              <a:t>4761</a:t>
            </a:r>
          </a:p>
          <a:p>
            <a:endParaRPr lang="en-ZA" dirty="0"/>
          </a:p>
          <a:p>
            <a:r>
              <a:rPr lang="en-ZA" dirty="0"/>
              <a:t>3. </a:t>
            </a:r>
            <a:r>
              <a:rPr lang="en-US" dirty="0"/>
              <a:t>select </a:t>
            </a:r>
            <a:r>
              <a:rPr lang="en-US" dirty="0" err="1"/>
              <a:t>host_name</a:t>
            </a:r>
            <a:r>
              <a:rPr lang="en-US" dirty="0"/>
              <a:t>, name from listings where </a:t>
            </a:r>
            <a:r>
              <a:rPr lang="en-US" dirty="0" err="1"/>
              <a:t>host_name</a:t>
            </a:r>
            <a:r>
              <a:rPr lang="en-US" dirty="0"/>
              <a:t> in ("</a:t>
            </a:r>
            <a:r>
              <a:rPr lang="en-US" dirty="0" err="1"/>
              <a:t>Chris","Erika</a:t>
            </a:r>
            <a:r>
              <a:rPr lang="en-US" dirty="0"/>
              <a:t> &amp; Chris", "Chris &amp; David", "</a:t>
            </a:r>
            <a:r>
              <a:rPr lang="en-US" dirty="0" err="1"/>
              <a:t>Chris+Alison</a:t>
            </a:r>
            <a:r>
              <a:rPr lang="en-US" dirty="0"/>
              <a:t>");</a:t>
            </a:r>
            <a:endParaRPr lang="en-ZA" dirty="0"/>
          </a:p>
          <a:p>
            <a:r>
              <a:rPr lang="en-ZA" dirty="0"/>
              <a:t>52</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13</a:t>
            </a:fld>
            <a:endParaRPr lang="en-ZA"/>
          </a:p>
        </p:txBody>
      </p:sp>
    </p:spTree>
    <p:extLst>
      <p:ext uri="{BB962C8B-B14F-4D97-AF65-F5344CB8AC3E}">
        <p14:creationId xmlns:p14="http://schemas.microsoft.com/office/powerpoint/2010/main" val="1683172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NOT operator displays a record if the condition(s) is NOT TRUE.</a:t>
            </a:r>
          </a:p>
          <a:p>
            <a:endParaRPr lang="en-ZA"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kern="1200" dirty="0">
                <a:solidFill>
                  <a:schemeClr val="tx1"/>
                </a:solidFill>
                <a:effectLst/>
                <a:latin typeface="+mn-lt"/>
                <a:ea typeface="+mn-ea"/>
                <a:cs typeface="+mn-cs"/>
              </a:rPr>
              <a:t>Where Not like  %e </a:t>
            </a:r>
          </a:p>
          <a:p>
            <a:endParaRPr lang="en-ZA" dirty="0"/>
          </a:p>
          <a:p>
            <a:r>
              <a:rPr lang="en-ZA" dirty="0"/>
              <a:t>https://www.universalclass.com/articles/computers/sql/using-the-in-not-and-like-operators-in-sql.htm</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14</a:t>
            </a:fld>
            <a:endParaRPr lang="en-ZA"/>
          </a:p>
        </p:txBody>
      </p:sp>
    </p:spTree>
    <p:extLst>
      <p:ext uri="{BB962C8B-B14F-4D97-AF65-F5344CB8AC3E}">
        <p14:creationId xmlns:p14="http://schemas.microsoft.com/office/powerpoint/2010/main" val="147147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select name  </a:t>
            </a:r>
            <a:r>
              <a:rPr lang="en-US" dirty="0" err="1"/>
              <a:t>neighbourhood</a:t>
            </a:r>
            <a:r>
              <a:rPr lang="en-US" dirty="0"/>
              <a:t> from listings</a:t>
            </a:r>
          </a:p>
          <a:p>
            <a:r>
              <a:rPr lang="en-US" dirty="0"/>
              <a:t>where </a:t>
            </a:r>
            <a:r>
              <a:rPr lang="en-US" dirty="0" err="1"/>
              <a:t>neighbourhood</a:t>
            </a:r>
            <a:r>
              <a:rPr lang="en-US" dirty="0"/>
              <a:t> != "ward 107</a:t>
            </a:r>
          </a:p>
          <a:p>
            <a:endParaRPr lang="en-US" dirty="0"/>
          </a:p>
          <a:p>
            <a:r>
              <a:rPr lang="en-US" dirty="0"/>
              <a:t>2.</a:t>
            </a:r>
          </a:p>
          <a:p>
            <a:r>
              <a:rPr lang="en-US" dirty="0"/>
              <a:t>select name  </a:t>
            </a:r>
            <a:r>
              <a:rPr lang="en-US" dirty="0" err="1"/>
              <a:t>neighbourhood</a:t>
            </a:r>
            <a:r>
              <a:rPr lang="en-US" dirty="0"/>
              <a:t> from listings</a:t>
            </a:r>
          </a:p>
          <a:p>
            <a:r>
              <a:rPr lang="en-US" dirty="0"/>
              <a:t>where </a:t>
            </a:r>
            <a:r>
              <a:rPr lang="en-US" dirty="0" err="1"/>
              <a:t>neighbourhood</a:t>
            </a:r>
            <a:r>
              <a:rPr lang="en-US" dirty="0"/>
              <a:t> != "ward 107" and </a:t>
            </a:r>
            <a:r>
              <a:rPr lang="en-US" dirty="0" err="1"/>
              <a:t>neighbourhood</a:t>
            </a:r>
            <a:r>
              <a:rPr lang="en-US" dirty="0"/>
              <a:t> !=  "ward 109“ and </a:t>
            </a:r>
            <a:r>
              <a:rPr lang="en-US" dirty="0" err="1"/>
              <a:t>neighbourhood</a:t>
            </a:r>
            <a:r>
              <a:rPr lang="en-US" dirty="0"/>
              <a:t> !=  "ward 9;</a:t>
            </a:r>
          </a:p>
          <a:p>
            <a:endParaRPr lang="en-US" dirty="0"/>
          </a:p>
          <a:p>
            <a:r>
              <a:rPr lang="en-US" b="1" dirty="0"/>
              <a:t>*</a:t>
            </a:r>
            <a:r>
              <a:rPr lang="en-US" b="1"/>
              <a:t>Or &lt;&gt;</a:t>
            </a:r>
            <a:endParaRPr lang="en-US" b="1" dirty="0"/>
          </a:p>
          <a:p>
            <a:r>
              <a:rPr lang="en-US" b="1" dirty="0"/>
              <a:t>3</a:t>
            </a:r>
          </a:p>
          <a:p>
            <a:r>
              <a:rPr lang="en-US" b="1" dirty="0"/>
              <a:t>SELECT `name`  </a:t>
            </a:r>
            <a:r>
              <a:rPr lang="en-US" b="1" dirty="0" err="1"/>
              <a:t>host_name</a:t>
            </a:r>
            <a:r>
              <a:rPr lang="en-US" b="1" dirty="0"/>
              <a:t>  </a:t>
            </a:r>
            <a:r>
              <a:rPr lang="en-US" b="1" dirty="0" err="1"/>
              <a:t>last_review</a:t>
            </a:r>
            <a:r>
              <a:rPr lang="en-US" b="1" dirty="0"/>
              <a:t> FROM </a:t>
            </a:r>
            <a:r>
              <a:rPr lang="en-US" b="1" dirty="0" err="1"/>
              <a:t>airbnb.review</a:t>
            </a:r>
            <a:r>
              <a:rPr lang="en-US" b="1" dirty="0"/>
              <a:t> WHERE (</a:t>
            </a:r>
            <a:r>
              <a:rPr lang="en-US" b="1" dirty="0" err="1"/>
              <a:t>last_review</a:t>
            </a:r>
            <a:r>
              <a:rPr lang="en-US" b="1" dirty="0"/>
              <a:t>  not between  2020-07-01  AND  2020-07-31 );</a:t>
            </a:r>
          </a:p>
          <a:p>
            <a:endParaRPr lang="en-US" b="1" dirty="0"/>
          </a:p>
          <a:p>
            <a:r>
              <a:rPr lang="en-US" b="1" dirty="0"/>
              <a:t>4</a:t>
            </a:r>
          </a:p>
          <a:p>
            <a:r>
              <a:rPr lang="en-US" b="1" dirty="0"/>
              <a:t>SELECT name  </a:t>
            </a:r>
            <a:r>
              <a:rPr lang="en-US" b="1" dirty="0" err="1"/>
              <a:t>room_type</a:t>
            </a:r>
            <a:r>
              <a:rPr lang="en-US" b="1" dirty="0"/>
              <a:t>  latitude  longitude   FROM </a:t>
            </a:r>
            <a:r>
              <a:rPr lang="en-US" b="1" dirty="0" err="1"/>
              <a:t>airbnb.reviewwhere</a:t>
            </a:r>
            <a:r>
              <a:rPr lang="en-US" b="1" dirty="0"/>
              <a:t> (latitude not between -33.0000 and -33.9999) and (Longitude not between 18.0000 and 18.5000)</a:t>
            </a:r>
            <a:endParaRPr lang="en-ZA" b="1"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15</a:t>
            </a:fld>
            <a:endParaRPr lang="en-ZA"/>
          </a:p>
        </p:txBody>
      </p:sp>
    </p:spTree>
    <p:extLst>
      <p:ext uri="{BB962C8B-B14F-4D97-AF65-F5344CB8AC3E}">
        <p14:creationId xmlns:p14="http://schemas.microsoft.com/office/powerpoint/2010/main" val="2294156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combine the AND  OR and NOT operators.</a:t>
            </a:r>
          </a:p>
          <a:p>
            <a:r>
              <a:rPr lang="en-US" sz="1200" b="0" i="0" kern="1200" dirty="0">
                <a:solidFill>
                  <a:schemeClr val="tx1"/>
                </a:solidFill>
                <a:effectLst/>
                <a:latin typeface="+mn-lt"/>
                <a:ea typeface="+mn-ea"/>
                <a:cs typeface="+mn-cs"/>
              </a:rPr>
              <a:t>The following SQL statement selects all fields from "Customers" where country is "Germany" AND city must be "Berlin" OR "München" (use parenthesis to form complex expressions):</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16</a:t>
            </a:fld>
            <a:endParaRPr lang="en-ZA"/>
          </a:p>
        </p:txBody>
      </p:sp>
    </p:spTree>
    <p:extLst>
      <p:ext uri="{BB962C8B-B14F-4D97-AF65-F5344CB8AC3E}">
        <p14:creationId xmlns:p14="http://schemas.microsoft.com/office/powerpoint/2010/main" val="343388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1</a:t>
            </a:r>
          </a:p>
          <a:p>
            <a:r>
              <a:rPr lang="en-US" dirty="0"/>
              <a:t>select * from listings </a:t>
            </a:r>
          </a:p>
          <a:p>
            <a:r>
              <a:rPr lang="en-US" dirty="0"/>
              <a:t>where (</a:t>
            </a:r>
            <a:r>
              <a:rPr lang="en-US" dirty="0" err="1"/>
              <a:t>room_type</a:t>
            </a:r>
            <a:r>
              <a:rPr lang="en-US" dirty="0"/>
              <a:t> = "private room" and </a:t>
            </a:r>
            <a:r>
              <a:rPr lang="en-US"/>
              <a:t>price &lt; </a:t>
            </a:r>
            <a:r>
              <a:rPr lang="en-US" dirty="0"/>
              <a:t>500) or (</a:t>
            </a:r>
            <a:r>
              <a:rPr lang="en-US" dirty="0" err="1"/>
              <a:t>room_type</a:t>
            </a:r>
            <a:r>
              <a:rPr lang="en-US" dirty="0"/>
              <a:t> = "hotel room" and </a:t>
            </a:r>
            <a:r>
              <a:rPr lang="en-US"/>
              <a:t>price &lt; </a:t>
            </a:r>
            <a:r>
              <a:rPr lang="en-US" dirty="0"/>
              <a:t>500);</a:t>
            </a:r>
          </a:p>
          <a:p>
            <a:endParaRPr lang="en-US" dirty="0"/>
          </a:p>
          <a:p>
            <a:r>
              <a:rPr lang="en-US" dirty="0"/>
              <a:t>2</a:t>
            </a:r>
          </a:p>
          <a:p>
            <a:r>
              <a:rPr lang="en-US" dirty="0"/>
              <a:t>select * from listings </a:t>
            </a:r>
          </a:p>
          <a:p>
            <a:r>
              <a:rPr lang="en-US" dirty="0"/>
              <a:t>where </a:t>
            </a:r>
            <a:r>
              <a:rPr lang="en-US" dirty="0" err="1"/>
              <a:t>room_type</a:t>
            </a:r>
            <a:r>
              <a:rPr lang="en-US" dirty="0"/>
              <a:t> = "entire home/apt" and (</a:t>
            </a:r>
            <a:r>
              <a:rPr lang="en-US" err="1"/>
              <a:t>neighbourhood</a:t>
            </a:r>
            <a:r>
              <a:rPr lang="en-US"/>
              <a:t> &lt;&gt; </a:t>
            </a:r>
            <a:r>
              <a:rPr lang="en-US" dirty="0"/>
              <a:t>"ward 107" and </a:t>
            </a:r>
            <a:r>
              <a:rPr lang="en-US" err="1"/>
              <a:t>neighbourhood</a:t>
            </a:r>
            <a:r>
              <a:rPr lang="en-US"/>
              <a:t> &lt;&gt;"</a:t>
            </a:r>
            <a:r>
              <a:rPr lang="en-US" dirty="0"/>
              <a:t>ward 108" and </a:t>
            </a:r>
            <a:r>
              <a:rPr lang="en-US" err="1"/>
              <a:t>neighbourhood</a:t>
            </a:r>
            <a:r>
              <a:rPr lang="en-US"/>
              <a:t> &lt;&gt;"</a:t>
            </a:r>
            <a:r>
              <a:rPr lang="en-US" dirty="0"/>
              <a:t>ward 109") </a:t>
            </a:r>
            <a:endParaRPr lang="en-ZA" dirty="0"/>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17</a:t>
            </a:fld>
            <a:endParaRPr lang="en-ZA"/>
          </a:p>
        </p:txBody>
      </p:sp>
    </p:spTree>
    <p:extLst>
      <p:ext uri="{BB962C8B-B14F-4D97-AF65-F5344CB8AC3E}">
        <p14:creationId xmlns:p14="http://schemas.microsoft.com/office/powerpoint/2010/main" val="4201619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Helvetica" panose="020B0604020202020204" pitchFamily="34" charset="0"/>
              </a:rPr>
              <a:t>SOME</a:t>
            </a:r>
            <a:r>
              <a:rPr lang="en-US" b="0" i="0" dirty="0">
                <a:effectLst/>
                <a:latin typeface="Helvetica" panose="020B0604020202020204" pitchFamily="34" charset="0"/>
              </a:rPr>
              <a:t> compare a value to each value in a list or results from a query and evaluate to true if the result of an inner query contains at least one row. SOME must match at least one row in the subquery and must be preceded by comparison operators.</a:t>
            </a:r>
          </a:p>
          <a:p>
            <a:endParaRPr lang="en-US" b="0" i="0" dirty="0">
              <a:effectLst/>
              <a:latin typeface="Helvetica" panose="020B0604020202020204" pitchFamily="34" charset="0"/>
            </a:endParaRPr>
          </a:p>
          <a:p>
            <a:pPr algn="l">
              <a:buFont typeface="Arial" panose="020B0604020202020204" pitchFamily="34" charset="0"/>
              <a:buNone/>
            </a:pPr>
            <a:r>
              <a:rPr lang="en-US" b="1" i="0" dirty="0">
                <a:effectLst/>
                <a:latin typeface="Helvetica" panose="020B0604020202020204" pitchFamily="34" charset="0"/>
              </a:rPr>
              <a:t>ANY</a:t>
            </a:r>
            <a:r>
              <a:rPr lang="en-US" b="0" i="0" dirty="0">
                <a:effectLst/>
                <a:latin typeface="Helvetica" panose="020B0604020202020204" pitchFamily="34" charset="0"/>
              </a:rPr>
              <a:t> </a:t>
            </a:r>
            <a:r>
              <a:rPr lang="en-US" b="0" i="0" dirty="0">
                <a:solidFill>
                  <a:srgbClr val="000000"/>
                </a:solidFill>
                <a:effectLst/>
                <a:latin typeface="Verdana" panose="020B0604030504040204" pitchFamily="34" charset="0"/>
              </a:rPr>
              <a:t>returns TRUE if ANY of the subquery values meet the condition</a:t>
            </a:r>
          </a:p>
          <a:p>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ProductName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ANY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OrderDetails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Quantity = 10);</a:t>
            </a:r>
          </a:p>
          <a:p>
            <a:pPr marL="171450" indent="-171450">
              <a:buFont typeface="Wingdings" panose="05000000000000000000" pitchFamily="2" charset="2"/>
              <a:buChar char="à"/>
            </a:pPr>
            <a:r>
              <a:rPr lang="en-US" b="0" i="1" dirty="0">
                <a:solidFill>
                  <a:srgbClr val="000000"/>
                </a:solidFill>
                <a:effectLst/>
                <a:latin typeface="Consolas" panose="020B0609020204030204" pitchFamily="49" charset="0"/>
                <a:sym typeface="Wingdings" panose="05000000000000000000" pitchFamily="2" charset="2"/>
              </a:rPr>
              <a:t>Will return all products where q in another table is &gt; 10</a:t>
            </a:r>
          </a:p>
          <a:p>
            <a:pPr marL="0" indent="0">
              <a:buFont typeface="Wingdings" panose="05000000000000000000" pitchFamily="2" charset="2"/>
              <a:buNone/>
            </a:pPr>
            <a:endParaRPr lang="en-US" b="0" i="1" dirty="0">
              <a:solidFill>
                <a:srgbClr val="000000"/>
              </a:solidFill>
              <a:effectLst/>
              <a:latin typeface="Consolas" panose="020B0609020204030204" pitchFamily="49" charset="0"/>
              <a:sym typeface="Wingdings" panose="05000000000000000000" pitchFamily="2" charset="2"/>
            </a:endParaRPr>
          </a:p>
          <a:p>
            <a:pPr marL="0" indent="0">
              <a:buFont typeface="Wingdings" panose="05000000000000000000" pitchFamily="2" charset="2"/>
              <a:buNone/>
            </a:pPr>
            <a:r>
              <a:rPr lang="en-US" b="1" i="0" dirty="0">
                <a:solidFill>
                  <a:srgbClr val="000000"/>
                </a:solidFill>
                <a:effectLst/>
                <a:latin typeface="Consolas" panose="020B0609020204030204" pitchFamily="49" charset="0"/>
                <a:sym typeface="Wingdings" panose="05000000000000000000" pitchFamily="2" charset="2"/>
              </a:rPr>
              <a:t>ALL</a:t>
            </a:r>
            <a:r>
              <a:rPr lang="en-US" b="0" i="1" dirty="0">
                <a:solidFill>
                  <a:srgbClr val="000000"/>
                </a:solidFill>
                <a:effectLst/>
                <a:latin typeface="Consolas" panose="020B0609020204030204" pitchFamily="49" charset="0"/>
                <a:sym typeface="Wingdings" panose="05000000000000000000" pitchFamily="2" charset="2"/>
              </a:rPr>
              <a:t> </a:t>
            </a:r>
          </a:p>
          <a:p>
            <a:pPr marL="171450" indent="-171450">
              <a:buFont typeface="Wingdings" panose="05000000000000000000" pitchFamily="2" charset="2"/>
              <a:buChar char="à"/>
            </a:pPr>
            <a:endParaRPr lang="en-US" b="0" i="1" dirty="0">
              <a:solidFill>
                <a:srgbClr val="000000"/>
              </a:solidFill>
              <a:effectLst/>
              <a:latin typeface="Consolas" panose="020B0609020204030204" pitchFamily="49" charset="0"/>
              <a:sym typeface="Wingdings" panose="05000000000000000000" pitchFamily="2" charset="2"/>
            </a:endParaRPr>
          </a:p>
          <a:p>
            <a:pPr marL="0" indent="0">
              <a:buFont typeface="Wingdings" panose="05000000000000000000" pitchFamily="2" charset="2"/>
              <a:buNone/>
            </a:pPr>
            <a:endParaRPr lang="en-ZA" i="0" dirty="0"/>
          </a:p>
        </p:txBody>
      </p:sp>
      <p:sp>
        <p:nvSpPr>
          <p:cNvPr id="4" name="Slide Number Placeholder 3"/>
          <p:cNvSpPr>
            <a:spLocks noGrp="1"/>
          </p:cNvSpPr>
          <p:nvPr>
            <p:ph type="sldNum" sz="quarter" idx="5"/>
          </p:nvPr>
        </p:nvSpPr>
        <p:spPr/>
        <p:txBody>
          <a:bodyPr/>
          <a:lstStyle/>
          <a:p>
            <a:fld id="{85CC5F24-0218-45C1-84FF-7B5EA4924C5B}" type="slidenum">
              <a:rPr lang="en-ZA" smtClean="0"/>
              <a:t>18</a:t>
            </a:fld>
            <a:endParaRPr lang="en-ZA"/>
          </a:p>
        </p:txBody>
      </p:sp>
    </p:spTree>
    <p:extLst>
      <p:ext uri="{BB962C8B-B14F-4D97-AF65-F5344CB8AC3E}">
        <p14:creationId xmlns:p14="http://schemas.microsoft.com/office/powerpoint/2010/main" val="1263507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ORDER BY keyword is used to sort the result-set in ascending or descending order.</a:t>
            </a:r>
          </a:p>
          <a:p>
            <a:r>
              <a:rPr lang="en-US" sz="1200" b="0" i="0" kern="1200" dirty="0">
                <a:solidFill>
                  <a:schemeClr val="tx1"/>
                </a:solidFill>
                <a:effectLst/>
                <a:latin typeface="+mn-lt"/>
                <a:ea typeface="+mn-ea"/>
                <a:cs typeface="+mn-cs"/>
              </a:rPr>
              <a:t>The ORDER BY keyword sorts the records in ascending order by default. To sort the records in descending order  use the DESC keyword.</a:t>
            </a:r>
          </a:p>
          <a:p>
            <a:endParaRPr lang="en-ZA" dirty="0"/>
          </a:p>
          <a:p>
            <a:r>
              <a:rPr lang="en-ZA" dirty="0"/>
              <a:t>https://www.universalclass.com/articles/computers/sql/using-inner-and-outer-joins-in-sql.htm</a:t>
            </a:r>
          </a:p>
          <a:p>
            <a:endParaRPr lang="en-ZA" dirty="0"/>
          </a:p>
          <a:p>
            <a:r>
              <a:rPr lang="en-ZA" sz="1800" b="0" i="0" u="none" strike="noStrike" baseline="0" dirty="0">
                <a:solidFill>
                  <a:srgbClr val="000000"/>
                </a:solidFill>
                <a:latin typeface="Courier New" panose="02070309020205020404" pitchFamily="49" charset="0"/>
              </a:rPr>
              <a:t>SELECT FirstName  </a:t>
            </a:r>
            <a:r>
              <a:rPr lang="en-ZA" sz="1800" b="0" i="0" u="none" strike="noStrike" baseline="0" dirty="0" err="1">
                <a:solidFill>
                  <a:srgbClr val="000000"/>
                </a:solidFill>
                <a:latin typeface="Courier New" panose="02070309020205020404" pitchFamily="49" charset="0"/>
              </a:rPr>
              <a:t>LastName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FROM Employees </a:t>
            </a:r>
          </a:p>
          <a:p>
            <a:r>
              <a:rPr lang="en-ZA" sz="1800" b="0" i="0" u="none" strike="noStrike" baseline="0" dirty="0">
                <a:solidFill>
                  <a:srgbClr val="000000"/>
                </a:solidFill>
                <a:latin typeface="Courier New" panose="02070309020205020404" pitchFamily="49" charset="0"/>
              </a:rPr>
              <a:t>ORDER BY </a:t>
            </a:r>
            <a:r>
              <a:rPr lang="en-ZA" sz="1800" b="0" i="0" u="none" strike="noStrike" baseline="0" dirty="0" err="1">
                <a:solidFill>
                  <a:srgbClr val="000000"/>
                </a:solidFill>
                <a:latin typeface="Courier New" panose="02070309020205020404" pitchFamily="49" charset="0"/>
              </a:rPr>
              <a:t>LastName</a:t>
            </a:r>
            <a:r>
              <a:rPr lang="en-ZA" sz="1800" b="0" i="0" u="none" strike="noStrike" baseline="0" dirty="0">
                <a:solidFill>
                  <a:srgbClr val="000000"/>
                </a:solidFill>
                <a:latin typeface="Courier New" panose="02070309020205020404" pitchFamily="49" charset="0"/>
              </a:rPr>
              <a:t>; </a:t>
            </a:r>
          </a:p>
          <a:p>
            <a:endParaRPr lang="en-ZA"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rPr>
              <a:t>SELECT column  column </a:t>
            </a:r>
          </a:p>
          <a:p>
            <a:r>
              <a:rPr lang="en-ZA" sz="1800" b="0" i="0" u="none" strike="noStrike" baseline="0" dirty="0">
                <a:solidFill>
                  <a:srgbClr val="000000"/>
                </a:solidFill>
                <a:latin typeface="Courier New" panose="02070309020205020404" pitchFamily="49" charset="0"/>
              </a:rPr>
              <a:t>FROM table </a:t>
            </a:r>
          </a:p>
          <a:p>
            <a:r>
              <a:rPr lang="en-US" sz="1800" b="0" i="0" u="none" strike="noStrike" baseline="0" dirty="0">
                <a:solidFill>
                  <a:srgbClr val="000000"/>
                </a:solidFill>
                <a:latin typeface="Courier New" panose="02070309020205020404" pitchFamily="49" charset="0"/>
              </a:rPr>
              <a:t>ORDER BY </a:t>
            </a:r>
            <a:r>
              <a:rPr lang="en-US" sz="1800" b="0" i="0" u="none" strike="noStrike" baseline="0" dirty="0" err="1">
                <a:solidFill>
                  <a:srgbClr val="000000"/>
                </a:solidFill>
                <a:latin typeface="Courier New" panose="02070309020205020404" pitchFamily="49" charset="0"/>
              </a:rPr>
              <a:t>column_position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column_position</a:t>
            </a:r>
            <a:r>
              <a:rPr lang="en-US" sz="1800" b="0" i="0" u="none" strike="noStrike" baseline="0" dirty="0">
                <a:solidFill>
                  <a:srgbClr val="000000"/>
                </a:solidFill>
                <a:latin typeface="Courier New" panose="02070309020205020404" pitchFamily="49" charset="0"/>
              </a:rPr>
              <a:t>; </a:t>
            </a:r>
          </a:p>
          <a:p>
            <a:endParaRPr lang="en-US"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rPr>
              <a:t>SELECT Title  FirstName  </a:t>
            </a:r>
            <a:r>
              <a:rPr lang="en-ZA" sz="1800" b="0" i="0" u="none" strike="noStrike" baseline="0" dirty="0" err="1">
                <a:solidFill>
                  <a:srgbClr val="000000"/>
                </a:solidFill>
                <a:latin typeface="Courier New" panose="02070309020205020404" pitchFamily="49" charset="0"/>
              </a:rPr>
              <a:t>LastName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FROM Employees </a:t>
            </a:r>
          </a:p>
          <a:p>
            <a:r>
              <a:rPr lang="en-US" sz="1800" b="0" i="0" u="none" strike="noStrike" baseline="0" dirty="0">
                <a:solidFill>
                  <a:srgbClr val="000000"/>
                </a:solidFill>
                <a:latin typeface="Courier New" panose="02070309020205020404" pitchFamily="49" charset="0"/>
              </a:rPr>
              <a:t>ORDER BY Title ASC  </a:t>
            </a:r>
            <a:r>
              <a:rPr lang="en-US" sz="1800" b="0" i="0" u="none" strike="noStrike" baseline="0" dirty="0" err="1">
                <a:solidFill>
                  <a:srgbClr val="000000"/>
                </a:solidFill>
                <a:latin typeface="Courier New" panose="02070309020205020404" pitchFamily="49" charset="0"/>
              </a:rPr>
              <a:t>LastName</a:t>
            </a:r>
            <a:r>
              <a:rPr lang="en-US" sz="1800" b="0" i="0" u="none" strike="noStrike" baseline="0" dirty="0">
                <a:solidFill>
                  <a:srgbClr val="000000"/>
                </a:solidFill>
                <a:latin typeface="Courier New" panose="02070309020205020404" pitchFamily="49" charset="0"/>
              </a:rPr>
              <a:t> DESC; 		</a:t>
            </a:r>
          </a:p>
          <a:p>
            <a:endParaRPr lang="en-ZA" sz="1800" b="0" i="0" u="none" strike="noStrike" baseline="0" dirty="0">
              <a:solidFill>
                <a:srgbClr val="000000"/>
              </a:solidFill>
              <a:latin typeface="Courier New" panose="02070309020205020404" pitchFamily="49" charset="0"/>
            </a:endParaRPr>
          </a:p>
          <a:p>
            <a:r>
              <a:rPr lang="en-ZA" sz="1800" b="0" i="1" u="none" strike="noStrike" baseline="0" dirty="0">
                <a:solidFill>
                  <a:srgbClr val="000000"/>
                </a:solidFill>
                <a:latin typeface="Courier New" panose="02070309020205020404" pitchFamily="49" charset="0"/>
              </a:rPr>
              <a:t>Can also </a:t>
            </a:r>
            <a:r>
              <a:rPr lang="en-US" sz="1800" b="0" i="1" u="none" strike="noStrike" baseline="0" dirty="0">
                <a:solidFill>
                  <a:srgbClr val="000000"/>
                </a:solidFill>
                <a:latin typeface="Times New Roman" panose="02020603050405020304" pitchFamily="18" charset="0"/>
              </a:rPr>
              <a:t>sort tables by the position of a column in the </a:t>
            </a:r>
            <a:r>
              <a:rPr lang="en-US" sz="1800" b="0" i="1" u="none" strike="noStrike" baseline="0" dirty="0">
                <a:solidFill>
                  <a:srgbClr val="000000"/>
                </a:solidFill>
                <a:latin typeface="Courier New" panose="02070309020205020404" pitchFamily="49" charset="0"/>
              </a:rPr>
              <a:t>SELECT </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SELECT Title  FirstName  </a:t>
            </a:r>
            <a:r>
              <a:rPr lang="en-ZA" sz="1800" b="0" i="0" u="none" strike="noStrike" baseline="0" dirty="0" err="1">
                <a:solidFill>
                  <a:srgbClr val="000000"/>
                </a:solidFill>
                <a:latin typeface="Courier New" panose="02070309020205020404" pitchFamily="49" charset="0"/>
              </a:rPr>
              <a:t>LastName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FROM Employees </a:t>
            </a:r>
          </a:p>
          <a:p>
            <a:r>
              <a:rPr lang="en-ZA" sz="1800" b="0" i="0" u="none" strike="noStrike" baseline="0" dirty="0">
                <a:solidFill>
                  <a:srgbClr val="000000"/>
                </a:solidFill>
                <a:latin typeface="Courier New" panose="02070309020205020404" pitchFamily="49" charset="0"/>
              </a:rPr>
              <a:t>ORDER BY 1 3; 	</a:t>
            </a: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19</a:t>
            </a:fld>
            <a:endParaRPr lang="en-ZA"/>
          </a:p>
        </p:txBody>
      </p:sp>
    </p:spTree>
    <p:extLst>
      <p:ext uri="{BB962C8B-B14F-4D97-AF65-F5344CB8AC3E}">
        <p14:creationId xmlns:p14="http://schemas.microsoft.com/office/powerpoint/2010/main" val="2096984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1.Select * from listings where (</a:t>
            </a:r>
            <a:r>
              <a:rPr lang="en-US" dirty="0" err="1"/>
              <a:t>room_type</a:t>
            </a:r>
            <a:r>
              <a:rPr lang="en-US" dirty="0"/>
              <a:t> =  private room  or </a:t>
            </a:r>
            <a:r>
              <a:rPr lang="en-US" dirty="0" err="1"/>
              <a:t>room_type</a:t>
            </a:r>
            <a:r>
              <a:rPr lang="en-US" dirty="0"/>
              <a:t> =  shared room ) and </a:t>
            </a:r>
            <a:r>
              <a:rPr lang="en-US"/>
              <a:t>price &lt; </a:t>
            </a:r>
            <a:r>
              <a:rPr lang="en-US" dirty="0"/>
              <a:t>500order by price </a:t>
            </a:r>
            <a:r>
              <a:rPr lang="en-US" dirty="0" err="1"/>
              <a:t>asc</a:t>
            </a:r>
            <a:r>
              <a:rPr lang="en-US" dirty="0"/>
              <a:t>;</a:t>
            </a:r>
          </a:p>
          <a:p>
            <a:endParaRPr lang="en-US" dirty="0"/>
          </a:p>
          <a:p>
            <a:r>
              <a:rPr lang="en-US" dirty="0"/>
              <a:t>2. select * from listings where </a:t>
            </a:r>
            <a:r>
              <a:rPr lang="en-US" dirty="0" err="1"/>
              <a:t>room_type</a:t>
            </a:r>
            <a:r>
              <a:rPr lang="en-US" dirty="0"/>
              <a:t> =  Entire home/apt  and (</a:t>
            </a:r>
            <a:r>
              <a:rPr lang="en-US" dirty="0" err="1"/>
              <a:t>Neighbourhood</a:t>
            </a:r>
            <a:r>
              <a:rPr lang="en-US" dirty="0"/>
              <a:t> != Ward 107  and </a:t>
            </a:r>
            <a:r>
              <a:rPr lang="en-US" dirty="0" err="1"/>
              <a:t>Neighbourhood</a:t>
            </a:r>
            <a:r>
              <a:rPr lang="en-US" dirty="0"/>
              <a:t> != Ward 108  and </a:t>
            </a:r>
            <a:r>
              <a:rPr lang="en-US" dirty="0" err="1"/>
              <a:t>Neighbourhood</a:t>
            </a:r>
            <a:r>
              <a:rPr lang="en-US" dirty="0"/>
              <a:t> != Ward 109 )order by </a:t>
            </a:r>
            <a:r>
              <a:rPr lang="en-US" dirty="0" err="1"/>
              <a:t>last_review</a:t>
            </a:r>
            <a:r>
              <a:rPr lang="en-US" dirty="0"/>
              <a:t> desc;</a:t>
            </a:r>
          </a:p>
          <a:p>
            <a:r>
              <a:rPr lang="en-US" b="1" dirty="0"/>
              <a:t>Or</a:t>
            </a:r>
          </a:p>
          <a:p>
            <a:r>
              <a:rPr lang="en-US" dirty="0"/>
              <a:t>… where not </a:t>
            </a:r>
            <a:r>
              <a:rPr lang="en-US" dirty="0" err="1"/>
              <a:t>neighbourhood</a:t>
            </a:r>
            <a:r>
              <a:rPr lang="en-US" dirty="0"/>
              <a:t> in (‘Ward 107’, ‘Ward …….) and </a:t>
            </a:r>
            <a:r>
              <a:rPr lang="en-US" dirty="0" err="1"/>
              <a:t>room_type</a:t>
            </a:r>
            <a:r>
              <a:rPr lang="en-US" dirty="0"/>
              <a:t> =  Entire home/apt</a:t>
            </a:r>
          </a:p>
          <a:p>
            <a:endParaRPr lang="en-US" dirty="0"/>
          </a:p>
          <a:p>
            <a:endParaRPr lang="en-US" dirty="0"/>
          </a:p>
          <a:p>
            <a:r>
              <a:rPr lang="en-US" dirty="0"/>
              <a:t>3. Select name from listings where </a:t>
            </a:r>
            <a:r>
              <a:rPr lang="en-US" dirty="0" err="1"/>
              <a:t>host_name</a:t>
            </a:r>
            <a:r>
              <a:rPr lang="en-US" dirty="0"/>
              <a:t> = ‘Abe (S.A.)’</a:t>
            </a:r>
          </a:p>
          <a:p>
            <a:r>
              <a:rPr lang="en-US" dirty="0"/>
              <a:t>Order by price;</a:t>
            </a:r>
          </a:p>
          <a:p>
            <a:endParaRPr lang="en-US" dirty="0"/>
          </a:p>
          <a:p>
            <a:r>
              <a:rPr lang="en-US" dirty="0"/>
              <a:t>4.</a:t>
            </a:r>
          </a:p>
          <a:p>
            <a:endParaRPr lang="en-US" dirty="0"/>
          </a:p>
          <a:p>
            <a:r>
              <a:rPr lang="en-US" dirty="0"/>
              <a:t>5</a:t>
            </a:r>
          </a:p>
          <a:p>
            <a:r>
              <a:rPr lang="en-US" dirty="0"/>
              <a:t>SELECT * FROM </a:t>
            </a:r>
            <a:r>
              <a:rPr lang="en-US" dirty="0" err="1"/>
              <a:t>airbnb.review</a:t>
            </a:r>
            <a:endParaRPr lang="en-US" dirty="0"/>
          </a:p>
          <a:p>
            <a:r>
              <a:rPr lang="en-US" dirty="0"/>
              <a:t>where </a:t>
            </a:r>
            <a:r>
              <a:rPr lang="en-US" dirty="0" err="1"/>
              <a:t>room_type</a:t>
            </a:r>
            <a:r>
              <a:rPr lang="en-US" dirty="0"/>
              <a:t> =  Private room  and </a:t>
            </a:r>
            <a:r>
              <a:rPr lang="en-US" dirty="0" err="1"/>
              <a:t>number_of_reviews</a:t>
            </a:r>
            <a:r>
              <a:rPr lang="en-US" dirty="0"/>
              <a:t> &gt; 100 and </a:t>
            </a:r>
            <a:r>
              <a:rPr lang="en-US"/>
              <a:t>price &lt; </a:t>
            </a:r>
            <a:r>
              <a:rPr lang="en-US" dirty="0"/>
              <a:t>500 </a:t>
            </a:r>
          </a:p>
          <a:p>
            <a:r>
              <a:rPr lang="en-US" dirty="0"/>
              <a:t>order by </a:t>
            </a:r>
            <a:r>
              <a:rPr lang="en-US" dirty="0" err="1"/>
              <a:t>neighbourhood</a:t>
            </a:r>
            <a:r>
              <a:rPr lang="en-US" dirty="0"/>
              <a:t>, price  desc;</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20</a:t>
            </a:fld>
            <a:endParaRPr lang="en-ZA"/>
          </a:p>
        </p:txBody>
      </p:sp>
    </p:spTree>
    <p:extLst>
      <p:ext uri="{BB962C8B-B14F-4D97-AF65-F5344CB8AC3E}">
        <p14:creationId xmlns:p14="http://schemas.microsoft.com/office/powerpoint/2010/main" val="1002383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field with a NULL value is a field with no value.</a:t>
            </a:r>
          </a:p>
          <a:p>
            <a:r>
              <a:rPr lang="en-US" sz="1200" b="0" i="0" kern="1200" dirty="0">
                <a:solidFill>
                  <a:schemeClr val="tx1"/>
                </a:solidFill>
                <a:effectLst/>
                <a:latin typeface="+mn-lt"/>
                <a:ea typeface="+mn-ea"/>
                <a:cs typeface="+mn-cs"/>
              </a:rPr>
              <a:t>If a field in a table is optional  it is possible to insert a new record or update a record without adding a value to this field. Then  the field will be saved with a NULL value.</a:t>
            </a:r>
          </a:p>
          <a:p>
            <a:endParaRPr lang="en-ZA"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 NULL value is different from a zero value or a field that contains spaces. A field with a NULL value is one that has been left blank during record creation!</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It is not possible to test for NULL values with comparison operators  such as =  &lt;  or &lt;&gt;.</a:t>
            </a:r>
          </a:p>
          <a:p>
            <a:r>
              <a:rPr lang="en-US" sz="1200" b="0" i="1" kern="1200" dirty="0">
                <a:solidFill>
                  <a:schemeClr val="tx1"/>
                </a:solidFill>
                <a:effectLst/>
                <a:latin typeface="+mn-lt"/>
                <a:ea typeface="+mn-ea"/>
                <a:cs typeface="+mn-cs"/>
              </a:rPr>
              <a:t>We will have to use the IS NULL and IS NOT NULL operators instead.</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21</a:t>
            </a:fld>
            <a:endParaRPr lang="en-ZA"/>
          </a:p>
        </p:txBody>
      </p:sp>
    </p:spTree>
    <p:extLst>
      <p:ext uri="{BB962C8B-B14F-4D97-AF65-F5344CB8AC3E}">
        <p14:creationId xmlns:p14="http://schemas.microsoft.com/office/powerpoint/2010/main" val="112409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students won t have the data sets for </a:t>
            </a:r>
            <a:r>
              <a:rPr lang="en-US" sz="1200" b="0" i="1" u="sng" kern="1200" dirty="0">
                <a:solidFill>
                  <a:schemeClr val="tx1"/>
                </a:solidFill>
                <a:effectLst/>
                <a:latin typeface="+mn-lt"/>
                <a:ea typeface="+mn-ea"/>
                <a:cs typeface="+mn-cs"/>
              </a:rPr>
              <a:t>these</a:t>
            </a:r>
            <a:r>
              <a:rPr lang="en-US" sz="1200" b="0" i="1" kern="1200" dirty="0">
                <a:solidFill>
                  <a:schemeClr val="tx1"/>
                </a:solidFill>
                <a:effectLst/>
                <a:latin typeface="+mn-lt"/>
                <a:ea typeface="+mn-ea"/>
                <a:cs typeface="+mn-cs"/>
              </a:rPr>
              <a:t> examples – this is just theoretical so that they can see how these type of queries work]</a:t>
            </a:r>
          </a:p>
          <a:p>
            <a:r>
              <a:rPr lang="en-US" sz="1200" b="0" i="1" kern="1200" dirty="0">
                <a:solidFill>
                  <a:schemeClr val="tx1"/>
                </a:solidFill>
                <a:effectLst/>
                <a:latin typeface="+mn-lt"/>
                <a:ea typeface="+mn-ea"/>
                <a:cs typeface="+mn-cs"/>
              </a:rPr>
              <a:t>(Makgabo – I changed the example to the L&amp;D datasets employees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SELECT statement is used to select data from a database.</a:t>
            </a:r>
          </a:p>
          <a:p>
            <a:r>
              <a:rPr lang="en-US" sz="1200" b="0" i="0" kern="1200" dirty="0">
                <a:solidFill>
                  <a:schemeClr val="tx1"/>
                </a:solidFill>
                <a:effectLst/>
                <a:latin typeface="+mn-lt"/>
                <a:ea typeface="+mn-ea"/>
                <a:cs typeface="+mn-cs"/>
              </a:rPr>
              <a:t>The data returned is stored in a result table  called the result-set.</a:t>
            </a:r>
          </a:p>
          <a:p>
            <a:r>
              <a:rPr lang="en-US" sz="1200" b="0" i="0" kern="1200" dirty="0">
                <a:solidFill>
                  <a:schemeClr val="tx1"/>
                </a:solidFill>
                <a:effectLst/>
                <a:latin typeface="+mn-lt"/>
                <a:ea typeface="+mn-ea"/>
                <a:cs typeface="+mn-cs"/>
              </a:rPr>
              <a:t>https://www.universalclass.com/articles/computers/sql/using-the-select-statement-in-sql.htm</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b="0" i="0" u="none" strike="noStrike" baseline="0" dirty="0">
                <a:solidFill>
                  <a:srgbClr val="000000"/>
                </a:solidFill>
                <a:latin typeface="Courier New" panose="02070309020205020404" pitchFamily="49" charset="0"/>
                <a:sym typeface="Wingdings" panose="05000000000000000000" pitchFamily="2" charset="2"/>
              </a:rPr>
              <a:t> </a:t>
            </a:r>
            <a:r>
              <a:rPr lang="en-ZA" sz="1800" b="0" i="0" u="none" strike="noStrike" baseline="0" dirty="0">
                <a:solidFill>
                  <a:srgbClr val="000000"/>
                </a:solidFill>
                <a:latin typeface="Courier New" panose="02070309020205020404" pitchFamily="49" charset="0"/>
              </a:rPr>
              <a:t>SELECT * FROM Employees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sym typeface="Wingdings" panose="05000000000000000000" pitchFamily="2" charset="2"/>
              </a:rPr>
              <a:t> </a:t>
            </a:r>
            <a:r>
              <a:rPr lang="en-US" sz="1800" b="0" i="0" u="none" strike="noStrike" baseline="0" dirty="0">
                <a:solidFill>
                  <a:srgbClr val="000000"/>
                </a:solidFill>
                <a:latin typeface="Courier New" panose="02070309020205020404" pitchFamily="49" charset="0"/>
              </a:rPr>
              <a:t>SELECT </a:t>
            </a:r>
            <a:r>
              <a:rPr lang="en-US" sz="1800" b="0" i="0" u="none" strike="noStrike" baseline="0" dirty="0" err="1">
                <a:solidFill>
                  <a:srgbClr val="000000"/>
                </a:solidFill>
                <a:latin typeface="Courier New" panose="02070309020205020404" pitchFamily="49" charset="0"/>
              </a:rPr>
              <a:t>table_name.column_name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table_name.column_name</a:t>
            </a:r>
            <a:r>
              <a:rPr lang="en-US" sz="1800" b="0" i="0" u="none" strike="noStrike" baseline="0" dirty="0">
                <a:solidFill>
                  <a:srgbClr val="000000"/>
                </a:solidFill>
                <a:latin typeface="Courier New" panose="02070309020205020404" pitchFamily="49" charset="0"/>
              </a:rPr>
              <a:t> </a:t>
            </a:r>
            <a:r>
              <a:rPr lang="en-ZA" sz="1800" b="0" i="0" u="none" strike="noStrike" baseline="0" dirty="0">
                <a:solidFill>
                  <a:srgbClr val="000000"/>
                </a:solidFill>
                <a:latin typeface="Courier New" panose="02070309020205020404" pitchFamily="49" charset="0"/>
              </a:rPr>
              <a:t>FROM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b="0" i="0" u="none" strike="noStrike" baseline="0" dirty="0">
              <a:solidFill>
                <a:srgbClr val="000000"/>
              </a:solidFill>
              <a:latin typeface="Courier New" panose="02070309020205020404" pitchFamily="49" charset="0"/>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a:t>
            </a:fld>
            <a:endParaRPr lang="en-ZA"/>
          </a:p>
        </p:txBody>
      </p:sp>
    </p:spTree>
    <p:extLst>
      <p:ext uri="{BB962C8B-B14F-4D97-AF65-F5344CB8AC3E}">
        <p14:creationId xmlns:p14="http://schemas.microsoft.com/office/powerpoint/2010/main" val="2271512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err="1"/>
              <a:t>Neighbourhood_group</a:t>
            </a:r>
            <a:r>
              <a:rPr lang="en-ZA" dirty="0"/>
              <a:t> not seen as a null value (?)</a:t>
            </a:r>
          </a:p>
          <a:p>
            <a:pPr marL="171450" indent="-171450">
              <a:buFont typeface="Arial" panose="020B0604020202020204" pitchFamily="34" charset="0"/>
              <a:buChar cha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room_type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p>
          <a:p>
            <a:pPr marL="171450" indent="-171450">
              <a:buFont typeface="Arial" panose="020B0604020202020204" pitchFamily="34" charset="0"/>
              <a:buChar cha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neighbourhood_group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p>
          <a:p>
            <a:pPr marL="171450" indent="-171450">
              <a:buFont typeface="Arial" panose="020B0604020202020204" pitchFamily="34" charset="0"/>
              <a:buChar cha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host_name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 and </a:t>
            </a:r>
            <a:r>
              <a:rPr lang="en-US" sz="1800" dirty="0" err="1">
                <a:solidFill>
                  <a:srgbClr val="808080"/>
                </a:solidFill>
                <a:latin typeface="Consolas" panose="020B0609020204030204" pitchFamily="49" charset="0"/>
              </a:rPr>
              <a:t>host_ID</a:t>
            </a:r>
            <a:r>
              <a:rPr lang="en-US" sz="1800" dirty="0">
                <a:solidFill>
                  <a:srgbClr val="808080"/>
                </a:solidFill>
                <a:latin typeface="Consolas" panose="020B0609020204030204" pitchFamily="49" charset="0"/>
              </a:rPr>
              <a:t> is not null</a:t>
            </a:r>
          </a:p>
          <a:p>
            <a:pPr marL="171450" indent="-171450">
              <a:buFont typeface="Arial" panose="020B0604020202020204" pitchFamily="34" charset="0"/>
              <a:buChar char="•"/>
            </a:pP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22</a:t>
            </a:fld>
            <a:endParaRPr lang="en-ZA"/>
          </a:p>
        </p:txBody>
      </p:sp>
    </p:spTree>
    <p:extLst>
      <p:ext uri="{BB962C8B-B14F-4D97-AF65-F5344CB8AC3E}">
        <p14:creationId xmlns:p14="http://schemas.microsoft.com/office/powerpoint/2010/main" val="595359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SELECT TOP clause is used to specify the number of records to return.</a:t>
            </a:r>
          </a:p>
          <a:p>
            <a:r>
              <a:rPr lang="en-US" sz="1200" b="0" i="0" kern="1200" dirty="0">
                <a:solidFill>
                  <a:schemeClr val="tx1"/>
                </a:solidFill>
                <a:effectLst/>
                <a:latin typeface="+mn-lt"/>
                <a:ea typeface="+mn-ea"/>
                <a:cs typeface="+mn-cs"/>
              </a:rPr>
              <a:t>The SELECT TOP clause is useful on large tables with thousands of records. Returning a large number of records can impact performance.</a:t>
            </a:r>
          </a:p>
          <a:p>
            <a:endParaRPr lang="en-US" sz="1200" b="0" i="0" kern="1200" dirty="0">
              <a:solidFill>
                <a:schemeClr val="tx1"/>
              </a:solidFill>
              <a:effectLst/>
              <a:latin typeface="+mn-lt"/>
              <a:ea typeface="+mn-ea"/>
              <a:cs typeface="+mn-cs"/>
            </a:endParaRPr>
          </a:p>
          <a:p>
            <a:r>
              <a:rPr lang="en-US" b="0" i="0" dirty="0">
                <a:solidFill>
                  <a:srgbClr val="000000"/>
                </a:solidFill>
                <a:effectLst/>
                <a:latin typeface="-apple-system"/>
              </a:rPr>
              <a:t>When you use the </a:t>
            </a:r>
            <a:r>
              <a:rPr lang="en-US" sz="1200" u="none" strike="noStrike" kern="1200" dirty="0">
                <a:solidFill>
                  <a:schemeClr val="tx1"/>
                </a:solidFill>
                <a:effectLst/>
                <a:latin typeface="+mn-lt"/>
                <a:ea typeface="+mn-ea"/>
                <a:cs typeface="+mn-cs"/>
              </a:rPr>
              <a:t>LIMIT</a:t>
            </a:r>
            <a:r>
              <a:rPr lang="en-US" b="0" i="0" dirty="0">
                <a:solidFill>
                  <a:srgbClr val="000000"/>
                </a:solidFill>
                <a:effectLst/>
                <a:latin typeface="-apple-system"/>
              </a:rPr>
              <a:t> clause  it is important to use an </a:t>
            </a:r>
            <a:r>
              <a:rPr lang="en-US" u="none" strike="noStrike" dirty="0">
                <a:effectLst/>
                <a:hlinkClick r:id="rId3"/>
              </a:rPr>
              <a:t>ORDER BY</a:t>
            </a:r>
            <a:r>
              <a:rPr lang="en-US" b="0" i="0" dirty="0">
                <a:solidFill>
                  <a:srgbClr val="000000"/>
                </a:solidFill>
                <a:effectLst/>
                <a:latin typeface="-apple-system"/>
              </a:rPr>
              <a:t> clause to ensure the order of rows in the result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 title   released year from books</a:t>
            </a:r>
          </a:p>
          <a:p>
            <a:r>
              <a:rPr lang="en-US" sz="1200" b="0" i="0" kern="1200" dirty="0">
                <a:solidFill>
                  <a:schemeClr val="tx1"/>
                </a:solidFill>
                <a:effectLst/>
                <a:latin typeface="+mn-lt"/>
                <a:ea typeface="+mn-ea"/>
                <a:cs typeface="+mn-cs"/>
              </a:rPr>
              <a:t>Order by released year desc</a:t>
            </a:r>
          </a:p>
          <a:p>
            <a:r>
              <a:rPr lang="en-US" sz="1200" b="0" i="0" kern="1200" dirty="0">
                <a:solidFill>
                  <a:schemeClr val="tx1"/>
                </a:solidFill>
                <a:effectLst/>
                <a:latin typeface="+mn-lt"/>
                <a:ea typeface="+mn-ea"/>
                <a:cs typeface="+mn-cs"/>
              </a:rPr>
              <a:t>Limit 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 title   released year from books</a:t>
            </a:r>
          </a:p>
          <a:p>
            <a:r>
              <a:rPr lang="en-US" sz="1200" b="0" i="0" kern="1200" dirty="0">
                <a:solidFill>
                  <a:schemeClr val="tx1"/>
                </a:solidFill>
                <a:effectLst/>
                <a:latin typeface="+mn-lt"/>
                <a:ea typeface="+mn-ea"/>
                <a:cs typeface="+mn-cs"/>
              </a:rPr>
              <a:t>Order by released year desc</a:t>
            </a:r>
          </a:p>
          <a:p>
            <a:r>
              <a:rPr lang="en-US" sz="1200" b="0" i="0" kern="1200" dirty="0">
                <a:solidFill>
                  <a:schemeClr val="tx1"/>
                </a:solidFill>
                <a:effectLst/>
                <a:latin typeface="+mn-lt"/>
                <a:ea typeface="+mn-ea"/>
                <a:cs typeface="+mn-cs"/>
              </a:rPr>
              <a:t>Limit 5 10                   (you </a:t>
            </a:r>
            <a:r>
              <a:rPr lang="en-US" sz="1200" b="0" i="0" kern="1200" dirty="0" err="1">
                <a:solidFill>
                  <a:schemeClr val="tx1"/>
                </a:solidFill>
                <a:effectLst/>
                <a:latin typeface="+mn-lt"/>
                <a:ea typeface="+mn-ea"/>
                <a:cs typeface="+mn-cs"/>
              </a:rPr>
              <a:t>ll</a:t>
            </a:r>
            <a:r>
              <a:rPr lang="en-US" sz="1200" b="0" i="0" kern="1200" dirty="0">
                <a:solidFill>
                  <a:schemeClr val="tx1"/>
                </a:solidFill>
                <a:effectLst/>
                <a:latin typeface="+mn-lt"/>
                <a:ea typeface="+mn-ea"/>
                <a:cs typeface="+mn-cs"/>
              </a:rPr>
              <a:t> get book 6 to 11)</a:t>
            </a:r>
          </a:p>
          <a:p>
            <a:endParaRPr lang="en-US" sz="1200" b="0" i="0" kern="1200" dirty="0">
              <a:solidFill>
                <a:schemeClr val="tx1"/>
              </a:solidFill>
              <a:effectLst/>
              <a:latin typeface="+mn-lt"/>
              <a:ea typeface="+mn-ea"/>
              <a:cs typeface="+mn-cs"/>
            </a:endParaRPr>
          </a:p>
          <a:p>
            <a:r>
              <a:rPr lang="en-US" b="0" i="0" dirty="0">
                <a:solidFill>
                  <a:srgbClr val="00B0F0"/>
                </a:solidFill>
                <a:effectLst/>
                <a:highlight>
                  <a:srgbClr val="00FFFF"/>
                </a:highlight>
                <a:latin typeface="ui-monospace"/>
              </a:rPr>
              <a:t>LIMIT</a:t>
            </a:r>
            <a:r>
              <a:rPr lang="en-US" b="0" i="0" dirty="0">
                <a:solidFill>
                  <a:srgbClr val="FFFFFF"/>
                </a:solidFill>
                <a:effectLst/>
                <a:latin typeface="ui-monospace"/>
              </a:rPr>
              <a:t> </a:t>
            </a:r>
            <a:r>
              <a:rPr lang="en-US" b="0" i="0" dirty="0" err="1">
                <a:solidFill>
                  <a:srgbClr val="FCC28C"/>
                </a:solidFill>
                <a:effectLst/>
                <a:latin typeface="ui-monospace"/>
              </a:rPr>
              <a:t>row_count</a:t>
            </a:r>
            <a:r>
              <a:rPr lang="en-US" b="0" i="0" dirty="0">
                <a:solidFill>
                  <a:srgbClr val="FFFFFF"/>
                </a:solidFill>
                <a:effectLst/>
                <a:latin typeface="ui-monospace"/>
              </a:rPr>
              <a:t> </a:t>
            </a:r>
            <a:r>
              <a:rPr lang="en-US" b="0" i="0" dirty="0">
                <a:solidFill>
                  <a:srgbClr val="FCC28C"/>
                </a:solidFill>
                <a:effectLst/>
                <a:latin typeface="ui-monospace"/>
              </a:rPr>
              <a:t>OFFSET</a:t>
            </a:r>
            <a:r>
              <a:rPr lang="en-US" b="0" i="0" dirty="0">
                <a:solidFill>
                  <a:srgbClr val="FFFFFF"/>
                </a:solidFill>
                <a:effectLst/>
                <a:latin typeface="ui-monospace"/>
              </a:rPr>
              <a:t> </a:t>
            </a:r>
            <a:r>
              <a:rPr lang="en-US" b="0" i="0" dirty="0" err="1">
                <a:solidFill>
                  <a:srgbClr val="FCC28C"/>
                </a:solidFill>
                <a:effectLst/>
                <a:latin typeface="ui-monospace"/>
              </a:rPr>
              <a:t>offset</a:t>
            </a:r>
            <a:endParaRPr lang="en-US" sz="1200" b="0" i="0" kern="1200" dirty="0">
              <a:solidFill>
                <a:schemeClr val="tx1"/>
              </a:solidFill>
              <a:effectLst/>
              <a:latin typeface="+mn-lt"/>
              <a:ea typeface="+mn-ea"/>
              <a:cs typeface="+mn-cs"/>
            </a:endParaRPr>
          </a:p>
          <a:p>
            <a:r>
              <a:rPr lang="en-US" b="0" i="0" dirty="0">
                <a:solidFill>
                  <a:srgbClr val="000000"/>
                </a:solidFill>
                <a:effectLst/>
                <a:latin typeface="-apple-system"/>
              </a:rPr>
              <a:t>The </a:t>
            </a:r>
            <a:r>
              <a:rPr lang="en-US" dirty="0"/>
              <a:t>OFFSET</a:t>
            </a:r>
            <a:r>
              <a:rPr lang="en-US" b="0" i="0" dirty="0">
                <a:solidFill>
                  <a:srgbClr val="000000"/>
                </a:solidFill>
                <a:effectLst/>
                <a:latin typeface="-apple-system"/>
              </a:rPr>
              <a:t> clause is optional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b="1" i="1" dirty="0"/>
              <a:t>MySQL</a:t>
            </a:r>
            <a:r>
              <a:rPr lang="en-US" i="1" dirty="0"/>
              <a:t> - SELECT * FROM </a:t>
            </a:r>
            <a:r>
              <a:rPr lang="en-US" i="1" dirty="0" err="1"/>
              <a:t>TestTable</a:t>
            </a:r>
            <a:r>
              <a:rPr lang="en-US" i="1" dirty="0"/>
              <a:t> WHERE id=12 LIMIT 10</a:t>
            </a:r>
          </a:p>
          <a:p>
            <a:r>
              <a:rPr lang="en-US" b="0" i="0" dirty="0">
                <a:solidFill>
                  <a:srgbClr val="000000"/>
                </a:solidFill>
                <a:effectLst/>
                <a:latin typeface="Courier New" panose="02070309020205020404" pitchFamily="49" charset="0"/>
              </a:rPr>
              <a:t>select * from emp order by </a:t>
            </a:r>
            <a:r>
              <a:rPr lang="en-US" b="0" i="0" dirty="0" err="1">
                <a:solidFill>
                  <a:srgbClr val="000000"/>
                </a:solidFill>
                <a:effectLst/>
                <a:latin typeface="Courier New" panose="02070309020205020404" pitchFamily="49" charset="0"/>
              </a:rPr>
              <a:t>sal</a:t>
            </a:r>
            <a:r>
              <a:rPr lang="en-US" b="0" i="0" dirty="0">
                <a:solidFill>
                  <a:srgbClr val="000000"/>
                </a:solidFill>
                <a:effectLst/>
                <a:latin typeface="Courier New" panose="02070309020205020404" pitchFamily="49" charset="0"/>
              </a:rPr>
              <a:t> desc limit 5</a:t>
            </a:r>
            <a:endParaRPr lang="en-US" i="1" dirty="0"/>
          </a:p>
          <a:p>
            <a:br>
              <a:rPr lang="en-US" i="1" dirty="0"/>
            </a:br>
            <a:r>
              <a:rPr lang="en-US" b="1" i="1" dirty="0" err="1"/>
              <a:t>MsSQL</a:t>
            </a:r>
            <a:r>
              <a:rPr lang="en-US" i="1" dirty="0"/>
              <a:t> - SELECT TOP 10 * FROM </a:t>
            </a:r>
            <a:r>
              <a:rPr lang="en-US" i="1" dirty="0" err="1"/>
              <a:t>TestTable</a:t>
            </a:r>
            <a:r>
              <a:rPr lang="en-US" i="1" dirty="0"/>
              <a:t> WHERE id=12</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SELECT TOP 5 [</a:t>
            </a:r>
            <a:r>
              <a:rPr lang="en-US" b="0" i="0" dirty="0" err="1">
                <a:solidFill>
                  <a:srgbClr val="000000"/>
                </a:solidFill>
                <a:effectLst/>
                <a:latin typeface="Arial" panose="020B0604020202020204" pitchFamily="34" charset="0"/>
              </a:rPr>
              <a:t>Empno</a:t>
            </a:r>
            <a:r>
              <a:rPr lang="en-US" b="0" i="0" dirty="0">
                <a:solidFill>
                  <a:srgbClr val="000000"/>
                </a:solidFill>
                <a:effectLst/>
                <a:latin typeface="Arial" panose="020B0604020202020204" pitchFamily="34" charset="0"/>
              </a:rPr>
              <a:t>]</a:t>
            </a:r>
            <a:br>
              <a:rPr lang="en-US" dirty="0"/>
            </a:br>
            <a:r>
              <a:rPr lang="en-US" b="0" i="0" dirty="0">
                <a:solidFill>
                  <a:srgbClr val="000000"/>
                </a:solidFill>
                <a:effectLst/>
                <a:latin typeface="Arial" panose="020B0604020202020204" pitchFamily="34" charset="0"/>
              </a:rPr>
              <a:t> [Name]</a:t>
            </a:r>
            <a:br>
              <a:rPr lang="en-US" dirty="0"/>
            </a:br>
            <a:r>
              <a:rPr lang="en-US" b="0" i="0" dirty="0">
                <a:solidFill>
                  <a:srgbClr val="000000"/>
                </a:solidFill>
                <a:effectLst/>
                <a:latin typeface="Arial" panose="020B0604020202020204" pitchFamily="34" charset="0"/>
              </a:rPr>
              <a:t> [Salary]</a:t>
            </a:r>
            <a:br>
              <a:rPr lang="en-US" dirty="0"/>
            </a:b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Jdate</a:t>
            </a:r>
            <a:r>
              <a:rPr lang="en-US" b="0" i="0" dirty="0">
                <a:solidFill>
                  <a:srgbClr val="000000"/>
                </a:solidFill>
                <a:effectLst/>
                <a:latin typeface="Arial" panose="020B0604020202020204" pitchFamily="34" charset="0"/>
              </a:rPr>
              <a:t>]</a:t>
            </a:r>
            <a:br>
              <a:rPr lang="en-US" dirty="0"/>
            </a:br>
            <a:r>
              <a:rPr lang="en-US" b="0" i="0" dirty="0">
                <a:solidFill>
                  <a:srgbClr val="000000"/>
                </a:solidFill>
                <a:effectLst/>
                <a:latin typeface="Arial" panose="020B0604020202020204" pitchFamily="34" charset="0"/>
              </a:rPr>
              <a:t>FROM [Scott].[</a:t>
            </a:r>
            <a:r>
              <a:rPr lang="en-US" b="0" i="0" dirty="0" err="1">
                <a:solidFill>
                  <a:srgbClr val="000000"/>
                </a:solidFill>
                <a:effectLst/>
                <a:latin typeface="Arial" panose="020B0604020202020204" pitchFamily="34" charset="0"/>
              </a:rPr>
              <a:t>dbo</a:t>
            </a:r>
            <a:r>
              <a:rPr lang="en-US" b="0" i="0" dirty="0">
                <a:solidFill>
                  <a:srgbClr val="000000"/>
                </a:solidFill>
                <a:effectLst/>
                <a:latin typeface="Arial" panose="020B0604020202020204" pitchFamily="34" charset="0"/>
              </a:rPr>
              <a:t>].[Emp] order by salary desc</a:t>
            </a:r>
            <a:endParaRPr lang="en-US" sz="1200" b="0" i="1"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Not all database systems support the SELECT TOP clause. MySQL supports the LIMIT clause to select a limited number of records  while Oracle uses ROWNUM.</a:t>
            </a:r>
          </a:p>
          <a:p>
            <a:endParaRPr lang="en-US" sz="1200" b="0" i="1" kern="1200" dirty="0">
              <a:solidFill>
                <a:schemeClr val="tx1"/>
              </a:solidFill>
              <a:effectLst/>
              <a:latin typeface="+mn-lt"/>
              <a:ea typeface="+mn-ea"/>
              <a:cs typeface="+mn-cs"/>
            </a:endParaRPr>
          </a:p>
          <a:p>
            <a:r>
              <a:rPr lang="en-US" b="0" i="1" dirty="0">
                <a:solidFill>
                  <a:srgbClr val="1A1A1B"/>
                </a:solidFill>
                <a:effectLst/>
                <a:latin typeface="Noto Sans"/>
              </a:rPr>
              <a:t>"Write a query to get Product list (name  unit price) of twenty most expensive products.“</a:t>
            </a:r>
          </a:p>
          <a:p>
            <a:endParaRPr lang="en-US" sz="1200" b="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5CC5F24-0218-45C1-84FF-7B5EA4924C5B}" type="slidenum">
              <a:rPr lang="en-ZA" smtClean="0"/>
              <a:t>24</a:t>
            </a:fld>
            <a:endParaRPr lang="en-ZA"/>
          </a:p>
        </p:txBody>
      </p:sp>
    </p:spTree>
    <p:extLst>
      <p:ext uri="{BB962C8B-B14F-4D97-AF65-F5344CB8AC3E}">
        <p14:creationId xmlns:p14="http://schemas.microsoft.com/office/powerpoint/2010/main" val="28869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 Top*/</a:t>
            </a:r>
          </a:p>
          <a:p>
            <a:r>
              <a:rPr lang="en-US" dirty="0"/>
              <a:t>select name  </a:t>
            </a:r>
            <a:r>
              <a:rPr lang="en-US" dirty="0" err="1"/>
              <a:t>number_of_reviews</a:t>
            </a:r>
            <a:r>
              <a:rPr lang="en-US" dirty="0"/>
              <a:t> from listings order by </a:t>
            </a:r>
            <a:r>
              <a:rPr lang="en-US" dirty="0" err="1"/>
              <a:t>number_of_reviews</a:t>
            </a:r>
            <a:r>
              <a:rPr lang="en-US" dirty="0"/>
              <a:t> desc limit 5;</a:t>
            </a:r>
          </a:p>
          <a:p>
            <a:endParaRPr lang="en-US" dirty="0"/>
          </a:p>
          <a:p>
            <a:r>
              <a:rPr lang="en-US" dirty="0"/>
              <a:t>select name  </a:t>
            </a:r>
            <a:r>
              <a:rPr lang="en-US" dirty="0" err="1"/>
              <a:t>host_name</a:t>
            </a:r>
            <a:r>
              <a:rPr lang="en-US" dirty="0"/>
              <a:t>  </a:t>
            </a:r>
            <a:r>
              <a:rPr lang="en-US" dirty="0" err="1"/>
              <a:t>number_of_reviews</a:t>
            </a:r>
            <a:r>
              <a:rPr lang="en-US" dirty="0"/>
              <a:t>  </a:t>
            </a:r>
            <a:r>
              <a:rPr lang="en-US" dirty="0" err="1"/>
              <a:t>pricefrom</a:t>
            </a:r>
            <a:r>
              <a:rPr lang="en-US" dirty="0"/>
              <a:t> </a:t>
            </a:r>
            <a:r>
              <a:rPr lang="en-US" dirty="0" err="1"/>
              <a:t>listingswhere</a:t>
            </a:r>
            <a:r>
              <a:rPr lang="en-US" dirty="0"/>
              <a:t> </a:t>
            </a:r>
            <a:r>
              <a:rPr lang="en-US" dirty="0" err="1"/>
              <a:t>room_type</a:t>
            </a:r>
            <a:r>
              <a:rPr lang="en-US" dirty="0"/>
              <a:t> =  Entire home/apt  order by price desc limit 10;</a:t>
            </a:r>
          </a:p>
          <a:p>
            <a:endParaRPr lang="en-US" dirty="0"/>
          </a:p>
          <a:p>
            <a:r>
              <a:rPr lang="en-US" strike="sngStrike" dirty="0"/>
              <a:t>SELECT name  </a:t>
            </a:r>
            <a:r>
              <a:rPr lang="en-US" strike="sngStrike" dirty="0" err="1"/>
              <a:t>host_name</a:t>
            </a:r>
            <a:r>
              <a:rPr lang="en-US" strike="sngStrike" dirty="0"/>
              <a:t>  </a:t>
            </a:r>
            <a:r>
              <a:rPr lang="en-US" strike="sngStrike" dirty="0" err="1"/>
              <a:t>room_type</a:t>
            </a:r>
            <a:r>
              <a:rPr lang="en-US" strike="sngStrike" dirty="0"/>
              <a:t>  price FROM </a:t>
            </a:r>
            <a:r>
              <a:rPr lang="en-US" strike="sngStrike" dirty="0" err="1"/>
              <a:t>airbnb.review</a:t>
            </a:r>
            <a:r>
              <a:rPr lang="en-US" strike="sngStrike" dirty="0"/>
              <a:t> order by price desc LIMIT 1 offset 1</a:t>
            </a:r>
          </a:p>
          <a:p>
            <a:endParaRPr lang="en-US" strike="sngStrike" dirty="0"/>
          </a:p>
          <a:p>
            <a:r>
              <a:rPr lang="en-US" strike="sngStrike" dirty="0"/>
              <a:t>SELECT name  </a:t>
            </a:r>
            <a:r>
              <a:rPr lang="en-US" strike="sngStrike" dirty="0" err="1"/>
              <a:t>host_name</a:t>
            </a:r>
            <a:r>
              <a:rPr lang="en-US" strike="sngStrike" dirty="0"/>
              <a:t>  </a:t>
            </a:r>
            <a:r>
              <a:rPr lang="en-US" strike="sngStrike" dirty="0" err="1"/>
              <a:t>room_type</a:t>
            </a:r>
            <a:r>
              <a:rPr lang="en-US" strike="sngStrike" dirty="0"/>
              <a:t>  price FROM </a:t>
            </a:r>
            <a:r>
              <a:rPr lang="en-US" strike="sngStrike" dirty="0" err="1"/>
              <a:t>airbnb.review</a:t>
            </a:r>
            <a:r>
              <a:rPr lang="en-US" strike="sngStrike" dirty="0"/>
              <a:t> order by price desc LIMIT 16 offset 10</a:t>
            </a:r>
            <a:endParaRPr lang="en-ZA" strike="sngStrike" dirty="0"/>
          </a:p>
        </p:txBody>
      </p:sp>
      <p:sp>
        <p:nvSpPr>
          <p:cNvPr id="4" name="Slide Number Placeholder 3"/>
          <p:cNvSpPr>
            <a:spLocks noGrp="1"/>
          </p:cNvSpPr>
          <p:nvPr>
            <p:ph type="sldNum" sz="quarter" idx="5"/>
          </p:nvPr>
        </p:nvSpPr>
        <p:spPr/>
        <p:txBody>
          <a:bodyPr/>
          <a:lstStyle/>
          <a:p>
            <a:fld id="{85CC5F24-0218-45C1-84FF-7B5EA4924C5B}" type="slidenum">
              <a:rPr lang="en-ZA" smtClean="0"/>
              <a:t>26</a:t>
            </a:fld>
            <a:endParaRPr lang="en-ZA"/>
          </a:p>
        </p:txBody>
      </p:sp>
    </p:spTree>
    <p:extLst>
      <p:ext uri="{BB962C8B-B14F-4D97-AF65-F5344CB8AC3E}">
        <p14:creationId xmlns:p14="http://schemas.microsoft.com/office/powerpoint/2010/main" val="291799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schema = Airbnb (see left bottom corner of the slide)</a:t>
            </a:r>
          </a:p>
          <a:p>
            <a:r>
              <a:rPr lang="en-ZA" dirty="0"/>
              <a:t>The table = listings</a:t>
            </a:r>
          </a:p>
          <a:p>
            <a:endParaRPr lang="en-ZA" dirty="0"/>
          </a:p>
          <a:p>
            <a:r>
              <a:rPr lang="en-ZA" dirty="0"/>
              <a:t>1.</a:t>
            </a:r>
          </a:p>
          <a:p>
            <a:r>
              <a:rPr lang="en-ZA" dirty="0"/>
              <a:t>select * from listings;</a:t>
            </a:r>
          </a:p>
          <a:p>
            <a:endParaRPr lang="en-ZA" dirty="0"/>
          </a:p>
          <a:p>
            <a:r>
              <a:rPr lang="en-ZA" dirty="0"/>
              <a:t>2. </a:t>
            </a:r>
          </a:p>
          <a:p>
            <a:r>
              <a:rPr lang="en-US" dirty="0"/>
              <a:t>select name  </a:t>
            </a:r>
            <a:r>
              <a:rPr lang="en-US" dirty="0" err="1"/>
              <a:t>room_type</a:t>
            </a:r>
            <a:r>
              <a:rPr lang="en-US" dirty="0"/>
              <a:t> from listings;</a:t>
            </a:r>
          </a:p>
          <a:p>
            <a:r>
              <a:rPr lang="en-US" dirty="0"/>
              <a:t>3. </a:t>
            </a:r>
          </a:p>
          <a:p>
            <a:r>
              <a:rPr lang="en-US" dirty="0"/>
              <a:t>SELECT name  </a:t>
            </a:r>
            <a:r>
              <a:rPr lang="en-US" dirty="0" err="1"/>
              <a:t>host_name</a:t>
            </a:r>
            <a:r>
              <a:rPr lang="en-US" dirty="0"/>
              <a:t>  </a:t>
            </a:r>
            <a:r>
              <a:rPr lang="en-US" dirty="0" err="1"/>
              <a:t>last_review</a:t>
            </a:r>
            <a:r>
              <a:rPr lang="en-US" dirty="0"/>
              <a:t> FROM review;</a:t>
            </a:r>
          </a:p>
          <a:p>
            <a:r>
              <a:rPr lang="en-US" dirty="0"/>
              <a:t>4.</a:t>
            </a:r>
          </a:p>
          <a:p>
            <a:r>
              <a:rPr lang="en-ZA" dirty="0"/>
              <a:t>SELECT  </a:t>
            </a:r>
            <a:r>
              <a:rPr lang="en-ZA" dirty="0" err="1"/>
              <a:t>reviews_per_month</a:t>
            </a:r>
            <a:r>
              <a:rPr lang="en-ZA" dirty="0"/>
              <a:t>  </a:t>
            </a:r>
            <a:r>
              <a:rPr lang="en-ZA" dirty="0" err="1"/>
              <a:t>room_type</a:t>
            </a:r>
            <a:r>
              <a:rPr lang="en-ZA" dirty="0"/>
              <a:t>  </a:t>
            </a:r>
            <a:r>
              <a:rPr lang="en-ZA" dirty="0" err="1"/>
              <a:t>minimum_nights</a:t>
            </a:r>
            <a:r>
              <a:rPr lang="en-ZA" dirty="0"/>
              <a:t> FROM reviews;</a:t>
            </a:r>
          </a:p>
          <a:p>
            <a:r>
              <a:rPr lang="en-ZA" dirty="0"/>
              <a:t>5.</a:t>
            </a:r>
          </a:p>
          <a:p>
            <a:r>
              <a:rPr lang="en-ZA" dirty="0"/>
              <a:t>SELECT </a:t>
            </a:r>
            <a:r>
              <a:rPr lang="en-ZA" dirty="0" err="1"/>
              <a:t>host_name</a:t>
            </a:r>
            <a:r>
              <a:rPr lang="en-ZA" dirty="0"/>
              <a:t>  </a:t>
            </a:r>
            <a:r>
              <a:rPr lang="en-ZA" dirty="0" err="1"/>
              <a:t>host_lname</a:t>
            </a:r>
            <a:r>
              <a:rPr lang="en-ZA" dirty="0"/>
              <a:t>  birthdate FROM hosts;</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4</a:t>
            </a:fld>
            <a:endParaRPr lang="en-ZA"/>
          </a:p>
        </p:txBody>
      </p:sp>
    </p:spTree>
    <p:extLst>
      <p:ext uri="{BB962C8B-B14F-4D97-AF65-F5344CB8AC3E}">
        <p14:creationId xmlns:p14="http://schemas.microsoft.com/office/powerpoint/2010/main" val="1229222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WHERE clause is used to filter records.</a:t>
            </a:r>
          </a:p>
          <a:p>
            <a:r>
              <a:rPr lang="en-US" sz="1200" b="0" i="0" kern="1200" dirty="0">
                <a:solidFill>
                  <a:schemeClr val="tx1"/>
                </a:solidFill>
                <a:effectLst/>
                <a:latin typeface="+mn-lt"/>
                <a:ea typeface="+mn-ea"/>
                <a:cs typeface="+mn-cs"/>
              </a:rPr>
              <a:t>The WHERE clause is used to extract only those records that fulfill a specified condition.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(Makgabo- </a:t>
            </a:r>
            <a:r>
              <a:rPr lang="en-US" sz="1200" b="0" i="1" kern="1200" dirty="0">
                <a:solidFill>
                  <a:schemeClr val="tx1"/>
                </a:solidFill>
                <a:effectLst/>
                <a:latin typeface="+mn-lt"/>
                <a:ea typeface="+mn-ea"/>
                <a:cs typeface="+mn-cs"/>
              </a:rPr>
              <a:t>I changed the example to the L&amp;D datasets employees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Where Name =  Mitzie  or</a:t>
            </a:r>
          </a:p>
          <a:p>
            <a:r>
              <a:rPr lang="en-US" sz="1200" b="0" i="0" kern="1200" dirty="0">
                <a:solidFill>
                  <a:schemeClr val="tx1"/>
                </a:solidFill>
                <a:effectLst/>
                <a:latin typeface="+mn-lt"/>
                <a:ea typeface="+mn-ea"/>
                <a:cs typeface="+mn-cs"/>
              </a:rPr>
              <a:t>Amount &gt; 50 or </a:t>
            </a:r>
          </a:p>
          <a:p>
            <a:r>
              <a:rPr lang="en-US" sz="1200" b="0" i="0" kern="1200" dirty="0">
                <a:solidFill>
                  <a:schemeClr val="tx1"/>
                </a:solidFill>
                <a:effectLst/>
                <a:latin typeface="+mn-lt"/>
                <a:ea typeface="+mn-ea"/>
                <a:cs typeface="+mn-cs"/>
              </a:rPr>
              <a:t>Date &gt;=  2021/01/01  or </a:t>
            </a:r>
          </a:p>
          <a:p>
            <a:r>
              <a:rPr lang="en-US" sz="1200" b="0" i="0" kern="1200" dirty="0">
                <a:solidFill>
                  <a:schemeClr val="tx1"/>
                </a:solidFill>
                <a:effectLst/>
                <a:latin typeface="+mn-lt"/>
                <a:ea typeface="+mn-ea"/>
                <a:cs typeface="+mn-cs"/>
              </a:rPr>
              <a:t>Country &lt;&gt;  South Africa  or</a:t>
            </a:r>
          </a:p>
          <a:p>
            <a:r>
              <a:rPr lang="en-US" sz="1200" b="0" i="0" kern="1200" dirty="0" err="1">
                <a:solidFill>
                  <a:schemeClr val="tx1"/>
                </a:solidFill>
                <a:effectLst/>
                <a:latin typeface="+mn-lt"/>
                <a:ea typeface="+mn-ea"/>
                <a:cs typeface="+mn-cs"/>
              </a:rPr>
              <a:t>PhoneNum</a:t>
            </a:r>
            <a:r>
              <a:rPr lang="en-US" sz="1200" b="0" i="0" kern="1200" dirty="0">
                <a:solidFill>
                  <a:schemeClr val="tx1"/>
                </a:solidFill>
                <a:effectLst/>
                <a:latin typeface="+mn-lt"/>
                <a:ea typeface="+mn-ea"/>
                <a:cs typeface="+mn-cs"/>
              </a:rPr>
              <a:t> IS NULL or </a:t>
            </a:r>
          </a:p>
          <a:p>
            <a:r>
              <a:rPr lang="en-US" sz="1200" b="0" i="0" kern="1200" dirty="0">
                <a:solidFill>
                  <a:schemeClr val="tx1"/>
                </a:solidFill>
                <a:effectLst/>
                <a:latin typeface="+mn-lt"/>
                <a:ea typeface="+mn-ea"/>
                <a:cs typeface="+mn-cs"/>
              </a:rPr>
              <a:t>Amount between 10 and 50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https://www.universalclass.com/articles/computers/sql/using-inner-and-outer-joins-in-sql.htm</a:t>
            </a:r>
          </a:p>
          <a:p>
            <a:endParaRPr lang="en-US" sz="1200" b="0" i="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5</a:t>
            </a:fld>
            <a:endParaRPr lang="en-ZA"/>
          </a:p>
        </p:txBody>
      </p:sp>
    </p:spTree>
    <p:extLst>
      <p:ext uri="{BB962C8B-B14F-4D97-AF65-F5344CB8AC3E}">
        <p14:creationId xmlns:p14="http://schemas.microsoft.com/office/powerpoint/2010/main" val="59740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 </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OrderDate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#01/07/1996#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#31/07/1996#;</a:t>
            </a:r>
          </a:p>
          <a:p>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BETWEEN operator selects values within a given range. The values can be numbers  text  or dates.</a:t>
            </a:r>
          </a:p>
          <a:p>
            <a:pPr algn="l"/>
            <a:r>
              <a:rPr lang="en-US" b="0" i="0" dirty="0">
                <a:solidFill>
                  <a:srgbClr val="000000"/>
                </a:solidFill>
                <a:effectLst/>
                <a:latin typeface="Verdana" panose="020B0604030504040204" pitchFamily="34" charset="0"/>
              </a:rPr>
              <a:t>The BETWEEN operator is inclusive: begin and end values are included. </a:t>
            </a:r>
          </a:p>
          <a:p>
            <a:pPr algn="l"/>
            <a:endParaRPr lang="en-US" b="0" i="0" dirty="0">
              <a:solidFill>
                <a:srgbClr val="000000"/>
              </a:solidFill>
              <a:effectLst/>
              <a:latin typeface="Verdana" panose="020B0604030504040204" pitchFamily="34" charset="0"/>
            </a:endParaRPr>
          </a:p>
          <a:p>
            <a:pPr algn="l"/>
            <a:r>
              <a:rPr lang="en-US" b="0" i="1" dirty="0">
                <a:solidFill>
                  <a:srgbClr val="000000"/>
                </a:solidFill>
                <a:effectLst/>
                <a:latin typeface="Verdana" panose="020B0604030504040204" pitchFamily="34" charset="0"/>
              </a:rPr>
              <a:t>Between</a:t>
            </a:r>
            <a:r>
              <a:rPr lang="en-US" b="0" i="0" dirty="0">
                <a:solidFill>
                  <a:srgbClr val="000000"/>
                </a:solidFill>
                <a:effectLst/>
                <a:latin typeface="Verdana" panose="020B0604030504040204" pitchFamily="34" charset="0"/>
              </a:rPr>
              <a:t> with text  refers to alphabet letters – think back of when a school had to be broken up in groups by surname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127773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1.</a:t>
            </a:r>
          </a:p>
          <a:p>
            <a:r>
              <a:rPr lang="en-US" dirty="0"/>
              <a:t>select name  </a:t>
            </a:r>
            <a:r>
              <a:rPr lang="en-US" dirty="0" err="1"/>
              <a:t>room_type</a:t>
            </a:r>
            <a:r>
              <a:rPr lang="en-US" dirty="0"/>
              <a:t> from listings</a:t>
            </a:r>
          </a:p>
          <a:p>
            <a:r>
              <a:rPr lang="en-US" dirty="0"/>
              <a:t>where </a:t>
            </a:r>
            <a:r>
              <a:rPr lang="en-US" dirty="0" err="1"/>
              <a:t>room_type</a:t>
            </a:r>
            <a:r>
              <a:rPr lang="en-US" dirty="0"/>
              <a:t> = "private room";</a:t>
            </a:r>
          </a:p>
          <a:p>
            <a:endParaRPr lang="en-US" dirty="0"/>
          </a:p>
          <a:p>
            <a:r>
              <a:rPr lang="en-US" dirty="0"/>
              <a:t>2.</a:t>
            </a:r>
          </a:p>
          <a:p>
            <a:r>
              <a:rPr lang="en-US" dirty="0"/>
              <a:t>select * from listings</a:t>
            </a:r>
          </a:p>
          <a:p>
            <a:r>
              <a:rPr lang="en-US" dirty="0"/>
              <a:t>where </a:t>
            </a:r>
            <a:r>
              <a:rPr lang="en-US" dirty="0" err="1"/>
              <a:t>minimum_nights</a:t>
            </a:r>
            <a:r>
              <a:rPr lang="en-US" dirty="0"/>
              <a:t> = 1;</a:t>
            </a:r>
          </a:p>
          <a:p>
            <a:endParaRPr lang="en-US" dirty="0"/>
          </a:p>
          <a:p>
            <a:r>
              <a:rPr lang="en-US" dirty="0"/>
              <a:t>3. </a:t>
            </a:r>
          </a:p>
          <a:p>
            <a:r>
              <a:rPr lang="en-US" dirty="0"/>
              <a:t>select * from listings</a:t>
            </a:r>
          </a:p>
          <a:p>
            <a:r>
              <a:rPr lang="en-US" dirty="0"/>
              <a:t>where </a:t>
            </a:r>
            <a:r>
              <a:rPr lang="en-US" dirty="0" err="1"/>
              <a:t>last_review</a:t>
            </a:r>
            <a:r>
              <a:rPr lang="en-US" dirty="0"/>
              <a:t> &gt; "2021/01/01”;</a:t>
            </a:r>
          </a:p>
          <a:p>
            <a:endParaRPr lang="en-US" dirty="0"/>
          </a:p>
          <a:p>
            <a:r>
              <a:rPr lang="en-US" dirty="0"/>
              <a:t>4</a:t>
            </a:r>
          </a:p>
          <a:p>
            <a:r>
              <a:rPr lang="en-US" dirty="0"/>
              <a:t>select name  availability_365 from </a:t>
            </a:r>
            <a:r>
              <a:rPr lang="en-US" dirty="0" err="1"/>
              <a:t>listingswhere</a:t>
            </a:r>
            <a:r>
              <a:rPr lang="en-US" dirty="0"/>
              <a:t> availability_365 &gt;= 365;</a:t>
            </a:r>
          </a:p>
          <a:p>
            <a:endParaRPr lang="en-US" dirty="0"/>
          </a:p>
          <a:p>
            <a:r>
              <a:rPr lang="en-US" dirty="0"/>
              <a:t>5.</a:t>
            </a:r>
          </a:p>
          <a:p>
            <a:r>
              <a:rPr lang="en-US" dirty="0"/>
              <a:t>SELECT </a:t>
            </a:r>
            <a:r>
              <a:rPr lang="en-US" dirty="0" err="1"/>
              <a:t>room_type</a:t>
            </a:r>
            <a:r>
              <a:rPr lang="en-US" dirty="0"/>
              <a:t>  price  </a:t>
            </a:r>
            <a:r>
              <a:rPr lang="en-US" dirty="0" err="1"/>
              <a:t>reviews_per_month</a:t>
            </a:r>
            <a:r>
              <a:rPr lang="en-US" dirty="0"/>
              <a:t> FROM reviews WHERE </a:t>
            </a:r>
            <a:r>
              <a:rPr lang="en-US" dirty="0" err="1"/>
              <a:t>reviews_per_</a:t>
            </a:r>
            <a:r>
              <a:rPr lang="en-US" err="1"/>
              <a:t>month</a:t>
            </a:r>
            <a:r>
              <a:rPr lang="en-US"/>
              <a:t> &lt; </a:t>
            </a:r>
            <a:r>
              <a:rPr lang="en-US" dirty="0"/>
              <a:t>0.05</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8</a:t>
            </a:fld>
            <a:endParaRPr lang="en-ZA"/>
          </a:p>
        </p:txBody>
      </p:sp>
    </p:spTree>
    <p:extLst>
      <p:ext uri="{BB962C8B-B14F-4D97-AF65-F5344CB8AC3E}">
        <p14:creationId xmlns:p14="http://schemas.microsoft.com/office/powerpoint/2010/main" val="193353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WHERE clause can be combined with AND  OR  and NOT operators.</a:t>
            </a:r>
          </a:p>
          <a:p>
            <a:r>
              <a:rPr lang="en-US" sz="1200" b="0" i="0" kern="1200" dirty="0">
                <a:solidFill>
                  <a:schemeClr val="tx1"/>
                </a:solidFill>
                <a:effectLst/>
                <a:latin typeface="+mn-lt"/>
                <a:ea typeface="+mn-ea"/>
                <a:cs typeface="+mn-cs"/>
              </a:rPr>
              <a:t>The AND </a:t>
            </a:r>
            <a:r>
              <a:rPr lang="en-US" sz="1200" b="0" i="0" kern="1200" dirty="0" err="1">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OR operators are used to filter records based on more than one condition:</a:t>
            </a:r>
          </a:p>
          <a:p>
            <a:r>
              <a:rPr lang="en-US" sz="1200" b="0" i="0" kern="1200" dirty="0">
                <a:solidFill>
                  <a:schemeClr val="tx1"/>
                </a:solidFill>
                <a:effectLst/>
                <a:latin typeface="+mn-lt"/>
                <a:ea typeface="+mn-ea"/>
                <a:cs typeface="+mn-cs"/>
              </a:rPr>
              <a:t>The AND operator displays a record if all the conditions separated by AND are TRUE.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9</a:t>
            </a:fld>
            <a:endParaRPr lang="en-ZA"/>
          </a:p>
        </p:txBody>
      </p:sp>
    </p:spTree>
    <p:extLst>
      <p:ext uri="{BB962C8B-B14F-4D97-AF65-F5344CB8AC3E}">
        <p14:creationId xmlns:p14="http://schemas.microsoft.com/office/powerpoint/2010/main" val="373457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OR operator displays a record if any of the conditions separated by OR is TRUE.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10</a:t>
            </a:fld>
            <a:endParaRPr lang="en-ZA"/>
          </a:p>
        </p:txBody>
      </p:sp>
    </p:spTree>
    <p:extLst>
      <p:ext uri="{BB962C8B-B14F-4D97-AF65-F5344CB8AC3E}">
        <p14:creationId xmlns:p14="http://schemas.microsoft.com/office/powerpoint/2010/main" val="307561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1. </a:t>
            </a:r>
          </a:p>
          <a:p>
            <a:r>
              <a:rPr lang="en-US" dirty="0"/>
              <a:t>select name  </a:t>
            </a:r>
            <a:r>
              <a:rPr lang="en-US" dirty="0" err="1"/>
              <a:t>room_type</a:t>
            </a:r>
            <a:r>
              <a:rPr lang="en-US" dirty="0"/>
              <a:t> from listings</a:t>
            </a:r>
          </a:p>
          <a:p>
            <a:r>
              <a:rPr lang="en-US" dirty="0"/>
              <a:t>where </a:t>
            </a:r>
            <a:r>
              <a:rPr lang="en-US" dirty="0" err="1"/>
              <a:t>room_type</a:t>
            </a:r>
            <a:r>
              <a:rPr lang="en-US" dirty="0"/>
              <a:t> = "Private room" or </a:t>
            </a:r>
            <a:r>
              <a:rPr lang="en-US" dirty="0" err="1"/>
              <a:t>room_type</a:t>
            </a:r>
            <a:r>
              <a:rPr lang="en-US" dirty="0"/>
              <a:t> = "hotel room";</a:t>
            </a:r>
          </a:p>
          <a:p>
            <a:r>
              <a:rPr lang="en-US" b="1" dirty="0"/>
              <a:t>OR</a:t>
            </a:r>
          </a:p>
          <a:p>
            <a:r>
              <a:rPr lang="en-US" dirty="0"/>
              <a:t>select name  </a:t>
            </a:r>
            <a:r>
              <a:rPr lang="en-US" dirty="0" err="1"/>
              <a:t>room_type</a:t>
            </a:r>
            <a:r>
              <a:rPr lang="en-US" dirty="0"/>
              <a:t> from listings</a:t>
            </a:r>
          </a:p>
          <a:p>
            <a:r>
              <a:rPr lang="en-US" dirty="0"/>
              <a:t>where </a:t>
            </a:r>
            <a:r>
              <a:rPr lang="en-US" dirty="0" err="1"/>
              <a:t>room_type</a:t>
            </a:r>
            <a:r>
              <a:rPr lang="en-US" dirty="0"/>
              <a:t> = "Private room" or "hotel room";</a:t>
            </a:r>
          </a:p>
          <a:p>
            <a:endParaRPr lang="en-US" dirty="0"/>
          </a:p>
          <a:p>
            <a:r>
              <a:rPr lang="en-US" dirty="0"/>
              <a:t>2. </a:t>
            </a:r>
          </a:p>
          <a:p>
            <a:r>
              <a:rPr lang="en-US" dirty="0"/>
              <a:t>select * from listings</a:t>
            </a:r>
          </a:p>
          <a:p>
            <a:r>
              <a:rPr lang="en-US" dirty="0"/>
              <a:t>where </a:t>
            </a:r>
            <a:r>
              <a:rPr lang="en-US" dirty="0" err="1"/>
              <a:t>minimum_nights</a:t>
            </a:r>
            <a:r>
              <a:rPr lang="en-US" dirty="0"/>
              <a:t> = 1 or </a:t>
            </a:r>
            <a:r>
              <a:rPr lang="en-US" dirty="0" err="1"/>
              <a:t>minimum_nights</a:t>
            </a:r>
            <a:r>
              <a:rPr lang="en-US" dirty="0"/>
              <a:t> = 7;</a:t>
            </a:r>
          </a:p>
          <a:p>
            <a:endParaRPr lang="en-US" dirty="0"/>
          </a:p>
          <a:p>
            <a:r>
              <a:rPr lang="en-US" dirty="0"/>
              <a:t>3.</a:t>
            </a:r>
          </a:p>
          <a:p>
            <a:r>
              <a:rPr lang="en-US" dirty="0"/>
              <a:t>select * from listings</a:t>
            </a:r>
          </a:p>
          <a:p>
            <a:r>
              <a:rPr lang="en-US" dirty="0"/>
              <a:t>where year(</a:t>
            </a:r>
            <a:r>
              <a:rPr lang="en-US" dirty="0" err="1"/>
              <a:t>last_review</a:t>
            </a:r>
            <a:r>
              <a:rPr lang="en-US" dirty="0"/>
              <a:t>) = 2021 or </a:t>
            </a:r>
            <a:r>
              <a:rPr lang="en-US"/>
              <a:t>price &lt; </a:t>
            </a:r>
            <a:r>
              <a:rPr lang="en-US" dirty="0"/>
              <a:t>1000;</a:t>
            </a:r>
          </a:p>
          <a:p>
            <a:endParaRPr lang="en-US" dirty="0"/>
          </a:p>
          <a:p>
            <a:r>
              <a:rPr lang="en-US" dirty="0"/>
              <a:t>4.</a:t>
            </a:r>
          </a:p>
          <a:p>
            <a:r>
              <a:rPr lang="en-US" dirty="0"/>
              <a:t>select name  </a:t>
            </a:r>
            <a:r>
              <a:rPr lang="en-US" dirty="0" err="1"/>
              <a:t>neighbourhood</a:t>
            </a:r>
            <a:r>
              <a:rPr lang="en-US" dirty="0"/>
              <a:t> from listings</a:t>
            </a:r>
          </a:p>
          <a:p>
            <a:r>
              <a:rPr lang="en-US" dirty="0"/>
              <a:t>where </a:t>
            </a:r>
            <a:r>
              <a:rPr lang="en-US" dirty="0" err="1"/>
              <a:t>neighbourhood</a:t>
            </a:r>
            <a:r>
              <a:rPr lang="en-US" dirty="0"/>
              <a:t> = "ward 107" and </a:t>
            </a:r>
            <a:r>
              <a:rPr lang="en-US" dirty="0" err="1"/>
              <a:t>neighbourhood</a:t>
            </a:r>
            <a:r>
              <a:rPr lang="en-US" dirty="0"/>
              <a:t> =  "ward 77”;</a:t>
            </a:r>
          </a:p>
          <a:p>
            <a:r>
              <a:rPr lang="en-US" dirty="0"/>
              <a:t>5. </a:t>
            </a:r>
          </a:p>
          <a:p>
            <a:r>
              <a:rPr lang="en-US" b="0" i="0" dirty="0">
                <a:solidFill>
                  <a:srgbClr val="1990B8"/>
                </a:solidFill>
                <a:effectLst/>
                <a:latin typeface="Consolas" panose="020B0609020204030204" pitchFamily="49" charset="0"/>
              </a:rPr>
              <a:t>SELECT * FROM </a:t>
            </a:r>
            <a:r>
              <a:rPr lang="en-US" b="0" i="0" dirty="0" err="1">
                <a:solidFill>
                  <a:srgbClr val="1990B8"/>
                </a:solidFill>
                <a:effectLst/>
                <a:latin typeface="Consolas" panose="020B0609020204030204" pitchFamily="49" charset="0"/>
              </a:rPr>
              <a:t>airbnb.host</a:t>
            </a:r>
            <a:r>
              <a:rPr lang="en-US" b="0" i="0" dirty="0">
                <a:solidFill>
                  <a:srgbClr val="1990B8"/>
                </a:solidFill>
                <a:effectLst/>
                <a:latin typeface="Consolas" panose="020B0609020204030204" pitchFamily="49" charset="0"/>
              </a:rPr>
              <a:t> WHERE birthdate BETWEEN  1987-06-01  AND  1987-06-30  OR birthdate BETWEEN  1967-05-01  AND  1967-05-30 ;</a:t>
            </a:r>
            <a:endParaRPr lang="en-US" dirty="0"/>
          </a:p>
          <a:p>
            <a:endParaRPr lang="en-ZA" dirty="0"/>
          </a:p>
          <a:p>
            <a:endParaRPr lang="en-ZA" b="1" dirty="0"/>
          </a:p>
        </p:txBody>
      </p:sp>
      <p:sp>
        <p:nvSpPr>
          <p:cNvPr id="4" name="Slide Number Placeholder 3"/>
          <p:cNvSpPr>
            <a:spLocks noGrp="1"/>
          </p:cNvSpPr>
          <p:nvPr>
            <p:ph type="sldNum" sz="quarter" idx="5"/>
          </p:nvPr>
        </p:nvSpPr>
        <p:spPr/>
        <p:txBody>
          <a:bodyPr/>
          <a:lstStyle/>
          <a:p>
            <a:fld id="{85CC5F24-0218-45C1-84FF-7B5EA4924C5B}" type="slidenum">
              <a:rPr lang="en-ZA" smtClean="0"/>
              <a:t>11</a:t>
            </a:fld>
            <a:endParaRPr lang="en-ZA"/>
          </a:p>
        </p:txBody>
      </p:sp>
    </p:spTree>
    <p:extLst>
      <p:ext uri="{BB962C8B-B14F-4D97-AF65-F5344CB8AC3E}">
        <p14:creationId xmlns:p14="http://schemas.microsoft.com/office/powerpoint/2010/main" val="1103355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2023/08/11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2023/08/11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2023/08/11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2023/08/11</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qltutorial.org/sql-order-b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524932" y="4960137"/>
            <a:ext cx="7704667" cy="1463040"/>
          </a:xfrm>
        </p:spPr>
        <p:txBody>
          <a:bodyPr/>
          <a:lstStyle/>
          <a:p>
            <a:r>
              <a:rPr lang="en-US" dirty="0"/>
              <a:t>Chapter 2: Retrieving Data</a:t>
            </a:r>
            <a:endParaRPr lang="en-ZA"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CF9B-2753-48FA-A498-3CF5633437EE}"/>
              </a:ext>
            </a:extLst>
          </p:cNvPr>
          <p:cNvSpPr>
            <a:spLocks noGrp="1"/>
          </p:cNvSpPr>
          <p:nvPr>
            <p:ph type="title"/>
          </p:nvPr>
        </p:nvSpPr>
        <p:spPr/>
        <p:txBody>
          <a:bodyPr/>
          <a:lstStyle/>
          <a:p>
            <a:r>
              <a:rPr lang="en-ZA" dirty="0"/>
              <a:t>OR</a:t>
            </a:r>
          </a:p>
        </p:txBody>
      </p:sp>
      <p:sp>
        <p:nvSpPr>
          <p:cNvPr id="3" name="Content Placeholder 2">
            <a:extLst>
              <a:ext uri="{FF2B5EF4-FFF2-40B4-BE49-F238E27FC236}">
                <a16:creationId xmlns:a16="http://schemas.microsoft.com/office/drawing/2014/main" id="{953507A8-1842-4829-94BC-CED9BEC25329}"/>
              </a:ext>
            </a:extLst>
          </p:cNvPr>
          <p:cNvSpPr>
            <a:spLocks noGrp="1"/>
          </p:cNvSpPr>
          <p:nvPr>
            <p:ph idx="1"/>
          </p:nvPr>
        </p:nvSpPr>
        <p:spPr>
          <a:xfrm>
            <a:off x="1024128" y="1570008"/>
            <a:ext cx="9720073" cy="4739352"/>
          </a:xfrm>
        </p:spPr>
        <p:txBody>
          <a:bodyPr>
            <a:normAutofit fontScale="92500" lnSpcReduction="10000"/>
          </a:bodyPr>
          <a:lstStyle/>
          <a:p>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WHERE </a:t>
            </a:r>
            <a:r>
              <a:rPr lang="en-US" i="1" dirty="0"/>
              <a:t>condition1</a:t>
            </a:r>
            <a:r>
              <a:rPr lang="en-US" dirty="0"/>
              <a:t> OR </a:t>
            </a:r>
            <a:r>
              <a:rPr lang="en-US" i="1" dirty="0"/>
              <a:t>condition2</a:t>
            </a:r>
            <a:r>
              <a:rPr lang="en-US" dirty="0"/>
              <a:t> OR </a:t>
            </a:r>
            <a:r>
              <a:rPr lang="en-US" i="1" dirty="0"/>
              <a:t>condition3 ...</a:t>
            </a:r>
            <a:r>
              <a:rPr lang="en-US" dirty="0"/>
              <a:t>;</a:t>
            </a:r>
          </a:p>
          <a:p>
            <a:endParaRPr lang="en-US" dirty="0"/>
          </a:p>
          <a:p>
            <a:r>
              <a:rPr lang="en-US" dirty="0"/>
              <a:t>SELECT * FROM Customers</a:t>
            </a:r>
            <a:br>
              <a:rPr lang="en-US" dirty="0"/>
            </a:br>
            <a:r>
              <a:rPr lang="en-US" dirty="0"/>
              <a:t>WHERE City= ‘Berlin’  OR City= ‘München’ ;</a:t>
            </a:r>
          </a:p>
          <a:p>
            <a:endParaRPr lang="en-US" dirty="0"/>
          </a:p>
          <a:p>
            <a:r>
              <a:rPr lang="en-US" dirty="0"/>
              <a:t>SELECT * FROM Customers</a:t>
            </a:r>
          </a:p>
          <a:p>
            <a:r>
              <a:rPr lang="en-US" dirty="0"/>
              <a:t>WHERE Name=‘John' OR Surname=‘Williams’;</a:t>
            </a:r>
          </a:p>
          <a:p>
            <a:endParaRPr lang="en-US" dirty="0"/>
          </a:p>
          <a:p>
            <a:r>
              <a:rPr lang="en-US" dirty="0"/>
              <a:t>SELECT * FROM Customers</a:t>
            </a:r>
          </a:p>
          <a:p>
            <a:r>
              <a:rPr lang="en-US" dirty="0"/>
              <a:t>WHERE Age&gt;=18 OR Location=‘USA';</a:t>
            </a:r>
            <a:endParaRPr lang="en-ZA" dirty="0"/>
          </a:p>
          <a:p>
            <a:endParaRPr lang="en-ZA" dirty="0"/>
          </a:p>
        </p:txBody>
      </p:sp>
    </p:spTree>
    <p:extLst>
      <p:ext uri="{BB962C8B-B14F-4D97-AF65-F5344CB8AC3E}">
        <p14:creationId xmlns:p14="http://schemas.microsoft.com/office/powerpoint/2010/main" val="97759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and / or</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normAutofit/>
          </a:bodyPr>
          <a:lstStyle/>
          <a:p>
            <a:r>
              <a:rPr lang="en-ZA" dirty="0"/>
              <a:t>Show the name and the </a:t>
            </a:r>
            <a:r>
              <a:rPr lang="en-ZA" dirty="0" err="1"/>
              <a:t>room_type</a:t>
            </a:r>
            <a:r>
              <a:rPr lang="en-ZA" dirty="0"/>
              <a:t> from the </a:t>
            </a:r>
            <a:r>
              <a:rPr lang="en-ZA" i="1" dirty="0"/>
              <a:t>listings</a:t>
            </a:r>
            <a:r>
              <a:rPr lang="en-ZA" dirty="0"/>
              <a:t> table of the Private rooms or hotel rooms</a:t>
            </a:r>
          </a:p>
          <a:p>
            <a:r>
              <a:rPr lang="en-ZA" dirty="0"/>
              <a:t>Show all data from the </a:t>
            </a:r>
            <a:r>
              <a:rPr lang="en-ZA" i="1" dirty="0"/>
              <a:t>listings</a:t>
            </a:r>
            <a:r>
              <a:rPr lang="en-ZA" dirty="0"/>
              <a:t> table where you can book if you only need to stay for 1 night or 7 nights</a:t>
            </a:r>
          </a:p>
          <a:p>
            <a:r>
              <a:rPr lang="en-ZA" dirty="0"/>
              <a:t>Show all the detail from the listings that has either been reviewed in 2021 or that is less than R1000 per night</a:t>
            </a:r>
          </a:p>
          <a:p>
            <a:r>
              <a:rPr lang="en-ZA" dirty="0"/>
              <a:t>Only all the listings names and neighbourhood in Ward 107or Ward 77</a:t>
            </a:r>
          </a:p>
          <a:p>
            <a:r>
              <a:rPr lang="en-ZA" dirty="0"/>
              <a:t>Show all data for the room type Private rooms and price is less than R500</a:t>
            </a:r>
          </a:p>
          <a:p>
            <a:r>
              <a:rPr lang="en-ZA" dirty="0"/>
              <a:t>Show all data for where ward is 107 or ward 77 and the rooms are home/apt.</a:t>
            </a:r>
          </a:p>
          <a:p>
            <a:endParaRPr lang="en-ZA" dirty="0"/>
          </a:p>
        </p:txBody>
      </p:sp>
    </p:spTree>
    <p:extLst>
      <p:ext uri="{BB962C8B-B14F-4D97-AF65-F5344CB8AC3E}">
        <p14:creationId xmlns:p14="http://schemas.microsoft.com/office/powerpoint/2010/main" val="189370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4940-CA8D-40D4-99FA-8549DA2271E9}"/>
              </a:ext>
            </a:extLst>
          </p:cNvPr>
          <p:cNvSpPr>
            <a:spLocks noGrp="1"/>
          </p:cNvSpPr>
          <p:nvPr>
            <p:ph type="title"/>
          </p:nvPr>
        </p:nvSpPr>
        <p:spPr/>
        <p:txBody>
          <a:bodyPr>
            <a:normAutofit/>
          </a:bodyPr>
          <a:lstStyle/>
          <a:p>
            <a:r>
              <a:rPr lang="en-US" sz="4400" kern="1200" dirty="0">
                <a:solidFill>
                  <a:schemeClr val="tx1"/>
                </a:solidFill>
                <a:effectLst/>
                <a:latin typeface="+mj-lt"/>
                <a:ea typeface="+mj-ea"/>
                <a:cs typeface="+mj-cs"/>
              </a:rPr>
              <a:t>in</a:t>
            </a:r>
            <a:endParaRPr lang="en-ZA" sz="4400"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5130D934-0B22-48B3-BA01-34E5ED15F96F}"/>
              </a:ext>
            </a:extLst>
          </p:cNvPr>
          <p:cNvSpPr>
            <a:spLocks noGrp="1"/>
          </p:cNvSpPr>
          <p:nvPr>
            <p:ph idx="1"/>
          </p:nvPr>
        </p:nvSpPr>
        <p:spPr/>
        <p:txBody>
          <a:bodyPr/>
          <a:lstStyle/>
          <a:p>
            <a:r>
              <a:rPr lang="en-US" dirty="0"/>
              <a:t>SELECT </a:t>
            </a:r>
            <a:r>
              <a:rPr lang="en-US" i="1" dirty="0" err="1"/>
              <a:t>column_name</a:t>
            </a:r>
            <a:r>
              <a:rPr lang="en-US" i="1" dirty="0"/>
              <a:t>(s)</a:t>
            </a:r>
            <a:br>
              <a:rPr lang="en-US" dirty="0"/>
            </a:br>
            <a:r>
              <a:rPr lang="en-US" dirty="0"/>
              <a:t>FROM </a:t>
            </a:r>
            <a:r>
              <a:rPr lang="en-US" i="1" dirty="0" err="1"/>
              <a:t>table_name</a:t>
            </a:r>
            <a:br>
              <a:rPr lang="en-US" dirty="0"/>
            </a:br>
            <a:r>
              <a:rPr lang="en-US" dirty="0"/>
              <a:t>WHERE </a:t>
            </a:r>
            <a:r>
              <a:rPr lang="en-US" i="1" dirty="0" err="1"/>
              <a:t>column_name</a:t>
            </a:r>
            <a:r>
              <a:rPr lang="en-US" dirty="0"/>
              <a:t> IN (</a:t>
            </a:r>
            <a:r>
              <a:rPr lang="en-US" i="1" dirty="0"/>
              <a:t>value1</a:t>
            </a:r>
            <a:r>
              <a:rPr lang="en-US" dirty="0"/>
              <a:t> ,</a:t>
            </a:r>
            <a:r>
              <a:rPr lang="en-US" i="1" dirty="0"/>
              <a:t> value2</a:t>
            </a:r>
            <a:r>
              <a:rPr lang="en-US" dirty="0"/>
              <a:t>  ...);</a:t>
            </a:r>
          </a:p>
          <a:p>
            <a:r>
              <a:rPr lang="en-US" dirty="0"/>
              <a:t>SELECT </a:t>
            </a:r>
            <a:r>
              <a:rPr lang="en-US" i="1" dirty="0" err="1"/>
              <a:t>column_name</a:t>
            </a:r>
            <a:r>
              <a:rPr lang="en-US" i="1" dirty="0"/>
              <a:t>(s)</a:t>
            </a:r>
            <a:br>
              <a:rPr lang="en-US" dirty="0"/>
            </a:br>
            <a:r>
              <a:rPr lang="en-US" dirty="0"/>
              <a:t>FROM </a:t>
            </a:r>
            <a:r>
              <a:rPr lang="en-US" i="1" dirty="0" err="1"/>
              <a:t>table_name</a:t>
            </a:r>
            <a:br>
              <a:rPr lang="en-US" dirty="0"/>
            </a:br>
            <a:r>
              <a:rPr lang="en-US" dirty="0"/>
              <a:t>WHERE </a:t>
            </a:r>
            <a:r>
              <a:rPr lang="en-US" i="1" dirty="0" err="1"/>
              <a:t>column_name</a:t>
            </a:r>
            <a:r>
              <a:rPr lang="en-US" dirty="0"/>
              <a:t> IN (</a:t>
            </a:r>
            <a:r>
              <a:rPr lang="en-US" i="1" dirty="0"/>
              <a:t>SELECT STATEMENT</a:t>
            </a:r>
            <a:r>
              <a:rPr lang="en-US" dirty="0"/>
              <a:t>);</a:t>
            </a:r>
          </a:p>
          <a:p>
            <a:r>
              <a:rPr lang="en-US" dirty="0"/>
              <a:t>SELECT * FROM Customers</a:t>
            </a:r>
            <a:br>
              <a:rPr lang="en-US" dirty="0"/>
            </a:br>
            <a:r>
              <a:rPr lang="en-US" dirty="0"/>
              <a:t>WHERE Country IN ( ‘Germany’ ,   ‘France’ ,   ‘UK’ );</a:t>
            </a:r>
          </a:p>
          <a:p>
            <a:r>
              <a:rPr lang="en-US" dirty="0"/>
              <a:t>SELECT * FROM Customers</a:t>
            </a:r>
            <a:br>
              <a:rPr lang="en-US" dirty="0"/>
            </a:br>
            <a:r>
              <a:rPr lang="en-US" dirty="0"/>
              <a:t>WHERE Country IN (SELECT Country FROM Suppliers);</a:t>
            </a:r>
          </a:p>
          <a:p>
            <a:endParaRPr lang="en-ZA" dirty="0"/>
          </a:p>
        </p:txBody>
      </p:sp>
    </p:spTree>
    <p:extLst>
      <p:ext uri="{BB962C8B-B14F-4D97-AF65-F5344CB8AC3E}">
        <p14:creationId xmlns:p14="http://schemas.microsoft.com/office/powerpoint/2010/main" val="97258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IN</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normAutofit/>
          </a:bodyPr>
          <a:lstStyle/>
          <a:p>
            <a:endParaRPr lang="en-ZA" dirty="0"/>
          </a:p>
          <a:p>
            <a:r>
              <a:rPr lang="en-ZA" dirty="0"/>
              <a:t>Show the names  and their neighbourhoods of those who are situated in 1 of the following wards: 107,  115,  54,  77,  61 and 59</a:t>
            </a:r>
          </a:p>
          <a:p>
            <a:r>
              <a:rPr lang="en-ZA" dirty="0"/>
              <a:t>Show all the names of the buildings that don’t have one of the following room types: home/apartment  or shared room. Using IN clause.</a:t>
            </a:r>
          </a:p>
          <a:p>
            <a:r>
              <a:rPr lang="en-ZA" dirty="0"/>
              <a:t>Show the </a:t>
            </a:r>
            <a:r>
              <a:rPr lang="en-ZA" dirty="0" err="1"/>
              <a:t>host_name</a:t>
            </a:r>
            <a:r>
              <a:rPr lang="en-ZA" dirty="0"/>
              <a:t> and the listing name for either ‘Chris’, ‘Erika &amp; Chris’, ‘Chris &amp; David’ or ‘</a:t>
            </a:r>
            <a:r>
              <a:rPr lang="en-ZA" dirty="0" err="1"/>
              <a:t>Chris+Alison</a:t>
            </a:r>
            <a:r>
              <a:rPr lang="en-ZA" dirty="0"/>
              <a:t>’</a:t>
            </a:r>
          </a:p>
        </p:txBody>
      </p:sp>
    </p:spTree>
    <p:extLst>
      <p:ext uri="{BB962C8B-B14F-4D97-AF65-F5344CB8AC3E}">
        <p14:creationId xmlns:p14="http://schemas.microsoft.com/office/powerpoint/2010/main" val="279183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1837-A2D4-4DC9-B6A2-73BFD1FBFED9}"/>
              </a:ext>
            </a:extLst>
          </p:cNvPr>
          <p:cNvSpPr>
            <a:spLocks noGrp="1"/>
          </p:cNvSpPr>
          <p:nvPr>
            <p:ph type="title"/>
          </p:nvPr>
        </p:nvSpPr>
        <p:spPr/>
        <p:txBody>
          <a:bodyPr/>
          <a:lstStyle/>
          <a:p>
            <a:r>
              <a:rPr lang="en-ZA" dirty="0"/>
              <a:t>Not</a:t>
            </a:r>
          </a:p>
        </p:txBody>
      </p:sp>
      <p:sp>
        <p:nvSpPr>
          <p:cNvPr id="3" name="Content Placeholder 2">
            <a:extLst>
              <a:ext uri="{FF2B5EF4-FFF2-40B4-BE49-F238E27FC236}">
                <a16:creationId xmlns:a16="http://schemas.microsoft.com/office/drawing/2014/main" id="{AC61F851-5431-4A52-8BE9-A94EFA9404ED}"/>
              </a:ext>
            </a:extLst>
          </p:cNvPr>
          <p:cNvSpPr>
            <a:spLocks noGrp="1"/>
          </p:cNvSpPr>
          <p:nvPr>
            <p:ph idx="1"/>
          </p:nvPr>
        </p:nvSpPr>
        <p:spPr/>
        <p:txBody>
          <a:bodyPr/>
          <a:lstStyle/>
          <a:p>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WHERE NOT </a:t>
            </a:r>
            <a:r>
              <a:rPr lang="en-US" i="1" dirty="0"/>
              <a:t>condition</a:t>
            </a:r>
            <a:r>
              <a:rPr lang="en-US" dirty="0"/>
              <a:t>;</a:t>
            </a:r>
          </a:p>
          <a:p>
            <a:endParaRPr lang="en-US" dirty="0"/>
          </a:p>
          <a:p>
            <a:r>
              <a:rPr lang="en-US" dirty="0"/>
              <a:t>SELECT * FROM Customers</a:t>
            </a:r>
            <a:br>
              <a:rPr lang="en-US" dirty="0"/>
            </a:br>
            <a:r>
              <a:rPr lang="en-US" dirty="0"/>
              <a:t>WHERE NOT Country= ‘Germany’ ;</a:t>
            </a:r>
            <a:endParaRPr lang="en-ZA" dirty="0"/>
          </a:p>
        </p:txBody>
      </p:sp>
    </p:spTree>
    <p:extLst>
      <p:ext uri="{BB962C8B-B14F-4D97-AF65-F5344CB8AC3E}">
        <p14:creationId xmlns:p14="http://schemas.microsoft.com/office/powerpoint/2010/main" val="423859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Not</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ZA" dirty="0"/>
              <a:t>Only all the listings  names and neighbourhoods  except for those in Ward 107 neighbourhood</a:t>
            </a:r>
          </a:p>
          <a:p>
            <a:r>
              <a:rPr lang="en-ZA" dirty="0"/>
              <a:t>Only all the listings  names and neighbourhoods  except for those in Ward 107  108 or 109</a:t>
            </a:r>
          </a:p>
          <a:p>
            <a:r>
              <a:rPr lang="en-US" dirty="0"/>
              <a:t>Display</a:t>
            </a:r>
            <a:r>
              <a:rPr lang="en-ZA" dirty="0"/>
              <a:t> all the names of apartments and their hosts that did receive the reviews in 2020 July </a:t>
            </a:r>
          </a:p>
          <a:p>
            <a:r>
              <a:rPr lang="en-ZA" dirty="0"/>
              <a:t>Display all the apartments that are not in this geographic coordinate system        -33.0000  -33.9999and 18.0000  18.5000 latitudes and longitude respectfully </a:t>
            </a:r>
          </a:p>
          <a:p>
            <a:endParaRPr lang="en-ZA" dirty="0"/>
          </a:p>
          <a:p>
            <a:endParaRPr lang="en-ZA" dirty="0"/>
          </a:p>
          <a:p>
            <a:endParaRPr lang="en-ZA" dirty="0"/>
          </a:p>
        </p:txBody>
      </p:sp>
    </p:spTree>
    <p:extLst>
      <p:ext uri="{BB962C8B-B14F-4D97-AF65-F5344CB8AC3E}">
        <p14:creationId xmlns:p14="http://schemas.microsoft.com/office/powerpoint/2010/main" val="422226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136D-9639-46A7-98AE-7D4698A58D5F}"/>
              </a:ext>
            </a:extLst>
          </p:cNvPr>
          <p:cNvSpPr>
            <a:spLocks noGrp="1"/>
          </p:cNvSpPr>
          <p:nvPr>
            <p:ph type="title"/>
          </p:nvPr>
        </p:nvSpPr>
        <p:spPr/>
        <p:txBody>
          <a:bodyPr/>
          <a:lstStyle/>
          <a:p>
            <a:r>
              <a:rPr lang="en-US" dirty="0"/>
              <a:t>Combining AND  OR and NOT</a:t>
            </a:r>
            <a:endParaRPr lang="en-ZA" dirty="0"/>
          </a:p>
        </p:txBody>
      </p:sp>
      <p:sp>
        <p:nvSpPr>
          <p:cNvPr id="3" name="Content Placeholder 2">
            <a:extLst>
              <a:ext uri="{FF2B5EF4-FFF2-40B4-BE49-F238E27FC236}">
                <a16:creationId xmlns:a16="http://schemas.microsoft.com/office/drawing/2014/main" id="{17BF40C7-805D-4B28-9B14-9E38E34ED40C}"/>
              </a:ext>
            </a:extLst>
          </p:cNvPr>
          <p:cNvSpPr>
            <a:spLocks noGrp="1"/>
          </p:cNvSpPr>
          <p:nvPr>
            <p:ph idx="1"/>
          </p:nvPr>
        </p:nvSpPr>
        <p:spPr/>
        <p:txBody>
          <a:bodyPr/>
          <a:lstStyle/>
          <a:p>
            <a:r>
              <a:rPr lang="en-US" dirty="0"/>
              <a:t>SELECT * FROM Customers</a:t>
            </a:r>
            <a:br>
              <a:rPr lang="en-US" dirty="0"/>
            </a:br>
            <a:r>
              <a:rPr lang="en-US" dirty="0"/>
              <a:t>WHERE Country= Germany  AND (City= ‘Berlin’  OR City= ‘München’ );</a:t>
            </a:r>
          </a:p>
          <a:p>
            <a:endParaRPr lang="en-US" dirty="0"/>
          </a:p>
          <a:p>
            <a:r>
              <a:rPr lang="en-US" dirty="0"/>
              <a:t>SELECT * FROM Customers</a:t>
            </a:r>
            <a:br>
              <a:rPr lang="en-US" dirty="0"/>
            </a:br>
            <a:r>
              <a:rPr lang="en-US" dirty="0"/>
              <a:t>WHERE NOT Country= ‘Germany’  AND NOT Country= ‘USA’ ;</a:t>
            </a:r>
          </a:p>
          <a:p>
            <a:endParaRPr lang="en-US" dirty="0"/>
          </a:p>
        </p:txBody>
      </p:sp>
    </p:spTree>
    <p:extLst>
      <p:ext uri="{BB962C8B-B14F-4D97-AF65-F5344CB8AC3E}">
        <p14:creationId xmlns:p14="http://schemas.microsoft.com/office/powerpoint/2010/main" val="28030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And  OR  Not</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a:xfrm>
            <a:off x="1024128" y="1892808"/>
            <a:ext cx="9720073" cy="2059432"/>
          </a:xfrm>
        </p:spPr>
        <p:txBody>
          <a:bodyPr/>
          <a:lstStyle/>
          <a:p>
            <a:r>
              <a:rPr lang="en-ZA" dirty="0"/>
              <a:t>Show all the columns of private rooms or shared rooms  less than R500 per night. Use the listings table</a:t>
            </a:r>
          </a:p>
          <a:p>
            <a:r>
              <a:rPr lang="en-ZA" dirty="0"/>
              <a:t>Show all Entire home/apt listings that are not in Ward 107  108 or 109</a:t>
            </a:r>
          </a:p>
          <a:p>
            <a:endParaRPr lang="en-ZA" dirty="0"/>
          </a:p>
          <a:p>
            <a:endParaRPr lang="en-ZA" dirty="0"/>
          </a:p>
        </p:txBody>
      </p:sp>
    </p:spTree>
    <p:extLst>
      <p:ext uri="{BB962C8B-B14F-4D97-AF65-F5344CB8AC3E}">
        <p14:creationId xmlns:p14="http://schemas.microsoft.com/office/powerpoint/2010/main" val="419741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91AA-90D1-4914-A88F-A27C76E26B90}"/>
              </a:ext>
            </a:extLst>
          </p:cNvPr>
          <p:cNvSpPr>
            <a:spLocks noGrp="1"/>
          </p:cNvSpPr>
          <p:nvPr>
            <p:ph type="title"/>
          </p:nvPr>
        </p:nvSpPr>
        <p:spPr/>
        <p:txBody>
          <a:bodyPr>
            <a:normAutofit/>
          </a:bodyPr>
          <a:lstStyle/>
          <a:p>
            <a:r>
              <a:rPr lang="en-ZA" b="0" i="0" dirty="0">
                <a:solidFill>
                  <a:srgbClr val="000000"/>
                </a:solidFill>
                <a:effectLst/>
                <a:latin typeface="Segoe UI" panose="020B0502040204020203" pitchFamily="34" charset="0"/>
              </a:rPr>
              <a:t>SQL Logical Operators</a:t>
            </a:r>
            <a:endParaRPr lang="en-ZA" dirty="0"/>
          </a:p>
        </p:txBody>
      </p:sp>
      <p:sp>
        <p:nvSpPr>
          <p:cNvPr id="3" name="Content Placeholder 2">
            <a:extLst>
              <a:ext uri="{FF2B5EF4-FFF2-40B4-BE49-F238E27FC236}">
                <a16:creationId xmlns:a16="http://schemas.microsoft.com/office/drawing/2014/main" id="{4C45EC13-A021-4BFB-8EDD-749DA0757761}"/>
              </a:ext>
            </a:extLst>
          </p:cNvPr>
          <p:cNvSpPr>
            <a:spLocks noGrp="1"/>
          </p:cNvSpPr>
          <p:nvPr>
            <p:ph idx="1"/>
          </p:nvPr>
        </p:nvSpPr>
        <p:spPr/>
        <p:txBody>
          <a:bodyPr>
            <a:normAutofit fontScale="92500" lnSpcReduction="20000"/>
          </a:bodyPr>
          <a:lstStyle/>
          <a:p>
            <a:r>
              <a:rPr lang="en-US" dirty="0"/>
              <a:t>Operator	Description	Example</a:t>
            </a:r>
          </a:p>
          <a:p>
            <a:r>
              <a:rPr lang="en-US" dirty="0"/>
              <a:t>AND		TRUE if all the conditions separated by AND is TRUE	</a:t>
            </a:r>
          </a:p>
          <a:p>
            <a:r>
              <a:rPr lang="en-US" dirty="0"/>
              <a:t>BETWEEN	TRUE if the operand is within the range of comparisons	</a:t>
            </a:r>
          </a:p>
          <a:p>
            <a:r>
              <a:rPr lang="en-US" dirty="0"/>
              <a:t>IN		TRUE if the operand is equal to one of a list of expressions	</a:t>
            </a:r>
          </a:p>
          <a:p>
            <a:r>
              <a:rPr lang="en-US" dirty="0"/>
              <a:t>LIKE		TRUE if the operand matches a pattern	</a:t>
            </a:r>
          </a:p>
          <a:p>
            <a:r>
              <a:rPr lang="en-US" dirty="0"/>
              <a:t>NOT		Displays a record if the condition(s) is NOT TRUE	</a:t>
            </a:r>
          </a:p>
          <a:p>
            <a:r>
              <a:rPr lang="en-US" dirty="0"/>
              <a:t>OR		TRUE if any of the conditions separated by OR is TRUE	</a:t>
            </a:r>
          </a:p>
          <a:p>
            <a:r>
              <a:rPr lang="en-US" b="1" dirty="0"/>
              <a:t>SOME</a:t>
            </a:r>
            <a:r>
              <a:rPr lang="en-US" dirty="0"/>
              <a:t>		TRUE if any of the </a:t>
            </a:r>
            <a:r>
              <a:rPr lang="en-US" i="1" dirty="0"/>
              <a:t>subquery </a:t>
            </a:r>
            <a:r>
              <a:rPr lang="en-US" dirty="0"/>
              <a:t>values meet the condition</a:t>
            </a:r>
          </a:p>
          <a:p>
            <a:r>
              <a:rPr lang="en-US" b="1" dirty="0"/>
              <a:t>ALL</a:t>
            </a:r>
            <a:r>
              <a:rPr lang="en-US" dirty="0"/>
              <a:t>		TRUE if all of the </a:t>
            </a:r>
            <a:r>
              <a:rPr lang="en-US" i="1" dirty="0"/>
              <a:t>subquery</a:t>
            </a:r>
            <a:r>
              <a:rPr lang="en-US" dirty="0"/>
              <a:t> values meet the condition	</a:t>
            </a:r>
          </a:p>
          <a:p>
            <a:r>
              <a:rPr lang="en-US" b="1" dirty="0"/>
              <a:t>EXISTS</a:t>
            </a:r>
            <a:r>
              <a:rPr lang="en-US" dirty="0"/>
              <a:t>		TRUE if the </a:t>
            </a:r>
            <a:r>
              <a:rPr lang="en-US" i="1" dirty="0"/>
              <a:t>subquery</a:t>
            </a:r>
            <a:r>
              <a:rPr lang="en-US" dirty="0"/>
              <a:t> returns one or more records</a:t>
            </a:r>
          </a:p>
          <a:p>
            <a:r>
              <a:rPr lang="en-US" b="1" dirty="0"/>
              <a:t>ANY</a:t>
            </a:r>
            <a:r>
              <a:rPr lang="en-US" dirty="0"/>
              <a:t>		TRUE if any of the </a:t>
            </a:r>
            <a:r>
              <a:rPr lang="en-US" i="1" dirty="0"/>
              <a:t>subquery</a:t>
            </a:r>
            <a:r>
              <a:rPr lang="en-US" dirty="0"/>
              <a:t> values meet the condition	</a:t>
            </a:r>
          </a:p>
          <a:p>
            <a:endParaRPr lang="en-US" dirty="0"/>
          </a:p>
          <a:p>
            <a:endParaRPr lang="en-ZA" dirty="0"/>
          </a:p>
        </p:txBody>
      </p:sp>
    </p:spTree>
    <p:extLst>
      <p:ext uri="{BB962C8B-B14F-4D97-AF65-F5344CB8AC3E}">
        <p14:creationId xmlns:p14="http://schemas.microsoft.com/office/powerpoint/2010/main" val="232315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650F-2A8C-49B8-9FE6-9186165972C9}"/>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order by</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2461C57F-C37E-40CD-82EE-B6B978EAD6AD}"/>
              </a:ext>
            </a:extLst>
          </p:cNvPr>
          <p:cNvSpPr>
            <a:spLocks noGrp="1"/>
          </p:cNvSpPr>
          <p:nvPr>
            <p:ph idx="1"/>
          </p:nvPr>
        </p:nvSpPr>
        <p:spPr>
          <a:xfrm>
            <a:off x="1024129" y="1892808"/>
            <a:ext cx="9720072" cy="4965192"/>
          </a:xfrm>
        </p:spPr>
        <p:txBody>
          <a:bodyPr>
            <a:normAutofit/>
          </a:bodyPr>
          <a:lstStyle/>
          <a:p>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ORDER BY </a:t>
            </a:r>
            <a:r>
              <a:rPr lang="en-US" i="1" dirty="0"/>
              <a:t>column1,  column2  ... </a:t>
            </a:r>
            <a:r>
              <a:rPr lang="en-US" dirty="0"/>
              <a:t>ASC|DESC;</a:t>
            </a:r>
          </a:p>
          <a:p>
            <a:endParaRPr lang="en-US" dirty="0"/>
          </a:p>
          <a:p>
            <a:r>
              <a:rPr lang="en-US" dirty="0"/>
              <a:t>SELECT * FROM Customers</a:t>
            </a:r>
            <a:br>
              <a:rPr lang="en-US" dirty="0"/>
            </a:br>
            <a:r>
              <a:rPr lang="en-US" dirty="0"/>
              <a:t>ORDER BY Country,  CustomerName;</a:t>
            </a:r>
          </a:p>
          <a:p>
            <a:endParaRPr lang="en-US" dirty="0"/>
          </a:p>
          <a:p>
            <a:r>
              <a:rPr lang="en-US" dirty="0"/>
              <a:t>SELECT * FROM Customers</a:t>
            </a:r>
            <a:br>
              <a:rPr lang="en-US" dirty="0"/>
            </a:br>
            <a:r>
              <a:rPr lang="en-US" dirty="0"/>
              <a:t>ORDER BY Country ASC , CustomerName DESC;</a:t>
            </a:r>
          </a:p>
          <a:p>
            <a:endParaRPr lang="en-US" dirty="0"/>
          </a:p>
          <a:p>
            <a:r>
              <a:rPr lang="en-US" dirty="0"/>
              <a:t>SELECT * FROM Customers</a:t>
            </a:r>
            <a:br>
              <a:rPr lang="en-US" dirty="0"/>
            </a:br>
            <a:r>
              <a:rPr lang="en-US" dirty="0"/>
              <a:t>ORDER BY 1 ASC , 2 DESC;</a:t>
            </a:r>
            <a:endParaRPr lang="en-ZA" dirty="0"/>
          </a:p>
          <a:p>
            <a:endParaRPr lang="en-ZA" dirty="0"/>
          </a:p>
        </p:txBody>
      </p:sp>
    </p:spTree>
    <p:extLst>
      <p:ext uri="{BB962C8B-B14F-4D97-AF65-F5344CB8AC3E}">
        <p14:creationId xmlns:p14="http://schemas.microsoft.com/office/powerpoint/2010/main" val="273494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lstStyle/>
          <a:p>
            <a:r>
              <a:rPr lang="en-US" dirty="0"/>
              <a:t>Chapter 2: Retrieving Data</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fontScale="92500" lnSpcReduction="10000"/>
          </a:bodyPr>
          <a:lstStyle/>
          <a:p>
            <a:r>
              <a:rPr lang="en-ZA" sz="2800" dirty="0">
                <a:solidFill>
                  <a:schemeClr val="accent2"/>
                </a:solidFill>
              </a:rPr>
              <a:t>Content:</a:t>
            </a:r>
          </a:p>
          <a:p>
            <a:pPr marL="514350" indent="-514350">
              <a:buFont typeface="+mj-lt"/>
              <a:buAutoNum type="arabicPeriod"/>
            </a:pPr>
            <a:r>
              <a:rPr lang="en-ZA" sz="2800" dirty="0">
                <a:solidFill>
                  <a:schemeClr val="accent2"/>
                </a:solidFill>
              </a:rPr>
              <a:t>Select Clause</a:t>
            </a:r>
          </a:p>
          <a:p>
            <a:pPr marL="514350" indent="-514350">
              <a:buFont typeface="+mj-lt"/>
              <a:buAutoNum type="arabicPeriod"/>
            </a:pPr>
            <a:r>
              <a:rPr lang="en-ZA" sz="2800" dirty="0">
                <a:solidFill>
                  <a:schemeClr val="accent2"/>
                </a:solidFill>
              </a:rPr>
              <a:t>Where Clause </a:t>
            </a:r>
          </a:p>
          <a:p>
            <a:pPr marL="514350" indent="-514350">
              <a:buFont typeface="+mj-lt"/>
              <a:buAutoNum type="arabicPeriod"/>
            </a:pPr>
            <a:r>
              <a:rPr lang="en-ZA" sz="2800" dirty="0">
                <a:solidFill>
                  <a:schemeClr val="accent2"/>
                </a:solidFill>
              </a:rPr>
              <a:t>Between Clause</a:t>
            </a:r>
          </a:p>
          <a:p>
            <a:pPr marL="514350" indent="-514350">
              <a:buFont typeface="+mj-lt"/>
              <a:buAutoNum type="arabicPeriod"/>
            </a:pPr>
            <a:r>
              <a:rPr lang="en-ZA" sz="2800" dirty="0">
                <a:solidFill>
                  <a:schemeClr val="accent2"/>
                </a:solidFill>
              </a:rPr>
              <a:t>And &amp; Or conditions</a:t>
            </a:r>
          </a:p>
          <a:p>
            <a:pPr marL="514350" indent="-514350">
              <a:buFont typeface="+mj-lt"/>
              <a:buAutoNum type="arabicPeriod"/>
            </a:pPr>
            <a:r>
              <a:rPr lang="en-ZA" sz="2800" dirty="0">
                <a:solidFill>
                  <a:schemeClr val="accent2"/>
                </a:solidFill>
              </a:rPr>
              <a:t>IN function</a:t>
            </a:r>
          </a:p>
          <a:p>
            <a:pPr marL="514350" indent="-514350">
              <a:buFont typeface="+mj-lt"/>
              <a:buAutoNum type="arabicPeriod"/>
            </a:pPr>
            <a:r>
              <a:rPr lang="en-ZA" sz="2800" dirty="0">
                <a:solidFill>
                  <a:schemeClr val="accent2"/>
                </a:solidFill>
              </a:rPr>
              <a:t>Order BY</a:t>
            </a:r>
          </a:p>
          <a:p>
            <a:pPr marL="514350" indent="-514350">
              <a:buFont typeface="+mj-lt"/>
              <a:buAutoNum type="arabicPeriod"/>
            </a:pPr>
            <a:r>
              <a:rPr lang="en-ZA" sz="2800" dirty="0">
                <a:solidFill>
                  <a:schemeClr val="accent2"/>
                </a:solidFill>
              </a:rPr>
              <a:t>Null Values</a:t>
            </a:r>
          </a:p>
          <a:p>
            <a:pPr marL="514350" indent="-514350">
              <a:buFont typeface="+mj-lt"/>
              <a:buAutoNum type="arabicPeriod"/>
            </a:pPr>
            <a:r>
              <a:rPr lang="en-ZA" sz="2800" dirty="0">
                <a:solidFill>
                  <a:schemeClr val="accent2"/>
                </a:solidFill>
              </a:rPr>
              <a:t>Limit/ </a:t>
            </a:r>
            <a:r>
              <a:rPr lang="en-ZA" sz="2800">
                <a:solidFill>
                  <a:schemeClr val="accent2"/>
                </a:solidFill>
              </a:rPr>
              <a:t>Top Clause</a:t>
            </a: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Order by</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normAutofit lnSpcReduction="10000"/>
          </a:bodyPr>
          <a:lstStyle/>
          <a:p>
            <a:r>
              <a:rPr lang="en-ZA" dirty="0"/>
              <a:t>Show all the columns of private rooms or shared rooms where either of those are less than R500 per night. Sort from cheapest to most expensive</a:t>
            </a:r>
          </a:p>
          <a:p>
            <a:r>
              <a:rPr lang="en-ZA" dirty="0"/>
              <a:t>Show all the info of the Entire home/apt listings that are not in Ward 107,  108 or 109. Show those most recently reviewed, first</a:t>
            </a:r>
          </a:p>
          <a:p>
            <a:r>
              <a:rPr lang="en-ZA" dirty="0"/>
              <a:t> </a:t>
            </a:r>
            <a:r>
              <a:rPr lang="en-US" dirty="0"/>
              <a:t>Display the rooms hosted by </a:t>
            </a:r>
            <a:r>
              <a:rPr lang="en-US" b="1" dirty="0"/>
              <a:t>Abe (S.A.) </a:t>
            </a:r>
            <a:r>
              <a:rPr lang="en-US" dirty="0"/>
              <a:t>and sort them by price from the cheapest one.</a:t>
            </a:r>
          </a:p>
          <a:p>
            <a:r>
              <a:rPr lang="en-US" dirty="0"/>
              <a:t>List the names of homes/apartments in alphabetical order, the </a:t>
            </a:r>
            <a:r>
              <a:rPr lang="en-US" dirty="0" err="1"/>
              <a:t>room_type</a:t>
            </a:r>
            <a:r>
              <a:rPr lang="en-US" dirty="0"/>
              <a:t> field, their prices and the number of reviews that have less than 20 reviews and costs more than 1000.</a:t>
            </a:r>
          </a:p>
          <a:p>
            <a:r>
              <a:rPr lang="en-US" dirty="0"/>
              <a:t>List all details of private rooms that have reviews that are greater than 100 and prices less than 500. Order them by </a:t>
            </a:r>
            <a:r>
              <a:rPr lang="en-US" dirty="0" err="1"/>
              <a:t>Neighbourhood</a:t>
            </a:r>
            <a:r>
              <a:rPr lang="en-US" dirty="0"/>
              <a:t>, A-Z, then from the most expensive to the cheapest</a:t>
            </a:r>
          </a:p>
          <a:p>
            <a:pPr marL="0" indent="0">
              <a:buNone/>
            </a:pPr>
            <a:endParaRPr lang="en-US" dirty="0"/>
          </a:p>
          <a:p>
            <a:endParaRPr lang="en-US" dirty="0"/>
          </a:p>
          <a:p>
            <a:endParaRPr lang="en-ZA" dirty="0"/>
          </a:p>
        </p:txBody>
      </p:sp>
    </p:spTree>
    <p:extLst>
      <p:ext uri="{BB962C8B-B14F-4D97-AF65-F5344CB8AC3E}">
        <p14:creationId xmlns:p14="http://schemas.microsoft.com/office/powerpoint/2010/main" val="277512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B5FD-A207-4591-AE94-E4985EE03E38}"/>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null values</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1CBD9A8F-289D-4D4A-AA91-6F6C4F3CD4B6}"/>
              </a:ext>
            </a:extLst>
          </p:cNvPr>
          <p:cNvSpPr>
            <a:spLocks noGrp="1"/>
          </p:cNvSpPr>
          <p:nvPr>
            <p:ph idx="1"/>
          </p:nvPr>
        </p:nvSpPr>
        <p:spPr/>
        <p:txBody>
          <a:bodyPr>
            <a:normAutofit/>
          </a:bodyPr>
          <a:lstStyle/>
          <a:p>
            <a:r>
              <a:rPr lang="en-US" dirty="0"/>
              <a:t>SELECT </a:t>
            </a:r>
            <a:r>
              <a:rPr lang="en-US" i="1" dirty="0" err="1"/>
              <a:t>column_names</a:t>
            </a:r>
            <a:br>
              <a:rPr lang="en-US" i="1" dirty="0"/>
            </a:br>
            <a:r>
              <a:rPr lang="en-US" dirty="0"/>
              <a:t>FROM </a:t>
            </a:r>
            <a:r>
              <a:rPr lang="en-US" i="1" dirty="0" err="1"/>
              <a:t>table_name</a:t>
            </a:r>
            <a:br>
              <a:rPr lang="en-US" dirty="0"/>
            </a:br>
            <a:r>
              <a:rPr lang="en-US" dirty="0"/>
              <a:t>WHERE </a:t>
            </a:r>
            <a:r>
              <a:rPr lang="en-US" i="1" dirty="0" err="1"/>
              <a:t>column_name</a:t>
            </a:r>
            <a:r>
              <a:rPr lang="en-US" dirty="0"/>
              <a:t> IS NULL;</a:t>
            </a:r>
          </a:p>
          <a:p>
            <a:endParaRPr lang="en-US" dirty="0"/>
          </a:p>
          <a:p>
            <a:r>
              <a:rPr lang="en-US" dirty="0"/>
              <a:t>SELECT </a:t>
            </a:r>
            <a:r>
              <a:rPr lang="en-US" i="1" dirty="0" err="1"/>
              <a:t>column_names</a:t>
            </a:r>
            <a:br>
              <a:rPr lang="en-US" i="1" dirty="0"/>
            </a:br>
            <a:r>
              <a:rPr lang="en-US" dirty="0"/>
              <a:t>FROM </a:t>
            </a:r>
            <a:r>
              <a:rPr lang="en-US" i="1" dirty="0" err="1"/>
              <a:t>table_name</a:t>
            </a:r>
            <a:br>
              <a:rPr lang="en-US" dirty="0"/>
            </a:br>
            <a:r>
              <a:rPr lang="en-US" dirty="0"/>
              <a:t>WHERE </a:t>
            </a:r>
            <a:r>
              <a:rPr lang="en-US" i="1" dirty="0" err="1"/>
              <a:t>column_name</a:t>
            </a:r>
            <a:r>
              <a:rPr lang="en-US" dirty="0"/>
              <a:t> IS NOT NULL;</a:t>
            </a:r>
          </a:p>
          <a:p>
            <a:endParaRPr lang="en-US" dirty="0"/>
          </a:p>
          <a:p>
            <a:r>
              <a:rPr lang="en-US" dirty="0"/>
              <a:t>SELECT CustomerName,  ContactName,  Address</a:t>
            </a:r>
            <a:br>
              <a:rPr lang="en-US" dirty="0"/>
            </a:br>
            <a:r>
              <a:rPr lang="en-US" dirty="0"/>
              <a:t>FROM Customers</a:t>
            </a:r>
            <a:br>
              <a:rPr lang="en-US" dirty="0"/>
            </a:br>
            <a:r>
              <a:rPr lang="en-US" dirty="0"/>
              <a:t>WHERE Address IS NOT NULL;</a:t>
            </a:r>
            <a:endParaRPr lang="en-ZA" dirty="0"/>
          </a:p>
        </p:txBody>
      </p:sp>
    </p:spTree>
    <p:extLst>
      <p:ext uri="{BB962C8B-B14F-4D97-AF65-F5344CB8AC3E}">
        <p14:creationId xmlns:p14="http://schemas.microsoft.com/office/powerpoint/2010/main" val="174641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Null values</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US" dirty="0"/>
              <a:t>Select  all data from the listing table where the room type is not specified/null</a:t>
            </a:r>
          </a:p>
          <a:p>
            <a:r>
              <a:rPr lang="en-US" dirty="0"/>
              <a:t>Select all data where the neighborhood group is null</a:t>
            </a:r>
          </a:p>
          <a:p>
            <a:r>
              <a:rPr lang="en-US" dirty="0"/>
              <a:t>Select all data where the hostname is blank. </a:t>
            </a:r>
          </a:p>
          <a:p>
            <a:r>
              <a:rPr lang="en-US" dirty="0"/>
              <a:t>Select the name of home/apartments where the host ID has been filled in, but the host name is blank</a:t>
            </a:r>
          </a:p>
          <a:p>
            <a:endParaRPr lang="en-ZA" dirty="0"/>
          </a:p>
        </p:txBody>
      </p:sp>
    </p:spTree>
    <p:extLst>
      <p:ext uri="{BB962C8B-B14F-4D97-AF65-F5344CB8AC3E}">
        <p14:creationId xmlns:p14="http://schemas.microsoft.com/office/powerpoint/2010/main" val="419971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C6BB5C-E937-0E43-02AE-19CBEF6D5249}"/>
              </a:ext>
            </a:extLst>
          </p:cNvPr>
          <p:cNvSpPr>
            <a:spLocks noGrp="1"/>
          </p:cNvSpPr>
          <p:nvPr>
            <p:ph type="title"/>
          </p:nvPr>
        </p:nvSpPr>
        <p:spPr/>
        <p:txBody>
          <a:bodyPr/>
          <a:lstStyle/>
          <a:p>
            <a:r>
              <a:rPr lang="en-ZA" dirty="0"/>
              <a:t>Limit / Top</a:t>
            </a:r>
          </a:p>
        </p:txBody>
      </p:sp>
      <p:sp>
        <p:nvSpPr>
          <p:cNvPr id="5" name="Content Placeholder 4">
            <a:extLst>
              <a:ext uri="{FF2B5EF4-FFF2-40B4-BE49-F238E27FC236}">
                <a16:creationId xmlns:a16="http://schemas.microsoft.com/office/drawing/2014/main" id="{CFF647AC-3E69-00AE-CF2F-A0D99BE2D3F5}"/>
              </a:ext>
            </a:extLst>
          </p:cNvPr>
          <p:cNvSpPr>
            <a:spLocks noGrp="1"/>
          </p:cNvSpPr>
          <p:nvPr>
            <p:ph idx="1"/>
          </p:nvPr>
        </p:nvSpPr>
        <p:spPr/>
        <p:txBody>
          <a:bodyPr/>
          <a:lstStyle/>
          <a:p>
            <a:r>
              <a:rPr lang="en-US" dirty="0"/>
              <a:t>If want to </a:t>
            </a:r>
            <a:r>
              <a:rPr lang="en-US" i="1" dirty="0"/>
              <a:t>limit</a:t>
            </a:r>
            <a:r>
              <a:rPr lang="en-US" dirty="0"/>
              <a:t> the number of results that are returned you can simply use the LIMIT</a:t>
            </a:r>
          </a:p>
          <a:p>
            <a:r>
              <a:rPr lang="en-US" dirty="0"/>
              <a:t>command in MySQL or the TOP command in SQL server</a:t>
            </a:r>
            <a:endParaRPr lang="en-ZA" dirty="0"/>
          </a:p>
        </p:txBody>
      </p:sp>
    </p:spTree>
    <p:extLst>
      <p:ext uri="{BB962C8B-B14F-4D97-AF65-F5344CB8AC3E}">
        <p14:creationId xmlns:p14="http://schemas.microsoft.com/office/powerpoint/2010/main" val="88350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FDCE-CB49-48B8-BB37-1A846A901E61}"/>
              </a:ext>
            </a:extLst>
          </p:cNvPr>
          <p:cNvSpPr>
            <a:spLocks noGrp="1"/>
          </p:cNvSpPr>
          <p:nvPr>
            <p:ph type="title"/>
          </p:nvPr>
        </p:nvSpPr>
        <p:spPr/>
        <p:txBody>
          <a:bodyPr>
            <a:normAutofit fontScale="90000"/>
          </a:bodyPr>
          <a:lstStyle/>
          <a:p>
            <a:r>
              <a:rPr lang="en-US" sz="4400" b="1" kern="1200" dirty="0">
                <a:solidFill>
                  <a:schemeClr val="tx1"/>
                </a:solidFill>
                <a:effectLst/>
                <a:latin typeface="+mj-lt"/>
                <a:ea typeface="+mj-ea"/>
                <a:cs typeface="+mj-cs"/>
              </a:rPr>
              <a:t>MySQL – limit</a:t>
            </a:r>
            <a:br>
              <a:rPr lang="en-US" sz="4400" b="1" kern="1200" dirty="0">
                <a:solidFill>
                  <a:schemeClr val="tx1"/>
                </a:solidFill>
                <a:effectLst/>
                <a:latin typeface="+mj-lt"/>
                <a:ea typeface="+mj-ea"/>
                <a:cs typeface="+mj-cs"/>
              </a:rPr>
            </a:b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49838D3A-EC09-45B9-9426-ED9F0BDA6743}"/>
              </a:ext>
            </a:extLst>
          </p:cNvPr>
          <p:cNvSpPr>
            <a:spLocks noGrp="1"/>
          </p:cNvSpPr>
          <p:nvPr>
            <p:ph idx="1"/>
          </p:nvPr>
        </p:nvSpPr>
        <p:spPr>
          <a:xfrm>
            <a:off x="1024128" y="1892808"/>
            <a:ext cx="9720073" cy="4965192"/>
          </a:xfrm>
        </p:spPr>
        <p:txBody>
          <a:bodyPr>
            <a:normAutofit lnSpcReduction="10000"/>
          </a:bodyPr>
          <a:lstStyle/>
          <a:p>
            <a:pPr>
              <a:spcBef>
                <a:spcPts val="0"/>
              </a:spcBef>
            </a:pPr>
            <a:r>
              <a:rPr kumimoji="0" lang="en-US" altLang="en-US" sz="2400" b="0" i="0" u="none" strike="noStrike" cap="none" normalizeH="0" baseline="0" dirty="0">
                <a:ln>
                  <a:noFill/>
                </a:ln>
                <a:solidFill>
                  <a:srgbClr val="000000"/>
                </a:solidFill>
                <a:effectLst/>
                <a:latin typeface="-apple-system"/>
              </a:rPr>
              <a:t>When you use the </a:t>
            </a:r>
            <a:r>
              <a:rPr kumimoji="0" lang="en-US" altLang="en-US" sz="1600" b="0" i="0" u="none" strike="noStrike" cap="none" normalizeH="0" baseline="0" dirty="0">
                <a:ln>
                  <a:noFill/>
                </a:ln>
                <a:solidFill>
                  <a:schemeClr val="tx1"/>
                </a:solidFill>
                <a:effectLst/>
                <a:latin typeface="var(--font-family-code)"/>
              </a:rPr>
              <a:t>LIMIT</a:t>
            </a:r>
            <a:r>
              <a:rPr kumimoji="0" lang="en-US" altLang="en-US" sz="2400" b="0" i="0" u="none" strike="noStrike" cap="none" normalizeH="0" baseline="0" dirty="0">
                <a:ln>
                  <a:noFill/>
                </a:ln>
                <a:solidFill>
                  <a:srgbClr val="000000"/>
                </a:solidFill>
                <a:effectLst/>
                <a:latin typeface="-apple-system"/>
              </a:rPr>
              <a:t> clause, it is important to use an </a:t>
            </a:r>
            <a:r>
              <a:rPr kumimoji="0" lang="en-US" altLang="en-US" sz="1600" b="0" i="0" u="none" strike="noStrike" cap="none" normalizeH="0" baseline="0" dirty="0">
                <a:ln>
                  <a:noFill/>
                </a:ln>
                <a:solidFill>
                  <a:schemeClr val="tx1"/>
                </a:solidFill>
                <a:effectLst/>
                <a:latin typeface="var(--font-family-code)"/>
                <a:hlinkClick r:id="rId3"/>
              </a:rPr>
              <a:t>ORDER BY</a:t>
            </a:r>
            <a:r>
              <a:rPr kumimoji="0" lang="en-US" altLang="en-US" sz="2400" b="0" i="0" u="none" strike="noStrike" cap="none" normalizeH="0" baseline="0" dirty="0">
                <a:ln>
                  <a:noFill/>
                </a:ln>
                <a:solidFill>
                  <a:srgbClr val="000000"/>
                </a:solidFill>
                <a:effectLst/>
                <a:latin typeface="-apple-system"/>
              </a:rPr>
              <a:t> clause to ensure the order of rows in the result set.</a:t>
            </a:r>
            <a:r>
              <a:rPr kumimoji="0" lang="en-US" altLang="en-US" sz="1200" b="0" i="0" u="none" strike="noStrike" cap="none" normalizeH="0" baseline="0" dirty="0">
                <a:ln>
                  <a:noFill/>
                </a:ln>
                <a:solidFill>
                  <a:schemeClr val="tx1"/>
                </a:solidFill>
                <a:effectLst/>
              </a:rPr>
              <a:t> </a:t>
            </a:r>
          </a:p>
          <a:p>
            <a:pPr>
              <a:spcBef>
                <a:spcPts val="0"/>
              </a:spcBef>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a:spcBef>
                <a:spcPts val="0"/>
              </a:spcBef>
            </a:pPr>
            <a:r>
              <a:rPr lang="en-US" dirty="0"/>
              <a:t>SELECT </a:t>
            </a:r>
            <a:r>
              <a:rPr lang="en-US" i="1" dirty="0" err="1"/>
              <a:t>column_name</a:t>
            </a:r>
            <a:r>
              <a:rPr lang="en-US" i="1" dirty="0"/>
              <a:t>(s)</a:t>
            </a:r>
            <a:br>
              <a:rPr lang="en-US" dirty="0"/>
            </a:br>
            <a:r>
              <a:rPr lang="en-US" dirty="0"/>
              <a:t>FROM </a:t>
            </a:r>
            <a:r>
              <a:rPr lang="en-US" i="1" dirty="0" err="1"/>
              <a:t>table_name</a:t>
            </a:r>
            <a:br>
              <a:rPr lang="en-US" i="1" dirty="0"/>
            </a:br>
            <a:r>
              <a:rPr lang="en-US" dirty="0"/>
              <a:t>WHERE </a:t>
            </a:r>
            <a:r>
              <a:rPr lang="en-US" i="1" dirty="0"/>
              <a:t>condition</a:t>
            </a:r>
            <a:br>
              <a:rPr lang="en-US" dirty="0"/>
            </a:br>
            <a:r>
              <a:rPr lang="en-US" dirty="0"/>
              <a:t>LIMIT </a:t>
            </a:r>
            <a:r>
              <a:rPr lang="en-US" i="1" dirty="0"/>
              <a:t>number</a:t>
            </a:r>
            <a:r>
              <a:rPr lang="en-US" dirty="0"/>
              <a:t>;</a:t>
            </a:r>
          </a:p>
          <a:p>
            <a:pPr>
              <a:spcBef>
                <a:spcPts val="0"/>
              </a:spcBef>
            </a:pPr>
            <a:endParaRPr lang="en-US" dirty="0"/>
          </a:p>
          <a:p>
            <a:pPr>
              <a:spcBef>
                <a:spcPts val="0"/>
              </a:spcBef>
            </a:pPr>
            <a:r>
              <a:rPr lang="en-US" dirty="0"/>
              <a:t>SELECT * FROM </a:t>
            </a:r>
            <a:r>
              <a:rPr lang="en-US" dirty="0" err="1"/>
              <a:t>TestTable</a:t>
            </a:r>
            <a:r>
              <a:rPr lang="en-US" dirty="0"/>
              <a:t> </a:t>
            </a:r>
          </a:p>
          <a:p>
            <a:pPr>
              <a:spcBef>
                <a:spcPts val="0"/>
              </a:spcBef>
            </a:pPr>
            <a:r>
              <a:rPr lang="en-US" dirty="0"/>
              <a:t>WHERE id=12 </a:t>
            </a:r>
          </a:p>
          <a:p>
            <a:pPr>
              <a:spcBef>
                <a:spcPts val="0"/>
              </a:spcBef>
            </a:pPr>
            <a:r>
              <a:rPr lang="en-US" dirty="0"/>
              <a:t>LIMIT 10</a:t>
            </a:r>
          </a:p>
          <a:p>
            <a:pPr>
              <a:spcBef>
                <a:spcPts val="0"/>
              </a:spcBef>
            </a:pPr>
            <a:endParaRPr lang="en-US" dirty="0"/>
          </a:p>
          <a:p>
            <a:pPr>
              <a:spcBef>
                <a:spcPts val="0"/>
              </a:spcBef>
            </a:pPr>
            <a:r>
              <a:rPr lang="en-US" dirty="0"/>
              <a:t>Select * from emp </a:t>
            </a:r>
          </a:p>
          <a:p>
            <a:pPr>
              <a:spcBef>
                <a:spcPts val="0"/>
              </a:spcBef>
            </a:pPr>
            <a:r>
              <a:rPr lang="en-US" dirty="0"/>
              <a:t>order by </a:t>
            </a:r>
            <a:r>
              <a:rPr lang="en-US" dirty="0" err="1"/>
              <a:t>sal</a:t>
            </a:r>
            <a:r>
              <a:rPr lang="en-US" dirty="0"/>
              <a:t> desc </a:t>
            </a:r>
          </a:p>
          <a:p>
            <a:pPr>
              <a:spcBef>
                <a:spcPts val="0"/>
              </a:spcBef>
            </a:pPr>
            <a:r>
              <a:rPr lang="en-US" dirty="0"/>
              <a:t>limit 5</a:t>
            </a:r>
          </a:p>
          <a:p>
            <a:pPr>
              <a:spcBef>
                <a:spcPts val="0"/>
              </a:spcBef>
            </a:pPr>
            <a:endParaRPr lang="en-ZA" dirty="0"/>
          </a:p>
        </p:txBody>
      </p:sp>
      <p:sp>
        <p:nvSpPr>
          <p:cNvPr id="4" name="Title 1">
            <a:extLst>
              <a:ext uri="{FF2B5EF4-FFF2-40B4-BE49-F238E27FC236}">
                <a16:creationId xmlns:a16="http://schemas.microsoft.com/office/drawing/2014/main" id="{5F9B0AC3-A002-447D-A3C3-36513D4FA7C4}"/>
              </a:ext>
            </a:extLst>
          </p:cNvPr>
          <p:cNvSpPr txBox="1">
            <a:spLocks/>
          </p:cNvSpPr>
          <p:nvPr/>
        </p:nvSpPr>
        <p:spPr>
          <a:xfrm>
            <a:off x="6579801" y="560351"/>
            <a:ext cx="5071872" cy="92354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400" b="1" dirty="0" err="1">
                <a:solidFill>
                  <a:schemeClr val="tx1"/>
                </a:solidFill>
              </a:rPr>
              <a:t>MsSQL</a:t>
            </a:r>
            <a:r>
              <a:rPr lang="en-US" sz="4400" b="1" dirty="0">
                <a:solidFill>
                  <a:schemeClr val="tx1"/>
                </a:solidFill>
              </a:rPr>
              <a:t> – select top</a:t>
            </a:r>
            <a:endParaRPr lang="en-ZA" sz="4400" b="1" dirty="0">
              <a:solidFill>
                <a:schemeClr val="tx1"/>
              </a:solidFill>
            </a:endParaRPr>
          </a:p>
        </p:txBody>
      </p:sp>
      <p:sp>
        <p:nvSpPr>
          <p:cNvPr id="5" name="Content Placeholder 2">
            <a:extLst>
              <a:ext uri="{FF2B5EF4-FFF2-40B4-BE49-F238E27FC236}">
                <a16:creationId xmlns:a16="http://schemas.microsoft.com/office/drawing/2014/main" id="{7A8E1D4E-8EC1-4DE7-92D1-F67BCA212B6B}"/>
              </a:ext>
            </a:extLst>
          </p:cNvPr>
          <p:cNvSpPr txBox="1">
            <a:spLocks/>
          </p:cNvSpPr>
          <p:nvPr/>
        </p:nvSpPr>
        <p:spPr>
          <a:xfrm>
            <a:off x="6579801" y="1792224"/>
            <a:ext cx="5071872" cy="4251960"/>
          </a:xfrm>
          <a:prstGeom prst="rect">
            <a:avLst/>
          </a:prstGeom>
        </p:spPr>
        <p:txBody>
          <a:bodyPr vert="horz" lIns="45720" tIns="45720" rIns="45720" bIns="45720" rtlCol="0">
            <a:normAutofit/>
          </a:bodyPr>
          <a:lstStyle>
            <a:lvl1pPr marL="91440" indent="-91440" defTabSz="914400">
              <a:lnSpc>
                <a:spcPct val="90000"/>
              </a:lnSpc>
              <a:spcBef>
                <a:spcPts val="0"/>
              </a:spcBef>
              <a:spcAft>
                <a:spcPts val="200"/>
              </a:spcAft>
              <a:buClr>
                <a:schemeClr val="accent1"/>
              </a:buClr>
              <a:buSzPct val="100000"/>
              <a:buFont typeface="Tw Cen MT" panose="020B0602020104020603" pitchFamily="34" charset="0"/>
              <a:buChar char=" "/>
              <a:defRPr kumimoji="0" sz="2400" b="0" i="0" u="none" strike="noStrike" cap="none" normalizeH="0" baseline="0">
                <a:ln>
                  <a:noFill/>
                </a:ln>
                <a:solidFill>
                  <a:srgbClr val="000000"/>
                </a:solidFill>
                <a:effectLst/>
                <a:latin typeface="-apple-system"/>
              </a:defRPr>
            </a:lvl1pPr>
            <a:lvl2pPr marL="265176" indent="-137160" defTabSz="914400">
              <a:lnSpc>
                <a:spcPct val="90000"/>
              </a:lnSpc>
              <a:spcBef>
                <a:spcPts val="200"/>
              </a:spcBef>
              <a:spcAft>
                <a:spcPts val="400"/>
              </a:spcAft>
              <a:buClr>
                <a:schemeClr val="accent1"/>
              </a:buClr>
              <a:buFont typeface="Wingdings 3" pitchFamily="18" charset="2"/>
              <a:buChar char=""/>
            </a:lvl2pPr>
            <a:lvl3pPr marL="448056" indent="-137160" defTabSz="914400">
              <a:lnSpc>
                <a:spcPct val="90000"/>
              </a:lnSpc>
              <a:spcBef>
                <a:spcPts val="200"/>
              </a:spcBef>
              <a:spcAft>
                <a:spcPts val="400"/>
              </a:spcAft>
              <a:buClr>
                <a:schemeClr val="accent1"/>
              </a:buClr>
              <a:buFont typeface="Wingdings 3" pitchFamily="18" charset="2"/>
              <a:buChar char=""/>
              <a:defRPr sz="1400"/>
            </a:lvl3pPr>
            <a:lvl4pPr marL="594360" indent="-137160" defTabSz="914400">
              <a:lnSpc>
                <a:spcPct val="90000"/>
              </a:lnSpc>
              <a:spcBef>
                <a:spcPts val="200"/>
              </a:spcBef>
              <a:spcAft>
                <a:spcPts val="400"/>
              </a:spcAft>
              <a:buClr>
                <a:schemeClr val="accent1"/>
              </a:buClr>
              <a:buFont typeface="Wingdings 3" pitchFamily="18" charset="2"/>
              <a:buChar char=""/>
              <a:defRPr sz="1400"/>
            </a:lvl4pPr>
            <a:lvl5pPr marL="777240" indent="-137160" defTabSz="914400">
              <a:lnSpc>
                <a:spcPct val="90000"/>
              </a:lnSpc>
              <a:spcBef>
                <a:spcPts val="200"/>
              </a:spcBef>
              <a:spcAft>
                <a:spcPts val="400"/>
              </a:spcAft>
              <a:buClr>
                <a:schemeClr val="accent1"/>
              </a:buClr>
              <a:buFont typeface="Wingdings 3" pitchFamily="18" charset="2"/>
              <a:buChar char=""/>
              <a:defRPr sz="1400"/>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endParaRPr lang="en-US" dirty="0"/>
          </a:p>
          <a:p>
            <a:endParaRPr lang="en-US" dirty="0"/>
          </a:p>
          <a:p>
            <a:endParaRPr lang="en-US" dirty="0"/>
          </a:p>
          <a:p>
            <a:r>
              <a:rPr lang="en-US" dirty="0"/>
              <a:t>SELECT top 10 * FROM </a:t>
            </a:r>
            <a:r>
              <a:rPr lang="en-US" dirty="0" err="1"/>
              <a:t>TestTable</a:t>
            </a:r>
            <a:r>
              <a:rPr lang="en-US" dirty="0"/>
              <a:t> </a:t>
            </a:r>
          </a:p>
          <a:p>
            <a:r>
              <a:rPr lang="en-US" dirty="0"/>
              <a:t>WHERE id=12</a:t>
            </a:r>
          </a:p>
        </p:txBody>
      </p:sp>
    </p:spTree>
    <p:extLst>
      <p:ext uri="{BB962C8B-B14F-4D97-AF65-F5344CB8AC3E}">
        <p14:creationId xmlns:p14="http://schemas.microsoft.com/office/powerpoint/2010/main" val="2469831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9EE2-6659-888B-1FB1-B17563011EC9}"/>
              </a:ext>
            </a:extLst>
          </p:cNvPr>
          <p:cNvSpPr>
            <a:spLocks noGrp="1"/>
          </p:cNvSpPr>
          <p:nvPr>
            <p:ph type="title"/>
          </p:nvPr>
        </p:nvSpPr>
        <p:spPr/>
        <p:txBody>
          <a:bodyPr>
            <a:normAutofit/>
          </a:bodyPr>
          <a:lstStyle/>
          <a:p>
            <a:r>
              <a:rPr lang="en-US" dirty="0"/>
              <a:t>OFFSET (with Limit)</a:t>
            </a:r>
            <a:endParaRPr lang="en-ZA" dirty="0"/>
          </a:p>
        </p:txBody>
      </p:sp>
      <p:sp>
        <p:nvSpPr>
          <p:cNvPr id="3" name="Content Placeholder 2">
            <a:extLst>
              <a:ext uri="{FF2B5EF4-FFF2-40B4-BE49-F238E27FC236}">
                <a16:creationId xmlns:a16="http://schemas.microsoft.com/office/drawing/2014/main" id="{C550D368-3E88-AA8C-FA1D-F65B07F451B5}"/>
              </a:ext>
            </a:extLst>
          </p:cNvPr>
          <p:cNvSpPr>
            <a:spLocks noGrp="1"/>
          </p:cNvSpPr>
          <p:nvPr>
            <p:ph idx="1"/>
          </p:nvPr>
        </p:nvSpPr>
        <p:spPr/>
        <p:txBody>
          <a:bodyPr/>
          <a:lstStyle/>
          <a:p>
            <a:r>
              <a:rPr lang="en-US" dirty="0"/>
              <a:t>You can also specify an OFFSET from where to start returning data.</a:t>
            </a:r>
          </a:p>
          <a:p>
            <a:endParaRPr lang="en-US" dirty="0"/>
          </a:p>
          <a:p>
            <a:r>
              <a:rPr lang="en-US" dirty="0"/>
              <a:t>SELECT * FROM artists LIMIT 5 OFFSET [Number of rows to skip];</a:t>
            </a:r>
          </a:p>
          <a:p>
            <a:endParaRPr lang="en-US" dirty="0"/>
          </a:p>
          <a:p>
            <a:r>
              <a:rPr lang="en-US" dirty="0"/>
              <a:t>Say you want to get 5 artists, but not the first five. You want to get rows 3 through 8. You’ll want to add an OFFSET of 2 to skip the first two rows:</a:t>
            </a:r>
          </a:p>
          <a:p>
            <a:endParaRPr lang="en-US" dirty="0"/>
          </a:p>
          <a:p>
            <a:r>
              <a:rPr lang="en-US" dirty="0"/>
              <a:t>SELECT * FROM artists </a:t>
            </a:r>
          </a:p>
          <a:p>
            <a:r>
              <a:rPr lang="en-US" dirty="0"/>
              <a:t>LIMIT 5 OFFSET 2;</a:t>
            </a:r>
            <a:endParaRPr lang="en-ZA" dirty="0"/>
          </a:p>
        </p:txBody>
      </p:sp>
    </p:spTree>
    <p:extLst>
      <p:ext uri="{BB962C8B-B14F-4D97-AF65-F5344CB8AC3E}">
        <p14:creationId xmlns:p14="http://schemas.microsoft.com/office/powerpoint/2010/main" val="171943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Limit</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ZA" dirty="0"/>
              <a:t>Which 5 listings have the highest number of reviews? Show name and nr of reviews only</a:t>
            </a:r>
          </a:p>
          <a:p>
            <a:r>
              <a:rPr lang="en-ZA" dirty="0"/>
              <a:t>Show the name,  </a:t>
            </a:r>
            <a:r>
              <a:rPr lang="en-ZA" dirty="0" err="1"/>
              <a:t>host_name</a:t>
            </a:r>
            <a:r>
              <a:rPr lang="en-ZA" dirty="0"/>
              <a:t>,  </a:t>
            </a:r>
            <a:r>
              <a:rPr lang="en-ZA" dirty="0" err="1"/>
              <a:t>number_of_reviews</a:t>
            </a:r>
            <a:r>
              <a:rPr lang="en-ZA" dirty="0"/>
              <a:t> and price of the 10 most expensive Entire homes/apartments</a:t>
            </a:r>
          </a:p>
          <a:p>
            <a:r>
              <a:rPr lang="en-ZA" dirty="0"/>
              <a:t>Write a query to return the second highest 2nd expensive apartment. (</a:t>
            </a:r>
            <a:r>
              <a:rPr lang="en-ZA" dirty="0" err="1"/>
              <a:t>Mysql</a:t>
            </a:r>
            <a:r>
              <a:rPr lang="en-ZA" dirty="0"/>
              <a:t>)</a:t>
            </a:r>
            <a:endParaRPr lang="en-US" dirty="0"/>
          </a:p>
          <a:p>
            <a:r>
              <a:rPr lang="en-US" dirty="0"/>
              <a:t>Return the 15 lowest apartment prices</a:t>
            </a:r>
            <a:endParaRPr lang="en-ZA" dirty="0"/>
          </a:p>
        </p:txBody>
      </p:sp>
    </p:spTree>
    <p:extLst>
      <p:ext uri="{BB962C8B-B14F-4D97-AF65-F5344CB8AC3E}">
        <p14:creationId xmlns:p14="http://schemas.microsoft.com/office/powerpoint/2010/main" val="36821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1F92-C0E7-46D3-B9EB-14CA060B7770}"/>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Select</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477EE867-70F5-4EE5-8008-4458738491C8}"/>
              </a:ext>
            </a:extLst>
          </p:cNvPr>
          <p:cNvSpPr>
            <a:spLocks noGrp="1"/>
          </p:cNvSpPr>
          <p:nvPr>
            <p:ph idx="1"/>
          </p:nvPr>
        </p:nvSpPr>
        <p:spPr/>
        <p:txBody>
          <a:bodyPr>
            <a:normAutofit/>
          </a:bodyPr>
          <a:lstStyle/>
          <a:p>
            <a:pPr marL="0" indent="0">
              <a:buNone/>
            </a:pPr>
            <a:r>
              <a:rPr lang="en-US" dirty="0"/>
              <a:t>SELECT </a:t>
            </a:r>
            <a:r>
              <a:rPr lang="en-US" i="1" dirty="0"/>
              <a:t>column1,</a:t>
            </a:r>
            <a:r>
              <a:rPr lang="en-US" dirty="0"/>
              <a:t> </a:t>
            </a:r>
            <a:r>
              <a:rPr lang="en-US" i="1" dirty="0"/>
              <a:t> column2  ...</a:t>
            </a:r>
            <a:br>
              <a:rPr lang="en-US" dirty="0"/>
            </a:br>
            <a:r>
              <a:rPr lang="en-US" dirty="0"/>
              <a:t>FROM </a:t>
            </a:r>
            <a:r>
              <a:rPr lang="en-US" i="1" dirty="0" err="1"/>
              <a:t>table_name</a:t>
            </a:r>
            <a:r>
              <a:rPr lang="en-US" dirty="0"/>
              <a:t>;</a:t>
            </a:r>
          </a:p>
          <a:p>
            <a:pPr marL="0" indent="0">
              <a:buNone/>
            </a:pPr>
            <a:endParaRPr lang="en-US" dirty="0"/>
          </a:p>
          <a:p>
            <a:pPr marL="0" indent="0">
              <a:buNone/>
            </a:pPr>
            <a:r>
              <a:rPr lang="en-ZA" dirty="0"/>
              <a:t>SELECT * FROM </a:t>
            </a:r>
            <a:r>
              <a:rPr lang="en-ZA" i="1" dirty="0" err="1"/>
              <a:t>table_name</a:t>
            </a:r>
            <a:r>
              <a:rPr lang="en-ZA" dirty="0"/>
              <a:t>;</a:t>
            </a:r>
          </a:p>
          <a:p>
            <a:pPr marL="0" indent="0">
              <a:buNone/>
            </a:pPr>
            <a:endParaRPr lang="en-ZA" dirty="0"/>
          </a:p>
          <a:p>
            <a:pPr marL="0" indent="0">
              <a:buNone/>
            </a:pPr>
            <a:r>
              <a:rPr lang="en-US" dirty="0"/>
              <a:t>SELECT </a:t>
            </a:r>
            <a:r>
              <a:rPr lang="en-US" dirty="0" err="1"/>
              <a:t>first_name</a:t>
            </a:r>
            <a:r>
              <a:rPr lang="en-US" dirty="0"/>
              <a:t>, </a:t>
            </a:r>
            <a:r>
              <a:rPr lang="en-US" dirty="0" err="1"/>
              <a:t>last_name</a:t>
            </a:r>
            <a:r>
              <a:rPr lang="en-US" dirty="0"/>
              <a:t> FROM Employees;</a:t>
            </a:r>
          </a:p>
        </p:txBody>
      </p:sp>
    </p:spTree>
    <p:extLst>
      <p:ext uri="{BB962C8B-B14F-4D97-AF65-F5344CB8AC3E}">
        <p14:creationId xmlns:p14="http://schemas.microsoft.com/office/powerpoint/2010/main" val="373550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F2806D-7304-497E-88BB-DD662A72734E}"/>
              </a:ext>
            </a:extLst>
          </p:cNvPr>
          <p:cNvSpPr>
            <a:spLocks noGrp="1"/>
          </p:cNvSpPr>
          <p:nvPr>
            <p:ph type="title"/>
          </p:nvPr>
        </p:nvSpPr>
        <p:spPr/>
        <p:txBody>
          <a:bodyPr/>
          <a:lstStyle/>
          <a:p>
            <a:r>
              <a:rPr lang="en-ZA"/>
              <a:t>select</a:t>
            </a:r>
            <a:endParaRPr lang="en-ZA" dirty="0"/>
          </a:p>
        </p:txBody>
      </p:sp>
      <p:sp>
        <p:nvSpPr>
          <p:cNvPr id="3" name="Content Placeholder 2">
            <a:extLst>
              <a:ext uri="{FF2B5EF4-FFF2-40B4-BE49-F238E27FC236}">
                <a16:creationId xmlns:a16="http://schemas.microsoft.com/office/drawing/2014/main" id="{A128C3FC-5F1E-415A-839F-99EF289134CC}"/>
              </a:ext>
            </a:extLst>
          </p:cNvPr>
          <p:cNvSpPr>
            <a:spLocks noGrp="1"/>
          </p:cNvSpPr>
          <p:nvPr>
            <p:ph idx="1"/>
          </p:nvPr>
        </p:nvSpPr>
        <p:spPr/>
        <p:txBody>
          <a:bodyPr/>
          <a:lstStyle/>
          <a:p>
            <a:r>
              <a:rPr lang="en-ZA" dirty="0"/>
              <a:t>Select all data from the </a:t>
            </a:r>
            <a:r>
              <a:rPr lang="en-ZA" i="1" dirty="0"/>
              <a:t>listings</a:t>
            </a:r>
            <a:r>
              <a:rPr lang="en-ZA" dirty="0"/>
              <a:t> table</a:t>
            </a:r>
          </a:p>
          <a:p>
            <a:r>
              <a:rPr lang="en-ZA" dirty="0"/>
              <a:t>Only select the </a:t>
            </a:r>
            <a:r>
              <a:rPr lang="en-ZA" i="1" dirty="0"/>
              <a:t>name</a:t>
            </a:r>
            <a:r>
              <a:rPr lang="en-ZA" dirty="0"/>
              <a:t> and the </a:t>
            </a:r>
            <a:r>
              <a:rPr lang="en-ZA" i="1" dirty="0" err="1"/>
              <a:t>room_type</a:t>
            </a:r>
            <a:r>
              <a:rPr lang="en-ZA" i="1" dirty="0"/>
              <a:t> </a:t>
            </a:r>
            <a:r>
              <a:rPr lang="en-ZA" dirty="0"/>
              <a:t>column</a:t>
            </a:r>
          </a:p>
          <a:p>
            <a:r>
              <a:rPr lang="en-US" dirty="0"/>
              <a:t>Display the names of the B&amp;Bs  their hosts  and the last date when a review was made.</a:t>
            </a:r>
          </a:p>
          <a:p>
            <a:r>
              <a:rPr lang="en-US" dirty="0"/>
              <a:t>Display the </a:t>
            </a:r>
            <a:r>
              <a:rPr lang="en-US"/>
              <a:t>review p</a:t>
            </a:r>
            <a:r>
              <a:rPr lang="en-US" dirty="0"/>
              <a:t>/month along with the type of room and the minimum number of nights clients are allowed to stay.</a:t>
            </a:r>
          </a:p>
        </p:txBody>
      </p:sp>
    </p:spTree>
    <p:extLst>
      <p:ext uri="{BB962C8B-B14F-4D97-AF65-F5344CB8AC3E}">
        <p14:creationId xmlns:p14="http://schemas.microsoft.com/office/powerpoint/2010/main" val="156515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4FFB-39F1-4932-8403-C0380547FA79}"/>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Where </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1D7A6777-8286-4100-8834-38DC44F1A963}"/>
              </a:ext>
            </a:extLst>
          </p:cNvPr>
          <p:cNvSpPr>
            <a:spLocks noGrp="1"/>
          </p:cNvSpPr>
          <p:nvPr>
            <p:ph idx="1"/>
          </p:nvPr>
        </p:nvSpPr>
        <p:spPr>
          <a:xfrm>
            <a:off x="1024129" y="1892808"/>
            <a:ext cx="4192108" cy="4416552"/>
          </a:xfrm>
        </p:spPr>
        <p:txBody>
          <a:bodyPr/>
          <a:lstStyle/>
          <a:p>
            <a:pPr marL="0" indent="0">
              <a:buNone/>
            </a:pPr>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WHERE </a:t>
            </a:r>
            <a:r>
              <a:rPr lang="en-US" i="1" dirty="0"/>
              <a:t>condition</a:t>
            </a:r>
            <a:r>
              <a:rPr lang="en-US" dirty="0"/>
              <a:t>;</a:t>
            </a:r>
          </a:p>
          <a:p>
            <a:pPr marL="0" indent="0">
              <a:buNone/>
            </a:pPr>
            <a:endParaRPr lang="en-US" dirty="0"/>
          </a:p>
          <a:p>
            <a:pPr marL="0" indent="0">
              <a:buNone/>
            </a:pPr>
            <a:r>
              <a:rPr lang="en-US" dirty="0"/>
              <a:t>SELECT * FROM Employees</a:t>
            </a:r>
            <a:br>
              <a:rPr lang="en-US" dirty="0"/>
            </a:br>
            <a:r>
              <a:rPr lang="en-US" dirty="0"/>
              <a:t>WHERE </a:t>
            </a:r>
            <a:r>
              <a:rPr lang="en-US" dirty="0" err="1"/>
              <a:t>first_name</a:t>
            </a:r>
            <a:r>
              <a:rPr lang="en-US" dirty="0"/>
              <a:t>= ‘John’ ;</a:t>
            </a:r>
          </a:p>
          <a:p>
            <a:pPr marL="0" indent="0">
              <a:buNone/>
            </a:pPr>
            <a:endParaRPr lang="en-US" dirty="0"/>
          </a:p>
          <a:p>
            <a:pPr marL="0" indent="0">
              <a:buNone/>
            </a:pPr>
            <a:r>
              <a:rPr lang="en-US" dirty="0"/>
              <a:t>SELECT * FROM Employees</a:t>
            </a:r>
            <a:br>
              <a:rPr lang="en-US" dirty="0"/>
            </a:br>
            <a:r>
              <a:rPr lang="en-US" dirty="0"/>
              <a:t>WHERE salary=24000;</a:t>
            </a:r>
            <a:endParaRPr lang="en-ZA" dirty="0"/>
          </a:p>
        </p:txBody>
      </p:sp>
      <p:sp>
        <p:nvSpPr>
          <p:cNvPr id="4" name="Content Placeholder 2">
            <a:extLst>
              <a:ext uri="{FF2B5EF4-FFF2-40B4-BE49-F238E27FC236}">
                <a16:creationId xmlns:a16="http://schemas.microsoft.com/office/drawing/2014/main" id="{A318FD3F-5188-4E10-B7AA-410168FC15EC}"/>
              </a:ext>
            </a:extLst>
          </p:cNvPr>
          <p:cNvSpPr txBox="1">
            <a:spLocks/>
          </p:cNvSpPr>
          <p:nvPr/>
        </p:nvSpPr>
        <p:spPr>
          <a:xfrm>
            <a:off x="6389856" y="1892808"/>
            <a:ext cx="4192108" cy="44165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b="0" i="0" kern="1200" dirty="0">
                <a:solidFill>
                  <a:schemeClr val="tx1"/>
                </a:solidFill>
                <a:effectLst/>
                <a:latin typeface="+mn-lt"/>
                <a:ea typeface="+mn-ea"/>
                <a:cs typeface="+mn-cs"/>
              </a:rPr>
              <a:t>Where </a:t>
            </a:r>
            <a:r>
              <a:rPr lang="en-US" sz="2400" dirty="0"/>
              <a:t>Name</a:t>
            </a:r>
            <a:r>
              <a:rPr lang="en-US" sz="2400" b="0" i="0" kern="1200" dirty="0">
                <a:solidFill>
                  <a:schemeClr val="tx1"/>
                </a:solidFill>
                <a:effectLst/>
                <a:latin typeface="+mn-lt"/>
                <a:ea typeface="+mn-ea"/>
                <a:cs typeface="+mn-cs"/>
              </a:rPr>
              <a:t> =  ‘Mitzie’  or</a:t>
            </a:r>
          </a:p>
          <a:p>
            <a:pPr marL="0" indent="0">
              <a:buNone/>
            </a:pPr>
            <a:r>
              <a:rPr lang="en-US" sz="2400" b="0" i="0" kern="1200" dirty="0">
                <a:solidFill>
                  <a:schemeClr val="tx1"/>
                </a:solidFill>
                <a:effectLst/>
                <a:latin typeface="+mn-lt"/>
                <a:ea typeface="+mn-ea"/>
                <a:cs typeface="+mn-cs"/>
              </a:rPr>
              <a:t>Amount &gt; 50 or </a:t>
            </a:r>
          </a:p>
          <a:p>
            <a:r>
              <a:rPr lang="en-US" sz="2400" b="0" i="0" kern="1200" dirty="0">
                <a:solidFill>
                  <a:schemeClr val="tx1"/>
                </a:solidFill>
                <a:effectLst/>
                <a:latin typeface="+mn-lt"/>
                <a:ea typeface="+mn-ea"/>
                <a:cs typeface="+mn-cs"/>
              </a:rPr>
              <a:t>Date &gt;=  ‘2021-01-01’  or </a:t>
            </a:r>
          </a:p>
          <a:p>
            <a:pPr marL="0" indent="0">
              <a:buNone/>
            </a:pPr>
            <a:r>
              <a:rPr lang="en-US" sz="2400" b="0" i="0" kern="1200" dirty="0">
                <a:solidFill>
                  <a:schemeClr val="tx1"/>
                </a:solidFill>
                <a:effectLst/>
                <a:latin typeface="+mn-lt"/>
                <a:ea typeface="+mn-ea"/>
                <a:cs typeface="+mn-cs"/>
              </a:rPr>
              <a:t>Country &lt;&gt;  ‘South Africa’  or</a:t>
            </a:r>
          </a:p>
          <a:p>
            <a:pPr marL="0" indent="0">
              <a:buNone/>
            </a:pPr>
            <a:r>
              <a:rPr lang="en-US" sz="2400" b="0" i="0" kern="1200" dirty="0" err="1">
                <a:solidFill>
                  <a:schemeClr val="tx1"/>
                </a:solidFill>
                <a:effectLst/>
                <a:latin typeface="+mn-lt"/>
                <a:ea typeface="+mn-ea"/>
                <a:cs typeface="+mn-cs"/>
              </a:rPr>
              <a:t>PhoneNum</a:t>
            </a:r>
            <a:r>
              <a:rPr lang="en-US" sz="2400" b="0" i="0" kern="1200" dirty="0">
                <a:solidFill>
                  <a:schemeClr val="tx1"/>
                </a:solidFill>
                <a:effectLst/>
                <a:latin typeface="+mn-lt"/>
                <a:ea typeface="+mn-ea"/>
                <a:cs typeface="+mn-cs"/>
              </a:rPr>
              <a:t> IS NULL or </a:t>
            </a:r>
          </a:p>
          <a:p>
            <a:pPr marL="0" indent="0">
              <a:buNone/>
            </a:pPr>
            <a:r>
              <a:rPr lang="en-US" sz="2400" b="0" i="0" kern="1200" dirty="0">
                <a:solidFill>
                  <a:schemeClr val="tx1"/>
                </a:solidFill>
                <a:effectLst/>
                <a:latin typeface="+mn-lt"/>
                <a:ea typeface="+mn-ea"/>
                <a:cs typeface="+mn-cs"/>
              </a:rPr>
              <a:t>Amount between 10 and 50</a:t>
            </a:r>
          </a:p>
        </p:txBody>
      </p:sp>
    </p:spTree>
    <p:extLst>
      <p:ext uri="{BB962C8B-B14F-4D97-AF65-F5344CB8AC3E}">
        <p14:creationId xmlns:p14="http://schemas.microsoft.com/office/powerpoint/2010/main" val="8411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AE6C-DB64-4311-B1D8-8CAFBEAC5F9A}"/>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between</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B8DFEB6E-5B90-4601-8674-9B358E521089}"/>
              </a:ext>
            </a:extLst>
          </p:cNvPr>
          <p:cNvSpPr>
            <a:spLocks noGrp="1"/>
          </p:cNvSpPr>
          <p:nvPr>
            <p:ph idx="1"/>
          </p:nvPr>
        </p:nvSpPr>
        <p:spPr>
          <a:xfrm>
            <a:off x="1024128" y="1892808"/>
            <a:ext cx="11167872" cy="4965192"/>
          </a:xfrm>
        </p:spPr>
        <p:txBody>
          <a:bodyPr>
            <a:norm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value2;</a:t>
            </a:r>
          </a:p>
          <a:p>
            <a:endParaRPr lang="en-US" i="1"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Employees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salary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10000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20000;</a:t>
            </a:r>
          </a:p>
          <a:p>
            <a:endParaRPr lang="en-US" b="0" i="0" dirty="0">
              <a:solidFill>
                <a:srgbClr val="000000"/>
              </a:solidFill>
              <a:effectLst/>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OrderDate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’1996-07-01</a:t>
            </a:r>
            <a:r>
              <a:rPr lang="en-US" dirty="0">
                <a:solidFill>
                  <a:srgbClr val="000000"/>
                </a:solidFill>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’1996-07-31</a:t>
            </a:r>
            <a:r>
              <a:rPr lang="en-US" dirty="0">
                <a:solidFill>
                  <a:srgbClr val="000000"/>
                </a:solidFill>
                <a:latin typeface="Consolas" panose="020B0609020204030204" pitchFamily="49" charset="0"/>
              </a:rPr>
              <a:t>’</a:t>
            </a:r>
            <a:r>
              <a:rPr lang="en-US" b="0" i="0" dirty="0">
                <a:solidFill>
                  <a:srgbClr val="000000"/>
                </a:solidFill>
                <a:effectLst/>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8869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40BE-9472-4AF0-A0BF-C51422C61366}"/>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operators</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182FAB9A-5D3F-4A6B-85B9-4A8F06C60DC1}"/>
              </a:ext>
            </a:extLst>
          </p:cNvPr>
          <p:cNvSpPr>
            <a:spLocks noGrp="1"/>
          </p:cNvSpPr>
          <p:nvPr>
            <p:ph idx="1"/>
          </p:nvPr>
        </p:nvSpPr>
        <p:spPr/>
        <p:txBody>
          <a:bodyPr>
            <a:normAutofit/>
          </a:bodyPr>
          <a:lstStyle/>
          <a:p>
            <a:r>
              <a:rPr lang="en-US" b="1" dirty="0"/>
              <a:t>Operator	Description</a:t>
            </a:r>
            <a:r>
              <a:rPr lang="en-US" dirty="0"/>
              <a:t>	</a:t>
            </a:r>
          </a:p>
          <a:p>
            <a:r>
              <a:rPr lang="en-US" dirty="0"/>
              <a:t>=		Equal to	</a:t>
            </a:r>
          </a:p>
          <a:p>
            <a:r>
              <a:rPr lang="en-US" dirty="0"/>
              <a:t>&gt;		Greater than	</a:t>
            </a:r>
          </a:p>
          <a:p>
            <a:r>
              <a:rPr lang="en-US"/>
              <a:t>&lt;</a:t>
            </a:r>
            <a:r>
              <a:rPr lang="en-US" dirty="0"/>
              <a:t>		Less than	</a:t>
            </a:r>
          </a:p>
          <a:p>
            <a:r>
              <a:rPr lang="en-US" dirty="0"/>
              <a:t>&gt;=		Greater than or equal to	</a:t>
            </a:r>
          </a:p>
          <a:p>
            <a:r>
              <a:rPr lang="en-US"/>
              <a:t>&lt;=</a:t>
            </a:r>
            <a:r>
              <a:rPr lang="en-US" dirty="0"/>
              <a:t>		Less than or equal to	</a:t>
            </a:r>
          </a:p>
          <a:p>
            <a:r>
              <a:rPr lang="en-US"/>
              <a:t>&lt;&gt;</a:t>
            </a:r>
            <a:r>
              <a:rPr lang="en-US" dirty="0"/>
              <a:t>		Not equal to</a:t>
            </a:r>
          </a:p>
          <a:p>
            <a:endParaRPr lang="en-ZA" dirty="0"/>
          </a:p>
        </p:txBody>
      </p:sp>
    </p:spTree>
    <p:extLst>
      <p:ext uri="{BB962C8B-B14F-4D97-AF65-F5344CB8AC3E}">
        <p14:creationId xmlns:p14="http://schemas.microsoft.com/office/powerpoint/2010/main" val="118203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Where</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ZA" dirty="0"/>
              <a:t>Show the name and the </a:t>
            </a:r>
            <a:r>
              <a:rPr lang="en-ZA" dirty="0" err="1"/>
              <a:t>room_type</a:t>
            </a:r>
            <a:r>
              <a:rPr lang="en-ZA" dirty="0"/>
              <a:t> from the </a:t>
            </a:r>
            <a:r>
              <a:rPr lang="en-ZA" i="1" dirty="0"/>
              <a:t>listings</a:t>
            </a:r>
            <a:r>
              <a:rPr lang="en-ZA" dirty="0"/>
              <a:t> table of only the Private rooms</a:t>
            </a:r>
          </a:p>
          <a:p>
            <a:r>
              <a:rPr lang="en-ZA" dirty="0"/>
              <a:t>Show all data from the </a:t>
            </a:r>
            <a:r>
              <a:rPr lang="en-ZA" i="1" dirty="0"/>
              <a:t>listings</a:t>
            </a:r>
            <a:r>
              <a:rPr lang="en-ZA" dirty="0"/>
              <a:t> table where you can book if you only need to stay for 1 night</a:t>
            </a:r>
          </a:p>
          <a:p>
            <a:r>
              <a:rPr lang="en-ZA" dirty="0"/>
              <a:t>Show all the detail from the listings that has been reviewed in 2021</a:t>
            </a:r>
          </a:p>
          <a:p>
            <a:r>
              <a:rPr lang="en-ZA" dirty="0"/>
              <a:t>Show the name and the availability_365 of all the listings who has availability throughout the whole year</a:t>
            </a:r>
          </a:p>
          <a:p>
            <a:r>
              <a:rPr lang="en-US" dirty="0"/>
              <a:t>Display the room type,  cost  and reviews /month that are less than 0.05</a:t>
            </a:r>
            <a:endParaRPr lang="en-ZA" dirty="0"/>
          </a:p>
          <a:p>
            <a:endParaRPr lang="en-ZA" dirty="0"/>
          </a:p>
          <a:p>
            <a:endParaRPr lang="en-ZA" dirty="0"/>
          </a:p>
        </p:txBody>
      </p:sp>
    </p:spTree>
    <p:extLst>
      <p:ext uri="{BB962C8B-B14F-4D97-AF65-F5344CB8AC3E}">
        <p14:creationId xmlns:p14="http://schemas.microsoft.com/office/powerpoint/2010/main" val="280414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63DB-E7AA-4A7A-8682-511E23D0F8E3}"/>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and</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22044A38-B444-44E9-A361-9CFDCD229043}"/>
              </a:ext>
            </a:extLst>
          </p:cNvPr>
          <p:cNvSpPr>
            <a:spLocks noGrp="1"/>
          </p:cNvSpPr>
          <p:nvPr>
            <p:ph idx="1"/>
          </p:nvPr>
        </p:nvSpPr>
        <p:spPr/>
        <p:txBody>
          <a:bodyPr>
            <a:normAutofit fontScale="85000" lnSpcReduction="20000"/>
          </a:bodyPr>
          <a:lstStyle/>
          <a:p>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WHERE </a:t>
            </a:r>
            <a:r>
              <a:rPr lang="en-US" i="1" dirty="0"/>
              <a:t>condition1</a:t>
            </a:r>
            <a:r>
              <a:rPr lang="en-US" dirty="0"/>
              <a:t> AND </a:t>
            </a:r>
            <a:r>
              <a:rPr lang="en-US" i="1" dirty="0"/>
              <a:t>condition2</a:t>
            </a:r>
            <a:r>
              <a:rPr lang="en-US" dirty="0"/>
              <a:t> AND </a:t>
            </a:r>
            <a:r>
              <a:rPr lang="en-US" i="1" dirty="0"/>
              <a:t>condition3 ...</a:t>
            </a:r>
            <a:r>
              <a:rPr lang="en-US" dirty="0"/>
              <a:t>;</a:t>
            </a:r>
          </a:p>
          <a:p>
            <a:endParaRPr lang="en-US" dirty="0"/>
          </a:p>
          <a:p>
            <a:r>
              <a:rPr lang="en-US" dirty="0"/>
              <a:t>SELECT * FROM Customers</a:t>
            </a:r>
            <a:br>
              <a:rPr lang="en-US" dirty="0"/>
            </a:br>
            <a:r>
              <a:rPr lang="en-US" dirty="0"/>
              <a:t>WHERE Country= ‘Germany ‘ AND City= ‘Berlin’ ;</a:t>
            </a:r>
          </a:p>
          <a:p>
            <a:endParaRPr lang="en-US" dirty="0"/>
          </a:p>
          <a:p>
            <a:r>
              <a:rPr lang="en-US" dirty="0"/>
              <a:t>SELECT *</a:t>
            </a:r>
          </a:p>
          <a:p>
            <a:r>
              <a:rPr lang="en-US" dirty="0"/>
              <a:t>FROM suppliers</a:t>
            </a:r>
          </a:p>
          <a:p>
            <a:r>
              <a:rPr lang="en-US" dirty="0"/>
              <a:t>WHERE state = 'California' AND </a:t>
            </a:r>
            <a:r>
              <a:rPr lang="en-US" dirty="0" err="1"/>
              <a:t>supplier_id</a:t>
            </a:r>
            <a:r>
              <a:rPr lang="en-US" dirty="0"/>
              <a:t> &lt;&gt; 900</a:t>
            </a:r>
          </a:p>
          <a:p>
            <a:endParaRPr lang="en-US" dirty="0"/>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Price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10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20</a:t>
            </a:r>
            <a:br>
              <a:rPr lang="en-US" dirty="0"/>
            </a:b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CategoryID =1</a:t>
            </a:r>
            <a:endParaRPr lang="en-US" dirty="0"/>
          </a:p>
          <a:p>
            <a:endParaRPr lang="en-ZA" dirty="0"/>
          </a:p>
        </p:txBody>
      </p:sp>
    </p:spTree>
    <p:extLst>
      <p:ext uri="{BB962C8B-B14F-4D97-AF65-F5344CB8AC3E}">
        <p14:creationId xmlns:p14="http://schemas.microsoft.com/office/powerpoint/2010/main" val="68464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2.xml><?xml version="1.0" encoding="utf-8"?>
<ds:datastoreItem xmlns:ds="http://schemas.openxmlformats.org/officeDocument/2006/customXml" ds:itemID="{BD4465B9-5913-49BF-A98C-BEDDD6A1959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1d6905d8-d2be-43f9-a6c8-7ae26326fc2f"/>
    <ds:schemaRef ds:uri="2ff071ce-df8b-4fc0-abb4-b097bcbe2cdc"/>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90780</TotalTime>
  <Words>3587</Words>
  <Application>Microsoft Office PowerPoint</Application>
  <PresentationFormat>Widescreen</PresentationFormat>
  <Paragraphs>426</Paragraphs>
  <Slides>26</Slides>
  <Notes>22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26</vt:i4>
      </vt:variant>
    </vt:vector>
  </HeadingPairs>
  <TitlesOfParts>
    <vt:vector size="44" baseType="lpstr">
      <vt:lpstr>Agency FB</vt:lpstr>
      <vt:lpstr>-apple-system</vt:lpstr>
      <vt:lpstr>Arial</vt:lpstr>
      <vt:lpstr>Calibri</vt:lpstr>
      <vt:lpstr>Consolas</vt:lpstr>
      <vt:lpstr>Courier New</vt:lpstr>
      <vt:lpstr>Helvetica</vt:lpstr>
      <vt:lpstr>Noto Sans</vt:lpstr>
      <vt:lpstr>Segoe UI</vt:lpstr>
      <vt:lpstr>Times New Roman</vt:lpstr>
      <vt:lpstr>Tw Cen MT</vt:lpstr>
      <vt:lpstr>Tw Cen MT Condensed</vt:lpstr>
      <vt:lpstr>ui-monospace</vt:lpstr>
      <vt:lpstr>var(--font-family-code)</vt:lpstr>
      <vt:lpstr>Verdana</vt:lpstr>
      <vt:lpstr>Wingdings</vt:lpstr>
      <vt:lpstr>Wingdings 3</vt:lpstr>
      <vt:lpstr>Integral</vt:lpstr>
      <vt:lpstr>Chapter 2: Retrieving Data</vt:lpstr>
      <vt:lpstr>Chapter 2: Retrieving Data</vt:lpstr>
      <vt:lpstr>Select</vt:lpstr>
      <vt:lpstr>select</vt:lpstr>
      <vt:lpstr>Where </vt:lpstr>
      <vt:lpstr>between</vt:lpstr>
      <vt:lpstr>operators</vt:lpstr>
      <vt:lpstr>Where</vt:lpstr>
      <vt:lpstr>and</vt:lpstr>
      <vt:lpstr>OR</vt:lpstr>
      <vt:lpstr>and / or</vt:lpstr>
      <vt:lpstr>in</vt:lpstr>
      <vt:lpstr>IN</vt:lpstr>
      <vt:lpstr>Not</vt:lpstr>
      <vt:lpstr>Not</vt:lpstr>
      <vt:lpstr>Combining AND  OR and NOT</vt:lpstr>
      <vt:lpstr>And  OR  Not</vt:lpstr>
      <vt:lpstr>SQL Logical Operators</vt:lpstr>
      <vt:lpstr>order by</vt:lpstr>
      <vt:lpstr>Order by</vt:lpstr>
      <vt:lpstr>null values</vt:lpstr>
      <vt:lpstr>Null values</vt:lpstr>
      <vt:lpstr>Limit / Top</vt:lpstr>
      <vt:lpstr>MySQL – limit </vt:lpstr>
      <vt:lpstr>OFFSET (with Limit)</vt:lpstr>
      <vt:lpstr>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371</cp:revision>
  <dcterms:created xsi:type="dcterms:W3CDTF">2021-01-29T07:55:17Z</dcterms:created>
  <dcterms:modified xsi:type="dcterms:W3CDTF">2023-08-11T09:42:02Z</dcterms:modified>
</cp:coreProperties>
</file>