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844" r:id="rId5"/>
    <p:sldId id="845" r:id="rId6"/>
    <p:sldId id="421" r:id="rId7"/>
    <p:sldId id="326" r:id="rId8"/>
    <p:sldId id="267" r:id="rId9"/>
    <p:sldId id="323" r:id="rId10"/>
    <p:sldId id="324" r:id="rId11"/>
    <p:sldId id="325" r:id="rId12"/>
    <p:sldId id="272" r:id="rId13"/>
    <p:sldId id="458" r:id="rId14"/>
    <p:sldId id="6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3: Aggregate Functions" id="{FC18D804-043C-47F9-A2AA-0AA048E9DFE6}">
          <p14:sldIdLst>
            <p14:sldId id="844"/>
            <p14:sldId id="845"/>
            <p14:sldId id="421"/>
            <p14:sldId id="326"/>
            <p14:sldId id="267"/>
            <p14:sldId id="323"/>
            <p14:sldId id="324"/>
            <p14:sldId id="325"/>
            <p14:sldId id="272"/>
            <p14:sldId id="458"/>
            <p14:sldId id="6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B748D-E268-4B5A-A41D-6CE2A8510AF0}" v="732" dt="2021-04-26T10:20:0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84222"/>
    </p:cViewPr>
  </p:sorterViewPr>
  <p:notesViewPr>
    <p:cSldViewPr snapToGrid="0">
      <p:cViewPr varScale="1">
        <p:scale>
          <a:sx n="55" d="100"/>
          <a:sy n="55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2C012-8432-481D-9C7C-24058F5CE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08B6-3AF2-433C-AABE-BEF4E0F4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D1-D8C8-4B18-974C-22F4EBA794AB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F001-DD4E-4B9C-ACE3-162A6B44F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3703-C496-4EB3-A08D-3C808D16F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0150-85C3-4AC9-9490-F03A1221B4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19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31FE-A7D0-43E5-8573-50F59ECE001B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5F24-0218-45C1-84FF-7B5EA4924C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4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7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Select </a:t>
            </a:r>
            <a:r>
              <a:rPr lang="en-ZA" dirty="0" err="1"/>
              <a:t>DepID</a:t>
            </a:r>
            <a:r>
              <a:rPr lang="en-ZA" dirty="0"/>
              <a:t>  sum(salary) </a:t>
            </a:r>
          </a:p>
          <a:p>
            <a:r>
              <a:rPr lang="en-ZA" dirty="0"/>
              <a:t>From employees</a:t>
            </a:r>
          </a:p>
          <a:p>
            <a:r>
              <a:rPr lang="en-ZA" dirty="0"/>
              <a:t>Group by </a:t>
            </a:r>
            <a:r>
              <a:rPr lang="en-ZA" dirty="0" err="1"/>
              <a:t>DepID</a:t>
            </a:r>
            <a:r>
              <a:rPr lang="en-ZA" dirty="0"/>
              <a:t>; 	</a:t>
            </a:r>
            <a:r>
              <a:rPr lang="en-ZA" i="1" dirty="0"/>
              <a:t> doing Group by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171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MIN() function returns the smallest value of the selected column.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695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MAX() function returns the largest value of the selected column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894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COUNT() function returns the number of rows that matches a specified criterion.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AVG() function returns the average value of a numeric column.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SUM() function returns the total sum of a numeric column.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976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Select city-name  </a:t>
            </a:r>
            <a:r>
              <a:rPr lang="en-ZA" dirty="0" err="1"/>
              <a:t>avg</a:t>
            </a:r>
            <a:r>
              <a:rPr lang="en-ZA" dirty="0"/>
              <a:t>(population)</a:t>
            </a:r>
          </a:p>
          <a:p>
            <a:r>
              <a:rPr lang="en-ZA" dirty="0"/>
              <a:t>From </a:t>
            </a:r>
            <a:r>
              <a:rPr lang="en-ZA" dirty="0" err="1"/>
              <a:t>city_pop</a:t>
            </a:r>
            <a:endParaRPr lang="en-ZA" dirty="0"/>
          </a:p>
          <a:p>
            <a:r>
              <a:rPr lang="en-ZA" dirty="0"/>
              <a:t>Where </a:t>
            </a:r>
            <a:r>
              <a:rPr lang="en-ZA" dirty="0" err="1"/>
              <a:t>city_name</a:t>
            </a:r>
            <a:r>
              <a:rPr lang="en-ZA" dirty="0"/>
              <a:t> = “New York”;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020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 aliases are used to give a table  or a column in a table  a temporary name.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Aliases are often used to make column names more readable.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alias only exists for the duration of the query.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Alias for table name / column name / view / …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SELECT MIN(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AS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FirstHireDate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MAX(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HireDate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AS </a:t>
            </a:r>
            <a:r>
              <a:rPr lang="en-Z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LastHireDate</a:t>
            </a:r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Z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Employees; 	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507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549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select name  max(price) from listings; (</a:t>
            </a:r>
            <a:r>
              <a:rPr lang="en-US" dirty="0" err="1"/>
              <a:t>Mysql</a:t>
            </a:r>
            <a:r>
              <a:rPr lang="en-US" dirty="0"/>
              <a:t> can run this without group by clause)</a:t>
            </a:r>
          </a:p>
          <a:p>
            <a:endParaRPr lang="en-US" dirty="0"/>
          </a:p>
          <a:p>
            <a:r>
              <a:rPr lang="en-US" dirty="0"/>
              <a:t>2. select count(name) from listings</a:t>
            </a:r>
          </a:p>
          <a:p>
            <a:r>
              <a:rPr lang="en-US" dirty="0"/>
              <a:t>where </a:t>
            </a:r>
            <a:r>
              <a:rPr lang="en-US" dirty="0" err="1"/>
              <a:t>room_type</a:t>
            </a:r>
            <a:r>
              <a:rPr lang="en-US" dirty="0"/>
              <a:t> =  Private room 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 max(</a:t>
            </a:r>
            <a:r>
              <a:rPr lang="en-US" dirty="0" err="1"/>
              <a:t>reviews_per_month</a:t>
            </a:r>
            <a:r>
              <a:rPr lang="en-US" dirty="0"/>
              <a:t>) as </a:t>
            </a:r>
            <a:r>
              <a:rPr lang="en-US" dirty="0" err="1"/>
              <a:t>ReviewsPM</a:t>
            </a:r>
            <a:r>
              <a:rPr lang="en-US" dirty="0"/>
              <a:t>  from listings</a:t>
            </a:r>
          </a:p>
          <a:p>
            <a:r>
              <a:rPr lang="en-US" dirty="0"/>
              <a:t>where </a:t>
            </a:r>
            <a:r>
              <a:rPr lang="en-US" dirty="0" err="1"/>
              <a:t>number_of_reviews</a:t>
            </a:r>
            <a:r>
              <a:rPr lang="en-US" dirty="0"/>
              <a:t> &gt; 200 and price &gt; 2000;</a:t>
            </a:r>
          </a:p>
          <a:p>
            <a:endParaRPr lang="en-US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096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0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0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7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4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13816"/>
            <a:ext cx="9720072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9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84180" y="6150115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4617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33685" y="6150115"/>
            <a:ext cx="958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3993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Practice</a:t>
            </a:r>
            <a:endParaRPr lang="en-US" sz="5400" b="1" cap="none" spc="0" dirty="0">
              <a:ln w="22225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91536" y="6150115"/>
            <a:ext cx="508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318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pattFill prst="pct90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5566645"/>
            <a:ext cx="924294" cy="12104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47823" y="5534561"/>
            <a:ext cx="1037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Call </a:t>
            </a:r>
          </a:p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1238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4E432-29C8-4480-A4B9-DCB41E71EE31}" type="datetimeFigureOut">
              <a:rPr lang="en-ZA" smtClean="0"/>
              <a:t>2023/06/12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E8F-4049-493D-888B-C154A0E3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32" y="4960137"/>
            <a:ext cx="7704667" cy="1463040"/>
          </a:xfrm>
        </p:spPr>
        <p:txBody>
          <a:bodyPr/>
          <a:lstStyle/>
          <a:p>
            <a:r>
              <a:rPr lang="en-US" dirty="0"/>
              <a:t>Chapter 3: Aggregate Functions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BAE8-CE2B-486B-B577-881DC6900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634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What is the total price of all Airbnb’s in Ward 77?</a:t>
            </a:r>
          </a:p>
          <a:p>
            <a:r>
              <a:rPr lang="en-ZA" dirty="0"/>
              <a:t>What is the average price for a private room?</a:t>
            </a:r>
          </a:p>
          <a:p>
            <a:r>
              <a:rPr lang="en-ZA" dirty="0"/>
              <a:t>What is the highest </a:t>
            </a:r>
            <a:r>
              <a:rPr lang="en-ZA" dirty="0" err="1"/>
              <a:t>min_nights</a:t>
            </a:r>
            <a:r>
              <a:rPr lang="en-ZA" dirty="0"/>
              <a:t> in Ward 60?</a:t>
            </a:r>
          </a:p>
          <a:p>
            <a:r>
              <a:rPr lang="en-ZA" dirty="0"/>
              <a:t>In how many Airbnb’s are shared rooms where you only need to stay for 1 night minimum</a:t>
            </a:r>
          </a:p>
        </p:txBody>
      </p:sp>
    </p:spTree>
    <p:extLst>
      <p:ext uri="{BB962C8B-B14F-4D97-AF65-F5344CB8AC3E}">
        <p14:creationId xmlns:p14="http://schemas.microsoft.com/office/powerpoint/2010/main" val="13350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What s the name of the most expensive listing?</a:t>
            </a:r>
          </a:p>
          <a:p>
            <a:r>
              <a:rPr lang="en-ZA" dirty="0"/>
              <a:t>How many Private room listings are there in this table?</a:t>
            </a:r>
          </a:p>
          <a:p>
            <a:r>
              <a:rPr lang="en-ZA" dirty="0"/>
              <a:t>What was the highest amount of reviews per month (name that column: “</a:t>
            </a:r>
            <a:r>
              <a:rPr lang="en-ZA" dirty="0" err="1"/>
              <a:t>ReviewsPM</a:t>
            </a:r>
            <a:r>
              <a:rPr lang="en-ZA" dirty="0"/>
              <a:t>”)  that has at least 200 reviews and costs more than R2000. </a:t>
            </a:r>
          </a:p>
          <a:p>
            <a:r>
              <a:rPr lang="en-ZA" dirty="0"/>
              <a:t>Show the average listing price for </a:t>
            </a:r>
            <a:r>
              <a:rPr lang="en-ZA" dirty="0" err="1"/>
              <a:t>host_id</a:t>
            </a:r>
            <a:r>
              <a:rPr lang="en-ZA" dirty="0"/>
              <a:t>: 3961453</a:t>
            </a:r>
          </a:p>
          <a:p>
            <a:pPr lvl="1"/>
            <a:r>
              <a:rPr lang="en-ZA" dirty="0"/>
              <a:t>Additional query (Not a count) - what is the name of the host?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6430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531-0743-D2AD-02CA-25BDD79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3: Aggregate Functions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CE9-8BA3-6B8D-CE50-720CDB4E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Content: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Sum 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Min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Count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Max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Average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Aliases/ As</a:t>
            </a: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8DE2-3555-4142-A249-D8399008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Aggregate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6FBD4-F51B-6A44-20DA-9DACC887164B}"/>
              </a:ext>
            </a:extLst>
          </p:cNvPr>
          <p:cNvSpPr txBox="1"/>
          <p:nvPr/>
        </p:nvSpPr>
        <p:spPr>
          <a:xfrm>
            <a:off x="812800" y="2084832"/>
            <a:ext cx="1083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An aggregate function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performs a calculation on a set of values and returns a single value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27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87A9-BC9E-41C4-9EAC-9A6E4D10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B062-6219-42B2-BE3B-8F9686A42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SUM(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 SUM(Quantity)</a:t>
            </a:r>
            <a:br>
              <a:rPr lang="en-US" dirty="0"/>
            </a:br>
            <a:r>
              <a:rPr lang="en-US" dirty="0"/>
              <a:t>FROM OrderDetails;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82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B7CB-05F1-47C5-A536-CCF9889C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min</a:t>
            </a:r>
            <a:endParaRPr lang="en-ZA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ACD2-CB74-47CE-8FBF-CE42481E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MIN(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 MIN(Price) AS </a:t>
            </a:r>
            <a:r>
              <a:rPr lang="en-US" dirty="0" err="1"/>
              <a:t>SmallestPrice</a:t>
            </a:r>
            <a:br>
              <a:rPr lang="en-US" dirty="0"/>
            </a:br>
            <a:r>
              <a:rPr lang="en-US" dirty="0"/>
              <a:t>FROM Products;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3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0B36-03A5-41C2-95EF-28270CB1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EF55-F30B-424A-B6C7-CA77E9CE4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MAX(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 MAX(Price) AS </a:t>
            </a:r>
            <a:r>
              <a:rPr lang="en-US" dirty="0" err="1"/>
              <a:t>LargestPrice</a:t>
            </a:r>
            <a:br>
              <a:rPr lang="en-US" dirty="0"/>
            </a:br>
            <a:r>
              <a:rPr lang="en-US" dirty="0"/>
              <a:t>FROM Products;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7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6232-6193-4E53-B104-5CA910E4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440A-8EDE-496A-9A88-C84C6A9E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COUNT(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 COUNT(</a:t>
            </a:r>
            <a:r>
              <a:rPr lang="en-US" dirty="0" err="1"/>
              <a:t>ProductID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Products;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009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4AD5-17D5-4479-A854-62BD6009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Avg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946B-5288-4D9E-AC89-B48EA2051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AVG(</a:t>
            </a:r>
            <a:r>
              <a:rPr lang="en-US" i="1" dirty="0" err="1"/>
              <a:t>column_name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 AVG(Price)</a:t>
            </a:r>
            <a:br>
              <a:rPr lang="en-US" dirty="0"/>
            </a:br>
            <a:r>
              <a:rPr lang="en-US" dirty="0"/>
              <a:t>FROM Products;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18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B60A-8682-4661-A2B2-8E267C08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Aliases / As</a:t>
            </a:r>
            <a:endParaRPr lang="en-ZA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D9069-6D69-4C4F-9413-88894E09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11167872" cy="4965192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alias_name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ID , CustomerName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US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Address + ’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 ‘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‘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 ‘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City + ’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   ‘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Country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Address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Customers;</a:t>
            </a:r>
            <a:endParaRPr lang="en-US" b="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o.OrderID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o.OrderDate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c.CustomerName</a:t>
            </a:r>
            <a:r>
              <a:rPr lang="en-US" dirty="0"/>
              <a:t> 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  Orders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Around the Horn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o.CustomerID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45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CCCC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FB6A092BC114FB9C8BF4F3844A63F" ma:contentTypeVersion="12" ma:contentTypeDescription="Create a new document." ma:contentTypeScope="" ma:versionID="44882e59778137eb3abff6fe86cb27ae">
  <xsd:schema xmlns:xsd="http://www.w3.org/2001/XMLSchema" xmlns:xs="http://www.w3.org/2001/XMLSchema" xmlns:p="http://schemas.microsoft.com/office/2006/metadata/properties" xmlns:ns3="1d6905d8-d2be-43f9-a6c8-7ae26326fc2f" xmlns:ns4="2ff071ce-df8b-4fc0-abb4-b097bcbe2cdc" targetNamespace="http://schemas.microsoft.com/office/2006/metadata/properties" ma:root="true" ma:fieldsID="5b1db03e36aed2cb507cf74cdabc5d23" ns3:_="" ns4:_="">
    <xsd:import namespace="1d6905d8-d2be-43f9-a6c8-7ae26326fc2f"/>
    <xsd:import namespace="2ff071ce-df8b-4fc0-abb4-b097bcbe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905d8-d2be-43f9-a6c8-7ae26326f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071ce-df8b-4fc0-abb4-b097bcbe2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D56AF1-F8AC-497A-B554-CFAFE6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905d8-d2be-43f9-a6c8-7ae26326fc2f"/>
    <ds:schemaRef ds:uri="2ff071ce-df8b-4fc0-abb4-b097bcbe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465B9-5913-49BF-A98C-BEDDD6A1959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d6905d8-d2be-43f9-a6c8-7ae26326fc2f"/>
    <ds:schemaRef ds:uri="2ff071ce-df8b-4fc0-abb4-b097bcbe2cd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107D2D-9A75-4854-8A1E-79037BDAB3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90648</TotalTime>
  <Words>640</Words>
  <Application>Microsoft Office PowerPoint</Application>
  <PresentationFormat>Widescreen</PresentationFormat>
  <Paragraphs>93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Agency FB</vt:lpstr>
      <vt:lpstr>Calibri</vt:lpstr>
      <vt:lpstr>Consolas</vt:lpstr>
      <vt:lpstr>Courier New</vt:lpstr>
      <vt:lpstr>Google Sans</vt:lpstr>
      <vt:lpstr>Tw Cen MT</vt:lpstr>
      <vt:lpstr>Tw Cen MT Condensed</vt:lpstr>
      <vt:lpstr>Verdana</vt:lpstr>
      <vt:lpstr>Wingdings 3</vt:lpstr>
      <vt:lpstr>Integral</vt:lpstr>
      <vt:lpstr>Chapter 3: Aggregate Functions</vt:lpstr>
      <vt:lpstr>Chapter 3: Aggregate Functions</vt:lpstr>
      <vt:lpstr>Aggregate Functions</vt:lpstr>
      <vt:lpstr>Sum</vt:lpstr>
      <vt:lpstr>min</vt:lpstr>
      <vt:lpstr>Max</vt:lpstr>
      <vt:lpstr>Count</vt:lpstr>
      <vt:lpstr>Avg</vt:lpstr>
      <vt:lpstr>Aliases / As</vt:lpstr>
      <vt:lpstr>Aggregate Functions</vt:lpstr>
      <vt:lpstr>Aggregate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Mitzie van Heerden (Platinum Life)</dc:creator>
  <cp:lastModifiedBy>Fortune Zulu (Platinum Life)</cp:lastModifiedBy>
  <cp:revision>365</cp:revision>
  <dcterms:created xsi:type="dcterms:W3CDTF">2021-01-29T07:55:17Z</dcterms:created>
  <dcterms:modified xsi:type="dcterms:W3CDTF">2023-06-12T13:00:56Z</dcterms:modified>
</cp:coreProperties>
</file>