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844" r:id="rId5"/>
    <p:sldId id="845" r:id="rId6"/>
    <p:sldId id="549" r:id="rId7"/>
    <p:sldId id="268" r:id="rId8"/>
    <p:sldId id="327" r:id="rId9"/>
    <p:sldId id="269" r:id="rId10"/>
    <p:sldId id="328" r:id="rId11"/>
    <p:sldId id="330" r:id="rId12"/>
    <p:sldId id="331" r:id="rId13"/>
    <p:sldId id="459" r:id="rId14"/>
    <p:sldId id="84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4: Wildcards" id="{F50B116B-52A3-49FE-A510-948928493F8C}">
          <p14:sldIdLst>
            <p14:sldId id="844"/>
            <p14:sldId id="845"/>
            <p14:sldId id="549"/>
            <p14:sldId id="268"/>
            <p14:sldId id="327"/>
            <p14:sldId id="269"/>
            <p14:sldId id="328"/>
            <p14:sldId id="330"/>
            <p14:sldId id="331"/>
            <p14:sldId id="459"/>
            <p14:sldId id="84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36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like.asp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LIKE operator is used in a WHERE clause to search for a specified pattern in a column.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wildcards often used in conjunction with the LIKE operator: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- The percent sign represents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 one  or multiple characters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 - The underscore represents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single character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69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Like  [a-g]</a:t>
            </a:r>
            <a:r>
              <a:rPr lang="en-ZA" dirty="0" err="1"/>
              <a:t>ary</a:t>
            </a:r>
            <a:r>
              <a:rPr lang="en-ZA" dirty="0"/>
              <a:t>  – will match  </a:t>
            </a:r>
            <a:r>
              <a:rPr lang="en-ZA" dirty="0" err="1"/>
              <a:t>gary</a:t>
            </a:r>
            <a:r>
              <a:rPr lang="en-ZA" dirty="0"/>
              <a:t> / </a:t>
            </a:r>
            <a:r>
              <a:rPr lang="en-ZA" dirty="0" err="1"/>
              <a:t>eary</a:t>
            </a:r>
            <a:r>
              <a:rPr lang="en-ZA" dirty="0"/>
              <a:t>  but not </a:t>
            </a:r>
            <a:r>
              <a:rPr lang="en-ZA" dirty="0" err="1"/>
              <a:t>mary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4738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wildcard character is used to substitute one or more characters in a string.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Wildcard characters are used with the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SQL LIKE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operator. The LIKE operator is used in a WHERE clause to search for a specified pattern in a column</a:t>
            </a:r>
          </a:p>
          <a:p>
            <a:endParaRPr lang="en-ZA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charlist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Wildcard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following SQL statement selects all customers with a City starting with "b"  "s"  or "p":</a:t>
            </a:r>
          </a:p>
          <a:p>
            <a:endParaRPr lang="en-ZA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[!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charlist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Wildcard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following SQL statements select all customers with a City NOT starting with "b"  "s"  or "p":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5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258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%      any amount of characters</a:t>
            </a:r>
          </a:p>
          <a:p>
            <a:r>
              <a:rPr lang="en-ZA" dirty="0"/>
              <a:t>_       represents 1 character</a:t>
            </a:r>
          </a:p>
          <a:p>
            <a:r>
              <a:rPr lang="en-ZA" dirty="0"/>
              <a:t>Like  [</a:t>
            </a:r>
            <a:r>
              <a:rPr lang="en-ZA" dirty="0" err="1"/>
              <a:t>abc</a:t>
            </a:r>
            <a:r>
              <a:rPr lang="en-ZA" dirty="0"/>
              <a:t>]% - Needs to start with an a or b or c</a:t>
            </a:r>
            <a:endParaRPr lang="en-ZA" b="1" dirty="0">
              <a:sym typeface="Wingdings" panose="05000000000000000000" pitchFamily="2" charset="2"/>
            </a:endParaRPr>
          </a:p>
          <a:p>
            <a:endParaRPr lang="en-ZA" b="1" dirty="0">
              <a:sym typeface="Wingdings" panose="05000000000000000000" pitchFamily="2" charset="2"/>
            </a:endParaRPr>
          </a:p>
          <a:p>
            <a:r>
              <a:rPr lang="en-ZA" b="0" dirty="0">
                <a:sym typeface="Wingdings" panose="05000000000000000000" pitchFamily="2" charset="2"/>
              </a:rPr>
              <a:t>4 11 092</a:t>
            </a:r>
            <a:endParaRPr lang="en-ZA" b="0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73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%      any amount of characters</a:t>
            </a:r>
          </a:p>
          <a:p>
            <a:r>
              <a:rPr lang="en-ZA" dirty="0"/>
              <a:t>_       represents 1 character</a:t>
            </a:r>
          </a:p>
          <a:p>
            <a:r>
              <a:rPr lang="en-ZA" dirty="0"/>
              <a:t>Like  [</a:t>
            </a:r>
            <a:r>
              <a:rPr lang="en-ZA" dirty="0" err="1"/>
              <a:t>abc</a:t>
            </a:r>
            <a:r>
              <a:rPr lang="en-ZA" dirty="0"/>
              <a:t>]% - Needs to start with an a or b or c</a:t>
            </a:r>
            <a:endParaRPr lang="en-ZA" b="1" dirty="0">
              <a:sym typeface="Wingdings" panose="05000000000000000000" pitchFamily="2" charset="2"/>
            </a:endParaRPr>
          </a:p>
          <a:p>
            <a:endParaRPr lang="en-ZA" b="1" dirty="0">
              <a:sym typeface="Wingdings" panose="05000000000000000000" pitchFamily="2" charset="2"/>
            </a:endParaRPr>
          </a:p>
          <a:p>
            <a:r>
              <a:rPr lang="en-ZA" b="0" dirty="0">
                <a:sym typeface="Wingdings" panose="05000000000000000000" pitchFamily="2" charset="2"/>
              </a:rPr>
              <a:t>4 11 092</a:t>
            </a:r>
            <a:endParaRPr lang="en-ZA" b="0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75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2023/09/29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932" y="4960137"/>
            <a:ext cx="7704667" cy="1463040"/>
          </a:xfrm>
        </p:spPr>
        <p:txBody>
          <a:bodyPr/>
          <a:lstStyle/>
          <a:p>
            <a:r>
              <a:rPr lang="en-US" dirty="0"/>
              <a:t>Chapter 4: Wildcards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Show the names of the listings  starting with an  M   and sort this in alphabetic order</a:t>
            </a:r>
          </a:p>
          <a:p>
            <a:r>
              <a:rPr lang="en-ZA" dirty="0"/>
              <a:t>Show the names of all listings containing the word “</a:t>
            </a:r>
            <a:r>
              <a:rPr lang="en-ZA" dirty="0" err="1"/>
              <a:t>Cozy</a:t>
            </a:r>
            <a:r>
              <a:rPr lang="en-ZA" dirty="0"/>
              <a:t>” </a:t>
            </a:r>
          </a:p>
          <a:p>
            <a:r>
              <a:rPr lang="en-ZA" dirty="0"/>
              <a:t>Show all detail from the listings where Chris is the host. It might be Chris only  or it could be Chris and a partner</a:t>
            </a:r>
          </a:p>
          <a:p>
            <a:r>
              <a:rPr lang="en-ZA" dirty="0"/>
              <a:t>How many listings are there not mentioning  Apartment  in their name?</a:t>
            </a:r>
          </a:p>
          <a:p>
            <a:r>
              <a:rPr lang="en-ZA" dirty="0"/>
              <a:t>Show the id  name and the </a:t>
            </a:r>
            <a:r>
              <a:rPr lang="en-ZA" dirty="0" err="1"/>
              <a:t>host_id</a:t>
            </a:r>
            <a:r>
              <a:rPr lang="en-ZA" dirty="0"/>
              <a:t> s of the </a:t>
            </a:r>
            <a:r>
              <a:rPr lang="en-ZA" dirty="0" err="1"/>
              <a:t>host_id</a:t>
            </a:r>
            <a:r>
              <a:rPr lang="en-ZA" dirty="0"/>
              <a:t> s consisting of a total of 6 characters  ending with 35</a:t>
            </a:r>
          </a:p>
        </p:txBody>
      </p:sp>
    </p:spTree>
    <p:extLst>
      <p:ext uri="{BB962C8B-B14F-4D97-AF65-F5344CB8AC3E}">
        <p14:creationId xmlns:p14="http://schemas.microsoft.com/office/powerpoint/2010/main" val="39157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Additional Wildcards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F0B4-1133-4DD0-8DCC-7E27F8EE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ZA" dirty="0"/>
          </a:p>
          <a:p>
            <a:r>
              <a:rPr lang="en-US" dirty="0"/>
              <a:t>Identify all listings with the name containing the word Cape and host ID with 5 characters</a:t>
            </a:r>
          </a:p>
          <a:p>
            <a:r>
              <a:rPr lang="en-US" dirty="0"/>
              <a:t>Identify all the </a:t>
            </a:r>
            <a:r>
              <a:rPr lang="en-US"/>
              <a:t>ward names </a:t>
            </a:r>
            <a:r>
              <a:rPr lang="en-US" dirty="0"/>
              <a:t>containing a 1 in the name</a:t>
            </a:r>
          </a:p>
          <a:p>
            <a:r>
              <a:rPr lang="en-US" dirty="0"/>
              <a:t>Pull up any room types that have an N in the second position </a:t>
            </a:r>
          </a:p>
          <a:p>
            <a:r>
              <a:rPr lang="en-US" dirty="0"/>
              <a:t>Extract all host names end with a 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4462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4: Wildcards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Wildcards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Like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Wildcards in Access 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chemeClr val="accent2"/>
                </a:solidFill>
              </a:rPr>
              <a:t>Wildcards in SQL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6DA-F5ED-44B8-9BFC-8551084B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C4B1-8D71-466A-9AA5-68664232F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Wildcards</a:t>
            </a:r>
          </a:p>
          <a:p>
            <a:r>
              <a:rPr lang="en-US" dirty="0"/>
              <a:t>Wildcards are statements used in a query to extract information or data that meets the criteria. These are the following statements we can use to achieve this:</a:t>
            </a:r>
          </a:p>
          <a:p>
            <a:r>
              <a:rPr lang="en-US" dirty="0"/>
              <a:t>  %   		stands for data or characters  %</a:t>
            </a:r>
            <a:r>
              <a:rPr lang="en-US" dirty="0" err="1"/>
              <a:t>a%l</a:t>
            </a:r>
            <a:r>
              <a:rPr lang="en-US" dirty="0"/>
              <a:t>% </a:t>
            </a:r>
          </a:p>
          <a:p>
            <a:r>
              <a:rPr lang="en-US" dirty="0"/>
              <a:t> _   		stands for data placeholder  _ _at </a:t>
            </a:r>
          </a:p>
          <a:p>
            <a:r>
              <a:rPr lang="en-US" dirty="0"/>
              <a:t>  [ ]  		stands for any single character within the brackets h_[</a:t>
            </a:r>
            <a:r>
              <a:rPr lang="en-US" dirty="0" err="1"/>
              <a:t>eaoiu</a:t>
            </a:r>
            <a:r>
              <a:rPr lang="en-US" dirty="0"/>
              <a:t>]t </a:t>
            </a:r>
            <a:r>
              <a:rPr lang="en-US" dirty="0" err="1"/>
              <a:t>h_at</a:t>
            </a:r>
            <a:endParaRPr lang="en-US" dirty="0"/>
          </a:p>
          <a:p>
            <a:r>
              <a:rPr lang="en-US" dirty="0"/>
              <a:t> [^ (data)]  	stands for any character not in the brackets h[^</a:t>
            </a:r>
            <a:r>
              <a:rPr lang="en-US" dirty="0" err="1"/>
              <a:t>ea</a:t>
            </a:r>
            <a:r>
              <a:rPr lang="en-US" dirty="0"/>
              <a:t>]t</a:t>
            </a:r>
          </a:p>
          <a:p>
            <a:r>
              <a:rPr lang="en-US" dirty="0"/>
              <a:t> -   		stands for a range of </a:t>
            </a:r>
            <a:r>
              <a:rPr lang="en-US" dirty="0" err="1"/>
              <a:t>characters.h</a:t>
            </a:r>
            <a:r>
              <a:rPr lang="en-US" dirty="0"/>
              <a:t>[a-f][e-t][x-z]t  hat </a:t>
            </a:r>
            <a:r>
              <a:rPr lang="en-US" dirty="0" err="1"/>
              <a:t>hbt</a:t>
            </a:r>
            <a:r>
              <a:rPr lang="en-US" dirty="0"/>
              <a:t> </a:t>
            </a:r>
            <a:r>
              <a:rPr lang="en-US" dirty="0" err="1"/>
              <a:t>hct</a:t>
            </a:r>
            <a:r>
              <a:rPr lang="en-US" dirty="0"/>
              <a:t>…</a:t>
            </a:r>
            <a:r>
              <a:rPr lang="en-US" dirty="0" err="1"/>
              <a:t>hft</a:t>
            </a:r>
            <a:endParaRPr lang="en-US" dirty="0"/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70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8179-5280-4038-A3D0-404A0224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like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C561-A7ED-4D37-BB9B-8CDFB2EA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 </a:t>
            </a:r>
            <a:r>
              <a:rPr lang="en-US" i="1" dirty="0"/>
              <a:t>column1  column2 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columnN</a:t>
            </a:r>
            <a:r>
              <a:rPr lang="en-US" dirty="0"/>
              <a:t> LIKE </a:t>
            </a:r>
            <a:r>
              <a:rPr lang="en-US" i="1" dirty="0"/>
              <a:t>pattern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CustomerName LIKE  ‘a%’ 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CustomerName NOT LIKE  ‘a%’ 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CustomerName LIKE ’ _r%’ 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65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4D5B9-E46C-46D0-84F1-0A31B618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39E1-B603-4C92-A2ED-A5F9266B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are some examples showing different LIKE operators with  %  and  _  wildcards:</a:t>
            </a:r>
          </a:p>
          <a:p>
            <a:endParaRPr lang="en-Z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3470F2-6221-4947-936A-6770D7C1997D}"/>
              </a:ext>
            </a:extLst>
          </p:cNvPr>
          <p:cNvGraphicFramePr>
            <a:graphicFrameLocks noGrp="1"/>
          </p:cNvGraphicFramePr>
          <p:nvPr/>
        </p:nvGraphicFramePr>
        <p:xfrm>
          <a:off x="2380999" y="2286001"/>
          <a:ext cx="7006140" cy="4022722"/>
        </p:xfrm>
        <a:graphic>
          <a:graphicData uri="http://schemas.openxmlformats.org/drawingml/2006/table">
            <a:tbl>
              <a:tblPr/>
              <a:tblGrid>
                <a:gridCol w="3503070">
                  <a:extLst>
                    <a:ext uri="{9D8B030D-6E8A-4147-A177-3AD203B41FA5}">
                      <a16:colId xmlns:a16="http://schemas.microsoft.com/office/drawing/2014/main" val="334935091"/>
                    </a:ext>
                  </a:extLst>
                </a:gridCol>
                <a:gridCol w="3503070">
                  <a:extLst>
                    <a:ext uri="{9D8B030D-6E8A-4147-A177-3AD203B41FA5}">
                      <a16:colId xmlns:a16="http://schemas.microsoft.com/office/drawing/2014/main" val="2541463781"/>
                    </a:ext>
                  </a:extLst>
                </a:gridCol>
              </a:tblGrid>
              <a:tr h="358714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LIKE Operator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>
                          <a:effectLst/>
                        </a:rPr>
                        <a:t>Description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03706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a%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start with "a"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93847"/>
                  </a:ext>
                </a:extLst>
              </a:tr>
              <a:tr h="358714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%a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end with "a"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680187"/>
                  </a:ext>
                </a:extLst>
              </a:tr>
              <a:tr h="589316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%or%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37684"/>
                  </a:ext>
                </a:extLst>
              </a:tr>
              <a:tr h="589316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_r%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53671"/>
                  </a:ext>
                </a:extLst>
              </a:tr>
              <a:tr h="589316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a_%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670537"/>
                  </a:ext>
                </a:extLst>
              </a:tr>
              <a:tr h="589316">
                <a:tc>
                  <a:txBody>
                    <a:bodyPr/>
                    <a:lstStyle/>
                    <a:p>
                      <a:pPr algn="l" fontAlgn="t"/>
                      <a:r>
                        <a:rPr lang="en-ZA" sz="1500" dirty="0">
                          <a:effectLst/>
                        </a:rPr>
                        <a:t>WHERE </a:t>
                      </a:r>
                      <a:r>
                        <a:rPr lang="en-ZA" sz="1500" dirty="0" err="1">
                          <a:effectLst/>
                        </a:rPr>
                        <a:t>CustomerName</a:t>
                      </a:r>
                      <a:r>
                        <a:rPr lang="en-ZA" sz="1500" dirty="0">
                          <a:effectLst/>
                        </a:rPr>
                        <a:t> LIKE  a__%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000673"/>
                  </a:ext>
                </a:extLst>
              </a:tr>
              <a:tr h="58931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WHERE ContactName LIKE  </a:t>
                      </a:r>
                      <a:r>
                        <a:rPr lang="en-US" sz="1500" dirty="0" err="1">
                          <a:effectLst/>
                        </a:rPr>
                        <a:t>a%o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</a:p>
                  </a:txBody>
                  <a:tcPr marL="128112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4056" marR="64056" marT="64056" marB="64056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7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5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A009-4C7F-45ED-B052-1C5F06A0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wildcards</a:t>
            </a:r>
            <a:endParaRPr lang="en-ZA" sz="44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6C7C-7C3B-40FE-8C0A-FDDE9025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 ‘</a:t>
            </a:r>
            <a:r>
              <a:rPr lang="en-US" dirty="0" err="1"/>
              <a:t>ber</a:t>
            </a:r>
            <a:r>
              <a:rPr lang="en-US" dirty="0"/>
              <a:t>%’ 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 ‘%es%’ 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 ‘_</a:t>
            </a:r>
            <a:r>
              <a:rPr lang="en-US" dirty="0" err="1"/>
              <a:t>ondon</a:t>
            </a:r>
            <a:r>
              <a:rPr lang="en-US" dirty="0"/>
              <a:t>’ ;</a:t>
            </a:r>
          </a:p>
          <a:p>
            <a:endParaRPr lang="en-US" dirty="0"/>
          </a:p>
          <a:p>
            <a:r>
              <a:rPr lang="en-US" dirty="0"/>
              <a:t>SELECT * FROM Customers</a:t>
            </a:r>
            <a:br>
              <a:rPr lang="en-US" dirty="0"/>
            </a:br>
            <a:r>
              <a:rPr lang="en-US" dirty="0"/>
              <a:t>WHERE City LIKE  ‘[</a:t>
            </a:r>
            <a:r>
              <a:rPr lang="en-US" dirty="0" err="1"/>
              <a:t>bsp</a:t>
            </a:r>
            <a:r>
              <a:rPr lang="en-US" dirty="0"/>
              <a:t>]%’ 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794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5644-EC77-4C55-A613-7ED95486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Wildcard characters in Access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55BB8-AA32-4F76-B7FC-6F9C9AE600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33709" y="1892300"/>
          <a:ext cx="7500720" cy="4416426"/>
        </p:xfrm>
        <a:graphic>
          <a:graphicData uri="http://schemas.openxmlformats.org/drawingml/2006/table">
            <a:tbl>
              <a:tblPr/>
              <a:tblGrid>
                <a:gridCol w="2500240">
                  <a:extLst>
                    <a:ext uri="{9D8B030D-6E8A-4147-A177-3AD203B41FA5}">
                      <a16:colId xmlns:a16="http://schemas.microsoft.com/office/drawing/2014/main" val="999410731"/>
                    </a:ext>
                  </a:extLst>
                </a:gridCol>
                <a:gridCol w="2500240">
                  <a:extLst>
                    <a:ext uri="{9D8B030D-6E8A-4147-A177-3AD203B41FA5}">
                      <a16:colId xmlns:a16="http://schemas.microsoft.com/office/drawing/2014/main" val="1144940943"/>
                    </a:ext>
                  </a:extLst>
                </a:gridCol>
                <a:gridCol w="2500240">
                  <a:extLst>
                    <a:ext uri="{9D8B030D-6E8A-4147-A177-3AD203B41FA5}">
                      <a16:colId xmlns:a16="http://schemas.microsoft.com/office/drawing/2014/main" val="975176430"/>
                    </a:ext>
                  </a:extLst>
                </a:gridCol>
              </a:tblGrid>
              <a:tr h="384037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 dirty="0">
                          <a:effectLst/>
                        </a:rPr>
                        <a:t>Symbol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Description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Example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46210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*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Represents zero or more characters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bl* finds bl  black  blue  and blob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66362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?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 dirty="0">
                          <a:effectLst/>
                        </a:rPr>
                        <a:t>Represents a single character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h?t</a:t>
                      </a:r>
                      <a:r>
                        <a:rPr lang="en-US" sz="1600" dirty="0">
                          <a:effectLst/>
                        </a:rPr>
                        <a:t> finds hot  hat  and hit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584065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[]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Represents any single character within the brackets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h[</a:t>
                      </a:r>
                      <a:r>
                        <a:rPr lang="en-US" sz="1600" dirty="0" err="1">
                          <a:effectLst/>
                        </a:rPr>
                        <a:t>oa</a:t>
                      </a:r>
                      <a:r>
                        <a:rPr lang="en-US" sz="1600" dirty="0">
                          <a:effectLst/>
                        </a:rPr>
                        <a:t>]t finds hot and hat  but not hit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86819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!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Represents any character not in the brackets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h[!</a:t>
                      </a:r>
                      <a:r>
                        <a:rPr lang="en-US" sz="1600" dirty="0" err="1">
                          <a:effectLst/>
                        </a:rPr>
                        <a:t>oa</a:t>
                      </a:r>
                      <a:r>
                        <a:rPr lang="en-US" sz="1600" dirty="0">
                          <a:effectLst/>
                        </a:rPr>
                        <a:t>]t finds hit  but not hot and hat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607079"/>
                  </a:ext>
                </a:extLst>
              </a:tr>
              <a:tr h="630918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-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Represents a range of characters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c[a-b]t finds cat and </a:t>
                      </a:r>
                      <a:r>
                        <a:rPr lang="en-US" sz="1600" dirty="0" err="1">
                          <a:effectLst/>
                        </a:rPr>
                        <a:t>cbt</a:t>
                      </a:r>
                      <a:endParaRPr lang="en-US" sz="1600" dirty="0">
                        <a:effectLst/>
                      </a:endParaRP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054590"/>
                  </a:ext>
                </a:extLst>
              </a:tr>
              <a:tr h="877799">
                <a:tc>
                  <a:txBody>
                    <a:bodyPr/>
                    <a:lstStyle/>
                    <a:p>
                      <a:pPr algn="l" fontAlgn="t"/>
                      <a:r>
                        <a:rPr lang="en-ZA" sz="1600">
                          <a:effectLst/>
                        </a:rPr>
                        <a:t>#</a:t>
                      </a:r>
                    </a:p>
                  </a:txBody>
                  <a:tcPr marL="137156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Represents any single numeric character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2#5 finds 205  215  225  235  245  255  265  275  285  and 295</a:t>
                      </a:r>
                    </a:p>
                  </a:txBody>
                  <a:tcPr marL="68578" marR="68578" marT="68578" marB="6857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27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98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5644-EC77-4C55-A613-7ED95486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Wildcard characters in SQL Server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0D9219-E2D6-40BF-B42D-9A3CD19BC6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6881" y="2134552"/>
          <a:ext cx="8334375" cy="3931920"/>
        </p:xfrm>
        <a:graphic>
          <a:graphicData uri="http://schemas.openxmlformats.org/drawingml/2006/table">
            <a:tbl>
              <a:tblPr/>
              <a:tblGrid>
                <a:gridCol w="2778125">
                  <a:extLst>
                    <a:ext uri="{9D8B030D-6E8A-4147-A177-3AD203B41FA5}">
                      <a16:colId xmlns:a16="http://schemas.microsoft.com/office/drawing/2014/main" val="1110200099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1546446259"/>
                    </a:ext>
                  </a:extLst>
                </a:gridCol>
                <a:gridCol w="2778125">
                  <a:extLst>
                    <a:ext uri="{9D8B030D-6E8A-4147-A177-3AD203B41FA5}">
                      <a16:colId xmlns:a16="http://schemas.microsoft.com/office/drawing/2014/main" val="1269329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Symbol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6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zero or more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bl% finds bl  black  blue  and 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99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_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Represents a single character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h_t</a:t>
                      </a:r>
                      <a:r>
                        <a:rPr lang="en-US" dirty="0">
                          <a:effectLst/>
                        </a:rPr>
                        <a:t> finds hot  hat  and hit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019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[]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Represents any single character within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h[</a:t>
                      </a:r>
                      <a:r>
                        <a:rPr lang="en-US" dirty="0" err="1">
                          <a:effectLst/>
                        </a:rPr>
                        <a:t>oa</a:t>
                      </a:r>
                      <a:r>
                        <a:rPr lang="en-US" dirty="0">
                          <a:effectLst/>
                        </a:rPr>
                        <a:t>]t finds hot and hat  but not hit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82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^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any character not in the brackets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h[^</a:t>
                      </a:r>
                      <a:r>
                        <a:rPr lang="en-US" dirty="0" err="1">
                          <a:effectLst/>
                        </a:rPr>
                        <a:t>oa</a:t>
                      </a:r>
                      <a:r>
                        <a:rPr lang="en-US" dirty="0">
                          <a:effectLst/>
                        </a:rPr>
                        <a:t>]t finds hit  but not hot and hat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89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Represents a range of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c[a-b]t finds cat and </a:t>
                      </a:r>
                      <a:r>
                        <a:rPr lang="en-US" dirty="0" err="1">
                          <a:effectLst/>
                        </a:rPr>
                        <a:t>cbt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312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3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D2E9-829C-4AB0-B8DC-B08FAA79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Wildcard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10CA9-235A-48B0-B0A0-C01C866816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16881" y="2058352"/>
          <a:ext cx="8334376" cy="4084320"/>
        </p:xfrm>
        <a:graphic>
          <a:graphicData uri="http://schemas.openxmlformats.org/drawingml/2006/table">
            <a:tbl>
              <a:tblPr/>
              <a:tblGrid>
                <a:gridCol w="4167188">
                  <a:extLst>
                    <a:ext uri="{9D8B030D-6E8A-4147-A177-3AD203B41FA5}">
                      <a16:colId xmlns:a16="http://schemas.microsoft.com/office/drawing/2014/main" val="1036584170"/>
                    </a:ext>
                  </a:extLst>
                </a:gridCol>
                <a:gridCol w="4167188">
                  <a:extLst>
                    <a:ext uri="{9D8B030D-6E8A-4147-A177-3AD203B41FA5}">
                      <a16:colId xmlns:a16="http://schemas.microsoft.com/office/drawing/2014/main" val="1439940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LIKE 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85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WHERE </a:t>
                      </a:r>
                      <a:r>
                        <a:rPr lang="en-ZA" dirty="0" err="1">
                          <a:effectLst/>
                        </a:rPr>
                        <a:t>CustomerName</a:t>
                      </a:r>
                      <a:r>
                        <a:rPr lang="en-ZA" dirty="0">
                          <a:effectLst/>
                        </a:rPr>
                        <a:t> LIKE  a%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starts with "a"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654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WHERE </a:t>
                      </a:r>
                      <a:r>
                        <a:rPr lang="en-ZA" dirty="0" err="1">
                          <a:effectLst/>
                        </a:rPr>
                        <a:t>CustomerName</a:t>
                      </a:r>
                      <a:r>
                        <a:rPr lang="en-ZA" dirty="0">
                          <a:effectLst/>
                        </a:rPr>
                        <a:t> LIKE  %a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ends with "a"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86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WHERE </a:t>
                      </a:r>
                      <a:r>
                        <a:rPr lang="en-ZA" dirty="0" err="1">
                          <a:effectLst/>
                        </a:rPr>
                        <a:t>CustomerName</a:t>
                      </a:r>
                      <a:r>
                        <a:rPr lang="en-ZA" dirty="0">
                          <a:effectLst/>
                        </a:rPr>
                        <a:t> LIKE  %or%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have "or" in any position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WHERE </a:t>
                      </a:r>
                      <a:r>
                        <a:rPr lang="en-ZA" dirty="0" err="1">
                          <a:effectLst/>
                        </a:rPr>
                        <a:t>CustomerName</a:t>
                      </a:r>
                      <a:r>
                        <a:rPr lang="en-ZA" dirty="0">
                          <a:effectLst/>
                        </a:rPr>
                        <a:t> LIKE  _r%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2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ZA" dirty="0">
                          <a:effectLst/>
                        </a:rPr>
                        <a:t>WHERE </a:t>
                      </a:r>
                      <a:r>
                        <a:rPr lang="en-ZA" dirty="0" err="1">
                          <a:effectLst/>
                        </a:rPr>
                        <a:t>CustomerName</a:t>
                      </a:r>
                      <a:r>
                        <a:rPr lang="en-ZA" dirty="0">
                          <a:effectLst/>
                        </a:rPr>
                        <a:t> LIKE  a_%_%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starts with "a" and are at least 3 characters in length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494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WHERE ContactName LIKE  </a:t>
                      </a:r>
                      <a:r>
                        <a:rPr lang="en-US" dirty="0" err="1">
                          <a:effectLst/>
                        </a:rPr>
                        <a:t>a%o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Finds any values that starts with "a" and ends with "o"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64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431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1d6905d8-d2be-43f9-a6c8-7ae26326fc2f"/>
    <ds:schemaRef ds:uri="http://schemas.openxmlformats.org/package/2006/metadata/core-properties"/>
    <ds:schemaRef ds:uri="http://www.w3.org/XML/1998/namespace"/>
    <ds:schemaRef ds:uri="2ff071ce-df8b-4fc0-abb4-b097bcbe2cdc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90652</TotalTime>
  <Words>1070</Words>
  <Application>Microsoft Office PowerPoint</Application>
  <PresentationFormat>Widescreen</PresentationFormat>
  <Paragraphs>150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Calibri</vt:lpstr>
      <vt:lpstr>Tw Cen MT</vt:lpstr>
      <vt:lpstr>Tw Cen MT Condensed</vt:lpstr>
      <vt:lpstr>Wingdings 3</vt:lpstr>
      <vt:lpstr>Integral</vt:lpstr>
      <vt:lpstr>Chapter 4: Wildcards</vt:lpstr>
      <vt:lpstr>Chapter 4: Wildcards</vt:lpstr>
      <vt:lpstr>Wildcards</vt:lpstr>
      <vt:lpstr>like</vt:lpstr>
      <vt:lpstr>PowerPoint Presentation</vt:lpstr>
      <vt:lpstr>wildcards</vt:lpstr>
      <vt:lpstr>Wildcard characters in Access</vt:lpstr>
      <vt:lpstr>Wildcard characters in SQL Server</vt:lpstr>
      <vt:lpstr>Wildcard examples</vt:lpstr>
      <vt:lpstr>Wildcards</vt:lpstr>
      <vt:lpstr>Additional Wildcards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367</cp:revision>
  <dcterms:created xsi:type="dcterms:W3CDTF">2021-01-29T07:55:17Z</dcterms:created>
  <dcterms:modified xsi:type="dcterms:W3CDTF">2023-09-29T08:30:42Z</dcterms:modified>
</cp:coreProperties>
</file>