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844" r:id="rId5"/>
    <p:sldId id="845" r:id="rId6"/>
    <p:sldId id="275" r:id="rId7"/>
    <p:sldId id="527" r:id="rId8"/>
    <p:sldId id="461" r:id="rId9"/>
    <p:sldId id="526" r:id="rId10"/>
    <p:sldId id="276" r:id="rId11"/>
    <p:sldId id="462" r:id="rId12"/>
    <p:sldId id="431" r:id="rId13"/>
    <p:sldId id="258" r:id="rId14"/>
    <p:sldId id="544" r:id="rId15"/>
    <p:sldId id="832" r:id="rId16"/>
    <p:sldId id="4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5: Grouping data" id="{EE8344EA-5650-4857-9A4E-86D66CE4B9BF}">
          <p14:sldIdLst>
            <p14:sldId id="844"/>
            <p14:sldId id="845"/>
            <p14:sldId id="275"/>
            <p14:sldId id="527"/>
            <p14:sldId id="461"/>
            <p14:sldId id="526"/>
            <p14:sldId id="276"/>
            <p14:sldId id="462"/>
            <p14:sldId id="431"/>
            <p14:sldId id="258"/>
            <p14:sldId id="544"/>
            <p14:sldId id="832"/>
            <p14:sldId id="4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8664" autoAdjust="0"/>
  </p:normalViewPr>
  <p:slideViewPr>
    <p:cSldViewPr snapToGrid="0">
      <p:cViewPr varScale="1">
        <p:scale>
          <a:sx n="70" d="100"/>
          <a:sy n="70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SELECT DISTINCT statement is used to return only distinct (different)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 table  a column often contains many duplicate values; and sometimes you only want to list the different (distinct) values.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(City) from Population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Distinct (City)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Count(Distinct (City)) from Population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061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95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Group by summarizes identical data into a single row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GROUP BY statement groups rows that have the same values into summary rows  like "find the number of customers in each country".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GROUP BY statement is often used with aggregate functions (COUNT  MAX  MIN  SUM  AVG) to group the result-set by one or more columns.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Department  AVG(salary)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tbl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Group by Department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 by Avg(salary) DESC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City  COUNT(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NumEmployees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 BY City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HAVING COUNT(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1; 	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ZA" dirty="0"/>
          </a:p>
          <a:p>
            <a:r>
              <a:rPr lang="en-ZA" i="1" dirty="0"/>
              <a:t>GROUP BY with Join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Shippers.ShipperName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NumberOfOrders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Shippers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Orders.ShipperID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Shippers.ShipperID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ShipperName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334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City  COUNT(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AS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NumEmployees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ZA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</a:t>
            </a:r>
          </a:p>
          <a:p>
            <a:r>
              <a:rPr lang="en-ZA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 BY City </a:t>
            </a:r>
          </a:p>
          <a:p>
            <a:r>
              <a:rPr lang="en-ZA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HAVING COUNT(</a:t>
            </a:r>
            <a:r>
              <a:rPr lang="en-ZA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ZA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1; 	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953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SELECT </a:t>
            </a:r>
            <a:r>
              <a:rPr lang="en-US" dirty="0" err="1"/>
              <a:t>host_id</a:t>
            </a:r>
            <a:r>
              <a:rPr lang="en-US" dirty="0"/>
              <a:t>, </a:t>
            </a:r>
            <a:r>
              <a:rPr lang="en-US" dirty="0" err="1"/>
              <a:t>host_name</a:t>
            </a:r>
            <a:r>
              <a:rPr lang="en-US" dirty="0"/>
              <a:t>, AVG(price) AS "</a:t>
            </a:r>
            <a:r>
              <a:rPr lang="en-US" dirty="0" err="1"/>
              <a:t>price_on_ave</a:t>
            </a:r>
            <a:r>
              <a:rPr lang="en-US" dirty="0"/>
              <a:t>" </a:t>
            </a:r>
          </a:p>
          <a:p>
            <a:r>
              <a:rPr lang="en-US" dirty="0"/>
              <a:t>FROM Listings</a:t>
            </a:r>
          </a:p>
          <a:p>
            <a:r>
              <a:rPr lang="en-US" dirty="0"/>
              <a:t>GROUP BY </a:t>
            </a:r>
            <a:r>
              <a:rPr lang="en-US" dirty="0" err="1"/>
              <a:t>host_ID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select </a:t>
            </a:r>
            <a:r>
              <a:rPr lang="en-US" dirty="0" err="1"/>
              <a:t>neighbourhood</a:t>
            </a:r>
            <a:r>
              <a:rPr lang="en-US" dirty="0"/>
              <a:t>, count(</a:t>
            </a:r>
            <a:r>
              <a:rPr lang="en-US" dirty="0" err="1"/>
              <a:t>neighbourhood</a:t>
            </a:r>
            <a:r>
              <a:rPr lang="en-US" dirty="0"/>
              <a:t>) as </a:t>
            </a:r>
            <a:r>
              <a:rPr lang="en-US" dirty="0" err="1"/>
              <a:t>nr_of_listings</a:t>
            </a:r>
            <a:r>
              <a:rPr lang="en-US" dirty="0"/>
              <a:t> from listings</a:t>
            </a:r>
          </a:p>
          <a:p>
            <a:r>
              <a:rPr lang="en-US" dirty="0"/>
              <a:t>group by </a:t>
            </a:r>
            <a:r>
              <a:rPr lang="en-US" dirty="0" err="1"/>
              <a:t>neighbourhood</a:t>
            </a:r>
            <a:endParaRPr lang="en-US" dirty="0"/>
          </a:p>
          <a:p>
            <a:r>
              <a:rPr lang="en-US" dirty="0"/>
              <a:t>order by count(</a:t>
            </a:r>
            <a:r>
              <a:rPr lang="en-US" dirty="0" err="1"/>
              <a:t>neighbourhood</a:t>
            </a:r>
            <a:r>
              <a:rPr lang="en-US" dirty="0"/>
              <a:t>) desc</a:t>
            </a:r>
          </a:p>
          <a:p>
            <a:r>
              <a:rPr lang="en-US" dirty="0"/>
              <a:t>limit 5;</a:t>
            </a:r>
          </a:p>
          <a:p>
            <a:endParaRPr lang="en-US" dirty="0"/>
          </a:p>
          <a:p>
            <a:r>
              <a:rPr lang="en-US" dirty="0"/>
              <a:t>5. SELECT names FROM </a:t>
            </a:r>
            <a:r>
              <a:rPr lang="en-US" dirty="0" err="1"/>
              <a:t>airbnb.listing</a:t>
            </a:r>
            <a:r>
              <a:rPr lang="en-US" dirty="0"/>
              <a:t>  GROUP BY </a:t>
            </a:r>
            <a:r>
              <a:rPr lang="en-US" dirty="0" err="1"/>
              <a:t>neighbourhood</a:t>
            </a:r>
            <a:r>
              <a:rPr lang="en-US" dirty="0"/>
              <a:t> ORER BY price ASC LIMIT 10;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507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HAVING clause was added to SQL because the WHERE keyword could not be used with aggregate functions.</a:t>
            </a:r>
          </a:p>
          <a:p>
            <a:endParaRPr lang="en-ZA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HAVING clause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follow the GROUP BY clause in a query and will also precede the ORDER BY clause if used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SELECT column1  column2 FROM table1</a:t>
            </a:r>
          </a:p>
          <a:p>
            <a:r>
              <a:rPr lang="en-US" dirty="0"/>
              <a:t>WHERE [ conditions ] </a:t>
            </a:r>
          </a:p>
          <a:p>
            <a:r>
              <a:rPr lang="en-US" dirty="0"/>
              <a:t>GROUP BY column1  column2 </a:t>
            </a:r>
          </a:p>
          <a:p>
            <a:r>
              <a:rPr lang="en-US" dirty="0"/>
              <a:t>HAVING [ conditions ] </a:t>
            </a:r>
          </a:p>
          <a:p>
            <a:r>
              <a:rPr lang="en-US" dirty="0"/>
              <a:t>ORDER BY column1  column2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0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HAVING clause was added to SQL because the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keyword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could not be used with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aggregate functions.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HAVING Clause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enables you to specify conditions that filter which group results appear in the results.</a:t>
            </a:r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More examples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Orders.EmployeeID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Employees.EmployeeID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 10;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Employees.LastName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NumberOfOrders</a:t>
            </a:r>
            <a:br>
              <a:rPr lang="en-ZA" dirty="0"/>
            </a:b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</a:t>
            </a:r>
            <a:br>
              <a:rPr lang="en-ZA" dirty="0"/>
            </a:b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Employees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Orders.EmployeeID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Employees.EmployeeID</a:t>
            </a:r>
            <a:br>
              <a:rPr lang="en-ZA" dirty="0"/>
            </a:b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Z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Davolio</a:t>
            </a:r>
            <a:r>
              <a:rPr lang="en-Z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Z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Fuller </a:t>
            </a:r>
            <a:br>
              <a:rPr lang="en-ZA" dirty="0"/>
            </a:b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br>
              <a:rPr lang="en-ZA" dirty="0"/>
            </a:b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Z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Z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 25;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577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SELECT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neighbourhood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AVG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(price)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as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avg_price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FROM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listings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GROUP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BY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neighbourhood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2E95D3"/>
                </a:solidFill>
                <a:effectLst/>
                <a:latin typeface="Söhne Mono"/>
              </a:rPr>
              <a:t>HAVING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solidFill>
                  <a:srgbClr val="E9950C"/>
                </a:solidFill>
                <a:effectLst/>
                <a:latin typeface="Söhne Mono"/>
              </a:rPr>
              <a:t>AVG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(price) &gt; </a:t>
            </a:r>
            <a:r>
              <a:rPr lang="en-US" b="0" i="0" dirty="0">
                <a:solidFill>
                  <a:srgbClr val="DF3079"/>
                </a:solidFill>
                <a:effectLst/>
                <a:latin typeface="Söhne Mono"/>
              </a:rPr>
              <a:t>100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2.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host_name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number_of_reviews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review_count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listings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host_name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number_of_reviews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3.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availability_365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days_available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listings</a:t>
            </a:r>
          </a:p>
          <a:p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Z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Z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room_type</a:t>
            </a:r>
            <a:endParaRPr lang="en-Z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availability_365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240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b="0" i="0" dirty="0">
              <a:solidFill>
                <a:srgbClr val="FFFFFF"/>
              </a:solidFill>
              <a:effectLst/>
              <a:latin typeface="Söhne Mon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982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City  COUNT(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NumEmployees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WHERE Title =  Sales Representative 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 BY City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HAVING COUNT(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EmployeeID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&gt; 1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NumEmployees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	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660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SELECT DISTINCT statement is used to return only distinct (different) values.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a table  a column often contains many duplicate values; and sometimes you only want to list the different (distinct) values.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(City) from Population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 by Distinct (City)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Count(Distinct (City)) from Population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800" i="1" spc="15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ZA" sz="1800" i="1" spc="15" dirty="0">
                <a:solidFill>
                  <a:srgbClr val="1F386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Group by  </a:t>
            </a:r>
            <a:r>
              <a:rPr lang="en-ZA" sz="1800" i="1" spc="15" dirty="0">
                <a:solidFill>
                  <a:srgbClr val="03030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gives results for the column in ascending or descending order while </a:t>
            </a:r>
            <a:r>
              <a:rPr lang="en-ZA" sz="1800" i="1" spc="15" dirty="0">
                <a:solidFill>
                  <a:srgbClr val="1F3864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distinct </a:t>
            </a:r>
            <a:r>
              <a:rPr lang="en-ZA" sz="1800" i="1" spc="15" dirty="0">
                <a:solidFill>
                  <a:srgbClr val="03030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ZA" sz="1800" i="1" spc="15" dirty="0" err="1">
                <a:solidFill>
                  <a:srgbClr val="03030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doesn</a:t>
            </a:r>
            <a:r>
              <a:rPr lang="en-ZA" sz="1800" i="1" spc="15" dirty="0">
                <a:solidFill>
                  <a:srgbClr val="03030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71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32" y="4960137"/>
            <a:ext cx="7704667" cy="1463040"/>
          </a:xfrm>
        </p:spPr>
        <p:txBody>
          <a:bodyPr/>
          <a:lstStyle/>
          <a:p>
            <a:r>
              <a:rPr lang="en-US" dirty="0"/>
              <a:t>Chapter 5: Grouping Data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B0CE-5EF0-47A2-A406-60C7EAC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select distinct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39A3-702B-4C52-AA6E-D2DEADE7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SELECT DISTINCT statement is used to return only distinct (different) values.</a:t>
            </a:r>
          </a:p>
          <a:p>
            <a:pPr marL="0" indent="0">
              <a:buNone/>
            </a:pPr>
            <a:r>
              <a:rPr lang="en-US" dirty="0"/>
              <a:t>Inside a table  a column often contains many duplicate values; and sometimes you only want to list the different (distinct)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DISTINCT column1,  column2  ...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B0CE-5EF0-47A2-A406-60C7EAC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select distinct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39A3-702B-4C52-AA6E-D2DEADE7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 DISTINCT </a:t>
            </a:r>
            <a:r>
              <a:rPr lang="en-US" i="1" dirty="0"/>
              <a:t>column1</a:t>
            </a:r>
            <a:r>
              <a:rPr lang="en-US" dirty="0"/>
              <a:t> </a:t>
            </a:r>
            <a:r>
              <a:rPr lang="en-US" i="1" dirty="0"/>
              <a:t> column2 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 DISTINCT Country FROM Customers;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 COUNT(DISTINCT Country) FROM Customers;</a:t>
            </a:r>
            <a:endParaRPr lang="en-ZA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 COUNT(DISTINCT </a:t>
            </a:r>
            <a:r>
              <a:rPr lang="en-US" dirty="0" err="1"/>
              <a:t>F_Name</a:t>
            </a:r>
            <a:r>
              <a:rPr lang="en-US" dirty="0"/>
              <a:t>,  </a:t>
            </a:r>
            <a:r>
              <a:rPr lang="en-US" dirty="0" err="1"/>
              <a:t>L_Name</a:t>
            </a:r>
            <a:r>
              <a:rPr lang="en-US" dirty="0"/>
              <a:t>) FROM Customers;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COUNT(distinct(Titles)) FROM BOOKS</a:t>
            </a:r>
          </a:p>
          <a:p>
            <a:pPr marL="0" indent="0">
              <a:buNone/>
            </a:pPr>
            <a:r>
              <a:rPr lang="en-US" dirty="0"/>
              <a:t>Where title like ‘%the%’;</a:t>
            </a:r>
            <a:endParaRPr lang="en-Z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3539-F911-E234-29E2-3BD0B2E1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 descr="SQL SELECT DISTINCT | How Does SELECT DISTINCT Work in SQL?">
            <a:extLst>
              <a:ext uri="{FF2B5EF4-FFF2-40B4-BE49-F238E27FC236}">
                <a16:creationId xmlns:a16="http://schemas.microsoft.com/office/drawing/2014/main" id="{0C773D02-494F-46FF-C708-0B8FBC5AF0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69" y="2543175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Show a unique list of all the hostnames and neighbourhoods mentioned</a:t>
            </a:r>
          </a:p>
          <a:p>
            <a:r>
              <a:rPr lang="en-ZA" dirty="0"/>
              <a:t>How many different room types are there?</a:t>
            </a:r>
          </a:p>
          <a:p>
            <a:r>
              <a:rPr lang="en-ZA" dirty="0"/>
              <a:t>How many listings have catering mentioned in their name?</a:t>
            </a:r>
          </a:p>
        </p:txBody>
      </p:sp>
    </p:spTree>
    <p:extLst>
      <p:ext uri="{BB962C8B-B14F-4D97-AF65-F5344CB8AC3E}">
        <p14:creationId xmlns:p14="http://schemas.microsoft.com/office/powerpoint/2010/main" val="12983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5: Grouping Data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Group By Clause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Having Clause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Order of Clauses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chemeClr val="accent2"/>
                </a:solidFill>
              </a:rPr>
              <a:t>Distinct Clause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12D2-BF1F-4E0E-A564-6B0B2456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group by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121-0680-4FDC-A0B4-481F33E06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Country,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NrOfCustomers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br>
              <a:rPr lang="en-US" dirty="0"/>
            </a:b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401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16D4-278E-4B18-A99C-73AF083B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6393-0B61-4666-BFF5-8BF8B920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 Department, AVG(salary) 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tbl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Group by Department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Order by Avg(salary) DESC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42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415288"/>
            <a:ext cx="9720073" cy="4416552"/>
          </a:xfrm>
        </p:spPr>
        <p:txBody>
          <a:bodyPr/>
          <a:lstStyle/>
          <a:p>
            <a:endParaRPr lang="en-ZA" dirty="0"/>
          </a:p>
          <a:p>
            <a:r>
              <a:rPr lang="en-ZA" dirty="0"/>
              <a:t>What is the most expensive price by </a:t>
            </a:r>
            <a:r>
              <a:rPr lang="en-ZA" dirty="0" err="1"/>
              <a:t>room_type</a:t>
            </a:r>
            <a:r>
              <a:rPr lang="en-ZA" dirty="0"/>
              <a:t>?</a:t>
            </a:r>
          </a:p>
          <a:p>
            <a:r>
              <a:rPr lang="en-ZA" dirty="0"/>
              <a:t>Show the average price for each </a:t>
            </a:r>
            <a:r>
              <a:rPr lang="en-ZA" dirty="0" err="1"/>
              <a:t>host_id</a:t>
            </a:r>
            <a:r>
              <a:rPr lang="en-ZA" dirty="0"/>
              <a:t>. Show their </a:t>
            </a:r>
            <a:r>
              <a:rPr lang="en-ZA" dirty="0" err="1"/>
              <a:t>host_id</a:t>
            </a:r>
            <a:r>
              <a:rPr lang="en-ZA" dirty="0"/>
              <a:t>  </a:t>
            </a:r>
            <a:r>
              <a:rPr lang="en-ZA" dirty="0" err="1"/>
              <a:t>host_name</a:t>
            </a:r>
            <a:r>
              <a:rPr lang="en-ZA" dirty="0"/>
              <a:t> and average price as  </a:t>
            </a:r>
            <a:r>
              <a:rPr lang="en-ZA" dirty="0" err="1"/>
              <a:t>price_on_avg</a:t>
            </a:r>
            <a:endParaRPr lang="en-ZA" dirty="0"/>
          </a:p>
          <a:p>
            <a:r>
              <a:rPr lang="en-ZA" dirty="0"/>
              <a:t>Calculate how many listings are found in each neighbourhood  and only show the 5 highest ones (You can show the neighbourhood and rename the calculation column as </a:t>
            </a:r>
            <a:r>
              <a:rPr lang="en-ZA" dirty="0" err="1"/>
              <a:t>nr_of_listings</a:t>
            </a:r>
            <a:r>
              <a:rPr lang="en-ZA" dirty="0"/>
              <a:t>)</a:t>
            </a:r>
          </a:p>
          <a:p>
            <a:r>
              <a:rPr lang="en-US" dirty="0"/>
              <a:t>Display the 10 most expensive places for each </a:t>
            </a:r>
            <a:r>
              <a:rPr lang="en-ZA" dirty="0"/>
              <a:t>neighbourhood</a:t>
            </a:r>
          </a:p>
        </p:txBody>
      </p:sp>
    </p:spTree>
    <p:extLst>
      <p:ext uri="{BB962C8B-B14F-4D97-AF65-F5344CB8AC3E}">
        <p14:creationId xmlns:p14="http://schemas.microsoft.com/office/powerpoint/2010/main" val="306687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C7BC-F214-4D60-B86F-D4708EEF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1705-8B09-40AD-8079-F61A6D4A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HAVING Clause enables you to specify conditions that filter which group results appear in the results.</a:t>
            </a:r>
          </a:p>
          <a:p>
            <a:endParaRPr lang="en-US" dirty="0"/>
          </a:p>
          <a:p>
            <a:r>
              <a:rPr lang="en-US" dirty="0"/>
              <a:t>The WHERE clause places conditions on the selected columns  whereas the HAVING clause places conditions on groups created by the GROUP BY clause.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01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1B97-E150-417B-97CE-6F74ABE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having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09E1-38B4-447D-A173-6C2C78BC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Country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&gt; 5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10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/>
          </a:p>
          <a:p>
            <a:r>
              <a:rPr lang="en-US" dirty="0"/>
              <a:t>Find the average price of Airbnb listings in each neighborhood, and only show neighborhoods where the average price is greater than R1000</a:t>
            </a:r>
          </a:p>
          <a:p>
            <a:r>
              <a:rPr lang="en-US" dirty="0"/>
              <a:t>Find the number of reviews for each host, and only show hosts who have more than 50 reviews</a:t>
            </a:r>
          </a:p>
          <a:p>
            <a:r>
              <a:rPr lang="en-US" dirty="0"/>
              <a:t>Find the average number of days per year that each room type is available to book, and only show room types with more than 240 days of availability: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C20-A1D1-4FF5-82FA-78468462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of Clauses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1280-1503-4C44-928E-DAC239EB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SELECT</a:t>
            </a:r>
          </a:p>
          <a:p>
            <a:r>
              <a:rPr lang="en-US" dirty="0"/>
              <a:t>2. FROM</a:t>
            </a:r>
          </a:p>
          <a:p>
            <a:r>
              <a:rPr lang="en-US" dirty="0"/>
              <a:t>3. WHERE</a:t>
            </a:r>
          </a:p>
          <a:p>
            <a:r>
              <a:rPr lang="en-US" dirty="0"/>
              <a:t>4. GROUP BY</a:t>
            </a:r>
          </a:p>
          <a:p>
            <a:r>
              <a:rPr lang="en-US" dirty="0"/>
              <a:t>5. HAVING</a:t>
            </a:r>
          </a:p>
          <a:p>
            <a:r>
              <a:rPr lang="en-US" dirty="0"/>
              <a:t>6. ORDER BY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814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90642</TotalTime>
  <Words>1246</Words>
  <Application>Microsoft Office PowerPoint</Application>
  <PresentationFormat>Widescreen</PresentationFormat>
  <Paragraphs>159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Agency FB</vt:lpstr>
      <vt:lpstr>Arial</vt:lpstr>
      <vt:lpstr>Calibri</vt:lpstr>
      <vt:lpstr>Consolas</vt:lpstr>
      <vt:lpstr>Courier New</vt:lpstr>
      <vt:lpstr>Roboto</vt:lpstr>
      <vt:lpstr>Söhne Mono</vt:lpstr>
      <vt:lpstr>Tw Cen MT</vt:lpstr>
      <vt:lpstr>Tw Cen MT Condensed</vt:lpstr>
      <vt:lpstr>Verdana</vt:lpstr>
      <vt:lpstr>Wingdings 3</vt:lpstr>
      <vt:lpstr>Integral</vt:lpstr>
      <vt:lpstr>Chapter 5: Grouping Data</vt:lpstr>
      <vt:lpstr>Chapter 5: Grouping Data</vt:lpstr>
      <vt:lpstr>group by</vt:lpstr>
      <vt:lpstr>PowerPoint Presentation</vt:lpstr>
      <vt:lpstr>Group by</vt:lpstr>
      <vt:lpstr>Having</vt:lpstr>
      <vt:lpstr>having</vt:lpstr>
      <vt:lpstr>Having</vt:lpstr>
      <vt:lpstr>Order of Clauses</vt:lpstr>
      <vt:lpstr>select distinct</vt:lpstr>
      <vt:lpstr>select distinct</vt:lpstr>
      <vt:lpstr>PowerPoint Presentation</vt:lpstr>
      <vt:lpstr>Distinct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365</cp:revision>
  <dcterms:created xsi:type="dcterms:W3CDTF">2021-01-29T07:55:17Z</dcterms:created>
  <dcterms:modified xsi:type="dcterms:W3CDTF">2023-06-12T13:08:00Z</dcterms:modified>
</cp:coreProperties>
</file>