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844" r:id="rId5"/>
    <p:sldId id="845" r:id="rId6"/>
    <p:sldId id="274" r:id="rId7"/>
    <p:sldId id="433" r:id="rId8"/>
    <p:sldId id="823" r:id="rId9"/>
    <p:sldId id="335" r:id="rId10"/>
    <p:sldId id="531" r:id="rId11"/>
    <p:sldId id="828" r:id="rId12"/>
    <p:sldId id="467" r:id="rId13"/>
    <p:sldId id="733" r:id="rId14"/>
    <p:sldId id="846" r:id="rId15"/>
    <p:sldId id="8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6: Unions" id="{736AB330-8510-4C08-A2D5-1DC51FC88E40}">
          <p14:sldIdLst>
            <p14:sldId id="844"/>
            <p14:sldId id="845"/>
            <p14:sldId id="274"/>
            <p14:sldId id="433"/>
            <p14:sldId id="823"/>
            <p14:sldId id="335"/>
            <p14:sldId id="531"/>
            <p14:sldId id="828"/>
            <p14:sldId id="467"/>
            <p14:sldId id="733"/>
            <p14:sldId id="846"/>
            <p14:sldId id="8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00" y="4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UNION operator is used to combine the result-set of two or more SELECT statements.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SELECT statement within UNION must have the same number of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columns must also have similar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columns in each SELECT statement must also be in the same order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Unions are used to retrieve records from multiple tables or to get multiple record sets from a single table.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ZA" dirty="0"/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/*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 the phone numbers of all shippers  customers  and suppliers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*/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CompanyName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Phone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Shippers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CompanyName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Phone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Customers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CompanyName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Phone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Suppliers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ORDER BY CompanyName; 	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345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default  all duplicates are removed 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s. To include duplicates  use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 ALL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place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 In Oracle  you can only ORDER BY columns that have the same name in every SELECT clause in the UNION</a:t>
            </a:r>
            <a:endParaRPr lang="en-ZA" sz="3600" dirty="0"/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276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UNION operator is used to combine the result-set of two or more SELECT statements.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SELECT statement within UNION must have the same number of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columns must also have similar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columns in each SELECT statement must also be in the same order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Unions are used to retrieve records from multiple tables or to get multiple record sets from a single table.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ZA" dirty="0"/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/*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 the phone numbers of all shippers  customers  and suppliers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*/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CompanyName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Phone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Shippers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CompanyName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Phone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Customers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UNION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CompanyName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Phone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Suppliers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ORDER BY CompanyName; 	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544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 UNION statement effectively does a SELECT</a:t>
            </a:r>
            <a:r>
              <a:rPr lang="en-US" b="1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DISTINCT </a:t>
            </a:r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on the results set. 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[union all actually results in a faster result than union] 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598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Schema</a:t>
            </a:r>
            <a:r>
              <a:rPr lang="en-US" b="0" i="1" dirty="0"/>
              <a:t> – HR</a:t>
            </a:r>
          </a:p>
          <a:p>
            <a:r>
              <a:rPr lang="en-US" b="1" i="1" dirty="0"/>
              <a:t>Tables</a:t>
            </a:r>
            <a:r>
              <a:rPr lang="en-US" b="0" i="1" dirty="0"/>
              <a:t> – HR_M / HR_F / </a:t>
            </a:r>
            <a:r>
              <a:rPr lang="en-US" b="0" i="1" dirty="0" err="1"/>
              <a:t>HR_unknown</a:t>
            </a:r>
            <a:endParaRPr lang="en-US" b="0" i="1" dirty="0"/>
          </a:p>
          <a:p>
            <a:endParaRPr lang="en-US" dirty="0"/>
          </a:p>
          <a:p>
            <a:r>
              <a:rPr lang="en-US" dirty="0"/>
              <a:t>select * from HR_F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select * from HR_M</a:t>
            </a:r>
          </a:p>
          <a:p>
            <a:r>
              <a:rPr lang="en-US" dirty="0"/>
              <a:t>union </a:t>
            </a:r>
          </a:p>
          <a:p>
            <a:r>
              <a:rPr lang="en-US" dirty="0"/>
              <a:t>Select * from </a:t>
            </a:r>
            <a:r>
              <a:rPr lang="en-US" dirty="0" err="1"/>
              <a:t>HR_unknown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HR_F</a:t>
            </a:r>
          </a:p>
          <a:p>
            <a:r>
              <a:rPr lang="en-US" dirty="0"/>
              <a:t>where </a:t>
            </a:r>
            <a:r>
              <a:rPr lang="en-US" dirty="0" err="1"/>
              <a:t>enrolled_university</a:t>
            </a:r>
            <a:r>
              <a:rPr lang="en-US" dirty="0"/>
              <a:t> like  'Full time%’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select * from HR_M</a:t>
            </a:r>
          </a:p>
          <a:p>
            <a:r>
              <a:rPr lang="en-US" dirty="0"/>
              <a:t>where </a:t>
            </a:r>
            <a:r>
              <a:rPr lang="en-US" dirty="0" err="1"/>
              <a:t>enrolled_university</a:t>
            </a:r>
            <a:r>
              <a:rPr lang="en-US" dirty="0"/>
              <a:t> like 'Full time%’</a:t>
            </a:r>
          </a:p>
          <a:p>
            <a:r>
              <a:rPr lang="en-US" dirty="0"/>
              <a:t>union </a:t>
            </a:r>
          </a:p>
          <a:p>
            <a:r>
              <a:rPr lang="en-US" dirty="0"/>
              <a:t>Select * from </a:t>
            </a:r>
            <a:r>
              <a:rPr lang="en-US" dirty="0" err="1"/>
              <a:t>HR_unknown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enrolled_university</a:t>
            </a:r>
            <a:r>
              <a:rPr lang="en-US" dirty="0"/>
              <a:t> like 'Full time%';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79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1.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 all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Number_of_prizes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Number_of_prizes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Countriesother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4.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percentage_prizes_won_by_men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'100%'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percentage_prizes_won_m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'100%'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2737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1.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 all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Number_of_prizes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Number_of_prizes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Countriesother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4.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percentage_prizes_won_by_men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'100%'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percentage_prizes_won_m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'100%'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27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1.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 all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Number_of_prizes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Number_of_prizes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Countriesother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200" dirty="0">
                <a:solidFill>
                  <a:srgbClr val="000000"/>
                </a:solidFill>
                <a:latin typeface="Consolas" panose="020B0609020204030204" pitchFamily="49" charset="0"/>
              </a:rPr>
              <a:t>4.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percentage_prizes_won_by_men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'100%'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Countriesother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percentage_prizes_won_m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'100%'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150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2023/11/07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32" y="4960137"/>
            <a:ext cx="7704667" cy="1463040"/>
          </a:xfrm>
        </p:spPr>
        <p:txBody>
          <a:bodyPr/>
          <a:lstStyle/>
          <a:p>
            <a:r>
              <a:rPr lang="en-US" dirty="0"/>
              <a:t>Chapter 6: Unions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4460-CDE3-5CBD-B586-9F05165D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898931" cy="4416552"/>
          </a:xfrm>
        </p:spPr>
        <p:txBody>
          <a:bodyPr/>
          <a:lstStyle/>
          <a:p>
            <a:r>
              <a:rPr lang="en-ZA" dirty="0"/>
              <a:t>Get all the country names from the tables countries and countriesother into one table</a:t>
            </a:r>
          </a:p>
          <a:p>
            <a:r>
              <a:rPr lang="en-ZA" dirty="0"/>
              <a:t>Get all the country names from the tables countries and countriesother into one table, ensure that there are no duplicates.</a:t>
            </a:r>
          </a:p>
          <a:p>
            <a:r>
              <a:rPr lang="en-ZA" dirty="0"/>
              <a:t>Get the first 5 country name and number of prices for all the countries </a:t>
            </a:r>
          </a:p>
          <a:p>
            <a:r>
              <a:rPr lang="en-ZA" dirty="0"/>
              <a:t>Get the name of the countries from both table only if the percentage of prizes won by males is 100%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A59D4C-803F-BA52-32B7-7BEFDC14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0" y="814388"/>
            <a:ext cx="7493000" cy="922337"/>
          </a:xfrm>
          <a:noFill/>
        </p:spPr>
        <p:txBody>
          <a:bodyPr>
            <a:normAutofit/>
          </a:bodyPr>
          <a:lstStyle/>
          <a:p>
            <a:r>
              <a:rPr lang="en-ZA" dirty="0"/>
              <a:t>Union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F6D13-6942-BBE1-7A6E-550B4B9E6D66}"/>
              </a:ext>
            </a:extLst>
          </p:cNvPr>
          <p:cNvSpPr/>
          <p:nvPr/>
        </p:nvSpPr>
        <p:spPr>
          <a:xfrm>
            <a:off x="-120316" y="6323736"/>
            <a:ext cx="1010653" cy="3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282583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4460-CDE3-5CBD-B586-9F05165D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898931" cy="4416552"/>
          </a:xfrm>
        </p:spPr>
        <p:txBody>
          <a:bodyPr/>
          <a:lstStyle/>
          <a:p>
            <a:endParaRPr lang="en-ZA" dirty="0"/>
          </a:p>
          <a:p>
            <a:r>
              <a:rPr lang="en-US" dirty="0"/>
              <a:t>Get all the data from the tables.</a:t>
            </a:r>
          </a:p>
          <a:p>
            <a:r>
              <a:rPr lang="en-US" dirty="0"/>
              <a:t>Get all the data from the tables if the students are male.</a:t>
            </a:r>
          </a:p>
          <a:p>
            <a:r>
              <a:rPr lang="en-US" dirty="0"/>
              <a:t>Get all the data from table 1 if the students are females and all data from table 2 if they are above 15 years.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A59D4C-803F-BA52-32B7-7BEFDC14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0" y="814388"/>
            <a:ext cx="7493000" cy="922337"/>
          </a:xfrm>
          <a:noFill/>
        </p:spPr>
        <p:txBody>
          <a:bodyPr>
            <a:normAutofit/>
          </a:bodyPr>
          <a:lstStyle/>
          <a:p>
            <a:r>
              <a:rPr lang="en-ZA" dirty="0"/>
              <a:t>Union Additional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F6D13-6942-BBE1-7A6E-550B4B9E6D66}"/>
              </a:ext>
            </a:extLst>
          </p:cNvPr>
          <p:cNvSpPr/>
          <p:nvPr/>
        </p:nvSpPr>
        <p:spPr>
          <a:xfrm>
            <a:off x="-120316" y="6323736"/>
            <a:ext cx="1010653" cy="336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Auditions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4460-CDE3-5CBD-B586-9F05165D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898931" cy="4416552"/>
          </a:xfrm>
        </p:spPr>
        <p:txBody>
          <a:bodyPr/>
          <a:lstStyle/>
          <a:p>
            <a:endParaRPr lang="en-ZA" dirty="0"/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result with orders with quantities greater than 500.</a:t>
            </a:r>
            <a:endParaRPr lang="en-Z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result of all the different product types you can order.</a:t>
            </a:r>
            <a:endParaRPr lang="en-Z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result with all orders that happened on the third month of the years.</a:t>
            </a:r>
            <a:endParaRPr lang="en-Z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result with all the product names and quantiles that were ordered between 2021 AND 2023.</a:t>
            </a:r>
            <a:endParaRPr lang="en-Z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result showing all the orders made by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11.</a:t>
            </a:r>
            <a:endParaRPr lang="en-Z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a result with all products ordered beginning with a ‘C’</a:t>
            </a:r>
            <a:endParaRPr lang="en-Z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A59D4C-803F-BA52-32B7-7BEFDC14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0" y="814388"/>
            <a:ext cx="7493000" cy="922337"/>
          </a:xfrm>
          <a:noFill/>
        </p:spPr>
        <p:txBody>
          <a:bodyPr>
            <a:normAutofit/>
          </a:bodyPr>
          <a:lstStyle/>
          <a:p>
            <a:r>
              <a:rPr lang="en-ZA" dirty="0"/>
              <a:t>Union Additional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F6D13-6942-BBE1-7A6E-550B4B9E6D66}"/>
              </a:ext>
            </a:extLst>
          </p:cNvPr>
          <p:cNvSpPr/>
          <p:nvPr/>
        </p:nvSpPr>
        <p:spPr>
          <a:xfrm>
            <a:off x="-120316" y="6323736"/>
            <a:ext cx="1144444" cy="35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Shopdata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2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Unions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Unions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Union vs Union all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Union with where clause</a:t>
            </a: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B485-5356-4B99-BE3C-478522FE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40" y="966216"/>
            <a:ext cx="9720072" cy="923544"/>
          </a:xfrm>
        </p:spPr>
        <p:txBody>
          <a:bodyPr>
            <a:normAutofit/>
          </a:bodyPr>
          <a:lstStyle/>
          <a:p>
            <a:r>
              <a:rPr lang="en-US" dirty="0"/>
              <a:t>What is union</a:t>
            </a: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ZA" sz="44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D521-D474-4711-8A57-56B30AA0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28444"/>
            <a:ext cx="9539097" cy="401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The UNION operator is used to combine the result-set of two or more SELECT statements.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1243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87A7-29EC-4C74-A43B-238E1E56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B2E1-6FFE-4705-9FD5-25857F36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Rules</a:t>
            </a:r>
          </a:p>
          <a:p>
            <a:endParaRPr lang="en-US" dirty="0"/>
          </a:p>
          <a:p>
            <a:r>
              <a:rPr lang="en-US" dirty="0"/>
              <a:t> Each query must return the same number of columns.</a:t>
            </a:r>
          </a:p>
          <a:p>
            <a:r>
              <a:rPr lang="en-US" dirty="0"/>
              <a:t> The columns must be in the same order.</a:t>
            </a:r>
          </a:p>
          <a:p>
            <a:r>
              <a:rPr lang="en-US" dirty="0"/>
              <a:t> Column datatypes must be compatible.</a:t>
            </a:r>
          </a:p>
        </p:txBody>
      </p:sp>
    </p:spTree>
    <p:extLst>
      <p:ext uri="{BB962C8B-B14F-4D97-AF65-F5344CB8AC3E}">
        <p14:creationId xmlns:p14="http://schemas.microsoft.com/office/powerpoint/2010/main" val="49486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B485-5356-4B99-BE3C-478522F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ZA" sz="44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D521-D474-4711-8A57-56B30AA0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74245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Suppliers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5364-572D-4C94-9B55-36695AA8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Union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1E08-AE10-4492-BAE7-40BA5E31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City, 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‘Germany’ 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City, 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Suppliers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‘Germany’ 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9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7636-434D-4722-BE0B-0C331999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UNION vs UNION ALL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452F-2D9A-421A-9C15-3C1E1EA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UNION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212121"/>
                </a:solidFill>
              </a:rPr>
              <a:t>W</a:t>
            </a:r>
            <a:r>
              <a:rPr lang="en-US" b="0" i="0" dirty="0">
                <a:solidFill>
                  <a:srgbClr val="212121"/>
                </a:solidFill>
                <a:effectLst/>
              </a:rPr>
              <a:t>hen using UNION command  all the selected columns need to be of the same data type. With UNION  only </a:t>
            </a:r>
            <a:r>
              <a:rPr lang="en-US" b="1" i="0" dirty="0">
                <a:solidFill>
                  <a:srgbClr val="212121"/>
                </a:solidFill>
                <a:effectLst/>
              </a:rPr>
              <a:t>distinct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values are selected.</a:t>
            </a:r>
          </a:p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UNION ALL</a:t>
            </a:r>
          </a:p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UNION ALL command is equal to UNION command  except that UNION ALL selects all the values.</a:t>
            </a:r>
          </a:p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b="1" i="0" dirty="0">
                <a:solidFill>
                  <a:srgbClr val="212121"/>
                </a:solidFill>
                <a:effectLst/>
              </a:rPr>
              <a:t>The difference between Union and Union all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is that </a:t>
            </a:r>
            <a:r>
              <a:rPr lang="en-US" b="1" i="0" u="sng" dirty="0">
                <a:solidFill>
                  <a:srgbClr val="212121"/>
                </a:solidFill>
                <a:effectLst/>
              </a:rPr>
              <a:t>Union all </a:t>
            </a:r>
            <a:r>
              <a:rPr lang="en-US" b="0" i="0" u="sng" dirty="0">
                <a:solidFill>
                  <a:srgbClr val="212121"/>
                </a:solidFill>
                <a:effectLst/>
              </a:rPr>
              <a:t>will not eliminate duplicate rows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 </a:t>
            </a:r>
          </a:p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Instead, it just pulls all the rows from all the tables fitting your query specifics and combines them into a table.</a:t>
            </a:r>
          </a:p>
          <a:p>
            <a:pPr algn="l">
              <a:spcBef>
                <a:spcPts val="0"/>
              </a:spcBef>
            </a:pPr>
            <a:r>
              <a:rPr lang="en-US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>
              <a:spcBef>
                <a:spcPts val="0"/>
              </a:spcBef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E74D-9C36-7C68-C37E-98110DC9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8A1-CD8E-9E23-3F50-A39D645A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ALL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Suppliers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City, 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‘Germany’ 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ALL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City, 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Suppliers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‘Germany’ 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City;</a:t>
            </a:r>
            <a:endParaRPr lang="en-ZA" dirty="0"/>
          </a:p>
          <a:p>
            <a:endParaRPr lang="en-ZA" dirty="0"/>
          </a:p>
          <a:p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83549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ZA" dirty="0"/>
              <a:t>Union (use all </a:t>
            </a:r>
            <a:r>
              <a:rPr lang="en-ZA"/>
              <a:t>3 tables)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06256"/>
            <a:ext cx="10939272" cy="1822744"/>
          </a:xfrm>
        </p:spPr>
        <p:txBody>
          <a:bodyPr>
            <a:normAutofit/>
          </a:bodyPr>
          <a:lstStyle/>
          <a:p>
            <a:r>
              <a:rPr lang="en-ZA" sz="2400" dirty="0"/>
              <a:t>Run a query to compile a view of the males, females and unknown applicants</a:t>
            </a:r>
          </a:p>
          <a:p>
            <a:endParaRPr lang="en-ZA" sz="2400" dirty="0"/>
          </a:p>
          <a:p>
            <a:r>
              <a:rPr lang="en-US" sz="2400" dirty="0"/>
              <a:t>Run a query to compile a view of </a:t>
            </a:r>
            <a:r>
              <a:rPr lang="en-ZA" sz="2400" dirty="0"/>
              <a:t>everyone who attended a </a:t>
            </a:r>
            <a:r>
              <a:rPr lang="en-ZA" sz="2400" u="sng" dirty="0"/>
              <a:t>full-time course, </a:t>
            </a:r>
            <a:r>
              <a:rPr lang="en-ZA" sz="2400" dirty="0"/>
              <a:t>whether they entered their gender or not</a:t>
            </a:r>
          </a:p>
          <a:p>
            <a:endParaRPr lang="en-ZA" sz="2400" dirty="0"/>
          </a:p>
          <a:p>
            <a:endParaRPr lang="en-ZA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3452CB-6D9A-4DBA-8949-5B58842AE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1245488" y="4105077"/>
            <a:ext cx="4558495" cy="203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36E5A9E-A64F-4059-BCED-E0F5B430D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02" y="4105077"/>
            <a:ext cx="5214832" cy="203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ED2324-A450-4191-9FF8-AA602E060A1F}"/>
              </a:ext>
            </a:extLst>
          </p:cNvPr>
          <p:cNvSpPr/>
          <p:nvPr/>
        </p:nvSpPr>
        <p:spPr>
          <a:xfrm>
            <a:off x="1024128" y="3484197"/>
            <a:ext cx="1037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HR_M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34681-8482-4E16-A551-461E644F12EE}"/>
              </a:ext>
            </a:extLst>
          </p:cNvPr>
          <p:cNvSpPr/>
          <p:nvPr/>
        </p:nvSpPr>
        <p:spPr>
          <a:xfrm>
            <a:off x="5803983" y="3429000"/>
            <a:ext cx="9172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HR_F</a:t>
            </a:r>
          </a:p>
        </p:txBody>
      </p:sp>
    </p:spTree>
    <p:extLst>
      <p:ext uri="{BB962C8B-B14F-4D97-AF65-F5344CB8AC3E}">
        <p14:creationId xmlns:p14="http://schemas.microsoft.com/office/powerpoint/2010/main" val="2602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90747</TotalTime>
  <Words>1185</Words>
  <Application>Microsoft Office PowerPoint</Application>
  <PresentationFormat>Widescreen</PresentationFormat>
  <Paragraphs>195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Agency FB</vt:lpstr>
      <vt:lpstr>Arial</vt:lpstr>
      <vt:lpstr>Calibri</vt:lpstr>
      <vt:lpstr>Consolas</vt:lpstr>
      <vt:lpstr>Courier New</vt:lpstr>
      <vt:lpstr>open sans</vt:lpstr>
      <vt:lpstr>Times New Roman</vt:lpstr>
      <vt:lpstr>Tw Cen MT</vt:lpstr>
      <vt:lpstr>Tw Cen MT Condensed</vt:lpstr>
      <vt:lpstr>Verdana</vt:lpstr>
      <vt:lpstr>Wingdings 3</vt:lpstr>
      <vt:lpstr>Integral</vt:lpstr>
      <vt:lpstr>Chapter 6: Unions</vt:lpstr>
      <vt:lpstr>Chapter 6: Unions</vt:lpstr>
      <vt:lpstr>What is union </vt:lpstr>
      <vt:lpstr>Union</vt:lpstr>
      <vt:lpstr>union </vt:lpstr>
      <vt:lpstr>Union where</vt:lpstr>
      <vt:lpstr>UNION vs UNION ALL</vt:lpstr>
      <vt:lpstr>Union All</vt:lpstr>
      <vt:lpstr>Union (use all 3 tables)</vt:lpstr>
      <vt:lpstr>Union</vt:lpstr>
      <vt:lpstr>Union Additional Practice</vt:lpstr>
      <vt:lpstr>Union Additional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371</cp:revision>
  <dcterms:created xsi:type="dcterms:W3CDTF">2021-01-29T07:55:17Z</dcterms:created>
  <dcterms:modified xsi:type="dcterms:W3CDTF">2023-11-07T10:22:42Z</dcterms:modified>
</cp:coreProperties>
</file>