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handoutMasterIdLst>
    <p:handoutMasterId r:id="rId22"/>
  </p:handoutMasterIdLst>
  <p:sldIdLst>
    <p:sldId id="844" r:id="rId5"/>
    <p:sldId id="845" r:id="rId6"/>
    <p:sldId id="286" r:id="rId7"/>
    <p:sldId id="601" r:id="rId8"/>
    <p:sldId id="585" r:id="rId9"/>
    <p:sldId id="390" r:id="rId10"/>
    <p:sldId id="586" r:id="rId11"/>
    <p:sldId id="540" r:id="rId12"/>
    <p:sldId id="865" r:id="rId13"/>
    <p:sldId id="262" r:id="rId14"/>
    <p:sldId id="436" r:id="rId15"/>
    <p:sldId id="542" r:id="rId16"/>
    <p:sldId id="543" r:id="rId17"/>
    <p:sldId id="393" r:id="rId18"/>
    <p:sldId id="588" r:id="rId19"/>
    <p:sldId id="58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apter 7: Data Definition Language" id="{B2E4C800-425D-4B32-AD77-59554FA98523}">
          <p14:sldIdLst>
            <p14:sldId id="844"/>
            <p14:sldId id="845"/>
            <p14:sldId id="286"/>
            <p14:sldId id="601"/>
            <p14:sldId id="585"/>
            <p14:sldId id="390"/>
            <p14:sldId id="586"/>
            <p14:sldId id="540"/>
            <p14:sldId id="865"/>
            <p14:sldId id="262"/>
            <p14:sldId id="436"/>
            <p14:sldId id="542"/>
            <p14:sldId id="543"/>
            <p14:sldId id="393"/>
            <p14:sldId id="588"/>
            <p14:sldId id="58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9900"/>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4B748D-E268-4B5A-A41D-6CE2A8510AF0}" v="732" dt="2021-04-26T10:20:03.08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53" autoAdjust="0"/>
    <p:restoredTop sz="54902" autoAdjust="0"/>
  </p:normalViewPr>
  <p:slideViewPr>
    <p:cSldViewPr snapToGrid="0">
      <p:cViewPr varScale="1">
        <p:scale>
          <a:sx n="45" d="100"/>
          <a:sy n="45" d="100"/>
        </p:scale>
        <p:origin x="2021" y="38"/>
      </p:cViewPr>
      <p:guideLst/>
    </p:cSldViewPr>
  </p:slideViewPr>
  <p:outlineViewPr>
    <p:cViewPr>
      <p:scale>
        <a:sx n="33" d="100"/>
        <a:sy n="33" d="100"/>
      </p:scale>
      <p:origin x="0" y="-144"/>
    </p:cViewPr>
  </p:outlineViewPr>
  <p:notesTextViewPr>
    <p:cViewPr>
      <p:scale>
        <a:sx n="3" d="2"/>
        <a:sy n="3" d="2"/>
      </p:scale>
      <p:origin x="0" y="-1670"/>
    </p:cViewPr>
  </p:notesTextViewPr>
  <p:sorterViewPr>
    <p:cViewPr>
      <p:scale>
        <a:sx n="110" d="100"/>
        <a:sy n="110" d="100"/>
      </p:scale>
      <p:origin x="0" y="-84222"/>
    </p:cViewPr>
  </p:sorterViewPr>
  <p:notesViewPr>
    <p:cSldViewPr snapToGrid="0">
      <p:cViewPr varScale="1">
        <p:scale>
          <a:sx n="55" d="100"/>
          <a:sy n="55" d="100"/>
        </p:scale>
        <p:origin x="2130"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B32C012-8432-481D-9C7C-24058F5CE10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78E808B6-3AF2-433C-AABE-BEF4E0F4A0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206B1D1-D8C8-4B18-974C-22F4EBA794AB}" type="datetimeFigureOut">
              <a:rPr lang="en-ZA" smtClean="0"/>
              <a:t>2023/07/20</a:t>
            </a:fld>
            <a:endParaRPr lang="en-ZA"/>
          </a:p>
        </p:txBody>
      </p:sp>
      <p:sp>
        <p:nvSpPr>
          <p:cNvPr id="4" name="Footer Placeholder 3">
            <a:extLst>
              <a:ext uri="{FF2B5EF4-FFF2-40B4-BE49-F238E27FC236}">
                <a16:creationId xmlns:a16="http://schemas.microsoft.com/office/drawing/2014/main" id="{EDF5F001-DD4E-4B9C-ACE3-162A6B44FC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29A43703-C496-4EB3-A08D-3C808D16F0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2F0150-85C3-4AC9-9490-F03A1221B4FE}" type="slidenum">
              <a:rPr lang="en-ZA" smtClean="0"/>
              <a:t>‹#›</a:t>
            </a:fld>
            <a:endParaRPr lang="en-ZA"/>
          </a:p>
        </p:txBody>
      </p:sp>
    </p:spTree>
    <p:extLst>
      <p:ext uri="{BB962C8B-B14F-4D97-AF65-F5344CB8AC3E}">
        <p14:creationId xmlns:p14="http://schemas.microsoft.com/office/powerpoint/2010/main" val="504193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E031FE-A7D0-43E5-8573-50F59ECE001B}" type="datetimeFigureOut">
              <a:rPr lang="en-ZA" smtClean="0"/>
              <a:t>2023/07/20</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CC5F24-0218-45C1-84FF-7B5EA4924C5B}" type="slidenum">
              <a:rPr lang="en-ZA" smtClean="0"/>
              <a:t>‹#›</a:t>
            </a:fld>
            <a:endParaRPr lang="en-ZA"/>
          </a:p>
        </p:txBody>
      </p:sp>
    </p:spTree>
    <p:extLst>
      <p:ext uri="{BB962C8B-B14F-4D97-AF65-F5344CB8AC3E}">
        <p14:creationId xmlns:p14="http://schemas.microsoft.com/office/powerpoint/2010/main" val="2929438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a:t>
            </a:fld>
            <a:endParaRPr lang="en-ZA"/>
          </a:p>
        </p:txBody>
      </p:sp>
    </p:spTree>
    <p:extLst>
      <p:ext uri="{BB962C8B-B14F-4D97-AF65-F5344CB8AC3E}">
        <p14:creationId xmlns:p14="http://schemas.microsoft.com/office/powerpoint/2010/main" val="17097661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create database </a:t>
            </a:r>
            <a:r>
              <a:rPr lang="en-ZA" dirty="0" err="1"/>
              <a:t>studentsDB</a:t>
            </a:r>
            <a:r>
              <a:rPr lang="en-ZA" dirty="0"/>
              <a:t>;</a:t>
            </a:r>
          </a:p>
          <a:p>
            <a:r>
              <a:rPr lang="en-ZA" dirty="0"/>
              <a:t>use </a:t>
            </a:r>
            <a:r>
              <a:rPr lang="en-ZA" dirty="0" err="1"/>
              <a:t>studentsDB</a:t>
            </a:r>
            <a:r>
              <a:rPr lang="en-ZA" dirty="0"/>
              <a:t>;</a:t>
            </a:r>
          </a:p>
          <a:p>
            <a:r>
              <a:rPr lang="en-ZA" dirty="0"/>
              <a:t>create table </a:t>
            </a:r>
            <a:r>
              <a:rPr lang="en-ZA" dirty="0" err="1"/>
              <a:t>Students_tbl</a:t>
            </a:r>
            <a:r>
              <a:rPr lang="en-ZA" dirty="0"/>
              <a:t> (</a:t>
            </a:r>
            <a:r>
              <a:rPr lang="en-ZA" dirty="0" err="1"/>
              <a:t>Student_ID</a:t>
            </a:r>
            <a:r>
              <a:rPr lang="en-ZA" dirty="0"/>
              <a:t> varchar(5), name varchar (20), surname varchar(20), age int, grade int, subject varchar(20));</a:t>
            </a:r>
          </a:p>
          <a:p>
            <a:endParaRPr lang="en-ZA" dirty="0"/>
          </a:p>
          <a:p>
            <a:r>
              <a:rPr lang="en-ZA" dirty="0"/>
              <a:t>insert into </a:t>
            </a:r>
            <a:r>
              <a:rPr lang="en-ZA" dirty="0" err="1"/>
              <a:t>students_tbl</a:t>
            </a:r>
            <a:r>
              <a:rPr lang="en-ZA" dirty="0"/>
              <a:t> (</a:t>
            </a:r>
            <a:r>
              <a:rPr lang="en-ZA" dirty="0" err="1"/>
              <a:t>Student_ID</a:t>
            </a:r>
            <a:r>
              <a:rPr lang="en-ZA" dirty="0"/>
              <a:t>, name , surname , age , grade , subject)</a:t>
            </a:r>
          </a:p>
          <a:p>
            <a:r>
              <a:rPr lang="en-ZA" dirty="0"/>
              <a:t>values ('Stu01','Mat','Burger',16,10,'Science'),('Stu02','Steven','Louis',12,7,'Economics’);</a:t>
            </a:r>
          </a:p>
          <a:p>
            <a:r>
              <a:rPr lang="en-ZA" dirty="0"/>
              <a:t>select * from </a:t>
            </a:r>
            <a:r>
              <a:rPr lang="en-ZA" dirty="0" err="1"/>
              <a:t>students_tbl</a:t>
            </a:r>
            <a:r>
              <a:rPr lang="en-ZA" dirty="0"/>
              <a:t>;</a:t>
            </a:r>
          </a:p>
          <a:p>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12</a:t>
            </a:fld>
            <a:endParaRPr lang="en-ZA"/>
          </a:p>
        </p:txBody>
      </p:sp>
    </p:spTree>
    <p:extLst>
      <p:ext uri="{BB962C8B-B14F-4D97-AF65-F5344CB8AC3E}">
        <p14:creationId xmlns:p14="http://schemas.microsoft.com/office/powerpoint/2010/main" val="975875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Deleting a database will result in loss of complete information stored in the database</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14</a:t>
            </a:fld>
            <a:endParaRPr lang="en-ZA"/>
          </a:p>
        </p:txBody>
      </p:sp>
    </p:spTree>
    <p:extLst>
      <p:ext uri="{BB962C8B-B14F-4D97-AF65-F5344CB8AC3E}">
        <p14:creationId xmlns:p14="http://schemas.microsoft.com/office/powerpoint/2010/main" val="3806152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0" i="0" dirty="0">
                <a:solidFill>
                  <a:srgbClr val="000000"/>
                </a:solidFill>
                <a:effectLst/>
                <a:latin typeface="Arial" panose="020B0604020202020204" pitchFamily="34" charset="0"/>
              </a:rPr>
              <a:t>The SQL </a:t>
            </a:r>
            <a:r>
              <a:rPr lang="en-US" b="1" i="0" dirty="0">
                <a:solidFill>
                  <a:srgbClr val="000000"/>
                </a:solidFill>
                <a:effectLst/>
                <a:latin typeface="Arial" panose="020B0604020202020204" pitchFamily="34" charset="0"/>
              </a:rPr>
              <a:t>DROP TABLE</a:t>
            </a:r>
            <a:r>
              <a:rPr lang="en-US" b="0" i="0" dirty="0">
                <a:solidFill>
                  <a:srgbClr val="000000"/>
                </a:solidFill>
                <a:effectLst/>
                <a:latin typeface="Arial" panose="020B0604020202020204" pitchFamily="34" charset="0"/>
              </a:rPr>
              <a:t> statement is used to remove a table definition and all the data  indexes  triggers  constraints and permission specifications for that table.</a:t>
            </a:r>
          </a:p>
          <a:p>
            <a:pPr algn="just"/>
            <a:endParaRPr lang="en-US" b="0" i="0" dirty="0">
              <a:solidFill>
                <a:srgbClr val="000000"/>
              </a:solidFill>
              <a:effectLst/>
              <a:latin typeface="Arial" panose="020B0604020202020204" pitchFamily="34" charset="0"/>
            </a:endParaRPr>
          </a:p>
          <a:p>
            <a:pPr algn="just"/>
            <a:r>
              <a:rPr lang="en-US" b="1" i="0" dirty="0">
                <a:solidFill>
                  <a:srgbClr val="000000"/>
                </a:solidFill>
                <a:effectLst/>
                <a:latin typeface="Arial" panose="020B0604020202020204" pitchFamily="34" charset="0"/>
              </a:rPr>
              <a:t>NOTE</a:t>
            </a:r>
            <a:r>
              <a:rPr lang="en-US" b="0" i="0" dirty="0">
                <a:solidFill>
                  <a:srgbClr val="000000"/>
                </a:solidFill>
                <a:effectLst/>
                <a:latin typeface="Arial" panose="020B0604020202020204" pitchFamily="34" charset="0"/>
              </a:rPr>
              <a:t> − You should be very careful while using this command because once a table is deleted then all the information available in that table will also be lost forever.</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15</a:t>
            </a:fld>
            <a:endParaRPr lang="en-ZA"/>
          </a:p>
        </p:txBody>
      </p:sp>
    </p:spTree>
    <p:extLst>
      <p:ext uri="{BB962C8B-B14F-4D97-AF65-F5344CB8AC3E}">
        <p14:creationId xmlns:p14="http://schemas.microsoft.com/office/powerpoint/2010/main" val="399238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Verdana" panose="020B0604030504040204" pitchFamily="34" charset="0"/>
              </a:rPr>
              <a:t>The </a:t>
            </a:r>
            <a:r>
              <a:rPr lang="en-US" dirty="0"/>
              <a:t>TRUNCATE TABLE</a:t>
            </a:r>
            <a:r>
              <a:rPr lang="en-US" b="0" i="0" dirty="0">
                <a:solidFill>
                  <a:srgbClr val="000000"/>
                </a:solidFill>
                <a:effectLst/>
                <a:latin typeface="Verdana" panose="020B0604030504040204" pitchFamily="34" charset="0"/>
              </a:rPr>
              <a:t> statement is used to delete the </a:t>
            </a:r>
            <a:r>
              <a:rPr lang="en-US" b="1" i="0" dirty="0">
                <a:solidFill>
                  <a:srgbClr val="000000"/>
                </a:solidFill>
                <a:effectLst/>
                <a:latin typeface="Verdana" panose="020B0604030504040204" pitchFamily="34" charset="0"/>
              </a:rPr>
              <a:t>data inside a table </a:t>
            </a:r>
            <a:r>
              <a:rPr lang="en-US" b="0" i="0" dirty="0">
                <a:solidFill>
                  <a:srgbClr val="000000"/>
                </a:solidFill>
                <a:effectLst/>
                <a:latin typeface="Verdana" panose="020B0604030504040204" pitchFamily="34" charset="0"/>
              </a:rPr>
              <a:t> but not the table itself.</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16</a:t>
            </a:fld>
            <a:endParaRPr lang="en-ZA"/>
          </a:p>
        </p:txBody>
      </p:sp>
    </p:spTree>
    <p:extLst>
      <p:ext uri="{BB962C8B-B14F-4D97-AF65-F5344CB8AC3E}">
        <p14:creationId xmlns:p14="http://schemas.microsoft.com/office/powerpoint/2010/main" val="3405070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Naming – Preferably no space in names – will work  but difficult to manage later</a:t>
            </a:r>
          </a:p>
          <a:p>
            <a:endParaRPr lang="en-ZA" dirty="0"/>
          </a:p>
          <a:p>
            <a:r>
              <a:rPr lang="en-ZA" dirty="0"/>
              <a:t>https://www.universalclass.com/articles/computers/sql/how-to-create-alter-rename-and-drop-tables-in-sql.htm</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3</a:t>
            </a:fld>
            <a:endParaRPr lang="en-ZA"/>
          </a:p>
        </p:txBody>
      </p:sp>
    </p:spTree>
    <p:extLst>
      <p:ext uri="{BB962C8B-B14F-4D97-AF65-F5344CB8AC3E}">
        <p14:creationId xmlns:p14="http://schemas.microsoft.com/office/powerpoint/2010/main" val="4028877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Verdana" panose="020B0604030504040204" pitchFamily="34" charset="0"/>
              </a:rPr>
              <a:t>The USE Statement is used to select a database and perform SQL operations into that database.</a:t>
            </a:r>
          </a:p>
          <a:p>
            <a:r>
              <a:rPr lang="en-US" b="0" i="0" dirty="0">
                <a:solidFill>
                  <a:srgbClr val="333333"/>
                </a:solidFill>
                <a:effectLst/>
                <a:latin typeface="Verdana" panose="020B0604030504040204" pitchFamily="34" charset="0"/>
              </a:rPr>
              <a:t>The database remains default until end of session or execution of another USE statement with some other database.</a:t>
            </a:r>
          </a:p>
          <a:p>
            <a:endParaRPr lang="en-ZA" dirty="0"/>
          </a:p>
          <a:p>
            <a:r>
              <a:rPr lang="en-ZA" dirty="0"/>
              <a:t>Before </a:t>
            </a:r>
            <a:r>
              <a:rPr lang="en-ZA" b="1" dirty="0"/>
              <a:t>USE</a:t>
            </a:r>
            <a:r>
              <a:rPr lang="en-ZA" dirty="0"/>
              <a:t>  you can do: </a:t>
            </a:r>
          </a:p>
          <a:p>
            <a:endParaRPr lang="en-ZA" dirty="0"/>
          </a:p>
          <a:p>
            <a:r>
              <a:rPr lang="en-ZA" b="1" dirty="0">
                <a:solidFill>
                  <a:srgbClr val="000000"/>
                </a:solidFill>
                <a:effectLst/>
              </a:rPr>
              <a:t>SHOW</a:t>
            </a:r>
            <a:r>
              <a:rPr lang="en-ZA" dirty="0">
                <a:solidFill>
                  <a:srgbClr val="000000"/>
                </a:solidFill>
                <a:effectLst/>
              </a:rPr>
              <a:t> DATABASES</a:t>
            </a:r>
            <a:r>
              <a:rPr lang="en-ZA" dirty="0">
                <a:solidFill>
                  <a:srgbClr val="666600"/>
                </a:solidFill>
                <a:effectLst/>
              </a:rPr>
              <a:t>;</a:t>
            </a:r>
          </a:p>
          <a:p>
            <a:r>
              <a:rPr lang="en-ZA" dirty="0">
                <a:solidFill>
                  <a:srgbClr val="666600"/>
                </a:solidFill>
                <a:effectLst/>
              </a:rPr>
              <a:t>Then specify the one you d like to </a:t>
            </a:r>
            <a:r>
              <a:rPr lang="en-ZA" b="1" dirty="0">
                <a:solidFill>
                  <a:srgbClr val="666600"/>
                </a:solidFill>
                <a:effectLst/>
              </a:rPr>
              <a:t>USE</a:t>
            </a:r>
            <a:endParaRPr lang="en-ZA" b="1" dirty="0"/>
          </a:p>
        </p:txBody>
      </p:sp>
      <p:sp>
        <p:nvSpPr>
          <p:cNvPr id="4" name="Slide Number Placeholder 3"/>
          <p:cNvSpPr>
            <a:spLocks noGrp="1"/>
          </p:cNvSpPr>
          <p:nvPr>
            <p:ph type="sldNum" sz="quarter" idx="5"/>
          </p:nvPr>
        </p:nvSpPr>
        <p:spPr/>
        <p:txBody>
          <a:bodyPr/>
          <a:lstStyle/>
          <a:p>
            <a:fld id="{85CC5F24-0218-45C1-84FF-7B5EA4924C5B}" type="slidenum">
              <a:rPr lang="en-ZA" smtClean="0"/>
              <a:t>4</a:t>
            </a:fld>
            <a:endParaRPr lang="en-ZA"/>
          </a:p>
        </p:txBody>
      </p:sp>
    </p:spTree>
    <p:extLst>
      <p:ext uri="{BB962C8B-B14F-4D97-AF65-F5344CB8AC3E}">
        <p14:creationId xmlns:p14="http://schemas.microsoft.com/office/powerpoint/2010/main" val="13357717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5</a:t>
            </a:fld>
            <a:endParaRPr lang="en-ZA"/>
          </a:p>
        </p:txBody>
      </p:sp>
    </p:spTree>
    <p:extLst>
      <p:ext uri="{BB962C8B-B14F-4D97-AF65-F5344CB8AC3E}">
        <p14:creationId xmlns:p14="http://schemas.microsoft.com/office/powerpoint/2010/main" val="138254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sz="1200" kern="1200" dirty="0">
                <a:solidFill>
                  <a:schemeClr val="tx1"/>
                </a:solidFill>
                <a:effectLst/>
                <a:latin typeface="+mn-lt"/>
                <a:ea typeface="+mn-ea"/>
                <a:cs typeface="+mn-cs"/>
              </a:rPr>
              <a:t>‘no commas needed if more than one datatype</a:t>
            </a:r>
          </a:p>
          <a:p>
            <a:endParaRPr lang="en-ZA" sz="1200" kern="1200" dirty="0">
              <a:solidFill>
                <a:schemeClr val="tx1"/>
              </a:solidFill>
              <a:effectLst/>
              <a:latin typeface="+mn-lt"/>
              <a:ea typeface="+mn-ea"/>
              <a:cs typeface="+mn-cs"/>
            </a:endParaRPr>
          </a:p>
          <a:p>
            <a:r>
              <a:rPr lang="en-ZA" sz="1200" kern="1200" dirty="0">
                <a:solidFill>
                  <a:schemeClr val="tx1"/>
                </a:solidFill>
                <a:effectLst/>
                <a:latin typeface="+mn-lt"/>
                <a:ea typeface="+mn-ea"/>
                <a:cs typeface="+mn-cs"/>
              </a:rPr>
              <a:t>(for MySQL Syntax)</a:t>
            </a:r>
          </a:p>
          <a:p>
            <a:endParaRPr lang="en-ZA" sz="1200" kern="1200" dirty="0">
              <a:solidFill>
                <a:schemeClr val="tx1"/>
              </a:solidFill>
              <a:effectLst/>
              <a:latin typeface="+mn-lt"/>
              <a:ea typeface="+mn-ea"/>
              <a:cs typeface="+mn-cs"/>
            </a:endParaRPr>
          </a:p>
          <a:p>
            <a:r>
              <a:rPr lang="en-ZA" sz="1200" kern="1200" dirty="0">
                <a:solidFill>
                  <a:schemeClr val="tx1"/>
                </a:solidFill>
                <a:effectLst/>
                <a:latin typeface="+mn-lt"/>
                <a:ea typeface="+mn-ea"/>
                <a:cs typeface="+mn-cs"/>
              </a:rPr>
              <a:t>OR</a:t>
            </a:r>
          </a:p>
          <a:p>
            <a:r>
              <a:rPr lang="en-ZA" sz="1200" kern="1200" dirty="0">
                <a:solidFill>
                  <a:schemeClr val="tx1"/>
                </a:solidFill>
                <a:effectLst/>
                <a:latin typeface="+mn-lt"/>
                <a:ea typeface="+mn-ea"/>
                <a:cs typeface="+mn-cs"/>
              </a:rPr>
              <a:t>Create table cats</a:t>
            </a:r>
          </a:p>
          <a:p>
            <a:r>
              <a:rPr lang="en-ZA" dirty="0"/>
              <a:t>(</a:t>
            </a:r>
            <a:r>
              <a:rPr lang="en-ZA" dirty="0" err="1"/>
              <a:t>CatID</a:t>
            </a:r>
            <a:r>
              <a:rPr lang="en-ZA" dirty="0"/>
              <a:t> int not null </a:t>
            </a:r>
            <a:r>
              <a:rPr lang="en-ZA" dirty="0" err="1"/>
              <a:t>auto_increment</a:t>
            </a:r>
            <a:r>
              <a:rPr lang="en-ZA" dirty="0"/>
              <a:t> </a:t>
            </a:r>
            <a:r>
              <a:rPr lang="en-ZA" b="1" dirty="0"/>
              <a:t>Primary key  </a:t>
            </a:r>
          </a:p>
          <a:p>
            <a:r>
              <a:rPr lang="en-ZA" dirty="0"/>
              <a:t>Name varchar(20) NOT NULL  </a:t>
            </a:r>
          </a:p>
          <a:p>
            <a:r>
              <a:rPr lang="en-ZA" dirty="0"/>
              <a:t>age int NOT NULL  </a:t>
            </a:r>
          </a:p>
          <a:p>
            <a:r>
              <a:rPr lang="en-ZA" dirty="0"/>
              <a:t>dob date </a:t>
            </a:r>
            <a:r>
              <a:rPr lang="en-ZA" dirty="0">
                <a:highlight>
                  <a:srgbClr val="FFFF00"/>
                </a:highlight>
              </a:rPr>
              <a:t>default </a:t>
            </a:r>
            <a:r>
              <a:rPr lang="en-ZA" dirty="0" err="1">
                <a:highlight>
                  <a:srgbClr val="FFFF00"/>
                </a:highlight>
              </a:rPr>
              <a:t>getdate</a:t>
            </a:r>
            <a:r>
              <a:rPr lang="en-ZA" dirty="0">
                <a:highlight>
                  <a:srgbClr val="FFFF00"/>
                </a:highlight>
              </a:rPr>
              <a:t>()</a:t>
            </a:r>
            <a:r>
              <a:rPr lang="en-ZA" dirty="0"/>
              <a:t>)</a:t>
            </a:r>
            <a:endParaRPr lang="en-ZA" sz="1200" kern="1200" dirty="0">
              <a:solidFill>
                <a:schemeClr val="tx1"/>
              </a:solidFill>
              <a:effectLst/>
              <a:latin typeface="+mn-lt"/>
              <a:ea typeface="+mn-ea"/>
              <a:cs typeface="+mn-cs"/>
            </a:endParaRPr>
          </a:p>
          <a:p>
            <a:endParaRPr lang="en-ZA" dirty="0"/>
          </a:p>
          <a:p>
            <a:r>
              <a:rPr lang="en-ZA" dirty="0"/>
              <a:t>( Syntax for SQL Server)</a:t>
            </a:r>
          </a:p>
          <a:p>
            <a:endParaRPr lang="en-ZA" dirty="0"/>
          </a:p>
          <a:p>
            <a:r>
              <a:rPr lang="en-US" b="0" i="0" dirty="0">
                <a:solidFill>
                  <a:srgbClr val="0000CD"/>
                </a:solidFill>
                <a:effectLst/>
                <a:latin typeface="Consolas" panose="020B0609020204030204" pitchFamily="49" charset="0"/>
              </a:rPr>
              <a:t>CREATE</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TABLE</a:t>
            </a:r>
            <a:r>
              <a:rPr lang="en-US" b="0" i="0" dirty="0">
                <a:solidFill>
                  <a:srgbClr val="000000"/>
                </a:solidFill>
                <a:effectLst/>
                <a:latin typeface="Consolas" panose="020B0609020204030204" pitchFamily="49" charset="0"/>
              </a:rPr>
              <a:t> Persons (</a:t>
            </a:r>
            <a:br>
              <a:rPr lang="en-US" dirty="0"/>
            </a:br>
            <a:r>
              <a:rPr lang="en-US" b="0" i="0" dirty="0">
                <a:solidFill>
                  <a:srgbClr val="000000"/>
                </a:solidFill>
                <a:effectLst/>
                <a:latin typeface="Consolas" panose="020B0609020204030204" pitchFamily="49" charset="0"/>
              </a:rPr>
              <a:t>   </a:t>
            </a:r>
            <a:r>
              <a:rPr lang="en-US" b="0" i="0" dirty="0">
                <a:solidFill>
                  <a:srgbClr val="FF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Personid</a:t>
            </a:r>
            <a:r>
              <a:rPr lang="en-US" b="0" i="0" dirty="0">
                <a:solidFill>
                  <a:srgbClr val="000000"/>
                </a:solidFill>
                <a:effectLst/>
                <a:latin typeface="Consolas" panose="020B0609020204030204" pitchFamily="49" charset="0"/>
              </a:rPr>
              <a:t> int </a:t>
            </a:r>
            <a:r>
              <a:rPr lang="en-US" b="0" i="0" dirty="0">
                <a:solidFill>
                  <a:srgbClr val="0000CD"/>
                </a:solidFill>
                <a:effectLst/>
                <a:latin typeface="Consolas" panose="020B0609020204030204" pitchFamily="49" charset="0"/>
              </a:rPr>
              <a:t>IDENTITY</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a:t>
            </a:r>
            <a:r>
              <a:rPr lang="en-US" b="0" i="0" dirty="0">
                <a:solidFill>
                  <a:srgbClr val="FF0000"/>
                </a:solidFill>
                <a:effectLst/>
                <a:latin typeface="Consolas" panose="020B0609020204030204" pitchFamily="49" charset="0"/>
              </a:rPr>
              <a:t>1</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PRIMARY</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KEY</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t>
            </a:r>
            <a:r>
              <a:rPr lang="en-US" b="0" i="0" dirty="0" err="1">
                <a:solidFill>
                  <a:srgbClr val="000000"/>
                </a:solidFill>
                <a:effectLst/>
                <a:latin typeface="Consolas" panose="020B0609020204030204" pitchFamily="49" charset="0"/>
              </a:rPr>
              <a:t>LastName</a:t>
            </a:r>
            <a:r>
              <a:rPr lang="en-US" b="0" i="0" dirty="0">
                <a:solidFill>
                  <a:srgbClr val="000000"/>
                </a:solidFill>
                <a:effectLst/>
                <a:latin typeface="Consolas" panose="020B0609020204030204" pitchFamily="49" charset="0"/>
              </a:rPr>
              <a:t>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NOT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NULL</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FirstName varchar(</a:t>
            </a:r>
            <a:r>
              <a:rPr lang="en-US" b="0" i="0" dirty="0">
                <a:solidFill>
                  <a:srgbClr val="FF0000"/>
                </a:solidFill>
                <a:effectLst/>
                <a:latin typeface="Consolas" panose="020B0609020204030204" pitchFamily="49" charset="0"/>
              </a:rPr>
              <a:t>255</a:t>
            </a:r>
            <a:r>
              <a:rPr lang="en-US" b="0" i="0" dirty="0">
                <a:solidFill>
                  <a:srgbClr val="000000"/>
                </a:solidFill>
                <a:effectLst/>
                <a:latin typeface="Consolas" panose="020B0609020204030204" pitchFamily="49" charset="0"/>
              </a:rPr>
              <a:t>),</a:t>
            </a:r>
            <a:br>
              <a:rPr lang="en-US" dirty="0"/>
            </a:br>
            <a:r>
              <a:rPr lang="en-US" b="0" i="0" dirty="0">
                <a:solidFill>
                  <a:srgbClr val="000000"/>
                </a:solidFill>
                <a:effectLst/>
                <a:latin typeface="Consolas" panose="020B0609020204030204" pitchFamily="49" charset="0"/>
              </a:rPr>
              <a:t>    Age int</a:t>
            </a:r>
            <a:br>
              <a:rPr lang="en-US" dirty="0"/>
            </a:br>
            <a:r>
              <a:rPr lang="en-US" b="0" i="0" dirty="0">
                <a:solidFill>
                  <a:srgbClr val="000000"/>
                </a:solidFill>
                <a:effectLst/>
                <a:latin typeface="Consolas" panose="020B0609020204030204" pitchFamily="49" charset="0"/>
              </a:rPr>
              <a:t>);</a:t>
            </a:r>
            <a:endParaRPr lang="en-ZA" dirty="0"/>
          </a:p>
          <a:p>
            <a:endParaRPr lang="en-ZA" dirty="0"/>
          </a:p>
          <a:p>
            <a:endParaRPr lang="en-ZA" dirty="0"/>
          </a:p>
          <a:p>
            <a:r>
              <a:rPr lang="en-ZA" dirty="0"/>
              <a:t>Show tables</a:t>
            </a:r>
          </a:p>
          <a:p>
            <a:endParaRPr lang="en-ZA" dirty="0"/>
          </a:p>
          <a:p>
            <a:r>
              <a:rPr lang="en-ZA" dirty="0"/>
              <a:t>Show columns from database</a:t>
            </a:r>
          </a:p>
          <a:p>
            <a:endParaRPr lang="en-ZA" dirty="0"/>
          </a:p>
          <a:p>
            <a:r>
              <a:rPr lang="en-ZA" dirty="0" err="1"/>
              <a:t>Desc</a:t>
            </a:r>
            <a:r>
              <a:rPr lang="en-ZA" dirty="0"/>
              <a:t> </a:t>
            </a:r>
            <a:r>
              <a:rPr lang="en-ZA" dirty="0" err="1"/>
              <a:t>tblName</a:t>
            </a:r>
            <a:endParaRPr lang="en-ZA" dirty="0"/>
          </a:p>
          <a:p>
            <a:endParaRPr lang="en-ZA" dirty="0"/>
          </a:p>
          <a:p>
            <a:endParaRPr lang="en-ZA" dirty="0"/>
          </a:p>
          <a:p>
            <a:r>
              <a:rPr lang="en-ZA" dirty="0"/>
              <a:t>Data type - DOB</a:t>
            </a:r>
          </a:p>
          <a:p>
            <a:pPr marL="171450" indent="-171450">
              <a:buFont typeface="Wingdings" panose="05000000000000000000" pitchFamily="2" charset="2"/>
              <a:buChar char="à"/>
            </a:pPr>
            <a:r>
              <a:rPr lang="en-ZA" dirty="0" err="1"/>
              <a:t>Curdate</a:t>
            </a:r>
            <a:r>
              <a:rPr lang="en-ZA" dirty="0"/>
              <a:t> / </a:t>
            </a:r>
            <a:r>
              <a:rPr lang="en-ZA" dirty="0" err="1"/>
              <a:t>getdate</a:t>
            </a:r>
            <a:r>
              <a:rPr lang="en-ZA" dirty="0"/>
              <a:t>() ??</a:t>
            </a:r>
          </a:p>
          <a:p>
            <a:pPr marL="171450" indent="-171450">
              <a:buFont typeface="Wingdings" panose="05000000000000000000" pitchFamily="2" charset="2"/>
              <a:buChar char="à"/>
            </a:pPr>
            <a:endParaRPr lang="en-ZA" dirty="0"/>
          </a:p>
          <a:p>
            <a:pPr marL="171450" indent="-171450">
              <a:buFont typeface="Wingdings" panose="05000000000000000000" pitchFamily="2" charset="2"/>
              <a:buChar char="à"/>
            </a:pPr>
            <a:r>
              <a:rPr lang="en-ZA" dirty="0">
                <a:sym typeface="Wingdings" panose="05000000000000000000" pitchFamily="2" charset="2"/>
              </a:rPr>
              <a:t> PK in wrong place??</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6</a:t>
            </a:fld>
            <a:endParaRPr lang="en-ZA"/>
          </a:p>
        </p:txBody>
      </p:sp>
    </p:spTree>
    <p:extLst>
      <p:ext uri="{BB962C8B-B14F-4D97-AF65-F5344CB8AC3E}">
        <p14:creationId xmlns:p14="http://schemas.microsoft.com/office/powerpoint/2010/main" val="1600053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52525"/>
                </a:solidFill>
                <a:effectLst/>
                <a:latin typeface="Segoe UI" panose="020B0502040204020203" pitchFamily="34" charset="0"/>
              </a:rPr>
              <a:t>For instance, decimal (4,2) indicates that the number will have 2 digits before the decimal point and 2 digits after the decimal point</a:t>
            </a:r>
            <a:endParaRPr lang="en-ZA" dirty="0"/>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7</a:t>
            </a:fld>
            <a:endParaRPr lang="en-ZA"/>
          </a:p>
        </p:txBody>
      </p:sp>
    </p:spTree>
    <p:extLst>
      <p:ext uri="{BB962C8B-B14F-4D97-AF65-F5344CB8AC3E}">
        <p14:creationId xmlns:p14="http://schemas.microsoft.com/office/powerpoint/2010/main" val="3432133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b="1" dirty="0"/>
              <a:t>More than 1 record:</a:t>
            </a:r>
          </a:p>
          <a:p>
            <a:endParaRPr lang="en-ZA" dirty="0"/>
          </a:p>
          <a:p>
            <a:r>
              <a:rPr lang="en-US" dirty="0"/>
              <a:t>INSERT INTO employees (</a:t>
            </a:r>
            <a:r>
              <a:rPr lang="en-US" dirty="0" err="1"/>
              <a:t>employee_id</a:t>
            </a:r>
            <a:r>
              <a:rPr lang="en-US" dirty="0"/>
              <a:t>,  </a:t>
            </a:r>
            <a:r>
              <a:rPr lang="en-US" dirty="0" err="1"/>
              <a:t>last_name</a:t>
            </a:r>
            <a:r>
              <a:rPr lang="en-US" dirty="0"/>
              <a:t> , </a:t>
            </a:r>
            <a:r>
              <a:rPr lang="en-US" dirty="0" err="1"/>
              <a:t>first_name</a:t>
            </a:r>
            <a:r>
              <a:rPr lang="en-US" dirty="0"/>
              <a:t>) </a:t>
            </a:r>
          </a:p>
          <a:p>
            <a:r>
              <a:rPr lang="en-US" dirty="0"/>
              <a:t>VALUES (10,‘Anderson’,‘Sarah’) , </a:t>
            </a:r>
          </a:p>
          <a:p>
            <a:r>
              <a:rPr lang="en-US" dirty="0"/>
              <a:t>(11,‘Johnson’,‘Dale’);</a:t>
            </a: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8</a:t>
            </a:fld>
            <a:endParaRPr lang="en-ZA"/>
          </a:p>
        </p:txBody>
      </p:sp>
    </p:spTree>
    <p:extLst>
      <p:ext uri="{BB962C8B-B14F-4D97-AF65-F5344CB8AC3E}">
        <p14:creationId xmlns:p14="http://schemas.microsoft.com/office/powerpoint/2010/main" val="1888395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INSERT INTO statement is used to insert new records in a table</a:t>
            </a:r>
          </a:p>
          <a:p>
            <a:endParaRPr lang="en-US" sz="1200" b="0" i="0" u="sng" kern="1200" dirty="0">
              <a:solidFill>
                <a:schemeClr val="tx1"/>
              </a:solidFill>
              <a:effectLst/>
              <a:latin typeface="+mn-lt"/>
              <a:ea typeface="+mn-ea"/>
              <a:cs typeface="+mn-cs"/>
            </a:endParaRPr>
          </a:p>
          <a:p>
            <a:r>
              <a:rPr lang="en-US" sz="1200" b="0" i="0" u="sng" kern="1200" dirty="0">
                <a:solidFill>
                  <a:schemeClr val="tx1"/>
                </a:solidFill>
                <a:effectLst/>
                <a:latin typeface="+mn-lt"/>
                <a:ea typeface="+mn-ea"/>
                <a:cs typeface="+mn-cs"/>
              </a:rPr>
              <a:t>It is possible to write the INSERT INTO statement in two ways.</a:t>
            </a: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The first way specifies both the column names and the values to be inserted</a:t>
            </a:r>
          </a:p>
          <a:p>
            <a:pPr marL="228600" indent="-228600">
              <a:buFont typeface="+mj-lt"/>
              <a:buAutoNum type="arabicPeriod"/>
            </a:pPr>
            <a:r>
              <a:rPr lang="en-US" sz="1200" b="0" i="0" kern="1200" dirty="0">
                <a:solidFill>
                  <a:schemeClr val="tx1"/>
                </a:solidFill>
                <a:effectLst/>
                <a:latin typeface="+mn-lt"/>
                <a:ea typeface="+mn-ea"/>
                <a:cs typeface="+mn-cs"/>
              </a:rPr>
              <a:t>If you are adding values for </a:t>
            </a:r>
            <a:r>
              <a:rPr lang="en-US" sz="1200" b="1" i="0" kern="1200" dirty="0">
                <a:solidFill>
                  <a:schemeClr val="tx1"/>
                </a:solidFill>
                <a:effectLst/>
                <a:latin typeface="+mn-lt"/>
                <a:ea typeface="+mn-ea"/>
                <a:cs typeface="+mn-cs"/>
              </a:rPr>
              <a:t>all the columns of the table</a:t>
            </a:r>
            <a:r>
              <a:rPr lang="en-US" sz="1200" b="0" i="0" kern="1200" dirty="0">
                <a:solidFill>
                  <a:schemeClr val="tx1"/>
                </a:solidFill>
                <a:effectLst/>
                <a:latin typeface="+mn-lt"/>
                <a:ea typeface="+mn-ea"/>
                <a:cs typeface="+mn-cs"/>
              </a:rPr>
              <a:t>  you do not need to specify the column names in the SQL query. However  make sure the order of the values is in the same order as the columns in the table.</a:t>
            </a:r>
          </a:p>
          <a:p>
            <a:pPr marL="228600" indent="-228600">
              <a:buFont typeface="+mj-lt"/>
              <a:buAutoNum type="arabicPeriod"/>
            </a:pPr>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https://www.universalclass.com/articles/computers/sql/using-the-insert-statement-in-sql.htm</a:t>
            </a:r>
          </a:p>
          <a:p>
            <a:pPr marL="228600" indent="-228600">
              <a:buFont typeface="+mj-lt"/>
              <a:buAutoNum type="arabicPeriod"/>
            </a:pPr>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10</a:t>
            </a:fld>
            <a:endParaRPr lang="en-ZA"/>
          </a:p>
        </p:txBody>
      </p:sp>
    </p:spTree>
    <p:extLst>
      <p:ext uri="{BB962C8B-B14F-4D97-AF65-F5344CB8AC3E}">
        <p14:creationId xmlns:p14="http://schemas.microsoft.com/office/powerpoint/2010/main" val="11129844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ZA" dirty="0"/>
              <a:t>Insert new Employee</a:t>
            </a:r>
          </a:p>
          <a:p>
            <a:endParaRPr lang="en-ZA" dirty="0"/>
          </a:p>
        </p:txBody>
      </p:sp>
      <p:sp>
        <p:nvSpPr>
          <p:cNvPr id="4" name="Slide Number Placeholder 3"/>
          <p:cNvSpPr>
            <a:spLocks noGrp="1"/>
          </p:cNvSpPr>
          <p:nvPr>
            <p:ph type="sldNum" sz="quarter" idx="5"/>
          </p:nvPr>
        </p:nvSpPr>
        <p:spPr/>
        <p:txBody>
          <a:bodyPr/>
          <a:lstStyle/>
          <a:p>
            <a:fld id="{85CC5F24-0218-45C1-84FF-7B5EA4924C5B}" type="slidenum">
              <a:rPr lang="en-ZA" smtClean="0"/>
              <a:t>11</a:t>
            </a:fld>
            <a:endParaRPr lang="en-ZA"/>
          </a:p>
        </p:txBody>
      </p:sp>
    </p:spTree>
    <p:extLst>
      <p:ext uri="{BB962C8B-B14F-4D97-AF65-F5344CB8AC3E}">
        <p14:creationId xmlns:p14="http://schemas.microsoft.com/office/powerpoint/2010/main" val="1335247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B184E432-29C8-4480-A4B9-DCB41E71EE31}" type="datetimeFigureOut">
              <a:rPr lang="en-ZA" smtClean="0"/>
              <a:t>2023/07/20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57510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184E432-29C8-4480-A4B9-DCB41E71EE31}" type="datetimeFigureOut">
              <a:rPr lang="en-ZA" smtClean="0"/>
              <a:t>2023/07/20</a:t>
            </a:fld>
            <a:endParaRPr lang="en-ZA"/>
          </a:p>
        </p:txBody>
      </p:sp>
      <p:sp>
        <p:nvSpPr>
          <p:cNvPr id="4" name="Footer Placeholder 3"/>
          <p:cNvSpPr>
            <a:spLocks noGrp="1"/>
          </p:cNvSpPr>
          <p:nvPr>
            <p:ph type="ftr" sz="quarter" idx="11"/>
          </p:nvPr>
        </p:nvSpPr>
        <p:spPr/>
        <p:txBody>
          <a:bodyPr/>
          <a:lstStyle/>
          <a:p>
            <a:endParaRPr lang="en-ZA"/>
          </a:p>
        </p:txBody>
      </p:sp>
      <p:sp>
        <p:nvSpPr>
          <p:cNvPr id="5" name="Slide Number Placeholder 4"/>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700069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84E432-29C8-4480-A4B9-DCB41E71EE31}" type="datetimeFigureOut">
              <a:rPr lang="en-ZA" smtClean="0"/>
              <a:t>2023/07/20</a:t>
            </a:fld>
            <a:endParaRPr lang="en-ZA"/>
          </a:p>
        </p:txBody>
      </p:sp>
      <p:sp>
        <p:nvSpPr>
          <p:cNvPr id="3" name="Footer Placeholder 2"/>
          <p:cNvSpPr>
            <a:spLocks noGrp="1"/>
          </p:cNvSpPr>
          <p:nvPr>
            <p:ph type="ftr" sz="quarter" idx="11"/>
          </p:nvPr>
        </p:nvSpPr>
        <p:spPr/>
        <p:txBody>
          <a:bodyPr/>
          <a:lstStyle/>
          <a:p>
            <a:endParaRPr lang="en-ZA"/>
          </a:p>
        </p:txBody>
      </p:sp>
      <p:sp>
        <p:nvSpPr>
          <p:cNvPr id="4" name="Slide Number Placeholder 3"/>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3187005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2023/07/20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7807417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84E432-29C8-4480-A4B9-DCB41E71EE31}" type="datetimeFigureOut">
              <a:rPr lang="en-ZA" smtClean="0"/>
              <a:t>2023/07/20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43096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2023/07/20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98546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184E432-29C8-4480-A4B9-DCB41E71EE31}" type="datetimeFigureOut">
              <a:rPr lang="en-ZA" smtClean="0"/>
              <a:t>2023/07/20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11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813816"/>
            <a:ext cx="9720072"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0982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2023/07/20</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84180" y="6150115"/>
            <a:ext cx="1059906"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AIRBNB</a:t>
            </a:r>
          </a:p>
        </p:txBody>
      </p:sp>
    </p:spTree>
    <p:extLst>
      <p:ext uri="{BB962C8B-B14F-4D97-AF65-F5344CB8AC3E}">
        <p14:creationId xmlns:p14="http://schemas.microsoft.com/office/powerpoint/2010/main" val="46178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2023/07/20</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33685" y="6150115"/>
            <a:ext cx="958917"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Nobel</a:t>
            </a:r>
          </a:p>
        </p:txBody>
      </p:sp>
    </p:spTree>
    <p:extLst>
      <p:ext uri="{BB962C8B-B14F-4D97-AF65-F5344CB8AC3E}">
        <p14:creationId xmlns:p14="http://schemas.microsoft.com/office/powerpoint/2010/main" val="3993546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2023/07/20</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22225">
                  <a:noFill/>
                  <a:prstDash val="solid"/>
                </a:ln>
                <a:solidFill>
                  <a:schemeClr val="accent2">
                    <a:lumMod val="40000"/>
                    <a:lumOff val="60000"/>
                  </a:schemeClr>
                </a:solidFill>
                <a:effectLst/>
                <a:latin typeface="Agency FB" panose="020B0503020202020204" pitchFamily="34" charset="0"/>
              </a:rPr>
              <a:t>Practice</a:t>
            </a:r>
            <a:endParaRPr lang="en-US" sz="5400" b="1" cap="none" spc="0" dirty="0">
              <a:ln w="22225">
                <a:noFill/>
                <a:prstDash val="solid"/>
              </a:ln>
              <a:pattFill prst="dkUpDiag">
                <a:fgClr>
                  <a:schemeClr val="tx2"/>
                </a:fgClr>
                <a:bgClr>
                  <a:schemeClr val="tx2">
                    <a:lumMod val="20000"/>
                    <a:lumOff val="80000"/>
                  </a:schemeClr>
                </a:bgClr>
              </a:pattFill>
              <a:effectLst/>
              <a:latin typeface="Agency FB" panose="020B0503020202020204" pitchFamily="34" charset="0"/>
            </a:endParaRP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6309360"/>
            <a:ext cx="924294" cy="435664"/>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91536" y="6150115"/>
            <a:ext cx="508474" cy="707886"/>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HR</a:t>
            </a:r>
          </a:p>
        </p:txBody>
      </p:sp>
    </p:spTree>
    <p:extLst>
      <p:ext uri="{BB962C8B-B14F-4D97-AF65-F5344CB8AC3E}">
        <p14:creationId xmlns:p14="http://schemas.microsoft.com/office/powerpoint/2010/main" val="3331884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251888" y="813816"/>
            <a:ext cx="7492311" cy="923544"/>
          </a:xfrm>
        </p:spPr>
        <p:txBody>
          <a:bodyPr/>
          <a:lstStyle/>
          <a:p>
            <a:r>
              <a:rPr lang="en-US" dirty="0"/>
              <a:t>Click to edit Master title style</a:t>
            </a:r>
          </a:p>
        </p:txBody>
      </p:sp>
      <p:sp>
        <p:nvSpPr>
          <p:cNvPr id="3" name="Content Placeholder 2"/>
          <p:cNvSpPr>
            <a:spLocks noGrp="1"/>
          </p:cNvSpPr>
          <p:nvPr>
            <p:ph idx="1"/>
          </p:nvPr>
        </p:nvSpPr>
        <p:spPr>
          <a:xfrm>
            <a:off x="1024128" y="1892808"/>
            <a:ext cx="9720073" cy="4416552"/>
          </a:xfrm>
        </p:spPr>
        <p:txBody>
          <a:bodyPr/>
          <a:lstStyle>
            <a:lvl1pPr marL="457200" indent="-457200">
              <a:buFont typeface="+mj-lt"/>
              <a:buAutoNum type="arabicPeriod"/>
              <a:defRPr/>
            </a:lvl1pPr>
            <a:lvl2pPr marL="470916" indent="-342900">
              <a:buFont typeface="+mj-lt"/>
              <a:buAutoNum type="arabicPeriod"/>
              <a:defRPr/>
            </a:lvl2pPr>
            <a:lvl3pPr marL="653796" indent="-342900">
              <a:buFont typeface="+mj-lt"/>
              <a:buAutoNum type="arabicPeriod"/>
              <a:defRPr/>
            </a:lvl3pPr>
            <a:lvl4pPr marL="800100" indent="-342900">
              <a:buFont typeface="+mj-lt"/>
              <a:buAutoNum type="arabicPeriod"/>
              <a:defRPr/>
            </a:lvl4pPr>
            <a:lvl5pPr marL="982980" indent="-342900">
              <a:buFont typeface="+mj-lt"/>
              <a:buAutoNum type="arabicPerio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184E432-29C8-4480-A4B9-DCB41E71EE31}" type="datetimeFigureOut">
              <a:rPr lang="en-ZA" smtClean="0"/>
              <a:t>2023/07/20</a:t>
            </a:fld>
            <a:endParaRPr lang="en-ZA"/>
          </a:p>
        </p:txBody>
      </p:sp>
      <p:sp>
        <p:nvSpPr>
          <p:cNvPr id="5" name="Footer Placeholder 4"/>
          <p:cNvSpPr>
            <a:spLocks noGrp="1"/>
          </p:cNvSpPr>
          <p:nvPr>
            <p:ph type="ftr" sz="quarter" idx="11"/>
          </p:nvPr>
        </p:nvSpPr>
        <p:spPr/>
        <p:txBody>
          <a:bodyPr/>
          <a:lstStyle/>
          <a:p>
            <a:endParaRPr lang="en-ZA" dirty="0"/>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sp>
        <p:nvSpPr>
          <p:cNvPr id="8" name="Rectangle 7">
            <a:extLst>
              <a:ext uri="{FF2B5EF4-FFF2-40B4-BE49-F238E27FC236}">
                <a16:creationId xmlns:a16="http://schemas.microsoft.com/office/drawing/2014/main" id="{72E8028B-9534-4CA1-A996-1A2D41B7BFCE}"/>
              </a:ext>
            </a:extLst>
          </p:cNvPr>
          <p:cNvSpPr/>
          <p:nvPr userDrawn="1"/>
        </p:nvSpPr>
        <p:spPr>
          <a:xfrm>
            <a:off x="-91238" y="0"/>
            <a:ext cx="924294"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pic>
        <p:nvPicPr>
          <p:cNvPr id="10" name="Picture 9">
            <a:extLst>
              <a:ext uri="{FF2B5EF4-FFF2-40B4-BE49-F238E27FC236}">
                <a16:creationId xmlns:a16="http://schemas.microsoft.com/office/drawing/2014/main" id="{EBF62C13-9414-41D5-A1DF-22048ADAA692}"/>
              </a:ext>
            </a:extLst>
          </p:cNvPr>
          <p:cNvPicPr>
            <a:picLocks noChangeAspect="1"/>
          </p:cNvPicPr>
          <p:nvPr userDrawn="1"/>
        </p:nvPicPr>
        <p:blipFill rotWithShape="1">
          <a:blip r:embed="rId2"/>
          <a:srcRect l="-1" r="86057"/>
          <a:stretch/>
        </p:blipFill>
        <p:spPr>
          <a:xfrm>
            <a:off x="-91238" y="-1"/>
            <a:ext cx="1074422" cy="3429001"/>
          </a:xfrm>
          <a:prstGeom prst="rect">
            <a:avLst/>
          </a:prstGeom>
        </p:spPr>
      </p:pic>
      <p:pic>
        <p:nvPicPr>
          <p:cNvPr id="11" name="Picture 10">
            <a:extLst>
              <a:ext uri="{FF2B5EF4-FFF2-40B4-BE49-F238E27FC236}">
                <a16:creationId xmlns:a16="http://schemas.microsoft.com/office/drawing/2014/main" id="{B2178231-1B23-40FD-B9C3-4AA33350B164}"/>
              </a:ext>
            </a:extLst>
          </p:cNvPr>
          <p:cNvPicPr>
            <a:picLocks noChangeAspect="1"/>
          </p:cNvPicPr>
          <p:nvPr userDrawn="1"/>
        </p:nvPicPr>
        <p:blipFill rotWithShape="1">
          <a:blip r:embed="rId2"/>
          <a:srcRect l="-1" r="86057"/>
          <a:stretch/>
        </p:blipFill>
        <p:spPr>
          <a:xfrm>
            <a:off x="-91238" y="3428999"/>
            <a:ext cx="1074422" cy="3429001"/>
          </a:xfrm>
          <a:prstGeom prst="rect">
            <a:avLst/>
          </a:prstGeom>
        </p:spPr>
      </p:pic>
      <p:sp>
        <p:nvSpPr>
          <p:cNvPr id="12" name="Rectangle 11">
            <a:extLst>
              <a:ext uri="{FF2B5EF4-FFF2-40B4-BE49-F238E27FC236}">
                <a16:creationId xmlns:a16="http://schemas.microsoft.com/office/drawing/2014/main" id="{0094D3B2-ED46-4F9A-A5C3-04F7F55EF95A}"/>
              </a:ext>
            </a:extLst>
          </p:cNvPr>
          <p:cNvSpPr/>
          <p:nvPr userDrawn="1"/>
        </p:nvSpPr>
        <p:spPr>
          <a:xfrm>
            <a:off x="1024128" y="666120"/>
            <a:ext cx="2186817"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w="12700">
                  <a:noFill/>
                  <a:prstDash val="solid"/>
                </a:ln>
                <a:pattFill prst="pct90">
                  <a:fgClr>
                    <a:schemeClr val="tx2"/>
                  </a:fgClr>
                  <a:bgClr>
                    <a:schemeClr val="tx2">
                      <a:lumMod val="20000"/>
                      <a:lumOff val="80000"/>
                    </a:schemeClr>
                  </a:bgClr>
                </a:pattFill>
                <a:effectLst>
                  <a:outerShdw dist="38100" dir="2640000" algn="bl" rotWithShape="0">
                    <a:schemeClr val="tx2">
                      <a:lumMod val="75000"/>
                    </a:schemeClr>
                  </a:outerShdw>
                </a:effectLst>
                <a:latin typeface="Agency FB" panose="020B0503020202020204" pitchFamily="34" charset="0"/>
              </a:rPr>
              <a:t>Practice</a:t>
            </a:r>
          </a:p>
        </p:txBody>
      </p:sp>
      <p:sp>
        <p:nvSpPr>
          <p:cNvPr id="14" name="Rectangle 13">
            <a:extLst>
              <a:ext uri="{FF2B5EF4-FFF2-40B4-BE49-F238E27FC236}">
                <a16:creationId xmlns:a16="http://schemas.microsoft.com/office/drawing/2014/main" id="{C4551534-AC63-4449-BCA0-9896F9427A9D}"/>
              </a:ext>
            </a:extLst>
          </p:cNvPr>
          <p:cNvSpPr/>
          <p:nvPr userDrawn="1"/>
        </p:nvSpPr>
        <p:spPr>
          <a:xfrm>
            <a:off x="-91238" y="5566645"/>
            <a:ext cx="924294" cy="1210463"/>
          </a:xfrm>
          <a:prstGeom prst="rect">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12">
            <a:extLst>
              <a:ext uri="{FF2B5EF4-FFF2-40B4-BE49-F238E27FC236}">
                <a16:creationId xmlns:a16="http://schemas.microsoft.com/office/drawing/2014/main" id="{FFBA982C-CB4E-47FC-BB48-6D8929A41F66}"/>
              </a:ext>
            </a:extLst>
          </p:cNvPr>
          <p:cNvSpPr/>
          <p:nvPr userDrawn="1"/>
        </p:nvSpPr>
        <p:spPr>
          <a:xfrm>
            <a:off x="-147823" y="5534561"/>
            <a:ext cx="1037463" cy="1323439"/>
          </a:xfrm>
          <a:prstGeom prst="rect">
            <a:avLst/>
          </a:prstGeom>
          <a:noFill/>
        </p:spPr>
        <p:txBody>
          <a:bodyPr wrap="none" lIns="91440" tIns="45720" rIns="91440" bIns="45720">
            <a:spAutoFit/>
          </a:bodyPr>
          <a:lstStyle/>
          <a:p>
            <a:pPr algn="ctr"/>
            <a:r>
              <a:rPr lang="en-US" sz="4000" kern="1200" cap="all" spc="-300" baseline="0" dirty="0">
                <a:solidFill>
                  <a:schemeClr val="tx1">
                    <a:lumMod val="95000"/>
                    <a:lumOff val="5000"/>
                  </a:schemeClr>
                </a:solidFill>
                <a:latin typeface="+mj-lt"/>
                <a:ea typeface="+mj-ea"/>
                <a:cs typeface="+mj-cs"/>
              </a:rPr>
              <a:t>Call </a:t>
            </a:r>
          </a:p>
          <a:p>
            <a:pPr algn="ctr"/>
            <a:r>
              <a:rPr lang="en-US" sz="4000" kern="1200" cap="all" spc="-300" baseline="0" dirty="0">
                <a:solidFill>
                  <a:schemeClr val="tx1">
                    <a:lumMod val="95000"/>
                    <a:lumOff val="5000"/>
                  </a:schemeClr>
                </a:solidFill>
                <a:latin typeface="+mj-lt"/>
                <a:ea typeface="+mj-ea"/>
                <a:cs typeface="+mj-cs"/>
              </a:rPr>
              <a:t>center</a:t>
            </a:r>
          </a:p>
        </p:txBody>
      </p:sp>
    </p:spTree>
    <p:extLst>
      <p:ext uri="{BB962C8B-B14F-4D97-AF65-F5344CB8AC3E}">
        <p14:creationId xmlns:p14="http://schemas.microsoft.com/office/powerpoint/2010/main" val="1123812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4">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5">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ZA" dirty="0"/>
          </a:p>
        </p:txBody>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84E432-29C8-4480-A4B9-DCB41E71EE31}" type="datetimeFigureOut">
              <a:rPr lang="en-ZA" smtClean="0"/>
              <a:t>2023/07/20</a:t>
            </a:fld>
            <a:endParaRPr lang="en-ZA"/>
          </a:p>
        </p:txBody>
      </p:sp>
      <p:sp>
        <p:nvSpPr>
          <p:cNvPr id="5" name="Footer Placeholder 4"/>
          <p:cNvSpPr>
            <a:spLocks noGrp="1"/>
          </p:cNvSpPr>
          <p:nvPr>
            <p:ph type="ftr" sz="quarter" idx="11"/>
          </p:nvPr>
        </p:nvSpPr>
        <p:spPr/>
        <p:txBody>
          <a:bodyPr/>
          <a:lstStyle/>
          <a:p>
            <a:endParaRPr lang="en-ZA"/>
          </a:p>
        </p:txBody>
      </p:sp>
      <p:sp>
        <p:nvSpPr>
          <p:cNvPr id="6" name="Slide Number Placeholder 5"/>
          <p:cNvSpPr>
            <a:spLocks noGrp="1"/>
          </p:cNvSpPr>
          <p:nvPr>
            <p:ph type="sldNum" sz="quarter" idx="12"/>
          </p:nvPr>
        </p:nvSpPr>
        <p:spPr/>
        <p:txBody>
          <a:bodyPr/>
          <a:lstStyle/>
          <a:p>
            <a:fld id="{563D4B21-4E5A-4795-BE53-900167494B30}" type="slidenum">
              <a:rPr lang="en-ZA" smtClean="0"/>
              <a:t>‹#›</a:t>
            </a:fld>
            <a:endParaRPr lang="en-ZA"/>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8851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184E432-29C8-4480-A4B9-DCB41E71EE31}" type="datetimeFigureOut">
              <a:rPr lang="en-ZA" smtClean="0"/>
              <a:t>2023/07/20</a:t>
            </a:fld>
            <a:endParaRPr lang="en-ZA"/>
          </a:p>
        </p:txBody>
      </p:sp>
      <p:sp>
        <p:nvSpPr>
          <p:cNvPr id="6" name="Footer Placeholder 5"/>
          <p:cNvSpPr>
            <a:spLocks noGrp="1"/>
          </p:cNvSpPr>
          <p:nvPr>
            <p:ph type="ftr" sz="quarter" idx="11"/>
          </p:nvPr>
        </p:nvSpPr>
        <p:spPr/>
        <p:txBody>
          <a:bodyPr/>
          <a:lstStyle/>
          <a:p>
            <a:endParaRPr lang="en-ZA"/>
          </a:p>
        </p:txBody>
      </p:sp>
      <p:sp>
        <p:nvSpPr>
          <p:cNvPr id="7" name="Slide Number Placeholder 6"/>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2849925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184E432-29C8-4480-A4B9-DCB41E71EE31}" type="datetimeFigureOut">
              <a:rPr lang="en-ZA" smtClean="0"/>
              <a:t>2023/07/20</a:t>
            </a:fld>
            <a:endParaRPr lang="en-ZA"/>
          </a:p>
        </p:txBody>
      </p:sp>
      <p:sp>
        <p:nvSpPr>
          <p:cNvPr id="8" name="Footer Placeholder 7"/>
          <p:cNvSpPr>
            <a:spLocks noGrp="1"/>
          </p:cNvSpPr>
          <p:nvPr>
            <p:ph type="ftr" sz="quarter" idx="11"/>
          </p:nvPr>
        </p:nvSpPr>
        <p:spPr/>
        <p:txBody>
          <a:bodyPr/>
          <a:lstStyle/>
          <a:p>
            <a:endParaRPr lang="en-ZA"/>
          </a:p>
        </p:txBody>
      </p:sp>
      <p:sp>
        <p:nvSpPr>
          <p:cNvPr id="9" name="Slide Number Placeholder 8"/>
          <p:cNvSpPr>
            <a:spLocks noGrp="1"/>
          </p:cNvSpPr>
          <p:nvPr>
            <p:ph type="sldNum" sz="quarter" idx="12"/>
          </p:nvPr>
        </p:nvSpPr>
        <p:spPr/>
        <p:txBody>
          <a:bodyPr/>
          <a:lstStyle/>
          <a:p>
            <a:fld id="{563D4B21-4E5A-4795-BE53-900167494B30}" type="slidenum">
              <a:rPr lang="en-ZA" smtClean="0"/>
              <a:t>‹#›</a:t>
            </a:fld>
            <a:endParaRPr lang="en-ZA"/>
          </a:p>
        </p:txBody>
      </p:sp>
    </p:spTree>
    <p:extLst>
      <p:ext uri="{BB962C8B-B14F-4D97-AF65-F5344CB8AC3E}">
        <p14:creationId xmlns:p14="http://schemas.microsoft.com/office/powerpoint/2010/main" val="544155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184E432-29C8-4480-A4B9-DCB41E71EE31}" type="datetimeFigureOut">
              <a:rPr lang="en-ZA" smtClean="0"/>
              <a:t>2023/07/20</a:t>
            </a:fld>
            <a:endParaRPr lang="en-ZA"/>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ZA"/>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63D4B21-4E5A-4795-BE53-900167494B30}" type="slidenum">
              <a:rPr lang="en-ZA" smtClean="0"/>
              <a:t>‹#›</a:t>
            </a:fld>
            <a:endParaRPr lang="en-ZA"/>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3665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D2E8F-4049-493D-888B-C154A0E37C1A}"/>
              </a:ext>
            </a:extLst>
          </p:cNvPr>
          <p:cNvSpPr>
            <a:spLocks noGrp="1"/>
          </p:cNvSpPr>
          <p:nvPr>
            <p:ph type="ctrTitle"/>
          </p:nvPr>
        </p:nvSpPr>
        <p:spPr>
          <a:xfrm>
            <a:off x="109182" y="4960137"/>
            <a:ext cx="8229599" cy="1463040"/>
          </a:xfrm>
        </p:spPr>
        <p:txBody>
          <a:bodyPr/>
          <a:lstStyle/>
          <a:p>
            <a:r>
              <a:rPr lang="en-US" dirty="0"/>
              <a:t>Chapter 7: Data defining Language</a:t>
            </a:r>
            <a:endParaRPr lang="en-ZA" dirty="0"/>
          </a:p>
        </p:txBody>
      </p:sp>
      <p:sp>
        <p:nvSpPr>
          <p:cNvPr id="3" name="Subtitle 2">
            <a:extLst>
              <a:ext uri="{FF2B5EF4-FFF2-40B4-BE49-F238E27FC236}">
                <a16:creationId xmlns:a16="http://schemas.microsoft.com/office/drawing/2014/main" id="{3DC6BAE8-CE2B-486B-B577-881DC690077C}"/>
              </a:ext>
            </a:extLst>
          </p:cNvPr>
          <p:cNvSpPr>
            <a:spLocks noGrp="1"/>
          </p:cNvSpPr>
          <p:nvPr>
            <p:ph type="subTitle" idx="1"/>
          </p:nvPr>
        </p:nvSpPr>
        <p:spPr/>
        <p:txBody>
          <a:bodyPr/>
          <a:lstStyle/>
          <a:p>
            <a:r>
              <a:rPr lang="en-ZA" dirty="0"/>
              <a:t>2023</a:t>
            </a:r>
          </a:p>
        </p:txBody>
      </p:sp>
    </p:spTree>
    <p:extLst>
      <p:ext uri="{BB962C8B-B14F-4D97-AF65-F5344CB8AC3E}">
        <p14:creationId xmlns:p14="http://schemas.microsoft.com/office/powerpoint/2010/main" val="308634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6477F-112D-4273-9297-9266373F9D99}"/>
              </a:ext>
            </a:extLst>
          </p:cNvPr>
          <p:cNvSpPr>
            <a:spLocks noGrp="1"/>
          </p:cNvSpPr>
          <p:nvPr>
            <p:ph type="title"/>
          </p:nvPr>
        </p:nvSpPr>
        <p:spPr/>
        <p:txBody>
          <a:bodyPr>
            <a:normAutofit/>
          </a:bodyPr>
          <a:lstStyle/>
          <a:p>
            <a:r>
              <a:rPr lang="en-US" kern="1200" dirty="0">
                <a:solidFill>
                  <a:schemeClr val="tx1"/>
                </a:solidFill>
                <a:effectLst/>
                <a:latin typeface="+mj-lt"/>
                <a:ea typeface="+mj-ea"/>
                <a:cs typeface="+mj-cs"/>
              </a:rPr>
              <a:t>insert into</a:t>
            </a:r>
            <a:endParaRPr lang="en-ZA" kern="1200" dirty="0">
              <a:solidFill>
                <a:schemeClr val="tx1"/>
              </a:solidFill>
              <a:effectLst/>
              <a:latin typeface="+mj-lt"/>
              <a:ea typeface="+mj-ea"/>
              <a:cs typeface="+mj-cs"/>
            </a:endParaRPr>
          </a:p>
        </p:txBody>
      </p:sp>
      <p:sp>
        <p:nvSpPr>
          <p:cNvPr id="3" name="Content Placeholder 2">
            <a:extLst>
              <a:ext uri="{FF2B5EF4-FFF2-40B4-BE49-F238E27FC236}">
                <a16:creationId xmlns:a16="http://schemas.microsoft.com/office/drawing/2014/main" id="{0B30E722-1F04-4CBB-9F54-F9B86AB85E5B}"/>
              </a:ext>
            </a:extLst>
          </p:cNvPr>
          <p:cNvSpPr>
            <a:spLocks noGrp="1"/>
          </p:cNvSpPr>
          <p:nvPr>
            <p:ph idx="1"/>
          </p:nvPr>
        </p:nvSpPr>
        <p:spPr>
          <a:xfrm>
            <a:off x="1024128" y="1892808"/>
            <a:ext cx="10966981" cy="4715810"/>
          </a:xfrm>
        </p:spPr>
        <p:txBody>
          <a:bodyPr>
            <a:normAutofit fontScale="92500" lnSpcReduction="10000"/>
          </a:bodyPr>
          <a:lstStyle/>
          <a:p>
            <a:r>
              <a:rPr lang="en-US" dirty="0"/>
              <a:t>(1)</a:t>
            </a:r>
          </a:p>
          <a:p>
            <a:r>
              <a:rPr lang="en-US" dirty="0"/>
              <a:t>INSERT INTO </a:t>
            </a:r>
            <a:r>
              <a:rPr lang="en-US" i="1" dirty="0" err="1"/>
              <a:t>table_name</a:t>
            </a:r>
            <a:r>
              <a:rPr lang="en-US" dirty="0"/>
              <a:t> (</a:t>
            </a:r>
            <a:r>
              <a:rPr lang="en-US" i="1" dirty="0"/>
              <a:t>column1</a:t>
            </a:r>
            <a:r>
              <a:rPr lang="en-US" dirty="0"/>
              <a:t> </a:t>
            </a:r>
            <a:r>
              <a:rPr lang="en-US" i="1" dirty="0"/>
              <a:t> column2</a:t>
            </a:r>
            <a:r>
              <a:rPr lang="en-US" dirty="0"/>
              <a:t> </a:t>
            </a:r>
            <a:r>
              <a:rPr lang="en-US" i="1" dirty="0"/>
              <a:t> column3</a:t>
            </a:r>
            <a:r>
              <a:rPr lang="en-US" dirty="0"/>
              <a:t>  ...)</a:t>
            </a:r>
            <a:br>
              <a:rPr lang="en-US" dirty="0"/>
            </a:br>
            <a:r>
              <a:rPr lang="en-US" dirty="0"/>
              <a:t>VALUES (‘</a:t>
            </a:r>
            <a:r>
              <a:rPr lang="en-US" i="1" dirty="0"/>
              <a:t>value1’,</a:t>
            </a:r>
            <a:r>
              <a:rPr lang="en-US" dirty="0"/>
              <a:t> </a:t>
            </a:r>
            <a:r>
              <a:rPr lang="en-US" i="1" dirty="0"/>
              <a:t> ’value2’</a:t>
            </a:r>
            <a:r>
              <a:rPr lang="en-US" dirty="0"/>
              <a:t> ,</a:t>
            </a:r>
            <a:r>
              <a:rPr lang="en-US" i="1" dirty="0"/>
              <a:t> ’value3’</a:t>
            </a:r>
            <a:r>
              <a:rPr lang="en-US" dirty="0"/>
              <a:t>  ...);</a:t>
            </a:r>
          </a:p>
          <a:p>
            <a:endParaRPr lang="en-US" dirty="0"/>
          </a:p>
          <a:p>
            <a:r>
              <a:rPr lang="en-US" dirty="0"/>
              <a:t>(2)</a:t>
            </a:r>
          </a:p>
          <a:p>
            <a:r>
              <a:rPr lang="en-US" dirty="0"/>
              <a:t>INSERT INTO </a:t>
            </a:r>
            <a:r>
              <a:rPr lang="en-US" i="1" dirty="0" err="1"/>
              <a:t>table_name</a:t>
            </a:r>
            <a:br>
              <a:rPr lang="en-US" dirty="0"/>
            </a:br>
            <a:r>
              <a:rPr lang="en-US" dirty="0"/>
              <a:t>VALUES (‘</a:t>
            </a:r>
            <a:r>
              <a:rPr lang="en-US" i="1" dirty="0"/>
              <a:t>value1’,</a:t>
            </a:r>
            <a:r>
              <a:rPr lang="en-US" dirty="0"/>
              <a:t> </a:t>
            </a:r>
            <a:r>
              <a:rPr lang="en-US" i="1" dirty="0"/>
              <a:t>‘value2’,</a:t>
            </a:r>
            <a:r>
              <a:rPr lang="en-US" dirty="0"/>
              <a:t> </a:t>
            </a:r>
            <a:r>
              <a:rPr lang="en-US" i="1" dirty="0"/>
              <a:t>‘value3’</a:t>
            </a:r>
            <a:r>
              <a:rPr lang="en-US" dirty="0"/>
              <a:t>  ...);</a:t>
            </a:r>
            <a:endParaRPr lang="en-US" i="1" dirty="0"/>
          </a:p>
          <a:p>
            <a:endParaRPr lang="en-US" i="1" dirty="0"/>
          </a:p>
          <a:p>
            <a:r>
              <a:rPr lang="en-ZA" dirty="0"/>
              <a:t>INSERT INTO Customers (</a:t>
            </a:r>
            <a:r>
              <a:rPr lang="en-ZA" dirty="0" err="1"/>
              <a:t>CustomerName</a:t>
            </a:r>
            <a:r>
              <a:rPr lang="en-ZA" dirty="0"/>
              <a:t>,  </a:t>
            </a:r>
            <a:r>
              <a:rPr lang="en-ZA" dirty="0" err="1"/>
              <a:t>ContactName</a:t>
            </a:r>
            <a:r>
              <a:rPr lang="en-ZA" dirty="0"/>
              <a:t>,  Address,  City , </a:t>
            </a:r>
            <a:r>
              <a:rPr lang="en-ZA" dirty="0" err="1"/>
              <a:t>PostalCode</a:t>
            </a:r>
            <a:r>
              <a:rPr lang="en-ZA" dirty="0"/>
              <a:t>,  Country)</a:t>
            </a:r>
            <a:br>
              <a:rPr lang="en-ZA" dirty="0"/>
            </a:br>
            <a:r>
              <a:rPr lang="en-ZA" dirty="0"/>
              <a:t>VALUES ( ‘Cardinal’,   ’ Tom B. </a:t>
            </a:r>
            <a:r>
              <a:rPr lang="en-ZA" dirty="0" err="1"/>
              <a:t>Erichsen</a:t>
            </a:r>
            <a:r>
              <a:rPr lang="en-ZA" dirty="0"/>
              <a:t>’,    ‘Skagen 21’ ,   ‘Stavanger’ ,   ‘4006’ ,   ‘Norway’ ); </a:t>
            </a:r>
          </a:p>
          <a:p>
            <a:endParaRPr lang="en-US" dirty="0"/>
          </a:p>
          <a:p>
            <a:r>
              <a:rPr lang="en-US" dirty="0"/>
              <a:t>INSERT INTO Customers (</a:t>
            </a:r>
            <a:r>
              <a:rPr lang="en-US" dirty="0" err="1"/>
              <a:t>CustomerName</a:t>
            </a:r>
            <a:r>
              <a:rPr lang="en-US" dirty="0"/>
              <a:t> , City ,Country)</a:t>
            </a:r>
            <a:br>
              <a:rPr lang="en-US" dirty="0"/>
            </a:br>
            <a:r>
              <a:rPr lang="en-US" dirty="0"/>
              <a:t>VALUES ( ‘Cardinal’  , ‘Stavanger’, ‘Norway’ );</a:t>
            </a:r>
            <a:endParaRPr lang="en-ZA" dirty="0"/>
          </a:p>
        </p:txBody>
      </p:sp>
    </p:spTree>
    <p:extLst>
      <p:ext uri="{BB962C8B-B14F-4D97-AF65-F5344CB8AC3E}">
        <p14:creationId xmlns:p14="http://schemas.microsoft.com/office/powerpoint/2010/main" val="171806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04969-F733-4847-A999-AC71B5E6BF22}"/>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7874123D-2101-478D-B880-CB494BE480D2}"/>
              </a:ext>
            </a:extLst>
          </p:cNvPr>
          <p:cNvSpPr>
            <a:spLocks noGrp="1"/>
          </p:cNvSpPr>
          <p:nvPr>
            <p:ph idx="1"/>
          </p:nvPr>
        </p:nvSpPr>
        <p:spPr/>
        <p:txBody>
          <a:bodyPr/>
          <a:lstStyle/>
          <a:p>
            <a:r>
              <a:rPr lang="en-ZA" dirty="0"/>
              <a:t>INSERT INTO Employees </a:t>
            </a:r>
          </a:p>
          <a:p>
            <a:r>
              <a:rPr lang="en-ZA" dirty="0"/>
              <a:t>(</a:t>
            </a:r>
            <a:r>
              <a:rPr lang="en-ZA" dirty="0" err="1"/>
              <a:t>LastName</a:t>
            </a:r>
            <a:r>
              <a:rPr lang="en-ZA" dirty="0"/>
              <a:t> , FirstName , Title , </a:t>
            </a:r>
            <a:r>
              <a:rPr lang="en-ZA" dirty="0" err="1"/>
              <a:t>TitleOfCourtesy</a:t>
            </a:r>
            <a:r>
              <a:rPr lang="en-ZA" dirty="0"/>
              <a:t>,  </a:t>
            </a:r>
            <a:r>
              <a:rPr lang="en-ZA" dirty="0" err="1"/>
              <a:t>BirthDate</a:t>
            </a:r>
            <a:r>
              <a:rPr lang="en-ZA" dirty="0"/>
              <a:t>,  </a:t>
            </a:r>
            <a:r>
              <a:rPr lang="en-ZA" dirty="0" err="1"/>
              <a:t>HireDate</a:t>
            </a:r>
            <a:r>
              <a:rPr lang="en-ZA" dirty="0"/>
              <a:t> , Address  ,City  Region , </a:t>
            </a:r>
            <a:r>
              <a:rPr lang="en-ZA" dirty="0" err="1"/>
              <a:t>PostalCode</a:t>
            </a:r>
            <a:r>
              <a:rPr lang="en-ZA" dirty="0"/>
              <a:t> , Country , </a:t>
            </a:r>
            <a:r>
              <a:rPr lang="en-ZA" dirty="0" err="1"/>
              <a:t>HomePhone</a:t>
            </a:r>
            <a:r>
              <a:rPr lang="en-ZA" dirty="0"/>
              <a:t>,  Extension) </a:t>
            </a:r>
          </a:p>
          <a:p>
            <a:r>
              <a:rPr lang="en-ZA" dirty="0"/>
              <a:t>VALUES ( ‘Dunn’,   ‘Nat’ ,  ‘Sales Representative’,   ‘Mr.’,   ‘1970-02-19’,    ‘2004-01-15’,  4933, ‘Jamesville Rd.’ ,  ‘Jamesville’ ,  ‘NY’ ,   13078  , ‘USA’ ,  ‘315-555-5555’,   130 ); 	</a:t>
            </a:r>
          </a:p>
          <a:p>
            <a:endParaRPr lang="en-ZA" dirty="0"/>
          </a:p>
          <a:p>
            <a:endParaRPr lang="en-ZA" dirty="0"/>
          </a:p>
        </p:txBody>
      </p:sp>
    </p:spTree>
    <p:extLst>
      <p:ext uri="{BB962C8B-B14F-4D97-AF65-F5344CB8AC3E}">
        <p14:creationId xmlns:p14="http://schemas.microsoft.com/office/powerpoint/2010/main" val="11972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7D84-A5F3-4B96-879D-88D58C2F2F1A}"/>
              </a:ext>
            </a:extLst>
          </p:cNvPr>
          <p:cNvSpPr>
            <a:spLocks noGrp="1"/>
          </p:cNvSpPr>
          <p:nvPr>
            <p:ph type="title"/>
          </p:nvPr>
        </p:nvSpPr>
        <p:spPr/>
        <p:txBody>
          <a:bodyPr/>
          <a:lstStyle/>
          <a:p>
            <a:r>
              <a:rPr lang="en-ZA" dirty="0"/>
              <a:t>Create / insert</a:t>
            </a:r>
          </a:p>
        </p:txBody>
      </p:sp>
      <p:sp>
        <p:nvSpPr>
          <p:cNvPr id="3" name="Content Placeholder 2">
            <a:extLst>
              <a:ext uri="{FF2B5EF4-FFF2-40B4-BE49-F238E27FC236}">
                <a16:creationId xmlns:a16="http://schemas.microsoft.com/office/drawing/2014/main" id="{8A8F4649-2C09-49AA-AE32-E7653ECCA238}"/>
              </a:ext>
            </a:extLst>
          </p:cNvPr>
          <p:cNvSpPr>
            <a:spLocks noGrp="1"/>
          </p:cNvSpPr>
          <p:nvPr>
            <p:ph idx="1"/>
          </p:nvPr>
        </p:nvSpPr>
        <p:spPr/>
        <p:txBody>
          <a:bodyPr/>
          <a:lstStyle/>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 a Database called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StudentsDb</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Create a table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Students_tbl</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your database with suitable data types that will take the following student credentials: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Student_ID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(5) Name(20)  Surname(20) , Age </a:t>
            </a:r>
            <a:r>
              <a:rPr lang="en-US" sz="1800" dirty="0">
                <a:latin typeface="Calibri" panose="020F0502020204030204" pitchFamily="34" charset="0"/>
                <a:ea typeface="Calibri" panose="020F0502020204030204" pitchFamily="34" charset="0"/>
                <a:cs typeface="Times New Roman" panose="02020603050405020304" pitchFamily="18" charset="0"/>
              </a:rPr>
              <a:t>,</a:t>
            </a:r>
            <a:r>
              <a:rPr lang="en-US" sz="1800" dirty="0">
                <a:effectLst/>
                <a:latin typeface="Calibri" panose="020F0502020204030204" pitchFamily="34" charset="0"/>
                <a:ea typeface="Calibri" panose="020F0502020204030204" pitchFamily="34" charset="0"/>
                <a:cs typeface="Times New Roman" panose="02020603050405020304" pitchFamily="18" charset="0"/>
              </a:rPr>
              <a:t>  Grade , Subject(20)</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Add the following students and their credentials to the above created table:</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sp>
        <p:nvSpPr>
          <p:cNvPr id="4" name="Rectangle 3">
            <a:extLst>
              <a:ext uri="{FF2B5EF4-FFF2-40B4-BE49-F238E27FC236}">
                <a16:creationId xmlns:a16="http://schemas.microsoft.com/office/drawing/2014/main" id="{A4951717-1B8B-4462-9785-BDB11831E6FB}"/>
              </a:ext>
            </a:extLst>
          </p:cNvPr>
          <p:cNvSpPr/>
          <p:nvPr/>
        </p:nvSpPr>
        <p:spPr>
          <a:xfrm>
            <a:off x="-201168" y="6309360"/>
            <a:ext cx="1225296"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5" name="Picture 4">
            <a:extLst>
              <a:ext uri="{FF2B5EF4-FFF2-40B4-BE49-F238E27FC236}">
                <a16:creationId xmlns:a16="http://schemas.microsoft.com/office/drawing/2014/main" id="{2C1DA57F-BD9A-4091-91BE-ACEFE1E7D1BF}"/>
              </a:ext>
            </a:extLst>
          </p:cNvPr>
          <p:cNvPicPr/>
          <p:nvPr/>
        </p:nvPicPr>
        <p:blipFill rotWithShape="1">
          <a:blip r:embed="rId3">
            <a:extLst>
              <a:ext uri="{28A0092B-C50C-407E-A947-70E740481C1C}">
                <a14:useLocalDpi xmlns:a14="http://schemas.microsoft.com/office/drawing/2010/main" val="0"/>
              </a:ext>
            </a:extLst>
          </a:blip>
          <a:srcRect r="2179"/>
          <a:stretch/>
        </p:blipFill>
        <p:spPr>
          <a:xfrm>
            <a:off x="1130046" y="3927721"/>
            <a:ext cx="9508235" cy="1885251"/>
          </a:xfrm>
          <a:prstGeom prst="rect">
            <a:avLst/>
          </a:prstGeom>
        </p:spPr>
      </p:pic>
      <p:sp>
        <p:nvSpPr>
          <p:cNvPr id="6" name="Rectangle 5">
            <a:extLst>
              <a:ext uri="{FF2B5EF4-FFF2-40B4-BE49-F238E27FC236}">
                <a16:creationId xmlns:a16="http://schemas.microsoft.com/office/drawing/2014/main" id="{BF68BB43-9623-D6D0-B1D7-99DAAB7C9970}"/>
              </a:ext>
            </a:extLst>
          </p:cNvPr>
          <p:cNvSpPr/>
          <p:nvPr/>
        </p:nvSpPr>
        <p:spPr>
          <a:xfrm>
            <a:off x="1024128" y="5219700"/>
            <a:ext cx="9720073" cy="9494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16579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D7D84-A5F3-4B96-879D-88D58C2F2F1A}"/>
              </a:ext>
            </a:extLst>
          </p:cNvPr>
          <p:cNvSpPr>
            <a:spLocks noGrp="1"/>
          </p:cNvSpPr>
          <p:nvPr>
            <p:ph type="title"/>
          </p:nvPr>
        </p:nvSpPr>
        <p:spPr/>
        <p:txBody>
          <a:bodyPr/>
          <a:lstStyle/>
          <a:p>
            <a:r>
              <a:rPr lang="en-ZA" dirty="0"/>
              <a:t>Create / insert</a:t>
            </a:r>
          </a:p>
        </p:txBody>
      </p:sp>
      <p:sp>
        <p:nvSpPr>
          <p:cNvPr id="3" name="Content Placeholder 2">
            <a:extLst>
              <a:ext uri="{FF2B5EF4-FFF2-40B4-BE49-F238E27FC236}">
                <a16:creationId xmlns:a16="http://schemas.microsoft.com/office/drawing/2014/main" id="{8A8F4649-2C09-49AA-AE32-E7653ECCA238}"/>
              </a:ext>
            </a:extLst>
          </p:cNvPr>
          <p:cNvSpPr>
            <a:spLocks noGrp="1"/>
          </p:cNvSpPr>
          <p:nvPr>
            <p:ph idx="1"/>
          </p:nvPr>
        </p:nvSpPr>
        <p:spPr/>
        <p:txBody>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A school hockey club has been created “Wild Cats”  and you are the administrator of the table for students enrolled in the club. The table should be created in the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StudentsDb</a:t>
            </a:r>
            <a:r>
              <a:rPr lang="en-US" sz="1800" dirty="0">
                <a:effectLst/>
                <a:latin typeface="Calibri" panose="020F0502020204030204" pitchFamily="34" charset="0"/>
                <a:ea typeface="Calibri" panose="020F0502020204030204" pitchFamily="34" charset="0"/>
                <a:cs typeface="Times New Roman" panose="02020603050405020304" pitchFamily="18" charset="0"/>
              </a:rPr>
              <a:t>.</a:t>
            </a: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US" sz="1800" dirty="0">
                <a:effectLst/>
                <a:latin typeface="Calibri" panose="020F0502020204030204" pitchFamily="34" charset="0"/>
                <a:ea typeface="Calibri" panose="020F0502020204030204" pitchFamily="34" charset="0"/>
                <a:cs typeface="Times New Roman" panose="02020603050405020304" pitchFamily="18" charset="0"/>
              </a:rPr>
              <a:t> Create a table for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Wild_Cats</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your database with suitable data types that will take the following student credentials: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Student_ID</a:t>
            </a:r>
            <a:r>
              <a:rPr lang="en-US" sz="1800" dirty="0">
                <a:effectLst/>
                <a:latin typeface="Calibri" panose="020F0502020204030204" pitchFamily="34" charset="0"/>
                <a:ea typeface="Calibri" panose="020F0502020204030204" pitchFamily="34" charset="0"/>
                <a:cs typeface="Times New Roman" panose="02020603050405020304" pitchFamily="18" charset="0"/>
              </a:rPr>
              <a:t>(5) ,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Membership_Fee</a:t>
            </a:r>
            <a:r>
              <a:rPr lang="en-US" sz="1800" dirty="0">
                <a:effectLst/>
                <a:latin typeface="Calibri" panose="020F0502020204030204" pitchFamily="34" charset="0"/>
                <a:ea typeface="Calibri" panose="020F0502020204030204" pitchFamily="34" charset="0"/>
                <a:cs typeface="Times New Roman" panose="02020603050405020304" pitchFamily="18" charset="0"/>
              </a:rPr>
              <a:t>(10) </a:t>
            </a:r>
          </a:p>
          <a:p>
            <a:pPr marL="342900" indent="-342900">
              <a:lnSpc>
                <a:spcPct val="107000"/>
              </a:lnSpc>
              <a:spcAft>
                <a:spcPts val="800"/>
              </a:spcAft>
            </a:pPr>
            <a:r>
              <a:rPr kumimoji="0" lang="en-US" altLang="en-US" sz="18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Add the following students and their credentials to the above created table:</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342900" lvl="0" indent="-342900">
              <a:lnSpc>
                <a:spcPct val="107000"/>
              </a:lnSpc>
              <a:spcAft>
                <a:spcPts val="800"/>
              </a:spcAft>
              <a:buFont typeface="+mj-lt"/>
              <a:buAutoNum type="arabicPeriod"/>
            </a:pPr>
            <a:endParaRPr lang="en-ZA"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ZA" dirty="0"/>
          </a:p>
          <a:p>
            <a:endParaRPr lang="en-ZA" dirty="0"/>
          </a:p>
        </p:txBody>
      </p:sp>
      <p:sp>
        <p:nvSpPr>
          <p:cNvPr id="4" name="Rectangle 3">
            <a:extLst>
              <a:ext uri="{FF2B5EF4-FFF2-40B4-BE49-F238E27FC236}">
                <a16:creationId xmlns:a16="http://schemas.microsoft.com/office/drawing/2014/main" id="{A4951717-1B8B-4462-9785-BDB11831E6FB}"/>
              </a:ext>
            </a:extLst>
          </p:cNvPr>
          <p:cNvSpPr/>
          <p:nvPr/>
        </p:nvSpPr>
        <p:spPr>
          <a:xfrm>
            <a:off x="-201168" y="6309360"/>
            <a:ext cx="1225296" cy="3657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Rectangle 2">
            <a:extLst>
              <a:ext uri="{FF2B5EF4-FFF2-40B4-BE49-F238E27FC236}">
                <a16:creationId xmlns:a16="http://schemas.microsoft.com/office/drawing/2014/main" id="{35F76647-162D-408F-AADE-AA8A02907980}"/>
              </a:ext>
            </a:extLst>
          </p:cNvPr>
          <p:cNvSpPr>
            <a:spLocks noChangeArrowheads="1"/>
          </p:cNvSpPr>
          <p:nvPr/>
        </p:nvSpPr>
        <p:spPr bwMode="auto">
          <a:xfrm>
            <a:off x="1112836" y="388239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ZA"/>
          </a:p>
        </p:txBody>
      </p:sp>
      <p:sp>
        <p:nvSpPr>
          <p:cNvPr id="7" name="Rectangle 3">
            <a:extLst>
              <a:ext uri="{FF2B5EF4-FFF2-40B4-BE49-F238E27FC236}">
                <a16:creationId xmlns:a16="http://schemas.microsoft.com/office/drawing/2014/main" id="{2D33D45E-2415-4157-B0E2-FA1ACD269E78}"/>
              </a:ext>
            </a:extLst>
          </p:cNvPr>
          <p:cNvSpPr>
            <a:spLocks noChangeArrowheads="1"/>
          </p:cNvSpPr>
          <p:nvPr/>
        </p:nvSpPr>
        <p:spPr bwMode="auto">
          <a:xfrm>
            <a:off x="1112836" y="415492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9" name="Group 8">
            <a:extLst>
              <a:ext uri="{FF2B5EF4-FFF2-40B4-BE49-F238E27FC236}">
                <a16:creationId xmlns:a16="http://schemas.microsoft.com/office/drawing/2014/main" id="{80524195-C259-8BC5-2054-E0A7B03FA5E9}"/>
              </a:ext>
            </a:extLst>
          </p:cNvPr>
          <p:cNvGrpSpPr/>
          <p:nvPr/>
        </p:nvGrpSpPr>
        <p:grpSpPr>
          <a:xfrm>
            <a:off x="1447799" y="4705477"/>
            <a:ext cx="3684197" cy="1632839"/>
            <a:chOff x="1447799" y="4705477"/>
            <a:chExt cx="3684197" cy="1632839"/>
          </a:xfrm>
        </p:grpSpPr>
        <p:pic>
          <p:nvPicPr>
            <p:cNvPr id="2049" name="Picture 3">
              <a:extLst>
                <a:ext uri="{FF2B5EF4-FFF2-40B4-BE49-F238E27FC236}">
                  <a16:creationId xmlns:a16="http://schemas.microsoft.com/office/drawing/2014/main" id="{6DBF4BBD-ACA5-45C0-BC9F-B2AFD354F58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7667"/>
            <a:stretch/>
          </p:blipFill>
          <p:spPr bwMode="auto">
            <a:xfrm>
              <a:off x="1447799" y="4705477"/>
              <a:ext cx="1225296" cy="162369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a:extLst>
                <a:ext uri="{FF2B5EF4-FFF2-40B4-BE49-F238E27FC236}">
                  <a16:creationId xmlns:a16="http://schemas.microsoft.com/office/drawing/2014/main" id="{CDD0A3BB-0571-8B68-946B-1F29016B43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5166"/>
            <a:stretch/>
          </p:blipFill>
          <p:spPr bwMode="auto">
            <a:xfrm>
              <a:off x="2664785" y="4714621"/>
              <a:ext cx="2467211" cy="1623695"/>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Rectangle 7">
            <a:extLst>
              <a:ext uri="{FF2B5EF4-FFF2-40B4-BE49-F238E27FC236}">
                <a16:creationId xmlns:a16="http://schemas.microsoft.com/office/drawing/2014/main" id="{73A3D728-5DDC-1CF6-27B1-D9D35B58B2B1}"/>
              </a:ext>
            </a:extLst>
          </p:cNvPr>
          <p:cNvSpPr/>
          <p:nvPr/>
        </p:nvSpPr>
        <p:spPr>
          <a:xfrm>
            <a:off x="1205201" y="5735394"/>
            <a:ext cx="3998333" cy="72941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330351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D226C-3277-4C0E-8CA3-D8CA8320D938}"/>
              </a:ext>
            </a:extLst>
          </p:cNvPr>
          <p:cNvSpPr>
            <a:spLocks noGrp="1"/>
          </p:cNvSpPr>
          <p:nvPr>
            <p:ph type="title"/>
          </p:nvPr>
        </p:nvSpPr>
        <p:spPr/>
        <p:txBody>
          <a:bodyPr/>
          <a:lstStyle/>
          <a:p>
            <a:r>
              <a:rPr lang="en-ZA" dirty="0"/>
              <a:t>Drop Database</a:t>
            </a:r>
          </a:p>
        </p:txBody>
      </p:sp>
      <p:sp>
        <p:nvSpPr>
          <p:cNvPr id="3" name="Content Placeholder 2">
            <a:extLst>
              <a:ext uri="{FF2B5EF4-FFF2-40B4-BE49-F238E27FC236}">
                <a16:creationId xmlns:a16="http://schemas.microsoft.com/office/drawing/2014/main" id="{E29FABC5-6B3B-4E58-8583-BC743C935F44}"/>
              </a:ext>
            </a:extLst>
          </p:cNvPr>
          <p:cNvSpPr>
            <a:spLocks noGrp="1"/>
          </p:cNvSpPr>
          <p:nvPr>
            <p:ph idx="1"/>
          </p:nvPr>
        </p:nvSpPr>
        <p:spPr/>
        <p:txBody>
          <a:bodyPr/>
          <a:lstStyle/>
          <a:p>
            <a:pPr lvl="0"/>
            <a:r>
              <a:rPr lang="en-ZA" b="0" i="0" dirty="0">
                <a:solidFill>
                  <a:srgbClr val="0000CD"/>
                </a:solidFill>
                <a:effectLst/>
              </a:rPr>
              <a:t>DROP</a:t>
            </a:r>
            <a:r>
              <a:rPr lang="en-ZA" b="0" i="0" dirty="0">
                <a:solidFill>
                  <a:srgbClr val="000000"/>
                </a:solidFill>
                <a:effectLst/>
              </a:rPr>
              <a:t> </a:t>
            </a:r>
            <a:r>
              <a:rPr lang="en-ZA" b="0" i="0" dirty="0">
                <a:solidFill>
                  <a:srgbClr val="0000CD"/>
                </a:solidFill>
                <a:effectLst/>
              </a:rPr>
              <a:t>DATABASE</a:t>
            </a:r>
            <a:r>
              <a:rPr lang="en-ZA" b="0" i="0" dirty="0">
                <a:solidFill>
                  <a:srgbClr val="000000"/>
                </a:solidFill>
                <a:effectLst/>
              </a:rPr>
              <a:t> </a:t>
            </a:r>
            <a:r>
              <a:rPr lang="en-ZA" b="0" i="1" dirty="0" err="1">
                <a:solidFill>
                  <a:srgbClr val="000000"/>
                </a:solidFill>
                <a:effectLst/>
              </a:rPr>
              <a:t>databasename</a:t>
            </a:r>
            <a:r>
              <a:rPr lang="en-ZA" b="0" i="0" dirty="0">
                <a:solidFill>
                  <a:srgbClr val="000000"/>
                </a:solidFill>
                <a:effectLst/>
              </a:rPr>
              <a:t>;</a:t>
            </a:r>
          </a:p>
          <a:p>
            <a:pPr lvl="0"/>
            <a:endParaRPr lang="en-ZA" dirty="0">
              <a:solidFill>
                <a:srgbClr val="000000"/>
              </a:solidFill>
            </a:endParaRPr>
          </a:p>
          <a:p>
            <a:pPr lvl="0"/>
            <a:r>
              <a:rPr lang="en-ZA" b="0" i="0" dirty="0">
                <a:solidFill>
                  <a:srgbClr val="0000CD"/>
                </a:solidFill>
                <a:effectLst/>
              </a:rPr>
              <a:t>DROP</a:t>
            </a:r>
            <a:r>
              <a:rPr lang="en-ZA" b="0" i="0" dirty="0">
                <a:solidFill>
                  <a:srgbClr val="000000"/>
                </a:solidFill>
                <a:effectLst/>
              </a:rPr>
              <a:t> </a:t>
            </a:r>
            <a:r>
              <a:rPr lang="en-ZA" b="0" i="0" dirty="0">
                <a:solidFill>
                  <a:srgbClr val="0000CD"/>
                </a:solidFill>
                <a:effectLst/>
              </a:rPr>
              <a:t>DATABASE</a:t>
            </a:r>
            <a:r>
              <a:rPr lang="en-ZA" b="0" i="0" dirty="0">
                <a:solidFill>
                  <a:srgbClr val="000000"/>
                </a:solidFill>
                <a:effectLst/>
              </a:rPr>
              <a:t> </a:t>
            </a:r>
            <a:r>
              <a:rPr lang="en-ZA" b="0" i="0" dirty="0" err="1">
                <a:solidFill>
                  <a:srgbClr val="000000"/>
                </a:solidFill>
                <a:effectLst/>
              </a:rPr>
              <a:t>testDB</a:t>
            </a:r>
            <a:r>
              <a:rPr lang="en-ZA" b="0" i="0" dirty="0">
                <a:solidFill>
                  <a:srgbClr val="000000"/>
                </a:solidFill>
                <a:effectLst/>
              </a:rPr>
              <a:t>;</a:t>
            </a:r>
            <a:endParaRPr lang="en-ZA" dirty="0"/>
          </a:p>
        </p:txBody>
      </p:sp>
      <p:pic>
        <p:nvPicPr>
          <p:cNvPr id="5122" name="Picture 2">
            <a:extLst>
              <a:ext uri="{FF2B5EF4-FFF2-40B4-BE49-F238E27FC236}">
                <a16:creationId xmlns:a16="http://schemas.microsoft.com/office/drawing/2014/main" id="{5AD8DD7D-5B05-4409-B592-6AA4AE38D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58050" y="1100137"/>
            <a:ext cx="3486150" cy="4657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3484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5DC32-791A-4C11-9C98-E8E92771BB83}"/>
              </a:ext>
            </a:extLst>
          </p:cNvPr>
          <p:cNvSpPr>
            <a:spLocks noGrp="1"/>
          </p:cNvSpPr>
          <p:nvPr>
            <p:ph type="title"/>
          </p:nvPr>
        </p:nvSpPr>
        <p:spPr/>
        <p:txBody>
          <a:bodyPr/>
          <a:lstStyle/>
          <a:p>
            <a:r>
              <a:rPr lang="en-ZA" dirty="0"/>
              <a:t>Drop table</a:t>
            </a:r>
          </a:p>
        </p:txBody>
      </p:sp>
      <p:sp>
        <p:nvSpPr>
          <p:cNvPr id="3" name="Content Placeholder 2">
            <a:extLst>
              <a:ext uri="{FF2B5EF4-FFF2-40B4-BE49-F238E27FC236}">
                <a16:creationId xmlns:a16="http://schemas.microsoft.com/office/drawing/2014/main" id="{B2495826-4E94-45F9-9011-DE7E34515982}"/>
              </a:ext>
            </a:extLst>
          </p:cNvPr>
          <p:cNvSpPr>
            <a:spLocks noGrp="1"/>
          </p:cNvSpPr>
          <p:nvPr>
            <p:ph idx="1"/>
          </p:nvPr>
        </p:nvSpPr>
        <p:spPr/>
        <p:txBody>
          <a:bodyPr/>
          <a:lstStyle/>
          <a:p>
            <a:r>
              <a:rPr lang="en-ZA" b="0" i="0" dirty="0">
                <a:solidFill>
                  <a:srgbClr val="0000CD"/>
                </a:solidFill>
                <a:effectLst/>
              </a:rPr>
              <a:t>DROP</a:t>
            </a:r>
            <a:r>
              <a:rPr lang="en-ZA" b="0" i="0" dirty="0">
                <a:solidFill>
                  <a:srgbClr val="000000"/>
                </a:solidFill>
                <a:effectLst/>
              </a:rPr>
              <a:t> </a:t>
            </a:r>
            <a:r>
              <a:rPr lang="en-ZA" b="0" i="0" dirty="0">
                <a:solidFill>
                  <a:srgbClr val="0000CD"/>
                </a:solidFill>
                <a:effectLst/>
              </a:rPr>
              <a:t>TABLE</a:t>
            </a:r>
            <a:r>
              <a:rPr lang="en-ZA" b="0" i="0" dirty="0">
                <a:solidFill>
                  <a:srgbClr val="000000"/>
                </a:solidFill>
                <a:effectLst/>
              </a:rPr>
              <a:t> </a:t>
            </a:r>
            <a:r>
              <a:rPr lang="en-ZA" b="0" i="1" dirty="0" err="1">
                <a:solidFill>
                  <a:srgbClr val="000000"/>
                </a:solidFill>
                <a:effectLst/>
              </a:rPr>
              <a:t>table_name</a:t>
            </a:r>
            <a:r>
              <a:rPr lang="en-ZA" b="0" i="0" dirty="0">
                <a:solidFill>
                  <a:srgbClr val="000000"/>
                </a:solidFill>
                <a:effectLst/>
              </a:rPr>
              <a:t>;</a:t>
            </a:r>
          </a:p>
          <a:p>
            <a:endParaRPr lang="en-ZA" dirty="0">
              <a:solidFill>
                <a:srgbClr val="000000"/>
              </a:solidFill>
            </a:endParaRPr>
          </a:p>
          <a:p>
            <a:r>
              <a:rPr lang="en-ZA" b="0" i="0" dirty="0">
                <a:solidFill>
                  <a:srgbClr val="0000CD"/>
                </a:solidFill>
                <a:effectLst/>
              </a:rPr>
              <a:t>DROP</a:t>
            </a:r>
            <a:r>
              <a:rPr lang="en-ZA" b="0" i="0" dirty="0">
                <a:solidFill>
                  <a:srgbClr val="000000"/>
                </a:solidFill>
                <a:effectLst/>
              </a:rPr>
              <a:t> </a:t>
            </a:r>
            <a:r>
              <a:rPr lang="en-ZA" b="0" i="0" dirty="0">
                <a:solidFill>
                  <a:srgbClr val="0000CD"/>
                </a:solidFill>
                <a:effectLst/>
              </a:rPr>
              <a:t>TABLE</a:t>
            </a:r>
            <a:r>
              <a:rPr lang="en-ZA" b="0" i="0" dirty="0">
                <a:solidFill>
                  <a:srgbClr val="000000"/>
                </a:solidFill>
                <a:effectLst/>
              </a:rPr>
              <a:t> Shippers;</a:t>
            </a:r>
          </a:p>
          <a:p>
            <a:endParaRPr lang="en-ZA" dirty="0"/>
          </a:p>
        </p:txBody>
      </p:sp>
    </p:spTree>
    <p:extLst>
      <p:ext uri="{BB962C8B-B14F-4D97-AF65-F5344CB8AC3E}">
        <p14:creationId xmlns:p14="http://schemas.microsoft.com/office/powerpoint/2010/main" val="3047329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D5902-CE5D-445B-AF82-2B95742AA8A7}"/>
              </a:ext>
            </a:extLst>
          </p:cNvPr>
          <p:cNvSpPr>
            <a:spLocks noGrp="1"/>
          </p:cNvSpPr>
          <p:nvPr>
            <p:ph type="title"/>
          </p:nvPr>
        </p:nvSpPr>
        <p:spPr/>
        <p:txBody>
          <a:bodyPr/>
          <a:lstStyle/>
          <a:p>
            <a:r>
              <a:rPr lang="en-ZA" dirty="0"/>
              <a:t>Truncate</a:t>
            </a:r>
          </a:p>
        </p:txBody>
      </p:sp>
      <p:sp>
        <p:nvSpPr>
          <p:cNvPr id="3" name="Content Placeholder 2">
            <a:extLst>
              <a:ext uri="{FF2B5EF4-FFF2-40B4-BE49-F238E27FC236}">
                <a16:creationId xmlns:a16="http://schemas.microsoft.com/office/drawing/2014/main" id="{C9EB524F-68F1-41F0-B841-4BC3806D7617}"/>
              </a:ext>
            </a:extLst>
          </p:cNvPr>
          <p:cNvSpPr>
            <a:spLocks noGrp="1"/>
          </p:cNvSpPr>
          <p:nvPr>
            <p:ph idx="1"/>
          </p:nvPr>
        </p:nvSpPr>
        <p:spPr/>
        <p:txBody>
          <a:bodyPr/>
          <a:lstStyle/>
          <a:p>
            <a:r>
              <a:rPr lang="en-ZA" b="0" i="0" dirty="0">
                <a:solidFill>
                  <a:srgbClr val="0000CD"/>
                </a:solidFill>
                <a:effectLst/>
              </a:rPr>
              <a:t>TRUNCATE</a:t>
            </a:r>
            <a:r>
              <a:rPr lang="en-ZA" b="0" i="0" dirty="0">
                <a:solidFill>
                  <a:srgbClr val="000000"/>
                </a:solidFill>
                <a:effectLst/>
              </a:rPr>
              <a:t> </a:t>
            </a:r>
            <a:r>
              <a:rPr lang="en-ZA" b="0" i="0" dirty="0">
                <a:solidFill>
                  <a:srgbClr val="0000CD"/>
                </a:solidFill>
                <a:effectLst/>
              </a:rPr>
              <a:t>TABLE</a:t>
            </a:r>
            <a:r>
              <a:rPr lang="en-ZA" b="0" i="0" dirty="0">
                <a:solidFill>
                  <a:srgbClr val="000000"/>
                </a:solidFill>
                <a:effectLst/>
              </a:rPr>
              <a:t> </a:t>
            </a:r>
            <a:r>
              <a:rPr lang="en-ZA" b="0" i="1" dirty="0" err="1">
                <a:solidFill>
                  <a:srgbClr val="000000"/>
                </a:solidFill>
                <a:effectLst/>
              </a:rPr>
              <a:t>table_name</a:t>
            </a:r>
            <a:r>
              <a:rPr lang="en-ZA" b="0" i="0" dirty="0">
                <a:solidFill>
                  <a:srgbClr val="000000"/>
                </a:solidFill>
                <a:effectLst/>
              </a:rPr>
              <a:t>;</a:t>
            </a:r>
          </a:p>
          <a:p>
            <a:endParaRPr lang="en-ZA" dirty="0">
              <a:solidFill>
                <a:srgbClr val="000000"/>
              </a:solidFill>
              <a:latin typeface="Consolas" panose="020B0609020204030204" pitchFamily="49" charset="0"/>
            </a:endParaRPr>
          </a:p>
          <a:p>
            <a:endParaRPr lang="en-ZA" dirty="0"/>
          </a:p>
        </p:txBody>
      </p:sp>
      <p:pic>
        <p:nvPicPr>
          <p:cNvPr id="7" name="Picture 6" descr="Table&#10;&#10;Description automatically generated">
            <a:extLst>
              <a:ext uri="{FF2B5EF4-FFF2-40B4-BE49-F238E27FC236}">
                <a16:creationId xmlns:a16="http://schemas.microsoft.com/office/drawing/2014/main" id="{FB1996AE-4962-4DE1-A61A-6012726E2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7702" y="387554"/>
            <a:ext cx="5317897" cy="6470446"/>
          </a:xfrm>
          <a:prstGeom prst="rect">
            <a:avLst/>
          </a:prstGeom>
        </p:spPr>
      </p:pic>
    </p:spTree>
    <p:extLst>
      <p:ext uri="{BB962C8B-B14F-4D97-AF65-F5344CB8AC3E}">
        <p14:creationId xmlns:p14="http://schemas.microsoft.com/office/powerpoint/2010/main" val="109288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B531-0743-D2AD-02CA-25BDD79C8F14}"/>
              </a:ext>
            </a:extLst>
          </p:cNvPr>
          <p:cNvSpPr>
            <a:spLocks noGrp="1"/>
          </p:cNvSpPr>
          <p:nvPr>
            <p:ph type="title"/>
          </p:nvPr>
        </p:nvSpPr>
        <p:spPr/>
        <p:txBody>
          <a:bodyPr/>
          <a:lstStyle/>
          <a:p>
            <a:r>
              <a:rPr lang="en-US" dirty="0"/>
              <a:t>Chapter 7: Data defining Language</a:t>
            </a:r>
            <a:endParaRPr lang="en-ZA" dirty="0"/>
          </a:p>
        </p:txBody>
      </p:sp>
      <p:sp>
        <p:nvSpPr>
          <p:cNvPr id="3" name="Content Placeholder 2">
            <a:extLst>
              <a:ext uri="{FF2B5EF4-FFF2-40B4-BE49-F238E27FC236}">
                <a16:creationId xmlns:a16="http://schemas.microsoft.com/office/drawing/2014/main" id="{7BE0BCE9-8BA3-6B8D-CE50-720CDB4E4C1E}"/>
              </a:ext>
            </a:extLst>
          </p:cNvPr>
          <p:cNvSpPr>
            <a:spLocks noGrp="1"/>
          </p:cNvSpPr>
          <p:nvPr>
            <p:ph idx="1"/>
          </p:nvPr>
        </p:nvSpPr>
        <p:spPr/>
        <p:txBody>
          <a:bodyPr>
            <a:normAutofit/>
          </a:bodyPr>
          <a:lstStyle/>
          <a:p>
            <a:r>
              <a:rPr lang="en-ZA" sz="2800" dirty="0">
                <a:solidFill>
                  <a:schemeClr val="accent2"/>
                </a:solidFill>
              </a:rPr>
              <a:t>Content:</a:t>
            </a:r>
          </a:p>
          <a:p>
            <a:pPr marL="514350" indent="-514350">
              <a:buFont typeface="+mj-lt"/>
              <a:buAutoNum type="arabicPeriod"/>
            </a:pPr>
            <a:r>
              <a:rPr lang="en-ZA" sz="2800" dirty="0">
                <a:solidFill>
                  <a:schemeClr val="accent2"/>
                </a:solidFill>
              </a:rPr>
              <a:t>Create database</a:t>
            </a:r>
          </a:p>
          <a:p>
            <a:pPr marL="514350" indent="-514350">
              <a:buFont typeface="+mj-lt"/>
              <a:buAutoNum type="arabicPeriod"/>
            </a:pPr>
            <a:r>
              <a:rPr lang="en-ZA" sz="2800" dirty="0">
                <a:solidFill>
                  <a:schemeClr val="accent2"/>
                </a:solidFill>
              </a:rPr>
              <a:t>Use Clause</a:t>
            </a:r>
          </a:p>
          <a:p>
            <a:pPr marL="514350" indent="-514350">
              <a:buFont typeface="+mj-lt"/>
              <a:buAutoNum type="arabicPeriod"/>
            </a:pPr>
            <a:r>
              <a:rPr lang="en-ZA" sz="2800" dirty="0">
                <a:solidFill>
                  <a:schemeClr val="accent2"/>
                </a:solidFill>
              </a:rPr>
              <a:t>Create tables</a:t>
            </a:r>
          </a:p>
          <a:p>
            <a:pPr marL="514350" indent="-514350">
              <a:buFont typeface="+mj-lt"/>
              <a:buAutoNum type="arabicPeriod"/>
            </a:pPr>
            <a:r>
              <a:rPr lang="en-ZA" sz="2800" dirty="0">
                <a:solidFill>
                  <a:schemeClr val="accent2"/>
                </a:solidFill>
              </a:rPr>
              <a:t>Insert into</a:t>
            </a:r>
          </a:p>
          <a:p>
            <a:pPr marL="514350" indent="-514350">
              <a:buFont typeface="+mj-lt"/>
              <a:buAutoNum type="arabicPeriod"/>
            </a:pPr>
            <a:r>
              <a:rPr lang="en-ZA" sz="2800" dirty="0">
                <a:solidFill>
                  <a:schemeClr val="accent2"/>
                </a:solidFill>
              </a:rPr>
              <a:t>Drop Table/Database</a:t>
            </a:r>
          </a:p>
          <a:p>
            <a:pPr marL="514350" indent="-514350">
              <a:buFont typeface="+mj-lt"/>
              <a:buAutoNum type="arabicPeriod"/>
            </a:pPr>
            <a:r>
              <a:rPr lang="en-ZA" sz="2800" dirty="0">
                <a:solidFill>
                  <a:schemeClr val="accent2"/>
                </a:solidFill>
              </a:rPr>
              <a:t>Truncate table</a:t>
            </a: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a:p>
            <a:pPr marL="514350" indent="-514350">
              <a:buFont typeface="+mj-lt"/>
              <a:buAutoNum type="arabicPeriod"/>
            </a:pPr>
            <a:endParaRPr lang="en-ZA" sz="2800" dirty="0">
              <a:solidFill>
                <a:schemeClr val="accent2"/>
              </a:solidFill>
            </a:endParaRPr>
          </a:p>
        </p:txBody>
      </p:sp>
    </p:spTree>
    <p:extLst>
      <p:ext uri="{BB962C8B-B14F-4D97-AF65-F5344CB8AC3E}">
        <p14:creationId xmlns:p14="http://schemas.microsoft.com/office/powerpoint/2010/main" val="2987240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7DBD-9921-4AF3-BD3C-7483BEF704BF}"/>
              </a:ext>
            </a:extLst>
          </p:cNvPr>
          <p:cNvSpPr>
            <a:spLocks noGrp="1"/>
          </p:cNvSpPr>
          <p:nvPr>
            <p:ph type="title"/>
          </p:nvPr>
        </p:nvSpPr>
        <p:spPr/>
        <p:txBody>
          <a:bodyPr vert="horz" lIns="91440" tIns="45720" rIns="91440" bIns="45720" rtlCol="0" anchor="ctr">
            <a:normAutofit/>
          </a:bodyPr>
          <a:lstStyle/>
          <a:p>
            <a:r>
              <a:rPr lang="en-US" dirty="0"/>
              <a:t>create Database</a:t>
            </a:r>
            <a:endParaRPr lang="en-ZA" dirty="0"/>
          </a:p>
        </p:txBody>
      </p:sp>
      <p:sp>
        <p:nvSpPr>
          <p:cNvPr id="3" name="Content Placeholder 2">
            <a:extLst>
              <a:ext uri="{FF2B5EF4-FFF2-40B4-BE49-F238E27FC236}">
                <a16:creationId xmlns:a16="http://schemas.microsoft.com/office/drawing/2014/main" id="{E3EDF71D-7B91-4B9F-B024-A7A2CD68C400}"/>
              </a:ext>
            </a:extLst>
          </p:cNvPr>
          <p:cNvSpPr>
            <a:spLocks noGrp="1"/>
          </p:cNvSpPr>
          <p:nvPr>
            <p:ph idx="1"/>
          </p:nvPr>
        </p:nvSpPr>
        <p:spPr/>
        <p:txBody>
          <a:bodyPr/>
          <a:lstStyle/>
          <a:p>
            <a:pPr marL="0" indent="0">
              <a:buNone/>
            </a:pPr>
            <a:r>
              <a:rPr lang="en-ZA" b="0" i="0" dirty="0">
                <a:solidFill>
                  <a:srgbClr val="0000CD"/>
                </a:solidFill>
                <a:effectLst/>
              </a:rPr>
              <a:t>CREATE</a:t>
            </a:r>
            <a:r>
              <a:rPr lang="en-ZA" b="0" i="0" dirty="0">
                <a:solidFill>
                  <a:srgbClr val="000000"/>
                </a:solidFill>
                <a:effectLst/>
              </a:rPr>
              <a:t> </a:t>
            </a:r>
            <a:r>
              <a:rPr lang="en-ZA" b="0" i="0" dirty="0">
                <a:solidFill>
                  <a:srgbClr val="0000CD"/>
                </a:solidFill>
                <a:effectLst/>
              </a:rPr>
              <a:t>DATABASE</a:t>
            </a:r>
            <a:r>
              <a:rPr lang="en-ZA" b="0" i="0" dirty="0">
                <a:solidFill>
                  <a:srgbClr val="000000"/>
                </a:solidFill>
                <a:effectLst/>
              </a:rPr>
              <a:t> </a:t>
            </a:r>
            <a:r>
              <a:rPr lang="en-ZA" b="0" i="1" dirty="0" err="1">
                <a:solidFill>
                  <a:srgbClr val="000000"/>
                </a:solidFill>
                <a:effectLst/>
              </a:rPr>
              <a:t>databasename</a:t>
            </a:r>
            <a:r>
              <a:rPr lang="en-ZA" b="0" i="0" dirty="0">
                <a:solidFill>
                  <a:srgbClr val="000000"/>
                </a:solidFill>
                <a:effectLst/>
              </a:rPr>
              <a:t>;</a:t>
            </a:r>
          </a:p>
          <a:p>
            <a:pPr marL="0" indent="0">
              <a:buNone/>
            </a:pPr>
            <a:endParaRPr lang="en-ZA" dirty="0">
              <a:solidFill>
                <a:srgbClr val="000000"/>
              </a:solidFill>
            </a:endParaRPr>
          </a:p>
          <a:p>
            <a:pPr marL="0" indent="0">
              <a:buNone/>
            </a:pPr>
            <a:r>
              <a:rPr lang="en-ZA" dirty="0"/>
              <a:t>CREATE DATABASE </a:t>
            </a:r>
            <a:r>
              <a:rPr lang="en-ZA" dirty="0" err="1"/>
              <a:t>testDB</a:t>
            </a:r>
            <a:r>
              <a:rPr lang="en-ZA" dirty="0"/>
              <a:t>;</a:t>
            </a:r>
          </a:p>
        </p:txBody>
      </p:sp>
      <p:sp>
        <p:nvSpPr>
          <p:cNvPr id="4" name="AutoShape 2" descr="Image titled Create a SQL Server Database Step 4">
            <a:extLst>
              <a:ext uri="{FF2B5EF4-FFF2-40B4-BE49-F238E27FC236}">
                <a16:creationId xmlns:a16="http://schemas.microsoft.com/office/drawing/2014/main" id="{61C63346-CB49-4B6B-914E-145A3C0AB15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ZA"/>
          </a:p>
        </p:txBody>
      </p:sp>
      <p:grpSp>
        <p:nvGrpSpPr>
          <p:cNvPr id="10" name="Group 9">
            <a:extLst>
              <a:ext uri="{FF2B5EF4-FFF2-40B4-BE49-F238E27FC236}">
                <a16:creationId xmlns:a16="http://schemas.microsoft.com/office/drawing/2014/main" id="{431A9533-2B07-47B1-ADE3-B40C3912E8FA}"/>
              </a:ext>
            </a:extLst>
          </p:cNvPr>
          <p:cNvGrpSpPr/>
          <p:nvPr/>
        </p:nvGrpSpPr>
        <p:grpSpPr>
          <a:xfrm>
            <a:off x="7510368" y="3434657"/>
            <a:ext cx="4183437" cy="4601783"/>
            <a:chOff x="6760563" y="1137753"/>
            <a:chExt cx="4661941" cy="5128138"/>
          </a:xfrm>
        </p:grpSpPr>
        <p:pic>
          <p:nvPicPr>
            <p:cNvPr id="8" name="Picture 7">
              <a:extLst>
                <a:ext uri="{FF2B5EF4-FFF2-40B4-BE49-F238E27FC236}">
                  <a16:creationId xmlns:a16="http://schemas.microsoft.com/office/drawing/2014/main" id="{DD2381FB-AB27-4098-99DA-0029EF743B93}"/>
                </a:ext>
              </a:extLst>
            </p:cNvPr>
            <p:cNvPicPr>
              <a:picLocks noChangeAspect="1"/>
            </p:cNvPicPr>
            <p:nvPr/>
          </p:nvPicPr>
          <p:blipFill rotWithShape="1">
            <a:blip r:embed="rId3"/>
            <a:srcRect t="9749" r="85123" b="42777"/>
            <a:stretch/>
          </p:blipFill>
          <p:spPr>
            <a:xfrm>
              <a:off x="6760563" y="1137753"/>
              <a:ext cx="4661941" cy="5128138"/>
            </a:xfrm>
            <a:prstGeom prst="rect">
              <a:avLst/>
            </a:prstGeom>
          </p:spPr>
        </p:pic>
        <p:sp>
          <p:nvSpPr>
            <p:cNvPr id="9" name="Rectangle 8">
              <a:extLst>
                <a:ext uri="{FF2B5EF4-FFF2-40B4-BE49-F238E27FC236}">
                  <a16:creationId xmlns:a16="http://schemas.microsoft.com/office/drawing/2014/main" id="{925651D6-6EB1-4660-B07B-01714E15A59C}"/>
                </a:ext>
              </a:extLst>
            </p:cNvPr>
            <p:cNvSpPr/>
            <p:nvPr/>
          </p:nvSpPr>
          <p:spPr>
            <a:xfrm>
              <a:off x="7570033" y="4452079"/>
              <a:ext cx="1124262" cy="2848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grpSp>
      <p:pic>
        <p:nvPicPr>
          <p:cNvPr id="2052" name="Picture 4">
            <a:extLst>
              <a:ext uri="{FF2B5EF4-FFF2-40B4-BE49-F238E27FC236}">
                <a16:creationId xmlns:a16="http://schemas.microsoft.com/office/drawing/2014/main" id="{4328D709-0B25-478D-A456-BB6C0C4FB0F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7898"/>
          <a:stretch/>
        </p:blipFill>
        <p:spPr bwMode="auto">
          <a:xfrm>
            <a:off x="7510368" y="499023"/>
            <a:ext cx="3940469" cy="2130868"/>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595A2A51-7C61-87C3-08A3-75B7A9A7903D}"/>
              </a:ext>
            </a:extLst>
          </p:cNvPr>
          <p:cNvSpPr txBox="1">
            <a:spLocks/>
          </p:cNvSpPr>
          <p:nvPr/>
        </p:nvSpPr>
        <p:spPr>
          <a:xfrm>
            <a:off x="7510368" y="74681"/>
            <a:ext cx="3065617" cy="4416552"/>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Font typeface="Tw Cen MT" panose="020B0602020104020603" pitchFamily="34" charset="0"/>
              <a:buNone/>
            </a:pPr>
            <a:r>
              <a:rPr lang="en-ZA" dirty="0">
                <a:latin typeface="Consolas" panose="020B0609020204030204" pitchFamily="49" charset="0"/>
              </a:rPr>
              <a:t>SQL Server</a:t>
            </a:r>
          </a:p>
          <a:p>
            <a:pPr marL="0" indent="0">
              <a:buFont typeface="Tw Cen MT" panose="020B0602020104020603" pitchFamily="34" charset="0"/>
              <a:buNone/>
            </a:pPr>
            <a:endParaRPr lang="en-ZA" dirty="0">
              <a:latin typeface="Consolas" panose="020B0609020204030204" pitchFamily="49" charset="0"/>
            </a:endParaRPr>
          </a:p>
          <a:p>
            <a:pPr marL="0" indent="0">
              <a:buFont typeface="Tw Cen MT" panose="020B0602020104020603" pitchFamily="34" charset="0"/>
              <a:buNone/>
            </a:pPr>
            <a:endParaRPr lang="en-ZA" dirty="0">
              <a:latin typeface="Consolas" panose="020B0609020204030204" pitchFamily="49" charset="0"/>
            </a:endParaRPr>
          </a:p>
          <a:p>
            <a:pPr marL="0" indent="0">
              <a:buFont typeface="Tw Cen MT" panose="020B0602020104020603" pitchFamily="34" charset="0"/>
              <a:buNone/>
            </a:pPr>
            <a:endParaRPr lang="en-ZA" dirty="0">
              <a:latin typeface="Consolas" panose="020B0609020204030204" pitchFamily="49" charset="0"/>
            </a:endParaRPr>
          </a:p>
          <a:p>
            <a:pPr marL="0" indent="0">
              <a:buFont typeface="Tw Cen MT" panose="020B0602020104020603" pitchFamily="34" charset="0"/>
              <a:buNone/>
            </a:pPr>
            <a:endParaRPr lang="en-ZA" dirty="0">
              <a:latin typeface="Consolas" panose="020B0609020204030204" pitchFamily="49" charset="0"/>
            </a:endParaRPr>
          </a:p>
          <a:p>
            <a:pPr marL="0" indent="0">
              <a:buFont typeface="Tw Cen MT" panose="020B0602020104020603" pitchFamily="34" charset="0"/>
              <a:buNone/>
            </a:pPr>
            <a:endParaRPr lang="en-ZA" dirty="0">
              <a:latin typeface="Consolas" panose="020B0609020204030204" pitchFamily="49" charset="0"/>
            </a:endParaRPr>
          </a:p>
          <a:p>
            <a:pPr marL="0" indent="0">
              <a:buFont typeface="Tw Cen MT" panose="020B0602020104020603" pitchFamily="34" charset="0"/>
              <a:buNone/>
            </a:pPr>
            <a:r>
              <a:rPr lang="en-ZA" dirty="0">
                <a:latin typeface="Consolas" panose="020B0609020204030204" pitchFamily="49" charset="0"/>
              </a:rPr>
              <a:t>MySQL</a:t>
            </a:r>
            <a:endParaRPr lang="en-ZA" dirty="0"/>
          </a:p>
        </p:txBody>
      </p:sp>
    </p:spTree>
    <p:extLst>
      <p:ext uri="{BB962C8B-B14F-4D97-AF65-F5344CB8AC3E}">
        <p14:creationId xmlns:p14="http://schemas.microsoft.com/office/powerpoint/2010/main" val="413066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E5886-0BB2-4617-A0B7-6138F51135E0}"/>
              </a:ext>
            </a:extLst>
          </p:cNvPr>
          <p:cNvSpPr>
            <a:spLocks noGrp="1"/>
          </p:cNvSpPr>
          <p:nvPr>
            <p:ph type="title"/>
          </p:nvPr>
        </p:nvSpPr>
        <p:spPr/>
        <p:txBody>
          <a:bodyPr/>
          <a:lstStyle/>
          <a:p>
            <a:r>
              <a:rPr lang="en-ZA" dirty="0"/>
              <a:t>Use</a:t>
            </a:r>
          </a:p>
        </p:txBody>
      </p:sp>
      <p:sp>
        <p:nvSpPr>
          <p:cNvPr id="3" name="Content Placeholder 2">
            <a:extLst>
              <a:ext uri="{FF2B5EF4-FFF2-40B4-BE49-F238E27FC236}">
                <a16:creationId xmlns:a16="http://schemas.microsoft.com/office/drawing/2014/main" id="{BDAA9A38-9EAE-44A0-97A1-3A08CF55CF1E}"/>
              </a:ext>
            </a:extLst>
          </p:cNvPr>
          <p:cNvSpPr>
            <a:spLocks noGrp="1"/>
          </p:cNvSpPr>
          <p:nvPr>
            <p:ph idx="1"/>
          </p:nvPr>
        </p:nvSpPr>
        <p:spPr/>
        <p:txBody>
          <a:bodyPr/>
          <a:lstStyle/>
          <a:p>
            <a:r>
              <a:rPr lang="en-ZA" b="0" i="0" dirty="0">
                <a:solidFill>
                  <a:srgbClr val="0101FD"/>
                </a:solidFill>
                <a:effectLst/>
              </a:rPr>
              <a:t>USE </a:t>
            </a:r>
            <a:r>
              <a:rPr lang="en-ZA" b="0" i="0" dirty="0" err="1">
                <a:effectLst/>
              </a:rPr>
              <a:t>DatabaseName</a:t>
            </a:r>
            <a:r>
              <a:rPr lang="en-ZA" b="0" i="0" dirty="0">
                <a:effectLst/>
              </a:rPr>
              <a:t>;</a:t>
            </a:r>
          </a:p>
          <a:p>
            <a:endParaRPr lang="en-ZA" dirty="0"/>
          </a:p>
          <a:p>
            <a:r>
              <a:rPr lang="en-ZA" b="0" i="0" dirty="0">
                <a:solidFill>
                  <a:srgbClr val="0101FD"/>
                </a:solidFill>
                <a:effectLst/>
              </a:rPr>
              <a:t>USE</a:t>
            </a:r>
            <a:r>
              <a:rPr lang="en-ZA" b="0" i="0" dirty="0">
                <a:solidFill>
                  <a:srgbClr val="171717"/>
                </a:solidFill>
                <a:effectLst/>
              </a:rPr>
              <a:t> </a:t>
            </a:r>
            <a:r>
              <a:rPr lang="en-ZA" b="0" i="0" dirty="0" err="1">
                <a:solidFill>
                  <a:srgbClr val="171717"/>
                </a:solidFill>
                <a:effectLst/>
              </a:rPr>
              <a:t>testDB</a:t>
            </a:r>
            <a:r>
              <a:rPr lang="en-ZA" b="0" i="0" dirty="0">
                <a:solidFill>
                  <a:srgbClr val="171717"/>
                </a:solidFill>
                <a:effectLst/>
              </a:rPr>
              <a:t>;</a:t>
            </a:r>
            <a:endParaRPr lang="en-ZA" dirty="0"/>
          </a:p>
        </p:txBody>
      </p:sp>
    </p:spTree>
    <p:extLst>
      <p:ext uri="{BB962C8B-B14F-4D97-AF65-F5344CB8AC3E}">
        <p14:creationId xmlns:p14="http://schemas.microsoft.com/office/powerpoint/2010/main" val="233501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0B93-C3D7-4F5E-8AC5-A2BC78E49CAF}"/>
              </a:ext>
            </a:extLst>
          </p:cNvPr>
          <p:cNvSpPr>
            <a:spLocks noGrp="1"/>
          </p:cNvSpPr>
          <p:nvPr>
            <p:ph type="title"/>
          </p:nvPr>
        </p:nvSpPr>
        <p:spPr/>
        <p:txBody>
          <a:bodyPr/>
          <a:lstStyle/>
          <a:p>
            <a:r>
              <a:rPr lang="en-ZA" dirty="0"/>
              <a:t>Create table</a:t>
            </a:r>
          </a:p>
        </p:txBody>
      </p:sp>
      <p:sp>
        <p:nvSpPr>
          <p:cNvPr id="3" name="Content Placeholder 2">
            <a:extLst>
              <a:ext uri="{FF2B5EF4-FFF2-40B4-BE49-F238E27FC236}">
                <a16:creationId xmlns:a16="http://schemas.microsoft.com/office/drawing/2014/main" id="{77AA419A-C3E5-4741-AC0B-B1D32C6D2378}"/>
              </a:ext>
            </a:extLst>
          </p:cNvPr>
          <p:cNvSpPr>
            <a:spLocks noGrp="1"/>
          </p:cNvSpPr>
          <p:nvPr>
            <p:ph idx="1"/>
          </p:nvPr>
        </p:nvSpPr>
        <p:spPr/>
        <p:txBody>
          <a:bodyPr/>
          <a:lstStyle/>
          <a:p>
            <a:r>
              <a:rPr lang="en-ZA" sz="2200" kern="1200" dirty="0">
                <a:solidFill>
                  <a:schemeClr val="tx1"/>
                </a:solidFill>
                <a:effectLst/>
                <a:ea typeface="+mn-ea"/>
                <a:cs typeface="+mn-cs"/>
              </a:rPr>
              <a:t>Create table </a:t>
            </a:r>
            <a:r>
              <a:rPr lang="en-ZA" sz="2200" kern="1200" dirty="0" err="1">
                <a:solidFill>
                  <a:schemeClr val="tx1"/>
                </a:solidFill>
                <a:effectLst/>
                <a:ea typeface="+mn-ea"/>
                <a:cs typeface="+mn-cs"/>
              </a:rPr>
              <a:t>tablename</a:t>
            </a:r>
            <a:endParaRPr lang="en-ZA" sz="2200" kern="1200" dirty="0">
              <a:solidFill>
                <a:schemeClr val="tx1"/>
              </a:solidFill>
              <a:effectLst/>
              <a:ea typeface="+mn-ea"/>
              <a:cs typeface="+mn-cs"/>
            </a:endParaRPr>
          </a:p>
          <a:p>
            <a:r>
              <a:rPr lang="en-ZA" sz="2200" kern="1200" dirty="0">
                <a:solidFill>
                  <a:schemeClr val="tx1"/>
                </a:solidFill>
                <a:effectLst/>
                <a:ea typeface="+mn-ea"/>
                <a:cs typeface="+mn-cs"/>
              </a:rPr>
              <a:t>(</a:t>
            </a:r>
            <a:r>
              <a:rPr lang="en-ZA" sz="2200" kern="1200" dirty="0" err="1">
                <a:solidFill>
                  <a:schemeClr val="tx1"/>
                </a:solidFill>
                <a:effectLst/>
                <a:ea typeface="+mn-ea"/>
                <a:cs typeface="+mn-cs"/>
              </a:rPr>
              <a:t>column</a:t>
            </a:r>
            <a:r>
              <a:rPr lang="en-ZA" dirty="0" err="1"/>
              <a:t>N</a:t>
            </a:r>
            <a:r>
              <a:rPr lang="en-ZA" sz="2200" kern="1200" dirty="0" err="1">
                <a:solidFill>
                  <a:schemeClr val="tx1"/>
                </a:solidFill>
                <a:effectLst/>
                <a:ea typeface="+mn-ea"/>
                <a:cs typeface="+mn-cs"/>
              </a:rPr>
              <a:t>ame</a:t>
            </a:r>
            <a:r>
              <a:rPr lang="en-ZA" sz="2200" kern="1200" dirty="0">
                <a:solidFill>
                  <a:schemeClr val="tx1"/>
                </a:solidFill>
                <a:effectLst/>
                <a:ea typeface="+mn-ea"/>
                <a:cs typeface="+mn-cs"/>
              </a:rPr>
              <a:t> datatype</a:t>
            </a:r>
            <a:r>
              <a:rPr lang="en-ZA" dirty="0"/>
              <a:t> ,</a:t>
            </a:r>
          </a:p>
          <a:p>
            <a:r>
              <a:rPr lang="en-ZA" sz="2200" kern="1200" dirty="0" err="1">
                <a:solidFill>
                  <a:schemeClr val="tx1"/>
                </a:solidFill>
                <a:effectLst/>
                <a:ea typeface="+mn-ea"/>
                <a:cs typeface="+mn-cs"/>
              </a:rPr>
              <a:t>Column</a:t>
            </a:r>
            <a:r>
              <a:rPr lang="en-ZA" dirty="0" err="1"/>
              <a:t>N</a:t>
            </a:r>
            <a:r>
              <a:rPr lang="en-ZA" sz="2200" kern="1200" dirty="0" err="1">
                <a:solidFill>
                  <a:schemeClr val="tx1"/>
                </a:solidFill>
                <a:effectLst/>
                <a:ea typeface="+mn-ea"/>
                <a:cs typeface="+mn-cs"/>
              </a:rPr>
              <a:t>ame</a:t>
            </a:r>
            <a:r>
              <a:rPr lang="en-ZA" sz="2200" kern="1200" dirty="0">
                <a:solidFill>
                  <a:schemeClr val="tx1"/>
                </a:solidFill>
                <a:effectLst/>
                <a:ea typeface="+mn-ea"/>
                <a:cs typeface="+mn-cs"/>
              </a:rPr>
              <a:t> datatype);</a:t>
            </a:r>
          </a:p>
          <a:p>
            <a:endParaRPr lang="en-US" b="0" i="0" dirty="0">
              <a:solidFill>
                <a:srgbClr val="0000CD"/>
              </a:solidFill>
              <a:effectLst/>
            </a:endParaRPr>
          </a:p>
          <a:p>
            <a:r>
              <a:rPr lang="en-US" b="0" i="0" dirty="0">
                <a:solidFill>
                  <a:srgbClr val="0000CD"/>
                </a:solidFill>
                <a:effectLst/>
              </a:rPr>
              <a:t>CREATE</a:t>
            </a:r>
            <a:r>
              <a:rPr lang="en-US" b="0" i="0" dirty="0">
                <a:solidFill>
                  <a:srgbClr val="000000"/>
                </a:solidFill>
                <a:effectLst/>
              </a:rPr>
              <a:t> </a:t>
            </a:r>
            <a:r>
              <a:rPr lang="en-US" b="0" i="0" dirty="0">
                <a:solidFill>
                  <a:srgbClr val="0000CD"/>
                </a:solidFill>
                <a:effectLst/>
              </a:rPr>
              <a:t>TABLE</a:t>
            </a:r>
            <a:r>
              <a:rPr lang="en-US" b="0" i="0" dirty="0">
                <a:solidFill>
                  <a:srgbClr val="000000"/>
                </a:solidFill>
                <a:effectLst/>
              </a:rPr>
              <a:t> Persons (</a:t>
            </a:r>
            <a:br>
              <a:rPr lang="en-US" dirty="0"/>
            </a:br>
            <a:r>
              <a:rPr lang="en-US" b="0" i="0" dirty="0">
                <a:solidFill>
                  <a:srgbClr val="000000"/>
                </a:solidFill>
                <a:effectLst/>
              </a:rPr>
              <a:t>    </a:t>
            </a:r>
            <a:r>
              <a:rPr lang="en-US" b="0" i="0" dirty="0" err="1">
                <a:solidFill>
                  <a:srgbClr val="000000"/>
                </a:solidFill>
                <a:effectLst/>
              </a:rPr>
              <a:t>PersonID</a:t>
            </a:r>
            <a:r>
              <a:rPr lang="en-US" b="0" i="0" dirty="0">
                <a:solidFill>
                  <a:srgbClr val="000000"/>
                </a:solidFill>
                <a:effectLst/>
              </a:rPr>
              <a:t> int, </a:t>
            </a:r>
            <a:br>
              <a:rPr lang="en-US" dirty="0"/>
            </a:br>
            <a:r>
              <a:rPr lang="en-US" b="0" i="0" dirty="0">
                <a:solidFill>
                  <a:srgbClr val="000000"/>
                </a:solidFill>
                <a:effectLst/>
              </a:rPr>
              <a:t>    </a:t>
            </a:r>
            <a:r>
              <a:rPr lang="en-US" b="0" i="0" dirty="0" err="1">
                <a:solidFill>
                  <a:srgbClr val="000000"/>
                </a:solidFill>
                <a:effectLst/>
              </a:rPr>
              <a:t>LastName</a:t>
            </a:r>
            <a:r>
              <a:rPr lang="en-US" b="0" i="0" dirty="0">
                <a:solidFill>
                  <a:srgbClr val="000000"/>
                </a:solidFill>
                <a:effectLst/>
              </a:rPr>
              <a:t> varchar(</a:t>
            </a:r>
            <a:r>
              <a:rPr lang="en-US" b="0" i="0" dirty="0">
                <a:solidFill>
                  <a:srgbClr val="FF0000"/>
                </a:solidFill>
                <a:effectLst/>
              </a:rPr>
              <a:t>255</a:t>
            </a:r>
            <a:r>
              <a:rPr lang="en-US" b="0" i="0" dirty="0">
                <a:solidFill>
                  <a:srgbClr val="000000"/>
                </a:solidFill>
                <a:effectLst/>
              </a:rPr>
              <a:t>), </a:t>
            </a:r>
            <a:br>
              <a:rPr lang="en-US" dirty="0"/>
            </a:br>
            <a:r>
              <a:rPr lang="en-US" b="0" i="0" dirty="0">
                <a:solidFill>
                  <a:srgbClr val="000000"/>
                </a:solidFill>
                <a:effectLst/>
              </a:rPr>
              <a:t>    FirstName varchar(</a:t>
            </a:r>
            <a:r>
              <a:rPr lang="en-US" b="0" i="0" dirty="0">
                <a:solidFill>
                  <a:srgbClr val="FF0000"/>
                </a:solidFill>
                <a:effectLst/>
              </a:rPr>
              <a:t>255</a:t>
            </a:r>
            <a:r>
              <a:rPr lang="en-US" b="0" i="0" dirty="0">
                <a:solidFill>
                  <a:srgbClr val="000000"/>
                </a:solidFill>
                <a:effectLst/>
              </a:rPr>
              <a:t>), </a:t>
            </a:r>
            <a:br>
              <a:rPr lang="en-US" dirty="0"/>
            </a:br>
            <a:r>
              <a:rPr lang="en-US" b="0" i="0" dirty="0">
                <a:solidFill>
                  <a:srgbClr val="000000"/>
                </a:solidFill>
                <a:effectLst/>
              </a:rPr>
              <a:t>    Address varchar(</a:t>
            </a:r>
            <a:r>
              <a:rPr lang="en-US" b="0" i="0" dirty="0">
                <a:solidFill>
                  <a:srgbClr val="FF0000"/>
                </a:solidFill>
                <a:effectLst/>
              </a:rPr>
              <a:t>255</a:t>
            </a:r>
            <a:r>
              <a:rPr lang="en-US" b="0" i="0" dirty="0">
                <a:solidFill>
                  <a:srgbClr val="000000"/>
                </a:solidFill>
                <a:effectLst/>
              </a:rPr>
              <a:t>), </a:t>
            </a:r>
            <a:br>
              <a:rPr lang="en-US" dirty="0"/>
            </a:br>
            <a:r>
              <a:rPr lang="en-US" b="0" i="0" dirty="0">
                <a:solidFill>
                  <a:srgbClr val="000000"/>
                </a:solidFill>
                <a:effectLst/>
              </a:rPr>
              <a:t>    City varchar(</a:t>
            </a:r>
            <a:r>
              <a:rPr lang="en-US" b="0" i="0" dirty="0">
                <a:solidFill>
                  <a:srgbClr val="FF0000"/>
                </a:solidFill>
                <a:effectLst/>
              </a:rPr>
              <a:t>255</a:t>
            </a:r>
            <a:r>
              <a:rPr lang="en-US" b="0" i="0" dirty="0">
                <a:solidFill>
                  <a:srgbClr val="000000"/>
                </a:solidFill>
                <a:effectLst/>
              </a:rPr>
              <a:t>),</a:t>
            </a:r>
            <a:br>
              <a:rPr lang="en-US" dirty="0"/>
            </a:br>
            <a:r>
              <a:rPr lang="en-US" b="0" i="0" dirty="0">
                <a:solidFill>
                  <a:srgbClr val="000000"/>
                </a:solidFill>
                <a:effectLst/>
              </a:rPr>
              <a:t>);</a:t>
            </a:r>
            <a:endParaRPr lang="en-ZA" dirty="0"/>
          </a:p>
        </p:txBody>
      </p:sp>
    </p:spTree>
    <p:extLst>
      <p:ext uri="{BB962C8B-B14F-4D97-AF65-F5344CB8AC3E}">
        <p14:creationId xmlns:p14="http://schemas.microsoft.com/office/powerpoint/2010/main" val="656535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5504C-7A9B-40AA-9ADE-9006CFF9392D}"/>
              </a:ext>
            </a:extLst>
          </p:cNvPr>
          <p:cNvSpPr>
            <a:spLocks noGrp="1"/>
          </p:cNvSpPr>
          <p:nvPr>
            <p:ph type="title"/>
          </p:nvPr>
        </p:nvSpPr>
        <p:spPr/>
        <p:txBody>
          <a:bodyPr/>
          <a:lstStyle/>
          <a:p>
            <a:r>
              <a:rPr lang="en-ZA" dirty="0"/>
              <a:t>Create table</a:t>
            </a:r>
          </a:p>
        </p:txBody>
      </p:sp>
      <p:sp>
        <p:nvSpPr>
          <p:cNvPr id="3" name="Content Placeholder 2">
            <a:extLst>
              <a:ext uri="{FF2B5EF4-FFF2-40B4-BE49-F238E27FC236}">
                <a16:creationId xmlns:a16="http://schemas.microsoft.com/office/drawing/2014/main" id="{F661D438-5EE5-4668-A4ED-2BD0F096E0EF}"/>
              </a:ext>
            </a:extLst>
          </p:cNvPr>
          <p:cNvSpPr>
            <a:spLocks noGrp="1"/>
          </p:cNvSpPr>
          <p:nvPr>
            <p:ph idx="1"/>
          </p:nvPr>
        </p:nvSpPr>
        <p:spPr>
          <a:xfrm>
            <a:off x="1024128" y="1892808"/>
            <a:ext cx="10842290" cy="4965192"/>
          </a:xfrm>
        </p:spPr>
        <p:txBody>
          <a:bodyPr numCol="2">
            <a:normAutofit/>
          </a:bodyPr>
          <a:lstStyle/>
          <a:p>
            <a:pPr marL="0" indent="0">
              <a:buNone/>
            </a:pPr>
            <a:endParaRPr lang="en-ZA" dirty="0"/>
          </a:p>
          <a:p>
            <a:r>
              <a:rPr lang="en-ZA" kern="1200" dirty="0">
                <a:solidFill>
                  <a:schemeClr val="tx1"/>
                </a:solidFill>
                <a:effectLst/>
                <a:latin typeface="+mn-lt"/>
                <a:ea typeface="+mn-ea"/>
                <a:cs typeface="+mn-cs"/>
              </a:rPr>
              <a:t>Create table cats</a:t>
            </a:r>
          </a:p>
          <a:p>
            <a:r>
              <a:rPr lang="en-ZA" dirty="0"/>
              <a:t>(</a:t>
            </a:r>
          </a:p>
          <a:p>
            <a:r>
              <a:rPr lang="en-ZA" dirty="0" err="1"/>
              <a:t>CatID</a:t>
            </a:r>
            <a:r>
              <a:rPr lang="en-ZA" dirty="0"/>
              <a:t> int not null </a:t>
            </a:r>
            <a:r>
              <a:rPr lang="en-ZA" dirty="0" err="1"/>
              <a:t>auto_increment</a:t>
            </a:r>
            <a:r>
              <a:rPr lang="en-ZA" dirty="0"/>
              <a:t>  ,</a:t>
            </a:r>
          </a:p>
          <a:p>
            <a:r>
              <a:rPr lang="en-ZA" dirty="0"/>
              <a:t>Name varchar(20) NOT NULL,  </a:t>
            </a:r>
          </a:p>
          <a:p>
            <a:r>
              <a:rPr lang="en-ZA" dirty="0"/>
              <a:t>age int NOT NULL , </a:t>
            </a:r>
          </a:p>
          <a:p>
            <a:r>
              <a:rPr lang="en-ZA" dirty="0"/>
              <a:t>dob date default </a:t>
            </a:r>
            <a:r>
              <a:rPr lang="en-ZA" dirty="0" err="1"/>
              <a:t>getdate</a:t>
            </a:r>
            <a:r>
              <a:rPr lang="en-ZA" dirty="0"/>
              <a:t>() ,</a:t>
            </a:r>
          </a:p>
          <a:p>
            <a:r>
              <a:rPr lang="en-ZA" b="1" dirty="0">
                <a:highlight>
                  <a:srgbClr val="FFFF00"/>
                </a:highlight>
              </a:rPr>
              <a:t>primary key(</a:t>
            </a:r>
            <a:r>
              <a:rPr lang="en-ZA" b="1" dirty="0" err="1">
                <a:highlight>
                  <a:srgbClr val="FFFF00"/>
                </a:highlight>
              </a:rPr>
              <a:t>catID</a:t>
            </a:r>
            <a:r>
              <a:rPr lang="en-ZA" b="1" dirty="0">
                <a:highlight>
                  <a:srgbClr val="FFFF00"/>
                </a:highlight>
              </a:rPr>
              <a:t>)</a:t>
            </a:r>
          </a:p>
          <a:p>
            <a:r>
              <a:rPr lang="en-ZA" dirty="0"/>
              <a:t>)</a:t>
            </a:r>
          </a:p>
          <a:p>
            <a:endParaRPr lang="en-ZA" dirty="0"/>
          </a:p>
          <a:p>
            <a:pPr marL="0" indent="0">
              <a:buNone/>
            </a:pPr>
            <a:r>
              <a:rPr lang="en-ZA" dirty="0"/>
              <a:t> </a:t>
            </a:r>
            <a:r>
              <a:rPr lang="en-ZA" b="1" i="1" dirty="0"/>
              <a:t>OR</a:t>
            </a:r>
          </a:p>
          <a:p>
            <a:r>
              <a:rPr lang="en-ZA" kern="1200" dirty="0">
                <a:solidFill>
                  <a:schemeClr val="tx1"/>
                </a:solidFill>
                <a:effectLst/>
                <a:latin typeface="+mn-lt"/>
                <a:ea typeface="+mn-ea"/>
                <a:cs typeface="+mn-cs"/>
              </a:rPr>
              <a:t>Create table cats</a:t>
            </a:r>
          </a:p>
          <a:p>
            <a:r>
              <a:rPr lang="en-ZA" dirty="0"/>
              <a:t>(</a:t>
            </a:r>
          </a:p>
          <a:p>
            <a:r>
              <a:rPr lang="en-ZA" dirty="0" err="1"/>
              <a:t>CatID</a:t>
            </a:r>
            <a:r>
              <a:rPr lang="en-ZA" dirty="0"/>
              <a:t> int not null </a:t>
            </a:r>
            <a:r>
              <a:rPr lang="en-ZA" dirty="0" err="1"/>
              <a:t>auto_increment</a:t>
            </a:r>
            <a:r>
              <a:rPr lang="en-ZA" dirty="0"/>
              <a:t> </a:t>
            </a:r>
            <a:r>
              <a:rPr lang="en-ZA" b="1" dirty="0">
                <a:highlight>
                  <a:srgbClr val="FFFF00"/>
                </a:highlight>
              </a:rPr>
              <a:t>Primary key,</a:t>
            </a:r>
            <a:r>
              <a:rPr lang="en-ZA" b="1" dirty="0"/>
              <a:t>  </a:t>
            </a:r>
          </a:p>
          <a:p>
            <a:r>
              <a:rPr lang="en-ZA" dirty="0"/>
              <a:t>Name varchar(20) NOT NULL , </a:t>
            </a:r>
          </a:p>
          <a:p>
            <a:r>
              <a:rPr lang="en-ZA" dirty="0"/>
              <a:t>age int NOT NULL  ,</a:t>
            </a:r>
          </a:p>
          <a:p>
            <a:r>
              <a:rPr lang="en-ZA" dirty="0"/>
              <a:t>dob date default </a:t>
            </a:r>
            <a:r>
              <a:rPr lang="en-ZA" dirty="0" err="1"/>
              <a:t>getdate</a:t>
            </a:r>
            <a:r>
              <a:rPr lang="en-ZA" dirty="0"/>
              <a:t>()</a:t>
            </a:r>
          </a:p>
          <a:p>
            <a:r>
              <a:rPr lang="en-ZA" dirty="0"/>
              <a:t>)</a:t>
            </a:r>
            <a:endParaRPr lang="en-ZA" kern="1200" dirty="0">
              <a:solidFill>
                <a:schemeClr val="tx1"/>
              </a:solidFill>
              <a:effectLst/>
              <a:latin typeface="+mn-lt"/>
              <a:ea typeface="+mn-ea"/>
              <a:cs typeface="+mn-cs"/>
            </a:endParaRPr>
          </a:p>
        </p:txBody>
      </p:sp>
    </p:spTree>
    <p:extLst>
      <p:ext uri="{BB962C8B-B14F-4D97-AF65-F5344CB8AC3E}">
        <p14:creationId xmlns:p14="http://schemas.microsoft.com/office/powerpoint/2010/main" val="311661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2" end="1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3" end="1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4" end="1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5" end="1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6" end="1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0D55-71CB-4D4A-8558-F91178C5418D}"/>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5B61E45E-B57E-4D28-8B13-31DC062D4AB7}"/>
              </a:ext>
            </a:extLst>
          </p:cNvPr>
          <p:cNvSpPr>
            <a:spLocks noGrp="1"/>
          </p:cNvSpPr>
          <p:nvPr>
            <p:ph idx="1"/>
          </p:nvPr>
        </p:nvSpPr>
        <p:spPr/>
        <p:txBody>
          <a:bodyPr/>
          <a:lstStyle/>
          <a:p>
            <a:r>
              <a:rPr lang="en-US" dirty="0"/>
              <a:t>CREATE TABLE CUSTOMERS</a:t>
            </a:r>
          </a:p>
          <a:p>
            <a:r>
              <a:rPr lang="en-US" dirty="0"/>
              <a:t>(</a:t>
            </a:r>
          </a:p>
          <a:p>
            <a:r>
              <a:rPr lang="en-US" dirty="0"/>
              <a:t>   ID INT NOT NULL, </a:t>
            </a:r>
          </a:p>
          <a:p>
            <a:r>
              <a:rPr lang="en-US" dirty="0"/>
              <a:t>   NAME VARCHAR (20) NOT NULL, </a:t>
            </a:r>
          </a:p>
          <a:p>
            <a:r>
              <a:rPr lang="en-US" dirty="0"/>
              <a:t>   AGE  INT NOT NULL ,</a:t>
            </a:r>
          </a:p>
          <a:p>
            <a:r>
              <a:rPr lang="en-US" dirty="0"/>
              <a:t>   ADDRESS CHAR (25) , </a:t>
            </a:r>
          </a:p>
          <a:p>
            <a:r>
              <a:rPr lang="en-US" dirty="0"/>
              <a:t>   SALARY DECIMAL (18 , 2),        </a:t>
            </a:r>
          </a:p>
          <a:p>
            <a:r>
              <a:rPr lang="en-US" dirty="0"/>
              <a:t>   PRIMARY KEY (ID)</a:t>
            </a:r>
          </a:p>
          <a:p>
            <a:pPr marL="0" indent="0">
              <a:buNone/>
            </a:pPr>
            <a:r>
              <a:rPr lang="en-US" dirty="0"/>
              <a:t>);</a:t>
            </a:r>
            <a:endParaRPr lang="en-ZA" dirty="0"/>
          </a:p>
        </p:txBody>
      </p:sp>
    </p:spTree>
    <p:extLst>
      <p:ext uri="{BB962C8B-B14F-4D97-AF65-F5344CB8AC3E}">
        <p14:creationId xmlns:p14="http://schemas.microsoft.com/office/powerpoint/2010/main" val="3591584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0CF71-E65E-420A-856E-EE2E0A88945E}"/>
              </a:ext>
            </a:extLst>
          </p:cNvPr>
          <p:cNvSpPr>
            <a:spLocks noGrp="1"/>
          </p:cNvSpPr>
          <p:nvPr>
            <p:ph type="title"/>
          </p:nvPr>
        </p:nvSpPr>
        <p:spPr/>
        <p:txBody>
          <a:bodyPr/>
          <a:lstStyle/>
          <a:p>
            <a:r>
              <a:rPr lang="en-ZA" dirty="0"/>
              <a:t>Insert into</a:t>
            </a:r>
          </a:p>
        </p:txBody>
      </p:sp>
      <p:sp>
        <p:nvSpPr>
          <p:cNvPr id="3" name="Content Placeholder 2">
            <a:extLst>
              <a:ext uri="{FF2B5EF4-FFF2-40B4-BE49-F238E27FC236}">
                <a16:creationId xmlns:a16="http://schemas.microsoft.com/office/drawing/2014/main" id="{7C704612-B338-4B87-8A82-799A9F50810E}"/>
              </a:ext>
            </a:extLst>
          </p:cNvPr>
          <p:cNvSpPr>
            <a:spLocks noGrp="1"/>
          </p:cNvSpPr>
          <p:nvPr>
            <p:ph idx="1"/>
          </p:nvPr>
        </p:nvSpPr>
        <p:spPr/>
        <p:txBody>
          <a:bodyPr/>
          <a:lstStyle/>
          <a:p>
            <a:r>
              <a:rPr lang="en-US" i="1" dirty="0"/>
              <a:t>Once your table is created you need to add data to it. This is how we do that:</a:t>
            </a:r>
          </a:p>
          <a:p>
            <a:r>
              <a:rPr lang="en-US" b="0" i="0" dirty="0">
                <a:solidFill>
                  <a:srgbClr val="0000CD"/>
                </a:solidFill>
                <a:effectLst/>
                <a:latin typeface="Consolas" panose="020B0609020204030204" pitchFamily="49" charset="0"/>
              </a:rPr>
              <a:t>INSERT</a:t>
            </a:r>
            <a:r>
              <a:rPr lang="en-US" b="0" i="0" dirty="0">
                <a:solidFill>
                  <a:srgbClr val="000000"/>
                </a:solidFill>
                <a:effectLst/>
                <a:latin typeface="Consolas" panose="020B0609020204030204" pitchFamily="49" charset="0"/>
              </a:rPr>
              <a:t> </a:t>
            </a:r>
            <a:r>
              <a:rPr lang="en-US" b="0" i="0" dirty="0">
                <a:solidFill>
                  <a:srgbClr val="0000CD"/>
                </a:solidFill>
                <a:effectLst/>
                <a:latin typeface="Consolas" panose="020B0609020204030204" pitchFamily="49" charset="0"/>
              </a:rPr>
              <a:t>INTO</a:t>
            </a:r>
            <a:r>
              <a:rPr lang="en-US" b="0" i="0" dirty="0">
                <a:solidFill>
                  <a:srgbClr val="000000"/>
                </a:solidFill>
                <a:effectLst/>
                <a:latin typeface="Consolas" panose="020B0609020204030204" pitchFamily="49" charset="0"/>
              </a:rPr>
              <a:t> </a:t>
            </a:r>
            <a:r>
              <a:rPr lang="en-US" b="0" i="1" dirty="0" err="1">
                <a:solidFill>
                  <a:srgbClr val="000000"/>
                </a:solidFill>
                <a:effectLst/>
                <a:latin typeface="Consolas" panose="020B0609020204030204" pitchFamily="49" charset="0"/>
              </a:rPr>
              <a:t>table_name</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column1</a:t>
            </a:r>
            <a:r>
              <a:rPr lang="en-US" b="0" i="0" dirty="0">
                <a:solidFill>
                  <a:srgbClr val="000000"/>
                </a:solidFill>
                <a:effectLst/>
                <a:latin typeface="Consolas" panose="020B0609020204030204" pitchFamily="49" charset="0"/>
              </a:rPr>
              <a:t> </a:t>
            </a:r>
            <a:r>
              <a:rPr lang="en-US" i="1" dirty="0">
                <a:solidFill>
                  <a:srgbClr val="000000"/>
                </a:solidFill>
                <a:latin typeface="Consolas" panose="020B0609020204030204" pitchFamily="49" charset="0"/>
              </a:rPr>
              <a:t>, </a:t>
            </a:r>
            <a:r>
              <a:rPr lang="en-US" b="0" i="1" dirty="0">
                <a:solidFill>
                  <a:srgbClr val="000000"/>
                </a:solidFill>
                <a:effectLst/>
                <a:latin typeface="Consolas" panose="020B0609020204030204" pitchFamily="49" charset="0"/>
              </a:rPr>
              <a:t>column2</a:t>
            </a:r>
            <a:r>
              <a:rPr lang="en-US" dirty="0">
                <a:solidFill>
                  <a:srgbClr val="000000"/>
                </a:solidFill>
                <a:latin typeface="Consolas" panose="020B0609020204030204" pitchFamily="49" charset="0"/>
              </a:rPr>
              <a:t>,</a:t>
            </a:r>
            <a:r>
              <a:rPr lang="en-US" b="0" i="1" dirty="0">
                <a:solidFill>
                  <a:srgbClr val="000000"/>
                </a:solidFill>
                <a:effectLst/>
                <a:latin typeface="Consolas" panose="020B0609020204030204" pitchFamily="49" charset="0"/>
              </a:rPr>
              <a:t> column3</a:t>
            </a:r>
            <a:r>
              <a:rPr lang="en-US" b="0" i="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a:t>
            </a:r>
            <a:r>
              <a:rPr lang="en-US" b="0" i="0" dirty="0">
                <a:solidFill>
                  <a:srgbClr val="000000"/>
                </a:solidFill>
                <a:effectLst/>
                <a:latin typeface="Consolas" panose="020B0609020204030204" pitchFamily="49" charset="0"/>
              </a:rPr>
              <a:t>...)</a:t>
            </a:r>
            <a:br>
              <a:rPr lang="en-US" dirty="0"/>
            </a:br>
            <a:r>
              <a:rPr lang="en-US" b="0" i="0" dirty="0">
                <a:solidFill>
                  <a:srgbClr val="0000CD"/>
                </a:solidFill>
                <a:effectLst/>
                <a:latin typeface="Consolas" panose="020B0609020204030204" pitchFamily="49" charset="0"/>
              </a:rPr>
              <a:t>VALUES</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value1’</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 ’value2’</a:t>
            </a:r>
            <a:r>
              <a:rPr lang="en-US" b="0" i="0" dirty="0">
                <a:solidFill>
                  <a:srgbClr val="000000"/>
                </a:solidFill>
                <a:effectLst/>
                <a:latin typeface="Consolas" panose="020B0609020204030204" pitchFamily="49" charset="0"/>
              </a:rPr>
              <a:t> ,</a:t>
            </a:r>
            <a:r>
              <a:rPr lang="en-US" b="0" i="1" dirty="0">
                <a:solidFill>
                  <a:srgbClr val="000000"/>
                </a:solidFill>
                <a:effectLst/>
                <a:latin typeface="Consolas" panose="020B0609020204030204" pitchFamily="49" charset="0"/>
              </a:rPr>
              <a:t> ’value3’</a:t>
            </a:r>
            <a:r>
              <a:rPr lang="en-US" b="0" i="0" dirty="0">
                <a:solidFill>
                  <a:srgbClr val="000000"/>
                </a:solidFill>
                <a:effectLst/>
                <a:latin typeface="Consolas" panose="020B0609020204030204" pitchFamily="49" charset="0"/>
              </a:rPr>
              <a:t>  ...);</a:t>
            </a:r>
          </a:p>
          <a:p>
            <a:endParaRPr lang="en-US" dirty="0"/>
          </a:p>
          <a:p>
            <a:r>
              <a:rPr lang="en-US" dirty="0"/>
              <a:t>INSERT INTO students (</a:t>
            </a:r>
            <a:r>
              <a:rPr lang="en-US" dirty="0" err="1"/>
              <a:t>first_name</a:t>
            </a:r>
            <a:r>
              <a:rPr lang="en-US" dirty="0"/>
              <a:t>,  </a:t>
            </a:r>
            <a:r>
              <a:rPr lang="en-US" dirty="0" err="1"/>
              <a:t>last_name</a:t>
            </a:r>
            <a:r>
              <a:rPr lang="en-US" dirty="0"/>
              <a:t> , email , phone , birthdate)</a:t>
            </a:r>
          </a:p>
          <a:p>
            <a:r>
              <a:rPr lang="en-US" dirty="0"/>
              <a:t>    VALUES ("Peter" , "Rabbit" , "peter@rabbit.com" ,"555-6666" , "2002-06-24");</a:t>
            </a:r>
          </a:p>
          <a:p>
            <a:endParaRPr lang="en-US" dirty="0"/>
          </a:p>
          <a:p>
            <a:r>
              <a:rPr lang="en-US" dirty="0"/>
              <a:t>INSERT INTO students (</a:t>
            </a:r>
            <a:r>
              <a:rPr lang="en-US" dirty="0" err="1"/>
              <a:t>first_name</a:t>
            </a:r>
            <a:r>
              <a:rPr lang="en-US" dirty="0"/>
              <a:t>,  </a:t>
            </a:r>
            <a:r>
              <a:rPr lang="en-US" dirty="0" err="1"/>
              <a:t>last_name</a:t>
            </a:r>
            <a:r>
              <a:rPr lang="en-US" dirty="0"/>
              <a:t> , email , phone,  birthdate)</a:t>
            </a:r>
          </a:p>
          <a:p>
            <a:r>
              <a:rPr lang="en-US" dirty="0"/>
              <a:t>    VALUES ("Alice" , "Wonderland" ,"alice@wonderland.com" ,"555-4444" , "2002-07-04");</a:t>
            </a:r>
          </a:p>
          <a:p>
            <a:endParaRPr lang="en-ZA" dirty="0"/>
          </a:p>
        </p:txBody>
      </p:sp>
    </p:spTree>
    <p:extLst>
      <p:ext uri="{BB962C8B-B14F-4D97-AF65-F5344CB8AC3E}">
        <p14:creationId xmlns:p14="http://schemas.microsoft.com/office/powerpoint/2010/main" val="37792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F6C18-6B2E-291D-FFBC-4B1A191CA4D4}"/>
              </a:ext>
            </a:extLst>
          </p:cNvPr>
          <p:cNvSpPr>
            <a:spLocks noGrp="1"/>
          </p:cNvSpPr>
          <p:nvPr>
            <p:ph type="title"/>
          </p:nvPr>
        </p:nvSpPr>
        <p:spPr/>
        <p:txBody>
          <a:bodyPr/>
          <a:lstStyle/>
          <a:p>
            <a:endParaRPr lang="en-ZA"/>
          </a:p>
        </p:txBody>
      </p:sp>
      <p:sp>
        <p:nvSpPr>
          <p:cNvPr id="3" name="Content Placeholder 2">
            <a:extLst>
              <a:ext uri="{FF2B5EF4-FFF2-40B4-BE49-F238E27FC236}">
                <a16:creationId xmlns:a16="http://schemas.microsoft.com/office/drawing/2014/main" id="{006A9E2F-861B-B288-9DC4-581A852AF01D}"/>
              </a:ext>
            </a:extLst>
          </p:cNvPr>
          <p:cNvSpPr>
            <a:spLocks noGrp="1"/>
          </p:cNvSpPr>
          <p:nvPr>
            <p:ph idx="1"/>
          </p:nvPr>
        </p:nvSpPr>
        <p:spPr/>
        <p:txBody>
          <a:bodyPr/>
          <a:lstStyle/>
          <a:p>
            <a:r>
              <a:rPr lang="en-ZA" b="1" dirty="0"/>
              <a:t>More than 1 record:</a:t>
            </a:r>
          </a:p>
          <a:p>
            <a:endParaRPr lang="en-ZA" dirty="0"/>
          </a:p>
          <a:p>
            <a:r>
              <a:rPr lang="en-US" dirty="0"/>
              <a:t>INSERT INTO employees (</a:t>
            </a:r>
            <a:r>
              <a:rPr lang="en-US" dirty="0" err="1"/>
              <a:t>employee_id</a:t>
            </a:r>
            <a:r>
              <a:rPr lang="en-US" dirty="0"/>
              <a:t>,  </a:t>
            </a:r>
            <a:r>
              <a:rPr lang="en-US" dirty="0" err="1"/>
              <a:t>last_name</a:t>
            </a:r>
            <a:r>
              <a:rPr lang="en-US" dirty="0"/>
              <a:t> , </a:t>
            </a:r>
            <a:r>
              <a:rPr lang="en-US" dirty="0" err="1"/>
              <a:t>first_name</a:t>
            </a:r>
            <a:r>
              <a:rPr lang="en-US" dirty="0"/>
              <a:t>) </a:t>
            </a:r>
          </a:p>
          <a:p>
            <a:r>
              <a:rPr lang="en-US" dirty="0"/>
              <a:t>VALUES (10,‘Anderson’,‘Sarah’) , (11,‘Johnson’,‘Dale’);</a:t>
            </a:r>
            <a:endParaRPr lang="en-ZA" dirty="0"/>
          </a:p>
          <a:p>
            <a:endParaRPr lang="en-ZA" dirty="0"/>
          </a:p>
        </p:txBody>
      </p:sp>
    </p:spTree>
    <p:extLst>
      <p:ext uri="{BB962C8B-B14F-4D97-AF65-F5344CB8AC3E}">
        <p14:creationId xmlns:p14="http://schemas.microsoft.com/office/powerpoint/2010/main" val="17146016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Custom 3">
      <a:dk1>
        <a:sysClr val="windowText" lastClr="000000"/>
      </a:dk1>
      <a:lt1>
        <a:sysClr val="window" lastClr="FFFFFF"/>
      </a:lt1>
      <a:dk2>
        <a:srgbClr val="335B74"/>
      </a:dk2>
      <a:lt2>
        <a:srgbClr val="DFE3E5"/>
      </a:lt2>
      <a:accent1>
        <a:srgbClr val="33CCCC"/>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ABFB6A092BC114FB9C8BF4F3844A63F" ma:contentTypeVersion="12" ma:contentTypeDescription="Create a new document." ma:contentTypeScope="" ma:versionID="44882e59778137eb3abff6fe86cb27ae">
  <xsd:schema xmlns:xsd="http://www.w3.org/2001/XMLSchema" xmlns:xs="http://www.w3.org/2001/XMLSchema" xmlns:p="http://schemas.microsoft.com/office/2006/metadata/properties" xmlns:ns3="1d6905d8-d2be-43f9-a6c8-7ae26326fc2f" xmlns:ns4="2ff071ce-df8b-4fc0-abb4-b097bcbe2cdc" targetNamespace="http://schemas.microsoft.com/office/2006/metadata/properties" ma:root="true" ma:fieldsID="5b1db03e36aed2cb507cf74cdabc5d23" ns3:_="" ns4:_="">
    <xsd:import namespace="1d6905d8-d2be-43f9-a6c8-7ae26326fc2f"/>
    <xsd:import namespace="2ff071ce-df8b-4fc0-abb4-b097bcbe2cd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6905d8-d2be-43f9-a6c8-7ae26326fc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ff071ce-df8b-4fc0-abb4-b097bcbe2c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107D2D-9A75-4854-8A1E-79037BDAB399}">
  <ds:schemaRefs>
    <ds:schemaRef ds:uri="http://schemas.microsoft.com/sharepoint/v3/contenttype/forms"/>
  </ds:schemaRefs>
</ds:datastoreItem>
</file>

<file path=customXml/itemProps2.xml><?xml version="1.0" encoding="utf-8"?>
<ds:datastoreItem xmlns:ds="http://schemas.openxmlformats.org/officeDocument/2006/customXml" ds:itemID="{BD4465B9-5913-49BF-A98C-BEDDD6A19590}">
  <ds:schemaRefs>
    <ds:schemaRef ds:uri="http://purl.org/dc/terms/"/>
    <ds:schemaRef ds:uri="http://schemas.microsoft.com/office/infopath/2007/PartnerControls"/>
    <ds:schemaRef ds:uri="http://www.w3.org/XML/1998/namespace"/>
    <ds:schemaRef ds:uri="http://purl.org/dc/elements/1.1/"/>
    <ds:schemaRef ds:uri="http://schemas.microsoft.com/office/2006/documentManagement/types"/>
    <ds:schemaRef ds:uri="http://schemas.openxmlformats.org/package/2006/metadata/core-properties"/>
    <ds:schemaRef ds:uri="1d6905d8-d2be-43f9-a6c8-7ae26326fc2f"/>
    <ds:schemaRef ds:uri="2ff071ce-df8b-4fc0-abb4-b097bcbe2cdc"/>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2AD56AF1-F8AC-497A-B554-CFAFE608E72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6905d8-d2be-43f9-a6c8-7ae26326fc2f"/>
    <ds:schemaRef ds:uri="2ff071ce-df8b-4fc0-abb4-b097bcbe2c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90676</TotalTime>
  <Words>1324</Words>
  <Application>Microsoft Office PowerPoint</Application>
  <PresentationFormat>Widescreen</PresentationFormat>
  <Paragraphs>182</Paragraphs>
  <Slides>16</Slides>
  <Notes>13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Agency FB</vt:lpstr>
      <vt:lpstr>Arial</vt:lpstr>
      <vt:lpstr>Calibri</vt:lpstr>
      <vt:lpstr>Consolas</vt:lpstr>
      <vt:lpstr>Segoe UI</vt:lpstr>
      <vt:lpstr>Tw Cen MT</vt:lpstr>
      <vt:lpstr>Tw Cen MT Condensed</vt:lpstr>
      <vt:lpstr>Verdana</vt:lpstr>
      <vt:lpstr>Wingdings</vt:lpstr>
      <vt:lpstr>Wingdings 3</vt:lpstr>
      <vt:lpstr>Integral</vt:lpstr>
      <vt:lpstr>Chapter 7: Data defining Language</vt:lpstr>
      <vt:lpstr>Chapter 7: Data defining Language</vt:lpstr>
      <vt:lpstr>create Database</vt:lpstr>
      <vt:lpstr>Use</vt:lpstr>
      <vt:lpstr>Create table</vt:lpstr>
      <vt:lpstr>Create table</vt:lpstr>
      <vt:lpstr>PowerPoint Presentation</vt:lpstr>
      <vt:lpstr>Insert into</vt:lpstr>
      <vt:lpstr>PowerPoint Presentation</vt:lpstr>
      <vt:lpstr>insert into</vt:lpstr>
      <vt:lpstr>PowerPoint Presentation</vt:lpstr>
      <vt:lpstr>Create / insert</vt:lpstr>
      <vt:lpstr>Create / insert</vt:lpstr>
      <vt:lpstr>Drop Database</vt:lpstr>
      <vt:lpstr>Drop table</vt:lpstr>
      <vt:lpstr>Truncate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dc:title>
  <dc:creator>Mitzie van Heerden (Platinum Life)</dc:creator>
  <cp:lastModifiedBy>Makgabo Mapoulo (Platinum Life)</cp:lastModifiedBy>
  <cp:revision>365</cp:revision>
  <dcterms:created xsi:type="dcterms:W3CDTF">2021-01-29T07:55:17Z</dcterms:created>
  <dcterms:modified xsi:type="dcterms:W3CDTF">2023-07-20T11:24:40Z</dcterms:modified>
</cp:coreProperties>
</file>