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844" r:id="rId5"/>
    <p:sldId id="845" r:id="rId6"/>
    <p:sldId id="345" r:id="rId7"/>
    <p:sldId id="590" r:id="rId8"/>
    <p:sldId id="829" r:id="rId9"/>
    <p:sldId id="593" r:id="rId10"/>
    <p:sldId id="591" r:id="rId11"/>
    <p:sldId id="824" r:id="rId12"/>
    <p:sldId id="280" r:id="rId13"/>
    <p:sldId id="594" r:id="rId14"/>
    <p:sldId id="456" r:id="rId15"/>
    <p:sldId id="264" r:id="rId16"/>
    <p:sldId id="830" r:id="rId17"/>
    <p:sldId id="265" r:id="rId18"/>
    <p:sldId id="541" r:id="rId19"/>
    <p:sldId id="597" r:id="rId20"/>
    <p:sldId id="598" r:id="rId21"/>
    <p:sldId id="609" r:id="rId22"/>
    <p:sldId id="83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8: Data Manipulation Language" id="{C5ECF408-CCBF-452D-BB05-7FFA45BEDD22}">
          <p14:sldIdLst>
            <p14:sldId id="844"/>
            <p14:sldId id="845"/>
            <p14:sldId id="345"/>
            <p14:sldId id="590"/>
            <p14:sldId id="829"/>
            <p14:sldId id="593"/>
            <p14:sldId id="591"/>
            <p14:sldId id="824"/>
            <p14:sldId id="280"/>
            <p14:sldId id="594"/>
            <p14:sldId id="456"/>
            <p14:sldId id="264"/>
            <p14:sldId id="830"/>
            <p14:sldId id="265"/>
            <p14:sldId id="541"/>
            <p14:sldId id="597"/>
            <p14:sldId id="598"/>
            <p14:sldId id="609"/>
            <p14:sldId id="8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78664" autoAdjust="0"/>
  </p:normalViewPr>
  <p:slideViewPr>
    <p:cSldViewPr snapToGrid="0">
      <p:cViewPr varScale="1">
        <p:scale>
          <a:sx n="56" d="100"/>
          <a:sy n="56" d="100"/>
        </p:scale>
        <p:origin x="1200" y="78"/>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2023/07/25</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2023/07/25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qlservertutorial.net/sql-server-basics/sql-server-data-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qlservertutorial.net/sql-server-basics/sql-server-data-typ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UPDATE statement is used to modify the existing records in a table.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Be careful when updating records in a table! Notice the WHERE clause in the UPDATE statement. The WHERE clause specifies which record(s) that should be updated. If you omit the WHERE clause  all records in the table will be updated!</a:t>
            </a:r>
          </a:p>
          <a:p>
            <a:endParaRPr lang="en-US" sz="1200" b="0" i="0" kern="1200" dirty="0">
              <a:solidFill>
                <a:schemeClr val="tx1"/>
              </a:solidFill>
              <a:effectLst/>
              <a:latin typeface="+mn-lt"/>
              <a:ea typeface="+mn-ea"/>
              <a:cs typeface="+mn-cs"/>
            </a:endParaRPr>
          </a:p>
          <a:p>
            <a:r>
              <a:rPr lang="en-ZA" dirty="0"/>
              <a:t>Update </a:t>
            </a:r>
            <a:r>
              <a:rPr lang="en-ZA" dirty="0" err="1"/>
              <a:t>tbl</a:t>
            </a:r>
            <a:endParaRPr lang="en-ZA" dirty="0"/>
          </a:p>
          <a:p>
            <a:r>
              <a:rPr lang="en-ZA" dirty="0"/>
              <a:t>Set col1 =  Johannesburg </a:t>
            </a:r>
          </a:p>
          <a:p>
            <a:r>
              <a:rPr lang="en-ZA" dirty="0"/>
              <a:t>Where col1 =  JHB  and </a:t>
            </a:r>
          </a:p>
          <a:p>
            <a:r>
              <a:rPr lang="en-ZA" dirty="0"/>
              <a:t>Col2 =  Newly entered </a:t>
            </a:r>
          </a:p>
          <a:p>
            <a:endParaRPr lang="en-ZA" dirty="0"/>
          </a:p>
          <a:p>
            <a:r>
              <a:rPr lang="en-ZA" dirty="0"/>
              <a:t>https://www.universalclass.com/articles/computers/sql/using-the-update-statement-in-sql.htm</a:t>
            </a:r>
          </a:p>
          <a:p>
            <a:endParaRPr lang="en-ZA" dirty="0"/>
          </a:p>
          <a:p>
            <a:r>
              <a:rPr lang="en-ZA" sz="1800" b="0" i="0" u="none" strike="noStrike" baseline="0" dirty="0">
                <a:solidFill>
                  <a:srgbClr val="000000"/>
                </a:solidFill>
                <a:latin typeface="Courier New" panose="02070309020205020404" pitchFamily="49" charset="0"/>
              </a:rPr>
              <a:t>UPDATE Employees </a:t>
            </a:r>
          </a:p>
          <a:p>
            <a:r>
              <a:rPr lang="en-ZA" sz="1800" b="0" i="0" u="none" strike="noStrike" baseline="0" dirty="0">
                <a:solidFill>
                  <a:srgbClr val="000000"/>
                </a:solidFill>
                <a:latin typeface="Courier New" panose="02070309020205020404" pitchFamily="49" charset="0"/>
              </a:rPr>
              <a:t>SET FirstName =  Nathaniel  </a:t>
            </a:r>
          </a:p>
          <a:p>
            <a:r>
              <a:rPr lang="en-ZA" sz="1800" b="0" i="0" u="none" strike="noStrike" baseline="0" dirty="0">
                <a:solidFill>
                  <a:srgbClr val="000000"/>
                </a:solidFill>
                <a:latin typeface="Courier New" panose="02070309020205020404" pitchFamily="49" charset="0"/>
              </a:rPr>
              <a:t>WHERE FirstName =  Nat ; 	</a:t>
            </a:r>
          </a:p>
          <a:p>
            <a:endParaRPr lang="en-ZA" dirty="0"/>
          </a:p>
          <a:p>
            <a:endParaRPr lang="en-ZA" dirty="0"/>
          </a:p>
          <a:p>
            <a:endParaRPr lang="en-ZA" dirty="0"/>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14746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ZA" i="1" dirty="0"/>
              <a:t>MySQL if </a:t>
            </a:r>
            <a:r>
              <a:rPr lang="en-ZA" i="1" u="sng" dirty="0"/>
              <a:t>Safe update </a:t>
            </a:r>
            <a:r>
              <a:rPr lang="en-ZA" i="1" dirty="0"/>
              <a:t>error: </a:t>
            </a:r>
            <a:endParaRPr lang="en-US" b="0" i="1" dirty="0">
              <a:solidFill>
                <a:srgbClr val="232629"/>
              </a:solidFill>
              <a:effectLst/>
              <a:latin typeface="inherit"/>
            </a:endParaRPr>
          </a:p>
          <a:p>
            <a:pPr algn="l" fontAlgn="base"/>
            <a:r>
              <a:rPr lang="en-US" b="0" i="1" dirty="0">
                <a:solidFill>
                  <a:srgbClr val="232629"/>
                </a:solidFill>
                <a:effectLst/>
                <a:latin typeface="inherit"/>
              </a:rPr>
              <a:t>Follow the following steps before executing the UPDATE command: </a:t>
            </a:r>
            <a:r>
              <a:rPr lang="en-US" b="1" i="1" dirty="0">
                <a:solidFill>
                  <a:srgbClr val="232629"/>
                </a:solidFill>
                <a:effectLst/>
                <a:latin typeface="inherit"/>
              </a:rPr>
              <a:t>In MySQL Workbench</a:t>
            </a:r>
            <a:endParaRPr lang="en-US" b="0" i="1" dirty="0">
              <a:solidFill>
                <a:srgbClr val="232629"/>
              </a:solidFill>
              <a:effectLst/>
              <a:latin typeface="inherit"/>
            </a:endParaRPr>
          </a:p>
          <a:p>
            <a:pPr algn="l" fontAlgn="base">
              <a:buFont typeface="+mj-lt"/>
              <a:buAutoNum type="arabicPeriod"/>
            </a:pPr>
            <a:r>
              <a:rPr lang="en-US" b="0" i="1" dirty="0">
                <a:solidFill>
                  <a:srgbClr val="232629"/>
                </a:solidFill>
                <a:effectLst/>
                <a:latin typeface="inherit"/>
              </a:rPr>
              <a:t>Go to Edit --&gt; Preferences</a:t>
            </a:r>
          </a:p>
          <a:p>
            <a:pPr algn="l" fontAlgn="base">
              <a:buFont typeface="+mj-lt"/>
              <a:buAutoNum type="arabicPeriod"/>
            </a:pPr>
            <a:r>
              <a:rPr lang="en-US" b="0" i="1" dirty="0">
                <a:solidFill>
                  <a:srgbClr val="232629"/>
                </a:solidFill>
                <a:effectLst/>
                <a:latin typeface="inherit"/>
              </a:rPr>
              <a:t>Click "SQL Editor" tab and uncheck "Safe Updates" check box</a:t>
            </a:r>
          </a:p>
          <a:p>
            <a:pPr algn="l" fontAlgn="base">
              <a:buFont typeface="+mj-lt"/>
              <a:buAutoNum type="arabicPeriod"/>
            </a:pPr>
            <a:r>
              <a:rPr lang="en-US" b="0" i="1" dirty="0">
                <a:solidFill>
                  <a:srgbClr val="232629"/>
                </a:solidFill>
                <a:effectLst/>
                <a:latin typeface="inherit"/>
              </a:rPr>
              <a:t>Query --&gt; Reconnect to Server // logout and then login</a:t>
            </a:r>
          </a:p>
          <a:p>
            <a:pPr algn="l" fontAlgn="base">
              <a:buFont typeface="+mj-lt"/>
              <a:buAutoNum type="arabicPeriod"/>
            </a:pPr>
            <a:r>
              <a:rPr lang="en-US" b="0" i="1" dirty="0">
                <a:solidFill>
                  <a:srgbClr val="232629"/>
                </a:solidFill>
                <a:effectLst/>
                <a:latin typeface="inherit"/>
              </a:rPr>
              <a:t>Now execute your SQL 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 Incorrect field entries: </a:t>
            </a:r>
            <a:r>
              <a:rPr lang="en-US" dirty="0"/>
              <a:t> (Email hidden by Airbnb) </a:t>
            </a:r>
            <a:r>
              <a:rPr lang="en-ZA" dirty="0"/>
              <a:t> &amp; NULL values</a:t>
            </a:r>
          </a:p>
          <a:p>
            <a:endParaRPr lang="en-ZA" dirty="0"/>
          </a:p>
          <a:p>
            <a:r>
              <a:rPr lang="en-ZA" dirty="0"/>
              <a:t>b. 4 entries each</a:t>
            </a:r>
          </a:p>
          <a:p>
            <a:endParaRPr lang="en-ZA" dirty="0"/>
          </a:p>
          <a:p>
            <a:r>
              <a:rPr lang="en-US" dirty="0"/>
              <a:t>c. select * from listings</a:t>
            </a:r>
          </a:p>
          <a:p>
            <a:r>
              <a:rPr lang="en-US" dirty="0"/>
              <a:t>where </a:t>
            </a:r>
            <a:r>
              <a:rPr lang="en-US" dirty="0" err="1"/>
              <a:t>host_name</a:t>
            </a:r>
            <a:r>
              <a:rPr lang="en-US" dirty="0"/>
              <a:t> = </a:t>
            </a:r>
          </a:p>
          <a:p>
            <a:r>
              <a:rPr lang="en-US" dirty="0"/>
              <a:t>order by </a:t>
            </a:r>
            <a:r>
              <a:rPr lang="en-US" dirty="0" err="1"/>
              <a:t>host_name</a:t>
            </a:r>
            <a:r>
              <a:rPr lang="en-US" dirty="0"/>
              <a:t>;</a:t>
            </a:r>
          </a:p>
          <a:p>
            <a:endParaRPr lang="en-US" dirty="0"/>
          </a:p>
          <a:p>
            <a:r>
              <a:rPr lang="en-US" dirty="0"/>
              <a:t>select * from listings</a:t>
            </a:r>
          </a:p>
          <a:p>
            <a:r>
              <a:rPr lang="en-US" dirty="0"/>
              <a:t>where </a:t>
            </a:r>
            <a:r>
              <a:rPr lang="en-US" dirty="0" err="1"/>
              <a:t>host_name</a:t>
            </a:r>
            <a:r>
              <a:rPr lang="en-US" dirty="0"/>
              <a:t> =  (Email hidden by Airbnb) </a:t>
            </a:r>
          </a:p>
          <a:p>
            <a:r>
              <a:rPr lang="en-US" dirty="0"/>
              <a:t>order by </a:t>
            </a:r>
            <a:r>
              <a:rPr lang="en-US" dirty="0" err="1"/>
              <a:t>host_name</a:t>
            </a:r>
            <a:r>
              <a:rPr lang="en-US" dirty="0"/>
              <a:t>;</a:t>
            </a:r>
          </a:p>
          <a:p>
            <a:endParaRPr lang="en-US" dirty="0"/>
          </a:p>
          <a:p>
            <a:r>
              <a:rPr lang="en-US" dirty="0"/>
              <a:t>Update </a:t>
            </a:r>
            <a:r>
              <a:rPr lang="en-US" dirty="0" err="1"/>
              <a:t>listingsSet</a:t>
            </a:r>
            <a:r>
              <a:rPr lang="en-US" dirty="0"/>
              <a:t> </a:t>
            </a:r>
            <a:r>
              <a:rPr lang="en-US" dirty="0" err="1"/>
              <a:t>host_name</a:t>
            </a:r>
            <a:r>
              <a:rPr lang="en-US" dirty="0"/>
              <a:t> = Case When </a:t>
            </a:r>
            <a:r>
              <a:rPr lang="en-US" dirty="0" err="1"/>
              <a:t>host_name</a:t>
            </a:r>
            <a:r>
              <a:rPr lang="en-US" dirty="0"/>
              <a:t> = (Email hidden by Airbnb)  then  Hidden When </a:t>
            </a:r>
            <a:r>
              <a:rPr lang="en-US" dirty="0" err="1"/>
              <a:t>host_name</a:t>
            </a:r>
            <a:r>
              <a:rPr lang="en-US" dirty="0"/>
              <a:t> =    then  Not completed End;</a:t>
            </a:r>
          </a:p>
          <a:p>
            <a:endParaRPr lang="en-US" dirty="0"/>
          </a:p>
          <a:p>
            <a:endParaRPr lang="en-US" dirty="0"/>
          </a:p>
          <a:p>
            <a:r>
              <a:rPr lang="en-US" b="0" i="0" dirty="0">
                <a:solidFill>
                  <a:srgbClr val="FCC28C"/>
                </a:solidFill>
                <a:effectLst/>
                <a:latin typeface="Courier New" panose="02070309020205020404" pitchFamily="49" charset="0"/>
              </a:rPr>
              <a:t>UPDATE</a:t>
            </a:r>
            <a:r>
              <a:rPr lang="en-US" b="0" i="0" dirty="0">
                <a:solidFill>
                  <a:srgbClr val="FFFFFF"/>
                </a:solidFill>
                <a:effectLst/>
                <a:latin typeface="Courier New" panose="02070309020205020404" pitchFamily="49" charset="0"/>
              </a:rPr>
              <a:t> employee  </a:t>
            </a:r>
            <a:r>
              <a:rPr lang="en-US" b="0" i="0" dirty="0">
                <a:solidFill>
                  <a:srgbClr val="FCC28C"/>
                </a:solidFill>
                <a:effectLst/>
                <a:latin typeface="Courier New" panose="02070309020205020404" pitchFamily="49" charset="0"/>
              </a:rPr>
              <a:t>SET</a:t>
            </a:r>
            <a:r>
              <a:rPr lang="en-US" b="0" i="0" dirty="0">
                <a:solidFill>
                  <a:srgbClr val="FFFFFF"/>
                </a:solidFill>
                <a:effectLst/>
                <a:latin typeface="Courier New" panose="02070309020205020404" pitchFamily="49" charset="0"/>
              </a:rPr>
              <a:t> phone = </a:t>
            </a:r>
            <a:r>
              <a:rPr lang="en-US" b="0" i="0" dirty="0">
                <a:solidFill>
                  <a:srgbClr val="FCC28C"/>
                </a:solidFill>
                <a:effectLst/>
                <a:latin typeface="Courier New" panose="02070309020205020404" pitchFamily="49" charset="0"/>
              </a:rPr>
              <a:t>REPLACE</a:t>
            </a:r>
            <a:r>
              <a:rPr lang="en-US" b="0" i="0" dirty="0">
                <a:solidFill>
                  <a:srgbClr val="FFFFFF"/>
                </a:solidFill>
                <a:effectLst/>
                <a:latin typeface="Courier New" panose="02070309020205020404" pitchFamily="49" charset="0"/>
              </a:rPr>
              <a:t>( phone  </a:t>
            </a:r>
            <a:r>
              <a:rPr lang="en-US" b="0" i="0" dirty="0">
                <a:solidFill>
                  <a:srgbClr val="A2FCA2"/>
                </a:solidFill>
                <a:effectLst/>
                <a:latin typeface="Courier New" panose="02070309020205020404" pitchFamily="49" charset="0"/>
              </a:rPr>
              <a:t> +1- </a:t>
            </a:r>
            <a:r>
              <a:rPr lang="en-US" b="0" i="0" dirty="0">
                <a:solidFill>
                  <a:srgbClr val="FFFFFF"/>
                </a:solidFill>
                <a:effectLst/>
                <a:latin typeface="Courier New" panose="02070309020205020404" pitchFamily="49" charset="0"/>
              </a:rPr>
              <a:t>  </a:t>
            </a:r>
            <a:r>
              <a:rPr lang="en-US" b="0" i="0" dirty="0">
                <a:solidFill>
                  <a:srgbClr val="A2FCA2"/>
                </a:solidFill>
                <a:effectLst/>
                <a:latin typeface="Courier New" panose="02070309020205020404" pitchFamily="49" charset="0"/>
              </a:rPr>
              <a:t> +27- </a:t>
            </a:r>
            <a:r>
              <a:rPr lang="en-US" b="0" i="0" dirty="0">
                <a:solidFill>
                  <a:srgbClr val="FFFFFF"/>
                </a:solidFill>
                <a:effectLst/>
                <a:latin typeface="Courier New" panose="02070309020205020404" pitchFamily="49" charset="0"/>
              </a:rPr>
              <a:t> );</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2022140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DELETE statement is used to delete existing records in a table.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225659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SQL server - </a:t>
            </a:r>
            <a:r>
              <a:rPr lang="en-ZA" dirty="0" err="1"/>
              <a:t>Sp_columns</a:t>
            </a:r>
            <a:r>
              <a:rPr lang="en-ZA" dirty="0"/>
              <a:t> </a:t>
            </a:r>
            <a:r>
              <a:rPr lang="en-ZA" dirty="0" err="1"/>
              <a:t>tableName</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22699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ALTER TABLE statement is used to </a:t>
            </a:r>
            <a:r>
              <a:rPr lang="en-US" b="0" i="1" dirty="0">
                <a:solidFill>
                  <a:srgbClr val="000000"/>
                </a:solidFill>
                <a:effectLst/>
                <a:latin typeface="Verdana" panose="020B0604030504040204" pitchFamily="34" charset="0"/>
              </a:rPr>
              <a:t>add</a:t>
            </a:r>
            <a:r>
              <a:rPr lang="en-US" b="0" i="0" dirty="0">
                <a:solidFill>
                  <a:srgbClr val="000000"/>
                </a:solidFill>
                <a:effectLst/>
                <a:latin typeface="Verdana" panose="020B0604030504040204" pitchFamily="34" charset="0"/>
              </a:rPr>
              <a:t>  </a:t>
            </a:r>
            <a:r>
              <a:rPr lang="en-US" b="0" i="1" dirty="0">
                <a:solidFill>
                  <a:srgbClr val="000000"/>
                </a:solidFill>
                <a:effectLst/>
                <a:latin typeface="Verdana" panose="020B0604030504040204" pitchFamily="34" charset="0"/>
              </a:rPr>
              <a:t>delete</a:t>
            </a:r>
            <a:r>
              <a:rPr lang="en-US" b="0" i="0" dirty="0">
                <a:solidFill>
                  <a:srgbClr val="000000"/>
                </a:solidFill>
                <a:effectLst/>
                <a:latin typeface="Verdana" panose="020B0604030504040204" pitchFamily="34" charset="0"/>
              </a:rPr>
              <a:t>  </a:t>
            </a:r>
            <a:r>
              <a:rPr lang="en-US" b="0" i="1" dirty="0">
                <a:solidFill>
                  <a:srgbClr val="000000"/>
                </a:solidFill>
                <a:effectLst/>
                <a:latin typeface="Verdana" panose="020B0604030504040204" pitchFamily="34" charset="0"/>
              </a:rPr>
              <a:t>change  drop  rename </a:t>
            </a:r>
            <a:r>
              <a:rPr lang="en-US" b="0" i="0" dirty="0">
                <a:solidFill>
                  <a:srgbClr val="000000"/>
                </a:solidFill>
                <a:effectLst/>
                <a:latin typeface="Verdana" panose="020B0604030504040204" pitchFamily="34" charset="0"/>
              </a:rPr>
              <a:t>or </a:t>
            </a:r>
            <a:r>
              <a:rPr lang="en-US" b="0" i="1" dirty="0">
                <a:solidFill>
                  <a:srgbClr val="000000"/>
                </a:solidFill>
                <a:effectLst/>
                <a:latin typeface="Verdana" panose="020B0604030504040204" pitchFamily="34" charset="0"/>
              </a:rPr>
              <a:t>modify</a:t>
            </a:r>
            <a:r>
              <a:rPr lang="en-US" b="0" i="0" dirty="0">
                <a:solidFill>
                  <a:srgbClr val="000000"/>
                </a:solidFill>
                <a:effectLst/>
                <a:latin typeface="Verdana" panose="020B0604030504040204" pitchFamily="34" charset="0"/>
              </a:rPr>
              <a:t> columns in an existing table.</a:t>
            </a:r>
          </a:p>
          <a:p>
            <a:pPr algn="l"/>
            <a:r>
              <a:rPr lang="en-US" b="0" i="0" dirty="0">
                <a:solidFill>
                  <a:srgbClr val="000000"/>
                </a:solidFill>
                <a:effectLst/>
                <a:latin typeface="Verdana" panose="020B0604030504040204" pitchFamily="34" charset="0"/>
              </a:rPr>
              <a:t>The ALTER TABLE statement is also used to add and drop various constraints on an existing table.</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Alter TABLE </a:t>
            </a:r>
            <a:r>
              <a:rPr lang="en-US" b="0" i="0" dirty="0" err="1">
                <a:solidFill>
                  <a:srgbClr val="000000"/>
                </a:solidFill>
                <a:effectLst/>
                <a:latin typeface="Verdana" panose="020B0604030504040204" pitchFamily="34" charset="0"/>
              </a:rPr>
              <a:t>tbl</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Add Column …</a:t>
            </a:r>
          </a:p>
          <a:p>
            <a:pPr algn="l"/>
            <a:r>
              <a:rPr lang="en-US" b="0" i="0" dirty="0">
                <a:solidFill>
                  <a:srgbClr val="000000"/>
                </a:solidFill>
                <a:effectLst/>
                <a:latin typeface="Verdana" panose="020B0604030504040204" pitchFamily="34" charset="0"/>
              </a:rPr>
              <a:t>Add primary key …</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Alter table employees</a:t>
            </a:r>
          </a:p>
          <a:p>
            <a:pPr algn="l"/>
            <a:r>
              <a:rPr lang="en-US" b="0" i="0" dirty="0">
                <a:solidFill>
                  <a:srgbClr val="000000"/>
                </a:solidFill>
                <a:effectLst/>
                <a:latin typeface="Verdana" panose="020B0604030504040204" pitchFamily="34" charset="0"/>
              </a:rPr>
              <a:t>Add </a:t>
            </a:r>
            <a:r>
              <a:rPr lang="en-US" b="0" i="0" dirty="0" err="1">
                <a:solidFill>
                  <a:srgbClr val="000000"/>
                </a:solidFill>
                <a:effectLst/>
                <a:latin typeface="Verdana" panose="020B0604030504040204" pitchFamily="34" charset="0"/>
              </a:rPr>
              <a:t>pk_EmployeeID</a:t>
            </a:r>
            <a:r>
              <a:rPr lang="en-US" b="0" i="0" dirty="0">
                <a:solidFill>
                  <a:srgbClr val="000000"/>
                </a:solidFill>
                <a:effectLst/>
                <a:latin typeface="Verdana" panose="020B0604030504040204" pitchFamily="34" charset="0"/>
              </a:rPr>
              <a:t> primary key (ID)</a:t>
            </a:r>
          </a:p>
          <a:p>
            <a:pPr algn="l"/>
            <a:endParaRPr lang="en-US" b="0" i="0" dirty="0">
              <a:solidFill>
                <a:srgbClr val="000000"/>
              </a:solidFill>
              <a:effectLst/>
              <a:latin typeface="Verdana" panose="020B0604030504040204" pitchFamily="34" charset="0"/>
            </a:endParaRPr>
          </a:p>
          <a:p>
            <a:r>
              <a:rPr lang="en-ZA" sz="1200" b="1" kern="1200" dirty="0">
                <a:solidFill>
                  <a:schemeClr val="tx1"/>
                </a:solidFill>
                <a:effectLst/>
                <a:latin typeface="+mn-lt"/>
                <a:ea typeface="+mn-ea"/>
                <a:cs typeface="+mn-cs"/>
              </a:rPr>
              <a:t>Change</a:t>
            </a:r>
          </a:p>
          <a:p>
            <a:r>
              <a:rPr lang="en-ZA" sz="1200" b="1" kern="1200" dirty="0">
                <a:solidFill>
                  <a:schemeClr val="tx1"/>
                </a:solidFill>
                <a:effectLst/>
                <a:latin typeface="+mn-lt"/>
                <a:ea typeface="+mn-ea"/>
                <a:cs typeface="+mn-cs"/>
              </a:rPr>
              <a:t>Modify</a:t>
            </a:r>
          </a:p>
          <a:p>
            <a:r>
              <a:rPr lang="en-ZA" sz="1200" b="1" kern="1200" dirty="0">
                <a:solidFill>
                  <a:schemeClr val="tx1"/>
                </a:solidFill>
                <a:effectLst/>
                <a:latin typeface="+mn-lt"/>
                <a:ea typeface="+mn-ea"/>
                <a:cs typeface="+mn-cs"/>
              </a:rPr>
              <a:t>Add </a:t>
            </a:r>
          </a:p>
          <a:p>
            <a:r>
              <a:rPr lang="en-ZA" sz="1200" b="1" kern="1200" dirty="0">
                <a:solidFill>
                  <a:schemeClr val="tx1"/>
                </a:solidFill>
                <a:effectLst/>
                <a:latin typeface="+mn-lt"/>
                <a:ea typeface="+mn-ea"/>
                <a:cs typeface="+mn-cs"/>
              </a:rPr>
              <a:t>Drop</a:t>
            </a:r>
          </a:p>
          <a:p>
            <a:r>
              <a:rPr lang="en-ZA" sz="1200" b="1" kern="1200" dirty="0">
                <a:solidFill>
                  <a:schemeClr val="tx1"/>
                </a:solidFill>
                <a:effectLst/>
                <a:latin typeface="+mn-lt"/>
                <a:ea typeface="+mn-ea"/>
                <a:cs typeface="+mn-cs"/>
              </a:rPr>
              <a:t>Rename</a:t>
            </a:r>
          </a:p>
          <a:p>
            <a:endParaRPr lang="en-ZA" sz="1200" b="1" kern="1200" dirty="0">
              <a:solidFill>
                <a:schemeClr val="tx1"/>
              </a:solidFill>
              <a:effectLst/>
              <a:latin typeface="+mn-lt"/>
              <a:ea typeface="+mn-ea"/>
              <a:cs typeface="+mn-cs"/>
            </a:endParaRPr>
          </a:p>
          <a:p>
            <a:endParaRPr lang="en-ZA" sz="1200" b="1" kern="1200" dirty="0">
              <a:solidFill>
                <a:schemeClr val="tx1"/>
              </a:solidFill>
              <a:effectLst/>
              <a:latin typeface="+mn-lt"/>
              <a:ea typeface="+mn-ea"/>
              <a:cs typeface="+mn-cs"/>
            </a:endParaRPr>
          </a:p>
          <a:p>
            <a:pPr algn="l"/>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a:t>
            </a:r>
            <a:br>
              <a:rPr lang="en-US" dirty="0"/>
            </a:b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DateOfBirth</a:t>
            </a:r>
            <a:r>
              <a:rPr lang="en-US" b="0" i="0" dirty="0">
                <a:solidFill>
                  <a:srgbClr val="000000"/>
                </a:solidFill>
                <a:effectLst/>
                <a:latin typeface="Consolas" panose="020B0609020204030204" pitchFamily="49" charset="0"/>
              </a:rPr>
              <a:t> year;</a:t>
            </a:r>
            <a:endParaRPr lang="en-US" b="0" i="0" dirty="0">
              <a:solidFill>
                <a:srgbClr val="000000"/>
              </a:solidFill>
              <a:effectLst/>
              <a:latin typeface="Verdana" panose="020B0604030504040204" pitchFamily="34"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397309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1-</a:t>
            </a:r>
            <a:r>
              <a:rPr lang="en-US" b="0" i="0" dirty="0">
                <a:solidFill>
                  <a:srgbClr val="000000"/>
                </a:solidFill>
                <a:effectLst/>
                <a:latin typeface="-apple-system"/>
              </a:rPr>
              <a:t>Change the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2-Modify the </a:t>
            </a:r>
            <a:r>
              <a:rPr lang="en-US" b="0" i="0" u="none" strike="noStrike" dirty="0">
                <a:solidFill>
                  <a:srgbClr val="000000"/>
                </a:solidFill>
                <a:effectLst/>
                <a:latin typeface="-apple-system"/>
                <a:hlinkClick r:id="rId3"/>
              </a:rPr>
              <a:t>data type</a:t>
            </a: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3-</a:t>
            </a:r>
            <a:r>
              <a:rPr lang="en-US" b="0" i="0" dirty="0">
                <a:solidFill>
                  <a:srgbClr val="000000"/>
                </a:solidFill>
                <a:effectLst/>
                <a:latin typeface="-apple-system"/>
              </a:rPr>
              <a:t>Add a NOT NULL constraint</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320759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1-</a:t>
            </a:r>
            <a:r>
              <a:rPr lang="en-US" b="0" i="0" dirty="0">
                <a:solidFill>
                  <a:srgbClr val="000000"/>
                </a:solidFill>
                <a:effectLst/>
                <a:latin typeface="-apple-system"/>
              </a:rPr>
              <a:t>Change the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2-Modify the </a:t>
            </a:r>
            <a:r>
              <a:rPr lang="en-US" b="0" i="0" u="none" strike="noStrike" dirty="0">
                <a:solidFill>
                  <a:srgbClr val="000000"/>
                </a:solidFill>
                <a:effectLst/>
                <a:latin typeface="-apple-system"/>
                <a:hlinkClick r:id="rId3"/>
              </a:rPr>
              <a:t>data type</a:t>
            </a: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3-</a:t>
            </a:r>
            <a:r>
              <a:rPr lang="en-US" b="0" i="0" dirty="0">
                <a:solidFill>
                  <a:srgbClr val="000000"/>
                </a:solidFill>
                <a:effectLst/>
                <a:latin typeface="-apple-system"/>
              </a:rPr>
              <a:t>Add a NOT NULL constraint</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138681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Inter"/>
              </a:rPr>
              <a:t>1 – or MySQL(?)</a:t>
            </a:r>
          </a:p>
          <a:p>
            <a:pPr algn="l"/>
            <a:r>
              <a:rPr lang="en-US" b="0" dirty="0">
                <a:effectLst/>
              </a:rPr>
              <a:t>ALTER TABLE </a:t>
            </a:r>
            <a:r>
              <a:rPr lang="en-US" b="0" dirty="0" err="1">
                <a:effectLst/>
              </a:rPr>
              <a:t>table_name</a:t>
            </a:r>
            <a:r>
              <a:rPr lang="en-US" b="0" dirty="0"/>
              <a:t> </a:t>
            </a:r>
            <a:r>
              <a:rPr lang="en-US" b="0" dirty="0">
                <a:effectLst/>
              </a:rPr>
              <a:t>RENAME </a:t>
            </a:r>
            <a:r>
              <a:rPr lang="en-US" b="1" u="sng" dirty="0">
                <a:effectLst/>
              </a:rPr>
              <a:t>TO</a:t>
            </a:r>
            <a:r>
              <a:rPr lang="en-US" b="1" dirty="0">
                <a:effectLst/>
              </a:rPr>
              <a:t> </a:t>
            </a:r>
            <a:r>
              <a:rPr lang="en-US" b="0" dirty="0" err="1">
                <a:effectLst/>
              </a:rPr>
              <a:t>new_table_name</a:t>
            </a:r>
            <a:r>
              <a:rPr lang="en-US" b="1" dirty="0">
                <a:effectLst/>
              </a:rPr>
              <a:t>;</a:t>
            </a:r>
          </a:p>
          <a:p>
            <a:pPr algn="l"/>
            <a:endParaRPr lang="en-US" b="0" i="0" dirty="0">
              <a:solidFill>
                <a:srgbClr val="666666"/>
              </a:solidFill>
              <a:effectLst/>
              <a:latin typeface="Inter"/>
            </a:endParaRPr>
          </a:p>
          <a:p>
            <a:pPr algn="l"/>
            <a:r>
              <a:rPr lang="en-US" b="0" i="0" dirty="0">
                <a:solidFill>
                  <a:srgbClr val="666666"/>
                </a:solidFill>
                <a:effectLst/>
                <a:latin typeface="Inter"/>
              </a:rPr>
              <a:t>2 - </a:t>
            </a:r>
            <a:r>
              <a:rPr lang="en-US" b="1" i="0" dirty="0">
                <a:solidFill>
                  <a:srgbClr val="666666"/>
                </a:solidFill>
                <a:effectLst/>
                <a:latin typeface="Inter"/>
              </a:rPr>
              <a:t>RENAME TABLE </a:t>
            </a:r>
            <a:r>
              <a:rPr lang="en-US" b="0" i="0" dirty="0">
                <a:solidFill>
                  <a:srgbClr val="666666"/>
                </a:solidFill>
                <a:effectLst/>
                <a:latin typeface="Inter"/>
              </a:rPr>
              <a:t>offers more flexibility. It allows renaming multiple tables in one statement. </a:t>
            </a:r>
          </a:p>
          <a:p>
            <a:pPr algn="l"/>
            <a:r>
              <a:rPr lang="en-US" b="0" i="0" dirty="0">
                <a:solidFill>
                  <a:srgbClr val="666666"/>
                </a:solidFill>
                <a:effectLst/>
                <a:latin typeface="Inter"/>
              </a:rPr>
              <a:t>This can be useful when replacing a table with a new pre-populated version  like:</a:t>
            </a:r>
          </a:p>
          <a:p>
            <a:pPr algn="l"/>
            <a:r>
              <a:rPr lang="en-US" b="0" i="0" dirty="0">
                <a:solidFill>
                  <a:srgbClr val="2568BE"/>
                </a:solidFill>
                <a:effectLst/>
                <a:latin typeface="Roboto Mono"/>
                <a:sym typeface="Wingdings" panose="05000000000000000000" pitchFamily="2" charset="2"/>
              </a:rPr>
              <a:t> </a:t>
            </a:r>
            <a:r>
              <a:rPr lang="en-US" b="0" i="0" dirty="0">
                <a:solidFill>
                  <a:srgbClr val="2568BE"/>
                </a:solidFill>
                <a:effectLst/>
                <a:latin typeface="Roboto Mono"/>
              </a:rPr>
              <a:t>RENAME</a:t>
            </a:r>
            <a:r>
              <a:rPr lang="en-US" b="0" i="0" dirty="0">
                <a:solidFill>
                  <a:srgbClr val="000000"/>
                </a:solidFill>
                <a:effectLst/>
                <a:latin typeface="Roboto Mono"/>
              </a:rPr>
              <a:t> </a:t>
            </a:r>
            <a:r>
              <a:rPr lang="en-US" b="0" i="0" dirty="0">
                <a:solidFill>
                  <a:srgbClr val="2568BE"/>
                </a:solidFill>
                <a:effectLst/>
                <a:latin typeface="Roboto Mono"/>
              </a:rPr>
              <a:t>TABLE</a:t>
            </a:r>
            <a:r>
              <a:rPr lang="en-US" b="0" i="0" dirty="0">
                <a:solidFill>
                  <a:srgbClr val="000000"/>
                </a:solidFill>
                <a:effectLst/>
                <a:latin typeface="Roboto Mono"/>
              </a:rPr>
              <a:t> products </a:t>
            </a:r>
            <a:r>
              <a:rPr lang="en-US" b="0" i="0" dirty="0">
                <a:solidFill>
                  <a:srgbClr val="2568BE"/>
                </a:solidFill>
                <a:effectLst/>
                <a:latin typeface="Roboto Mono"/>
              </a:rPr>
              <a:t>TO</a:t>
            </a:r>
            <a:r>
              <a:rPr lang="en-US" b="0" i="0" dirty="0">
                <a:solidFill>
                  <a:srgbClr val="000000"/>
                </a:solidFill>
                <a:effectLst/>
                <a:latin typeface="Roboto Mono"/>
              </a:rPr>
              <a:t> </a:t>
            </a:r>
            <a:r>
              <a:rPr lang="en-US" b="0" i="0" dirty="0" err="1">
                <a:solidFill>
                  <a:srgbClr val="000000"/>
                </a:solidFill>
                <a:effectLst/>
                <a:latin typeface="Roboto Mono"/>
              </a:rPr>
              <a:t>products_old</a:t>
            </a:r>
            <a:r>
              <a:rPr lang="en-US" b="0" i="0" dirty="0">
                <a:solidFill>
                  <a:srgbClr val="000000"/>
                </a:solidFill>
                <a:effectLst/>
                <a:latin typeface="Roboto Mono"/>
              </a:rPr>
              <a:t>  </a:t>
            </a:r>
            <a:r>
              <a:rPr lang="en-US" b="0" i="0" dirty="0" err="1">
                <a:solidFill>
                  <a:srgbClr val="000000"/>
                </a:solidFill>
                <a:effectLst/>
                <a:latin typeface="Roboto Mono"/>
              </a:rPr>
              <a:t>products_new</a:t>
            </a:r>
            <a:r>
              <a:rPr lang="en-US" b="0" i="0" dirty="0">
                <a:solidFill>
                  <a:srgbClr val="000000"/>
                </a:solidFill>
                <a:effectLst/>
                <a:latin typeface="Roboto Mono"/>
              </a:rPr>
              <a:t> </a:t>
            </a:r>
            <a:r>
              <a:rPr lang="en-US" b="0" i="0" dirty="0">
                <a:solidFill>
                  <a:srgbClr val="2568BE"/>
                </a:solidFill>
                <a:effectLst/>
                <a:latin typeface="Roboto Mono"/>
              </a:rPr>
              <a:t>TO</a:t>
            </a:r>
            <a:r>
              <a:rPr lang="en-US" b="0" i="0" dirty="0">
                <a:solidFill>
                  <a:srgbClr val="000000"/>
                </a:solidFill>
                <a:effectLst/>
                <a:latin typeface="Roboto Mono"/>
              </a:rPr>
              <a:t> products;</a:t>
            </a:r>
            <a:endParaRPr lang="en-US" b="0" i="0" dirty="0">
              <a:solidFill>
                <a:srgbClr val="000000"/>
              </a:solidFill>
              <a:effectLst/>
              <a:latin typeface="Rubik"/>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408458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future, int and float – no </a:t>
            </a:r>
            <a:r>
              <a:rPr lang="en-ZA" dirty="0" err="1"/>
              <a:t>nrs</a:t>
            </a:r>
            <a:r>
              <a:rPr lang="en-ZA" dirty="0"/>
              <a:t> to be added at the end for MySQL</a:t>
            </a:r>
          </a:p>
          <a:p>
            <a:r>
              <a:rPr lang="en-ZA" dirty="0"/>
              <a:t>Datetime use </a:t>
            </a:r>
            <a:r>
              <a:rPr lang="en-ZA"/>
              <a:t>“-” instead of “/”</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7</a:t>
            </a:fld>
            <a:endParaRPr lang="en-ZA"/>
          </a:p>
        </p:txBody>
      </p:sp>
    </p:spTree>
    <p:extLst>
      <p:ext uri="{BB962C8B-B14F-4D97-AF65-F5344CB8AC3E}">
        <p14:creationId xmlns:p14="http://schemas.microsoft.com/office/powerpoint/2010/main" val="184740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ALTER TABLE `</a:t>
            </a:r>
            <a:r>
              <a:rPr lang="en-ZA" dirty="0" err="1"/>
              <a:t>airbnb</a:t>
            </a:r>
            <a:r>
              <a:rPr lang="en-ZA" dirty="0"/>
              <a:t>`.`host` CHANGE COLUMN `birthdate` `birthdate` DATE NULL DEFAULT NULL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1962133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1" u="sng" dirty="0">
                <a:solidFill>
                  <a:srgbClr val="000000"/>
                </a:solidFill>
                <a:effectLst/>
                <a:latin typeface="Verdana" panose="020B0604030504040204" pitchFamily="34" charset="0"/>
              </a:rPr>
              <a:t>Advanced</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0" i="0" u="none" dirty="0"/>
              <a:t>SQL server:  Select into from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0" i="0" u="none" dirty="0"/>
              <a:t>for Mysql </a:t>
            </a:r>
            <a:r>
              <a:rPr lang="en-ZA" b="0" i="0" u="none" dirty="0">
                <a:sym typeface="Wingdings" panose="05000000000000000000" pitchFamily="2" charset="2"/>
              </a:rPr>
              <a:t></a:t>
            </a:r>
            <a:r>
              <a:rPr lang="en-ZA" b="0" i="0" u="none" dirty="0"/>
              <a:t> you need a workaround]</a:t>
            </a:r>
          </a:p>
          <a:p>
            <a:pPr algn="l"/>
            <a:endParaRPr lang="en-US" b="1" i="1" u="sng" dirty="0">
              <a:solidFill>
                <a:srgbClr val="000000"/>
              </a:solidFill>
              <a:effectLst/>
              <a:latin typeface="Verdana" panose="020B0604030504040204" pitchFamily="34" charset="0"/>
            </a:endParaRPr>
          </a:p>
          <a:p>
            <a:pPr algn="l"/>
            <a:endParaRPr lang="en-US" b="1" i="1" u="sng" dirty="0">
              <a:solidFill>
                <a:srgbClr val="000000"/>
              </a:solidFill>
              <a:effectLst/>
              <a:latin typeface="Verdana" panose="020B0604030504040204" pitchFamily="34" charset="0"/>
            </a:endParaRPr>
          </a:p>
          <a:p>
            <a:pPr algn="l"/>
            <a:r>
              <a:rPr lang="en-US" b="0" i="0" dirty="0">
                <a:solidFill>
                  <a:srgbClr val="333333"/>
                </a:solidFill>
                <a:effectLst/>
                <a:latin typeface="Helvetica Neue"/>
              </a:rPr>
              <a:t>You can also create </a:t>
            </a:r>
            <a:r>
              <a:rPr lang="en-US" b="0" i="0" u="sng" dirty="0">
                <a:solidFill>
                  <a:srgbClr val="333333"/>
                </a:solidFill>
                <a:effectLst/>
                <a:latin typeface="Helvetica Neue"/>
              </a:rPr>
              <a:t>more complicated SQL Server INSERT statements </a:t>
            </a:r>
            <a:r>
              <a:rPr lang="en-US" b="0" i="0" dirty="0">
                <a:solidFill>
                  <a:srgbClr val="333333"/>
                </a:solidFill>
                <a:effectLst/>
                <a:latin typeface="Helvetica Neue"/>
              </a:rPr>
              <a:t>using SELECT statements.</a:t>
            </a:r>
            <a:endParaRPr lang="en-US" b="1" i="1" u="sng" dirty="0">
              <a:solidFill>
                <a:srgbClr val="000000"/>
              </a:solidFill>
              <a:effectLst/>
              <a:latin typeface="Verdana" panose="020B0604030504040204" pitchFamily="34" charset="0"/>
            </a:endParaRPr>
          </a:p>
          <a:p>
            <a:pPr algn="l"/>
            <a:endParaRPr lang="en-US" b="1" i="1" u="sng" dirty="0">
              <a:solidFill>
                <a:srgbClr val="000000"/>
              </a:solidFill>
              <a:effectLst/>
              <a:latin typeface="Verdana" panose="020B0604030504040204" pitchFamily="34" charset="0"/>
            </a:endParaRPr>
          </a:p>
          <a:p>
            <a:pPr marL="171450" indent="-171450" algn="l">
              <a:buFont typeface="Arial" panose="020B0604020202020204" pitchFamily="34" charset="0"/>
              <a:buChar char="•"/>
            </a:pPr>
            <a:r>
              <a:rPr lang="en-US" b="0" i="0" dirty="0">
                <a:solidFill>
                  <a:srgbClr val="000000"/>
                </a:solidFill>
                <a:effectLst/>
                <a:latin typeface="Verdana" panose="020B0604030504040204" pitchFamily="34" charset="0"/>
              </a:rPr>
              <a:t>INSERT INTO SELECT statement copies data from one table and inserts it into another table.</a:t>
            </a:r>
          </a:p>
          <a:p>
            <a:pPr marL="171450" indent="-171450" algn="l">
              <a:buFont typeface="Arial" panose="020B0604020202020204" pitchFamily="34" charset="0"/>
              <a:buChar char="•"/>
            </a:pPr>
            <a:r>
              <a:rPr lang="en-US" b="0" i="0" dirty="0">
                <a:solidFill>
                  <a:srgbClr val="000000"/>
                </a:solidFill>
                <a:effectLst/>
                <a:latin typeface="Verdana" panose="020B0604030504040204" pitchFamily="34" charset="0"/>
              </a:rPr>
              <a:t>INSERT INTO SELECT requires that data types in source and target tables match</a:t>
            </a:r>
          </a:p>
          <a:p>
            <a:pPr marL="171450" indent="-171450" algn="l">
              <a:buFont typeface="Arial" panose="020B0604020202020204" pitchFamily="34" charset="0"/>
              <a:buChar char="•"/>
            </a:pPr>
            <a:r>
              <a:rPr lang="en-US" b="0" i="0" dirty="0">
                <a:solidFill>
                  <a:srgbClr val="000000"/>
                </a:solidFill>
                <a:effectLst/>
                <a:latin typeface="Verdana" panose="020B0604030504040204" pitchFamily="34" charset="0"/>
              </a:rPr>
              <a:t>The existing records in the target table are unaffected</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311212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141408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2023/07/25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2023/07/25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2023/07/25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2023/07/25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2023/07/25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2023/07/25</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4400" dirty="0"/>
              <a:t>Chapter 8: Data manipulating Language</a:t>
            </a:r>
            <a:endParaRPr lang="en-ZA" sz="4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A3DB-1A9F-4F75-9823-A8565FC2DBE6}"/>
              </a:ext>
            </a:extLst>
          </p:cNvPr>
          <p:cNvSpPr>
            <a:spLocks noGrp="1"/>
          </p:cNvSpPr>
          <p:nvPr>
            <p:ph type="title"/>
          </p:nvPr>
        </p:nvSpPr>
        <p:spPr/>
        <p:txBody>
          <a:bodyPr/>
          <a:lstStyle/>
          <a:p>
            <a:r>
              <a:rPr lang="en-ZA" dirty="0"/>
              <a:t>Insert Into Select</a:t>
            </a:r>
          </a:p>
        </p:txBody>
      </p:sp>
      <p:sp>
        <p:nvSpPr>
          <p:cNvPr id="3" name="Content Placeholder 2">
            <a:extLst>
              <a:ext uri="{FF2B5EF4-FFF2-40B4-BE49-F238E27FC236}">
                <a16:creationId xmlns:a16="http://schemas.microsoft.com/office/drawing/2014/main" id="{1BCDEAE5-08FC-4A55-9D0F-921488F26F2C}"/>
              </a:ext>
            </a:extLst>
          </p:cNvPr>
          <p:cNvSpPr>
            <a:spLocks noGrp="1"/>
          </p:cNvSpPr>
          <p:nvPr>
            <p:ph idx="1"/>
          </p:nvPr>
        </p:nvSpPr>
        <p:spPr/>
        <p:txBody>
          <a:bodyPr/>
          <a:lstStyle/>
          <a:p>
            <a:r>
              <a:rPr lang="en-US" dirty="0"/>
              <a:t>INSERT INTO contacts</a:t>
            </a:r>
          </a:p>
          <a:p>
            <a:r>
              <a:rPr lang="en-US" dirty="0"/>
              <a:t>(</a:t>
            </a:r>
            <a:r>
              <a:rPr lang="en-US" dirty="0" err="1"/>
              <a:t>contact_id</a:t>
            </a:r>
            <a:r>
              <a:rPr lang="en-US" dirty="0"/>
              <a:t> , </a:t>
            </a:r>
            <a:r>
              <a:rPr lang="en-US" dirty="0" err="1"/>
              <a:t>last_name</a:t>
            </a:r>
            <a:r>
              <a:rPr lang="en-US" dirty="0"/>
              <a:t>,  </a:t>
            </a:r>
            <a:r>
              <a:rPr lang="en-US" dirty="0" err="1"/>
              <a:t>first_name</a:t>
            </a:r>
            <a:r>
              <a:rPr lang="en-US" dirty="0"/>
              <a:t>)</a:t>
            </a:r>
          </a:p>
          <a:p>
            <a:r>
              <a:rPr lang="en-US" dirty="0"/>
              <a:t>SELECT </a:t>
            </a:r>
            <a:r>
              <a:rPr lang="en-US" dirty="0" err="1"/>
              <a:t>employee_id</a:t>
            </a:r>
            <a:r>
              <a:rPr lang="en-US" dirty="0"/>
              <a:t> , </a:t>
            </a:r>
            <a:r>
              <a:rPr lang="en-US" dirty="0" err="1"/>
              <a:t>last_name</a:t>
            </a:r>
            <a:r>
              <a:rPr lang="en-US" dirty="0"/>
              <a:t> , </a:t>
            </a:r>
            <a:r>
              <a:rPr lang="en-US" dirty="0" err="1"/>
              <a:t>first_name</a:t>
            </a:r>
            <a:endParaRPr lang="en-US" dirty="0"/>
          </a:p>
          <a:p>
            <a:r>
              <a:rPr lang="en-US" dirty="0"/>
              <a:t>FROM employees</a:t>
            </a:r>
          </a:p>
          <a:p>
            <a:r>
              <a:rPr lang="en-US" dirty="0"/>
              <a:t>WHERE </a:t>
            </a:r>
            <a:r>
              <a:rPr lang="en-US" dirty="0" err="1"/>
              <a:t>employee_</a:t>
            </a:r>
            <a:r>
              <a:rPr lang="en-US" err="1"/>
              <a:t>id</a:t>
            </a:r>
            <a:r>
              <a:rPr lang="en-US"/>
              <a:t> &lt;= </a:t>
            </a:r>
            <a:r>
              <a:rPr lang="en-US" dirty="0"/>
              <a:t>100;</a:t>
            </a:r>
            <a:endParaRPr lang="en-ZA" dirty="0"/>
          </a:p>
        </p:txBody>
      </p:sp>
    </p:spTree>
    <p:extLst>
      <p:ext uri="{BB962C8B-B14F-4D97-AF65-F5344CB8AC3E}">
        <p14:creationId xmlns:p14="http://schemas.microsoft.com/office/powerpoint/2010/main" val="145378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a:noFill/>
        </p:spPr>
        <p:txBody>
          <a:bodyPr/>
          <a:lstStyle/>
          <a:p>
            <a:r>
              <a:rPr lang="en-ZA" dirty="0"/>
              <a:t>Select into</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a:xfrm>
            <a:off x="1024126" y="1892808"/>
            <a:ext cx="9720073" cy="4416552"/>
          </a:xfrm>
        </p:spPr>
        <p:txBody>
          <a:bodyPr/>
          <a:lstStyle/>
          <a:p>
            <a:r>
              <a:rPr lang="en-US" sz="2000" dirty="0"/>
              <a:t>Create a new table called </a:t>
            </a:r>
            <a:r>
              <a:rPr lang="en-US" sz="2000" dirty="0" err="1"/>
              <a:t>HR_fulltime</a:t>
            </a:r>
            <a:r>
              <a:rPr lang="en-US" sz="2000" dirty="0"/>
              <a:t>  with the following fields: enrollee id, city and enrolled university.</a:t>
            </a:r>
          </a:p>
          <a:p>
            <a:r>
              <a:rPr lang="en-US" sz="2000" dirty="0"/>
              <a:t>By using the data from the </a:t>
            </a:r>
            <a:r>
              <a:rPr lang="en-US" sz="2000" dirty="0" err="1"/>
              <a:t>HR_unknown</a:t>
            </a:r>
            <a:r>
              <a:rPr lang="en-US" sz="2000" dirty="0"/>
              <a:t> table, of only for those who studied fulltime add this data into your newly created table.</a:t>
            </a:r>
          </a:p>
          <a:p>
            <a:endParaRPr lang="en-US" sz="2000" dirty="0"/>
          </a:p>
          <a:p>
            <a:pPr marL="0" indent="0">
              <a:buNone/>
            </a:pPr>
            <a:endParaRPr lang="en-ZA" sz="2000" dirty="0"/>
          </a:p>
        </p:txBody>
      </p:sp>
      <p:sp>
        <p:nvSpPr>
          <p:cNvPr id="4" name="TextBox 3">
            <a:extLst>
              <a:ext uri="{FF2B5EF4-FFF2-40B4-BE49-F238E27FC236}">
                <a16:creationId xmlns:a16="http://schemas.microsoft.com/office/drawing/2014/main" id="{232865F7-1A56-5860-51EB-ADF8ACDCC990}"/>
              </a:ext>
            </a:extLst>
          </p:cNvPr>
          <p:cNvSpPr txBox="1"/>
          <p:nvPr/>
        </p:nvSpPr>
        <p:spPr>
          <a:xfrm>
            <a:off x="-111211" y="6326659"/>
            <a:ext cx="988541" cy="370703"/>
          </a:xfrm>
          <a:prstGeom prst="rect">
            <a:avLst/>
          </a:prstGeom>
          <a:solidFill>
            <a:srgbClr val="FFFFFF"/>
          </a:solidFill>
        </p:spPr>
        <p:txBody>
          <a:bodyPr wrap="square" rtlCol="0">
            <a:spAutoFit/>
          </a:bodyPr>
          <a:lstStyle/>
          <a:p>
            <a:pPr algn="ctr"/>
            <a:r>
              <a:rPr lang="en-ZA" b="1" dirty="0"/>
              <a:t>HR</a:t>
            </a:r>
          </a:p>
        </p:txBody>
      </p:sp>
    </p:spTree>
    <p:extLst>
      <p:ext uri="{BB962C8B-B14F-4D97-AF65-F5344CB8AC3E}">
        <p14:creationId xmlns:p14="http://schemas.microsoft.com/office/powerpoint/2010/main" val="174640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8842-34EB-47AD-85B2-882DB3EB4566}"/>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update</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EB1A1773-13EB-4600-B2C8-0352435876D1}"/>
              </a:ext>
            </a:extLst>
          </p:cNvPr>
          <p:cNvSpPr>
            <a:spLocks noGrp="1"/>
          </p:cNvSpPr>
          <p:nvPr>
            <p:ph idx="1"/>
          </p:nvPr>
        </p:nvSpPr>
        <p:spPr/>
        <p:txBody>
          <a:bodyPr/>
          <a:lstStyle/>
          <a:p>
            <a:pPr>
              <a:spcBef>
                <a:spcPts val="0"/>
              </a:spcBef>
              <a:spcAft>
                <a:spcPts val="0"/>
              </a:spcAft>
            </a:pPr>
            <a:r>
              <a:rPr lang="en-US" dirty="0"/>
              <a:t>UPDATE </a:t>
            </a:r>
            <a:r>
              <a:rPr lang="en-US" i="1" dirty="0" err="1"/>
              <a:t>table_name</a:t>
            </a:r>
            <a:br>
              <a:rPr lang="en-US" dirty="0"/>
            </a:br>
            <a:r>
              <a:rPr lang="en-US" dirty="0"/>
              <a:t>SET</a:t>
            </a:r>
            <a:r>
              <a:rPr lang="en-US" i="1" dirty="0"/>
              <a:t> column1 = ’value1’  </a:t>
            </a:r>
          </a:p>
          <a:p>
            <a:pPr>
              <a:spcBef>
                <a:spcPts val="0"/>
              </a:spcBef>
              <a:spcAft>
                <a:spcPts val="0"/>
              </a:spcAft>
            </a:pPr>
            <a:r>
              <a:rPr lang="en-US" i="1" dirty="0"/>
              <a:t>      column2 = ’value2’</a:t>
            </a:r>
            <a:br>
              <a:rPr lang="en-US" i="1" dirty="0"/>
            </a:br>
            <a:r>
              <a:rPr lang="en-US" i="1" dirty="0"/>
              <a:t>WHERE condition;</a:t>
            </a:r>
          </a:p>
          <a:p>
            <a:endParaRPr lang="en-US" dirty="0"/>
          </a:p>
          <a:p>
            <a:pPr>
              <a:spcBef>
                <a:spcPts val="0"/>
              </a:spcBef>
              <a:spcAft>
                <a:spcPts val="0"/>
              </a:spcAft>
            </a:pPr>
            <a:r>
              <a:rPr lang="en-US" dirty="0"/>
              <a:t>UPDATE Customers</a:t>
            </a:r>
            <a:br>
              <a:rPr lang="en-US" dirty="0"/>
            </a:br>
            <a:r>
              <a:rPr lang="en-US" dirty="0"/>
              <a:t>SET ContactName =  ‘Alfred Schmidt‘ </a:t>
            </a:r>
          </a:p>
          <a:p>
            <a:pPr>
              <a:spcBef>
                <a:spcPts val="0"/>
              </a:spcBef>
              <a:spcAft>
                <a:spcPts val="0"/>
              </a:spcAft>
            </a:pPr>
            <a:r>
              <a:rPr lang="en-US" dirty="0"/>
              <a:t>      City=  ‘Frankfurt’ </a:t>
            </a:r>
            <a:br>
              <a:rPr lang="en-US" dirty="0"/>
            </a:br>
            <a:r>
              <a:rPr lang="en-US" dirty="0"/>
              <a:t>WHERE </a:t>
            </a:r>
            <a:r>
              <a:rPr lang="en-US" dirty="0" err="1"/>
              <a:t>CustomerID</a:t>
            </a:r>
            <a:r>
              <a:rPr lang="en-US" dirty="0"/>
              <a:t> = 1;</a:t>
            </a:r>
          </a:p>
        </p:txBody>
      </p:sp>
    </p:spTree>
    <p:extLst>
      <p:ext uri="{BB962C8B-B14F-4D97-AF65-F5344CB8AC3E}">
        <p14:creationId xmlns:p14="http://schemas.microsoft.com/office/powerpoint/2010/main" val="30178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a:noFill/>
        </p:spPr>
        <p:txBody>
          <a:bodyPr/>
          <a:lstStyle/>
          <a:p>
            <a:r>
              <a:rPr lang="en-ZA" dirty="0"/>
              <a:t>Update</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sz="2000" dirty="0"/>
              <a:t>Steps – Use listings table from </a:t>
            </a:r>
            <a:r>
              <a:rPr lang="en-ZA" sz="2000" dirty="0" err="1"/>
              <a:t>AirBNB</a:t>
            </a:r>
            <a:endParaRPr lang="en-ZA" sz="2000" dirty="0"/>
          </a:p>
          <a:p>
            <a:pPr lvl="1">
              <a:buFont typeface="+mj-lt"/>
              <a:buAutoNum type="alphaLcPeriod"/>
            </a:pPr>
            <a:r>
              <a:rPr lang="en-ZA" sz="2000" dirty="0"/>
              <a:t>First show all the </a:t>
            </a:r>
            <a:r>
              <a:rPr lang="en-ZA" sz="2000" dirty="0" err="1"/>
              <a:t>host_names</a:t>
            </a:r>
            <a:r>
              <a:rPr lang="en-ZA" sz="2000" dirty="0"/>
              <a:t>  sort this in ascending order </a:t>
            </a:r>
            <a:r>
              <a:rPr lang="en-ZA" sz="2000" dirty="0">
                <a:sym typeface="Wingdings" panose="05000000000000000000" pitchFamily="2" charset="2"/>
              </a:rPr>
              <a:t> </a:t>
            </a:r>
            <a:r>
              <a:rPr lang="en-ZA" sz="2000" dirty="0"/>
              <a:t>Which 2 options does not look right?</a:t>
            </a:r>
          </a:p>
          <a:p>
            <a:pPr lvl="1">
              <a:buFont typeface="+mj-lt"/>
              <a:buAutoNum type="alphaLcPeriod"/>
            </a:pPr>
            <a:r>
              <a:rPr lang="en-ZA" sz="2000" dirty="0"/>
              <a:t>How many entries are there with that value as </a:t>
            </a:r>
            <a:r>
              <a:rPr lang="en-ZA" sz="2000" dirty="0" err="1"/>
              <a:t>host_name</a:t>
            </a:r>
            <a:endParaRPr lang="en-ZA" sz="2000" dirty="0"/>
          </a:p>
          <a:p>
            <a:pPr lvl="1">
              <a:buFont typeface="+mj-lt"/>
              <a:buAutoNum type="alphaLcPeriod"/>
            </a:pPr>
            <a:r>
              <a:rPr lang="en-ZA" sz="2000" dirty="0"/>
              <a:t>Change the NULL value to “Not completed” and change the  (Email hidden by Airbnb)  to  Hidden </a:t>
            </a:r>
          </a:p>
          <a:p>
            <a:r>
              <a:rPr lang="en-US" sz="2000" dirty="0"/>
              <a:t>Fix the international code from the phone number column so that it reads as +27</a:t>
            </a:r>
            <a:endParaRPr lang="en-ZA" sz="2000" dirty="0"/>
          </a:p>
        </p:txBody>
      </p:sp>
    </p:spTree>
    <p:extLst>
      <p:ext uri="{BB962C8B-B14F-4D97-AF65-F5344CB8AC3E}">
        <p14:creationId xmlns:p14="http://schemas.microsoft.com/office/powerpoint/2010/main" val="191777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A0E5-070A-4BD9-B618-12367E2480A5}"/>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delete</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779C865D-1C25-4A4E-932F-C217E091A4D7}"/>
              </a:ext>
            </a:extLst>
          </p:cNvPr>
          <p:cNvSpPr>
            <a:spLocks noGrp="1"/>
          </p:cNvSpPr>
          <p:nvPr>
            <p:ph idx="1"/>
          </p:nvPr>
        </p:nvSpPr>
        <p:spPr/>
        <p:txBody>
          <a:bodyPr/>
          <a:lstStyle/>
          <a:p>
            <a:r>
              <a:rPr lang="en-US" dirty="0"/>
              <a:t>DELETE FROM </a:t>
            </a:r>
            <a:r>
              <a:rPr lang="en-US" i="1" dirty="0" err="1"/>
              <a:t>table_name</a:t>
            </a:r>
            <a:r>
              <a:rPr lang="en-US" i="1" dirty="0"/>
              <a:t> </a:t>
            </a:r>
            <a:r>
              <a:rPr lang="en-US" dirty="0"/>
              <a:t>WHERE </a:t>
            </a:r>
            <a:r>
              <a:rPr lang="en-US" i="1" dirty="0"/>
              <a:t>condition</a:t>
            </a:r>
            <a:r>
              <a:rPr lang="en-US" dirty="0"/>
              <a:t>;</a:t>
            </a:r>
          </a:p>
          <a:p>
            <a:r>
              <a:rPr lang="en-US" dirty="0"/>
              <a:t>DELETE FROM Customers WHERE CustomerName= ‘Albert Smith’ ;</a:t>
            </a:r>
          </a:p>
          <a:p>
            <a:endParaRPr lang="en-ZA" dirty="0"/>
          </a:p>
        </p:txBody>
      </p:sp>
    </p:spTree>
    <p:extLst>
      <p:ext uri="{BB962C8B-B14F-4D97-AF65-F5344CB8AC3E}">
        <p14:creationId xmlns:p14="http://schemas.microsoft.com/office/powerpoint/2010/main" val="194514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01F5E-647F-46B0-A2BA-DDC1A43403EC}"/>
              </a:ext>
            </a:extLst>
          </p:cNvPr>
          <p:cNvSpPr>
            <a:spLocks noGrp="1"/>
          </p:cNvSpPr>
          <p:nvPr>
            <p:ph idx="1"/>
          </p:nvPr>
        </p:nvSpPr>
        <p:spPr/>
        <p:txBody>
          <a:bodyPr/>
          <a:lstStyle/>
          <a:p>
            <a:r>
              <a:rPr lang="en-US" sz="2400" b="1" i="1" kern="1200" dirty="0">
                <a:solidFill>
                  <a:schemeClr val="tx1"/>
                </a:solidFill>
                <a:effectLst/>
                <a:latin typeface="+mn-lt"/>
                <a:ea typeface="+mn-ea"/>
                <a:cs typeface="+mn-cs"/>
              </a:rPr>
              <a:t>Note:</a:t>
            </a:r>
            <a:r>
              <a:rPr lang="en-US" sz="2400" b="0" i="1" kern="1200" dirty="0">
                <a:solidFill>
                  <a:schemeClr val="tx1"/>
                </a:solidFill>
                <a:effectLst/>
                <a:latin typeface="+mn-lt"/>
                <a:ea typeface="+mn-ea"/>
                <a:cs typeface="+mn-cs"/>
              </a:rPr>
              <a:t> Be careful when deleting records in a table </a:t>
            </a:r>
          </a:p>
          <a:p>
            <a:r>
              <a:rPr lang="en-US" sz="2400" b="0" kern="1200" dirty="0">
                <a:solidFill>
                  <a:schemeClr val="tx1"/>
                </a:solidFill>
                <a:effectLst/>
                <a:latin typeface="+mn-lt"/>
                <a:ea typeface="+mn-ea"/>
                <a:cs typeface="+mn-cs"/>
              </a:rPr>
              <a:t>Notice the WHERE clause in the DELETE statement. The WHERE clause specifies which record(s) should be deleted. If you omit the WHERE clause  all records in the table will be deleted</a:t>
            </a:r>
            <a:endParaRPr lang="en-ZA" dirty="0"/>
          </a:p>
          <a:p>
            <a:endParaRPr lang="en-ZA" dirty="0"/>
          </a:p>
        </p:txBody>
      </p:sp>
    </p:spTree>
    <p:extLst>
      <p:ext uri="{BB962C8B-B14F-4D97-AF65-F5344CB8AC3E}">
        <p14:creationId xmlns:p14="http://schemas.microsoft.com/office/powerpoint/2010/main" val="5143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849C-AB11-4969-BC83-1B3133A5E5A2}"/>
              </a:ext>
            </a:extLst>
          </p:cNvPr>
          <p:cNvSpPr>
            <a:spLocks noGrp="1"/>
          </p:cNvSpPr>
          <p:nvPr>
            <p:ph type="title"/>
          </p:nvPr>
        </p:nvSpPr>
        <p:spPr/>
        <p:txBody>
          <a:bodyPr/>
          <a:lstStyle/>
          <a:p>
            <a:r>
              <a:rPr lang="en-ZA" dirty="0"/>
              <a:t>MySQL: DESC Statement (Describe Table)</a:t>
            </a:r>
          </a:p>
        </p:txBody>
      </p:sp>
      <p:sp>
        <p:nvSpPr>
          <p:cNvPr id="3" name="Content Placeholder 2">
            <a:extLst>
              <a:ext uri="{FF2B5EF4-FFF2-40B4-BE49-F238E27FC236}">
                <a16:creationId xmlns:a16="http://schemas.microsoft.com/office/drawing/2014/main" id="{D2352AD3-B471-4441-A2E7-90DF27ABEDE3}"/>
              </a:ext>
            </a:extLst>
          </p:cNvPr>
          <p:cNvSpPr>
            <a:spLocks noGrp="1"/>
          </p:cNvSpPr>
          <p:nvPr>
            <p:ph idx="1"/>
          </p:nvPr>
        </p:nvSpPr>
        <p:spPr/>
        <p:txBody>
          <a:bodyPr/>
          <a:lstStyle/>
          <a:p>
            <a:r>
              <a:rPr lang="en-US" dirty="0"/>
              <a:t>SQL DESC statement use for describe the list of column definitions for specified table. You can use either </a:t>
            </a:r>
            <a:r>
              <a:rPr lang="en-US" b="1" dirty="0"/>
              <a:t>DESC</a:t>
            </a:r>
            <a:r>
              <a:rPr lang="en-US" dirty="0"/>
              <a:t> or </a:t>
            </a:r>
            <a:r>
              <a:rPr lang="en-US" b="1" dirty="0"/>
              <a:t>DESCRIBE</a:t>
            </a:r>
            <a:r>
              <a:rPr lang="en-US" dirty="0"/>
              <a:t> statement. both are return same result.</a:t>
            </a:r>
          </a:p>
          <a:p>
            <a:endParaRPr lang="en-US" dirty="0"/>
          </a:p>
          <a:p>
            <a:r>
              <a:rPr lang="en-US" dirty="0"/>
              <a:t>DESCRIBE statement to get following information:</a:t>
            </a:r>
          </a:p>
          <a:p>
            <a:endParaRPr lang="en-US" dirty="0"/>
          </a:p>
          <a:p>
            <a:pPr>
              <a:buFont typeface="Wingdings" panose="05000000000000000000" pitchFamily="2" charset="2"/>
              <a:buChar char="§"/>
            </a:pPr>
            <a:r>
              <a:rPr lang="en-US" dirty="0"/>
              <a:t>Column Name</a:t>
            </a:r>
          </a:p>
          <a:p>
            <a:pPr>
              <a:buFont typeface="Wingdings" panose="05000000000000000000" pitchFamily="2" charset="2"/>
              <a:buChar char="§"/>
            </a:pPr>
            <a:r>
              <a:rPr lang="en-US" dirty="0"/>
              <a:t>Column allow NULL or NOT NULL</a:t>
            </a:r>
          </a:p>
          <a:p>
            <a:pPr>
              <a:buFont typeface="Wingdings" panose="05000000000000000000" pitchFamily="2" charset="2"/>
              <a:buChar char="§"/>
            </a:pPr>
            <a:r>
              <a:rPr lang="en-US" dirty="0"/>
              <a:t>Datatype of the Column</a:t>
            </a:r>
          </a:p>
          <a:p>
            <a:pPr>
              <a:buFont typeface="Wingdings" panose="05000000000000000000" pitchFamily="2" charset="2"/>
              <a:buChar char="§"/>
            </a:pPr>
            <a:r>
              <a:rPr lang="en-US" dirty="0"/>
              <a:t>With database size precision and If NUMERIC datatype scale.</a:t>
            </a:r>
            <a:endParaRPr lang="en-ZA" dirty="0"/>
          </a:p>
        </p:txBody>
      </p:sp>
    </p:spTree>
    <p:extLst>
      <p:ext uri="{BB962C8B-B14F-4D97-AF65-F5344CB8AC3E}">
        <p14:creationId xmlns:p14="http://schemas.microsoft.com/office/powerpoint/2010/main" val="95306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10B-A7D5-4154-A7D7-9F7813F383F6}"/>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5525EB9B-0D82-4CD8-B432-D90FA56D5B9C}"/>
              </a:ext>
            </a:extLst>
          </p:cNvPr>
          <p:cNvSpPr>
            <a:spLocks noGrp="1"/>
          </p:cNvSpPr>
          <p:nvPr>
            <p:ph idx="1"/>
          </p:nvPr>
        </p:nvSpPr>
        <p:spPr/>
        <p:txBody>
          <a:bodyPr/>
          <a:lstStyle/>
          <a:p>
            <a:r>
              <a:rPr lang="en-ZA"/>
              <a:t>DESC table_name</a:t>
            </a:r>
          </a:p>
          <a:p>
            <a:endParaRPr lang="en-ZA"/>
          </a:p>
          <a:p>
            <a:endParaRPr lang="en-ZA" dirty="0"/>
          </a:p>
        </p:txBody>
      </p:sp>
      <p:pic>
        <p:nvPicPr>
          <p:cNvPr id="7" name="Picture 6">
            <a:extLst>
              <a:ext uri="{FF2B5EF4-FFF2-40B4-BE49-F238E27FC236}">
                <a16:creationId xmlns:a16="http://schemas.microsoft.com/office/drawing/2014/main" id="{6AD16A12-AA87-472D-B437-1A7BB6434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983095"/>
            <a:ext cx="7686735" cy="3061089"/>
          </a:xfrm>
          <a:prstGeom prst="rect">
            <a:avLst/>
          </a:prstGeom>
        </p:spPr>
      </p:pic>
    </p:spTree>
    <p:extLst>
      <p:ext uri="{BB962C8B-B14F-4D97-AF65-F5344CB8AC3E}">
        <p14:creationId xmlns:p14="http://schemas.microsoft.com/office/powerpoint/2010/main" val="382158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230F-117E-461E-948C-20161CDB218D}"/>
              </a:ext>
            </a:extLst>
          </p:cNvPr>
          <p:cNvSpPr>
            <a:spLocks noGrp="1"/>
          </p:cNvSpPr>
          <p:nvPr>
            <p:ph type="title"/>
          </p:nvPr>
        </p:nvSpPr>
        <p:spPr/>
        <p:txBody>
          <a:bodyPr/>
          <a:lstStyle/>
          <a:p>
            <a:r>
              <a:rPr lang="en-ZA" dirty="0" err="1"/>
              <a:t>desc</a:t>
            </a:r>
            <a:endParaRPr lang="en-ZA" dirty="0"/>
          </a:p>
        </p:txBody>
      </p:sp>
      <p:pic>
        <p:nvPicPr>
          <p:cNvPr id="7" name="Content Placeholder 6" descr="Table&#10;&#10;Description automatically generated">
            <a:extLst>
              <a:ext uri="{FF2B5EF4-FFF2-40B4-BE49-F238E27FC236}">
                <a16:creationId xmlns:a16="http://schemas.microsoft.com/office/drawing/2014/main" id="{238349F2-51B4-4C26-9879-B546E1FE0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01" y="2006584"/>
            <a:ext cx="5865276" cy="4561882"/>
          </a:xfrm>
        </p:spPr>
      </p:pic>
      <p:sp>
        <p:nvSpPr>
          <p:cNvPr id="8" name="Rectangle 7">
            <a:extLst>
              <a:ext uri="{FF2B5EF4-FFF2-40B4-BE49-F238E27FC236}">
                <a16:creationId xmlns:a16="http://schemas.microsoft.com/office/drawing/2014/main" id="{795C27C2-FFA0-4A6D-AD59-9E403831D7DC}"/>
              </a:ext>
            </a:extLst>
          </p:cNvPr>
          <p:cNvSpPr/>
          <p:nvPr/>
        </p:nvSpPr>
        <p:spPr>
          <a:xfrm>
            <a:off x="1705708" y="2250830"/>
            <a:ext cx="2092569" cy="492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0" name="Straight Arrow Connector 9">
            <a:extLst>
              <a:ext uri="{FF2B5EF4-FFF2-40B4-BE49-F238E27FC236}">
                <a16:creationId xmlns:a16="http://schemas.microsoft.com/office/drawing/2014/main" id="{09CC875C-F721-4EDA-8B3A-EE188B2ECF1A}"/>
              </a:ext>
            </a:extLst>
          </p:cNvPr>
          <p:cNvCxnSpPr>
            <a:stCxn id="8" idx="2"/>
          </p:cNvCxnSpPr>
          <p:nvPr/>
        </p:nvCxnSpPr>
        <p:spPr>
          <a:xfrm flipH="1">
            <a:off x="2514600" y="2743200"/>
            <a:ext cx="237393" cy="896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3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1E89-0BB7-3845-8403-9AB7D9F5A951}"/>
              </a:ext>
            </a:extLst>
          </p:cNvPr>
          <p:cNvSpPr>
            <a:spLocks noGrp="1"/>
          </p:cNvSpPr>
          <p:nvPr>
            <p:ph type="title"/>
          </p:nvPr>
        </p:nvSpPr>
        <p:spPr/>
        <p:txBody>
          <a:bodyPr/>
          <a:lstStyle/>
          <a:p>
            <a:r>
              <a:rPr lang="en-ZA" dirty="0"/>
              <a:t>SQL server</a:t>
            </a:r>
          </a:p>
        </p:txBody>
      </p:sp>
      <p:sp>
        <p:nvSpPr>
          <p:cNvPr id="3" name="Content Placeholder 2">
            <a:extLst>
              <a:ext uri="{FF2B5EF4-FFF2-40B4-BE49-F238E27FC236}">
                <a16:creationId xmlns:a16="http://schemas.microsoft.com/office/drawing/2014/main" id="{1565098B-5B68-F74C-4C75-5A54235EB082}"/>
              </a:ext>
            </a:extLst>
          </p:cNvPr>
          <p:cNvSpPr>
            <a:spLocks noGrp="1"/>
          </p:cNvSpPr>
          <p:nvPr>
            <p:ph idx="1"/>
          </p:nvPr>
        </p:nvSpPr>
        <p:spPr/>
        <p:txBody>
          <a:bodyPr/>
          <a:lstStyle/>
          <a:p>
            <a:r>
              <a:rPr lang="en-ZA" dirty="0" err="1"/>
              <a:t>Sp_columns</a:t>
            </a:r>
            <a:r>
              <a:rPr lang="en-ZA" dirty="0"/>
              <a:t> </a:t>
            </a:r>
            <a:r>
              <a:rPr lang="en-ZA" dirty="0" err="1"/>
              <a:t>tableName</a:t>
            </a:r>
            <a:endParaRPr lang="en-ZA" dirty="0"/>
          </a:p>
        </p:txBody>
      </p:sp>
      <p:pic>
        <p:nvPicPr>
          <p:cNvPr id="4" name="Picture 3">
            <a:extLst>
              <a:ext uri="{FF2B5EF4-FFF2-40B4-BE49-F238E27FC236}">
                <a16:creationId xmlns:a16="http://schemas.microsoft.com/office/drawing/2014/main" id="{16C81EA8-C8C4-9DAE-6FDE-5F26349AF859}"/>
              </a:ext>
            </a:extLst>
          </p:cNvPr>
          <p:cNvPicPr>
            <a:picLocks noChangeAspect="1"/>
          </p:cNvPicPr>
          <p:nvPr/>
        </p:nvPicPr>
        <p:blipFill rotWithShape="1">
          <a:blip r:embed="rId2"/>
          <a:srcRect l="25237" t="35569" r="4831" b="7980"/>
          <a:stretch/>
        </p:blipFill>
        <p:spPr>
          <a:xfrm>
            <a:off x="1024128" y="2736336"/>
            <a:ext cx="8526163" cy="3869586"/>
          </a:xfrm>
          <a:prstGeom prst="rect">
            <a:avLst/>
          </a:prstGeom>
        </p:spPr>
      </p:pic>
    </p:spTree>
    <p:extLst>
      <p:ext uri="{BB962C8B-B14F-4D97-AF65-F5344CB8AC3E}">
        <p14:creationId xmlns:p14="http://schemas.microsoft.com/office/powerpoint/2010/main" val="50572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lstStyle/>
          <a:p>
            <a:r>
              <a:rPr lang="en-US" sz="5400" dirty="0"/>
              <a:t>Chapter 8: Data manipulating Language</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a:t>
            </a:r>
          </a:p>
          <a:p>
            <a:pPr marL="514350" indent="-514350">
              <a:buFont typeface="+mj-lt"/>
              <a:buAutoNum type="arabicPeriod"/>
            </a:pPr>
            <a:r>
              <a:rPr lang="en-ZA" sz="2800" dirty="0">
                <a:solidFill>
                  <a:schemeClr val="accent2"/>
                </a:solidFill>
              </a:rPr>
              <a:t>Alter Clause</a:t>
            </a:r>
          </a:p>
          <a:p>
            <a:pPr marL="514350" indent="-514350">
              <a:buFont typeface="+mj-lt"/>
              <a:buAutoNum type="arabicPeriod"/>
            </a:pPr>
            <a:r>
              <a:rPr lang="en-ZA" sz="2800" dirty="0">
                <a:solidFill>
                  <a:schemeClr val="accent2"/>
                </a:solidFill>
              </a:rPr>
              <a:t>Rename Clause</a:t>
            </a:r>
          </a:p>
          <a:p>
            <a:pPr marL="514350" indent="-514350">
              <a:buFont typeface="+mj-lt"/>
              <a:buAutoNum type="arabicPeriod"/>
            </a:pPr>
            <a:r>
              <a:rPr lang="en-ZA" sz="2800" dirty="0">
                <a:solidFill>
                  <a:schemeClr val="accent2"/>
                </a:solidFill>
              </a:rPr>
              <a:t>Insert Into select Clause</a:t>
            </a:r>
          </a:p>
          <a:p>
            <a:pPr marL="514350" indent="-514350">
              <a:buFont typeface="+mj-lt"/>
              <a:buAutoNum type="arabicPeriod"/>
            </a:pPr>
            <a:r>
              <a:rPr lang="en-ZA" sz="2800" dirty="0">
                <a:solidFill>
                  <a:schemeClr val="accent2"/>
                </a:solidFill>
              </a:rPr>
              <a:t>Update </a:t>
            </a:r>
          </a:p>
          <a:p>
            <a:pPr marL="514350" indent="-514350">
              <a:buFont typeface="+mj-lt"/>
              <a:buAutoNum type="arabicPeriod"/>
            </a:pPr>
            <a:r>
              <a:rPr lang="en-ZA" sz="2800" dirty="0">
                <a:solidFill>
                  <a:schemeClr val="accent2"/>
                </a:solidFill>
              </a:rPr>
              <a:t>Delete</a:t>
            </a:r>
          </a:p>
          <a:p>
            <a:pPr marL="514350" indent="-514350">
              <a:buFont typeface="+mj-lt"/>
              <a:buAutoNum type="arabicPeriod"/>
            </a:pPr>
            <a:r>
              <a:rPr lang="en-ZA" sz="2800" dirty="0">
                <a:solidFill>
                  <a:schemeClr val="accent2"/>
                </a:solidFill>
              </a:rPr>
              <a:t>Description Clauses</a:t>
            </a: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12E9-2768-4D5D-B727-554C67E3C357}"/>
              </a:ext>
            </a:extLst>
          </p:cNvPr>
          <p:cNvSpPr>
            <a:spLocks noGrp="1"/>
          </p:cNvSpPr>
          <p:nvPr>
            <p:ph type="title"/>
          </p:nvPr>
        </p:nvSpPr>
        <p:spPr/>
        <p:txBody>
          <a:bodyPr vert="horz" lIns="91440" tIns="45720" rIns="91440" bIns="45720" rtlCol="0" anchor="ctr">
            <a:normAutofit/>
          </a:bodyPr>
          <a:lstStyle/>
          <a:p>
            <a:r>
              <a:rPr lang="en-ZA" dirty="0"/>
              <a:t>ALTER</a:t>
            </a:r>
          </a:p>
        </p:txBody>
      </p:sp>
      <p:sp>
        <p:nvSpPr>
          <p:cNvPr id="3" name="Content Placeholder 2">
            <a:extLst>
              <a:ext uri="{FF2B5EF4-FFF2-40B4-BE49-F238E27FC236}">
                <a16:creationId xmlns:a16="http://schemas.microsoft.com/office/drawing/2014/main" id="{6FDA6624-140B-48C2-A2E7-2A095932E00E}"/>
              </a:ext>
            </a:extLst>
          </p:cNvPr>
          <p:cNvSpPr>
            <a:spLocks noGrp="1"/>
          </p:cNvSpPr>
          <p:nvPr>
            <p:ph idx="1"/>
          </p:nvPr>
        </p:nvSpPr>
        <p:spPr/>
        <p:txBody>
          <a:bodyPr numCol="2">
            <a:normAutofit lnSpcReduction="10000"/>
          </a:bodyPr>
          <a:lstStyle/>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rPr>
              <a:t>ADD</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datatype</a:t>
            </a:r>
            <a:r>
              <a:rPr lang="en-US" b="0" i="0" dirty="0">
                <a:solidFill>
                  <a:srgbClr val="000000"/>
                </a:solidFill>
                <a:effectLst/>
              </a:rPr>
              <a:t>;</a:t>
            </a:r>
          </a:p>
          <a:p>
            <a:endParaRPr lang="en-US" dirty="0">
              <a:solidFill>
                <a:srgbClr val="000000"/>
              </a:solidFill>
            </a:endParaRPr>
          </a:p>
          <a:p>
            <a:r>
              <a:rPr lang="en-US" dirty="0">
                <a:solidFill>
                  <a:srgbClr val="0000CD"/>
                </a:solidFill>
              </a:rPr>
              <a:t>ALTER TABLE </a:t>
            </a:r>
            <a:r>
              <a:rPr lang="en-US" i="1" dirty="0" err="1"/>
              <a:t>table_name</a:t>
            </a:r>
            <a:endParaRPr lang="en-US" i="1" dirty="0"/>
          </a:p>
          <a:p>
            <a:pPr marL="0" indent="0">
              <a:buNone/>
            </a:pPr>
            <a:r>
              <a:rPr lang="en-US" dirty="0">
                <a:solidFill>
                  <a:srgbClr val="0000CD"/>
                </a:solidFill>
              </a:rPr>
              <a:t> ADD </a:t>
            </a:r>
            <a:r>
              <a:rPr lang="en-US" i="1" dirty="0"/>
              <a:t>(column_1 </a:t>
            </a:r>
            <a:r>
              <a:rPr lang="en-US" i="1" dirty="0" err="1"/>
              <a:t>column_definition</a:t>
            </a:r>
            <a:r>
              <a:rPr lang="en-US" i="1" dirty="0"/>
              <a:t>, </a:t>
            </a:r>
          </a:p>
          <a:p>
            <a:r>
              <a:rPr lang="en-US" i="1" dirty="0"/>
              <a:t>    column_2 </a:t>
            </a:r>
            <a:r>
              <a:rPr lang="en-US" i="1" dirty="0" err="1"/>
              <a:t>column_definition</a:t>
            </a:r>
            <a:r>
              <a:rPr lang="en-US" i="1" dirty="0"/>
              <a:t>);</a:t>
            </a:r>
          </a:p>
          <a:p>
            <a:endParaRPr lang="en-US" dirty="0">
              <a:solidFill>
                <a:srgbClr val="000000"/>
              </a:solidFill>
            </a:endParaRPr>
          </a:p>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Customers</a:t>
            </a:r>
            <a:br>
              <a:rPr lang="en-US" dirty="0"/>
            </a:br>
            <a:r>
              <a:rPr lang="en-US" b="0" i="0" dirty="0">
                <a:solidFill>
                  <a:srgbClr val="0000CD"/>
                </a:solidFill>
                <a:effectLst/>
              </a:rPr>
              <a:t>ADD</a:t>
            </a:r>
            <a:r>
              <a:rPr lang="en-US" b="0" i="0" dirty="0">
                <a:solidFill>
                  <a:srgbClr val="000000"/>
                </a:solidFill>
                <a:effectLst/>
              </a:rPr>
              <a:t> Email varchar(255);</a:t>
            </a:r>
          </a:p>
          <a:p>
            <a:endParaRPr lang="en-US" dirty="0">
              <a:solidFill>
                <a:srgbClr val="000000"/>
              </a:solidFill>
            </a:endParaRPr>
          </a:p>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Customers</a:t>
            </a:r>
            <a:br>
              <a:rPr lang="en-US" dirty="0"/>
            </a:br>
            <a:r>
              <a:rPr lang="en-US" b="0" i="0" dirty="0">
                <a:solidFill>
                  <a:srgbClr val="0000CD"/>
                </a:solidFill>
                <a:effectLst/>
              </a:rPr>
              <a:t>DROP</a:t>
            </a:r>
            <a:r>
              <a:rPr lang="en-US" b="0" i="0" dirty="0">
                <a:solidFill>
                  <a:srgbClr val="000000"/>
                </a:solidFill>
                <a:effectLst/>
              </a:rPr>
              <a:t> </a:t>
            </a:r>
            <a:r>
              <a:rPr lang="en-US" b="0" i="0" dirty="0">
                <a:solidFill>
                  <a:srgbClr val="0000CD"/>
                </a:solidFill>
                <a:effectLst/>
              </a:rPr>
              <a:t>COLUMN</a:t>
            </a:r>
            <a:r>
              <a:rPr lang="en-US" b="0" i="0" dirty="0">
                <a:solidFill>
                  <a:srgbClr val="000000"/>
                </a:solidFill>
                <a:effectLst/>
              </a:rPr>
              <a:t> Email;</a:t>
            </a:r>
            <a:endParaRPr lang="en-US" dirty="0">
              <a:solidFill>
                <a:srgbClr val="000000"/>
              </a:solidFill>
            </a:endParaRPr>
          </a:p>
          <a:p>
            <a:endParaRPr lang="en-US" b="0" i="0" dirty="0">
              <a:solidFill>
                <a:srgbClr val="000000"/>
              </a:solidFill>
              <a:effectLst/>
            </a:endParaRPr>
          </a:p>
          <a:p>
            <a:r>
              <a:rPr lang="en-US" b="1" dirty="0">
                <a:solidFill>
                  <a:srgbClr val="000000"/>
                </a:solidFill>
              </a:rPr>
              <a:t>[SQL server]</a:t>
            </a:r>
            <a:endParaRPr lang="en-US" b="1" i="0" dirty="0">
              <a:solidFill>
                <a:srgbClr val="000000"/>
              </a:solidFill>
              <a:effectLst/>
            </a:endParaRPr>
          </a:p>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highlight>
                  <a:srgbClr val="FFFF00"/>
                </a:highlight>
              </a:rPr>
              <a:t>ALTER</a:t>
            </a:r>
            <a:r>
              <a:rPr lang="en-US" b="0" i="0" dirty="0">
                <a:solidFill>
                  <a:srgbClr val="000000"/>
                </a:solidFill>
                <a:effectLst/>
              </a:rPr>
              <a:t> </a:t>
            </a:r>
            <a:r>
              <a:rPr lang="en-US" b="0" i="0" dirty="0">
                <a:solidFill>
                  <a:srgbClr val="0000CD"/>
                </a:solidFill>
                <a:effectLst/>
              </a:rPr>
              <a:t>COLUMN</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datatype</a:t>
            </a:r>
            <a:r>
              <a:rPr lang="en-US" b="0" i="0" dirty="0">
                <a:solidFill>
                  <a:srgbClr val="000000"/>
                </a:solidFill>
                <a:effectLst/>
              </a:rPr>
              <a:t>;</a:t>
            </a:r>
          </a:p>
          <a:p>
            <a:endParaRPr lang="en-US" dirty="0">
              <a:solidFill>
                <a:srgbClr val="000000"/>
              </a:solidFill>
            </a:endParaRPr>
          </a:p>
          <a:p>
            <a:r>
              <a:rPr lang="en-US" b="1" dirty="0">
                <a:solidFill>
                  <a:srgbClr val="000000"/>
                </a:solidFill>
              </a:rPr>
              <a:t>[MySQL]</a:t>
            </a:r>
          </a:p>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highlight>
                  <a:srgbClr val="FFFF00"/>
                </a:highlight>
              </a:rPr>
              <a:t>CHANGE</a:t>
            </a:r>
            <a:r>
              <a:rPr lang="en-US" b="0" i="0" dirty="0">
                <a:solidFill>
                  <a:srgbClr val="000000"/>
                </a:solidFill>
                <a:effectLst/>
              </a:rPr>
              <a:t> </a:t>
            </a:r>
            <a:r>
              <a:rPr lang="en-US" b="0" i="0" dirty="0">
                <a:solidFill>
                  <a:srgbClr val="0000CD"/>
                </a:solidFill>
                <a:effectLst/>
              </a:rPr>
              <a:t>COLUMN</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datatype</a:t>
            </a:r>
            <a:r>
              <a:rPr lang="en-US" b="0" i="0" dirty="0">
                <a:solidFill>
                  <a:srgbClr val="000000"/>
                </a:solidFill>
                <a:effectLst/>
              </a:rPr>
              <a:t>;</a:t>
            </a:r>
          </a:p>
        </p:txBody>
      </p:sp>
    </p:spTree>
    <p:extLst>
      <p:ext uri="{BB962C8B-B14F-4D97-AF65-F5344CB8AC3E}">
        <p14:creationId xmlns:p14="http://schemas.microsoft.com/office/powerpoint/2010/main" val="25142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2FDD-C8E6-4B21-9557-4B94BAAB9855}"/>
              </a:ext>
            </a:extLst>
          </p:cNvPr>
          <p:cNvSpPr>
            <a:spLocks noGrp="1"/>
          </p:cNvSpPr>
          <p:nvPr>
            <p:ph type="title"/>
          </p:nvPr>
        </p:nvSpPr>
        <p:spPr/>
        <p:txBody>
          <a:bodyPr/>
          <a:lstStyle/>
          <a:p>
            <a:r>
              <a:rPr lang="en-ZA" dirty="0"/>
              <a:t>Alter</a:t>
            </a:r>
          </a:p>
        </p:txBody>
      </p:sp>
      <p:sp>
        <p:nvSpPr>
          <p:cNvPr id="3" name="Content Placeholder 2">
            <a:extLst>
              <a:ext uri="{FF2B5EF4-FFF2-40B4-BE49-F238E27FC236}">
                <a16:creationId xmlns:a16="http://schemas.microsoft.com/office/drawing/2014/main" id="{A9A321D2-821B-4C9F-A3B8-3DE38B3EDED6}"/>
              </a:ext>
            </a:extLst>
          </p:cNvPr>
          <p:cNvSpPr>
            <a:spLocks noGrp="1"/>
          </p:cNvSpPr>
          <p:nvPr>
            <p:ph idx="1"/>
          </p:nvPr>
        </p:nvSpPr>
        <p:spPr/>
        <p:txBody>
          <a:bodyPr/>
          <a:lstStyle/>
          <a:p>
            <a:r>
              <a:rPr lang="en-US" dirty="0"/>
              <a:t>ALTER TABLE </a:t>
            </a:r>
            <a:r>
              <a:rPr lang="en-US" dirty="0" err="1"/>
              <a:t>table_name</a:t>
            </a:r>
            <a:r>
              <a:rPr lang="en-US" dirty="0"/>
              <a:t> </a:t>
            </a:r>
          </a:p>
          <a:p>
            <a:r>
              <a:rPr lang="en-US" dirty="0"/>
              <a:t>ALTER COLUMN </a:t>
            </a:r>
            <a:r>
              <a:rPr lang="en-US" dirty="0" err="1"/>
              <a:t>column_name</a:t>
            </a:r>
            <a:r>
              <a:rPr lang="en-US" dirty="0"/>
              <a:t> </a:t>
            </a:r>
            <a:r>
              <a:rPr lang="en-US" dirty="0" err="1"/>
              <a:t>new_data_type</a:t>
            </a:r>
            <a:r>
              <a:rPr lang="en-US" dirty="0"/>
              <a:t>(size);</a:t>
            </a:r>
          </a:p>
          <a:p>
            <a:endParaRPr lang="en-US" dirty="0"/>
          </a:p>
          <a:p>
            <a:r>
              <a:rPr lang="en-US" dirty="0"/>
              <a:t>ALTER TABLE Customers</a:t>
            </a:r>
            <a:br>
              <a:rPr lang="en-US" dirty="0"/>
            </a:br>
            <a:r>
              <a:rPr lang="en-US" dirty="0"/>
              <a:t>ADD Email varchar(255);</a:t>
            </a:r>
          </a:p>
          <a:p>
            <a:endParaRPr lang="en-US" dirty="0"/>
          </a:p>
          <a:p>
            <a:r>
              <a:rPr lang="en-US" dirty="0"/>
              <a:t>ALTER TABLE listings</a:t>
            </a:r>
          </a:p>
          <a:p>
            <a:r>
              <a:rPr lang="en-US" dirty="0"/>
              <a:t>ALTER COLUMN </a:t>
            </a:r>
            <a:r>
              <a:rPr lang="en-US" dirty="0" err="1"/>
              <a:t>listing_name</a:t>
            </a:r>
            <a:r>
              <a:rPr lang="en-US" dirty="0"/>
              <a:t> VARCHAR (60) NOT NULL;</a:t>
            </a:r>
          </a:p>
          <a:p>
            <a:endParaRPr lang="en-ZA" dirty="0"/>
          </a:p>
          <a:p>
            <a:endParaRPr lang="en-ZA" dirty="0"/>
          </a:p>
        </p:txBody>
      </p:sp>
    </p:spTree>
    <p:extLst>
      <p:ext uri="{BB962C8B-B14F-4D97-AF65-F5344CB8AC3E}">
        <p14:creationId xmlns:p14="http://schemas.microsoft.com/office/powerpoint/2010/main" val="318002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2FDD-C8E6-4B21-9557-4B94BAAB9855}"/>
              </a:ext>
            </a:extLst>
          </p:cNvPr>
          <p:cNvSpPr>
            <a:spLocks noGrp="1"/>
          </p:cNvSpPr>
          <p:nvPr>
            <p:ph type="title"/>
          </p:nvPr>
        </p:nvSpPr>
        <p:spPr/>
        <p:txBody>
          <a:bodyPr/>
          <a:lstStyle/>
          <a:p>
            <a:r>
              <a:rPr lang="en-ZA" dirty="0"/>
              <a:t>Alter (Adding in a Specific Position) -MySQL</a:t>
            </a:r>
          </a:p>
        </p:txBody>
      </p:sp>
      <p:sp>
        <p:nvSpPr>
          <p:cNvPr id="3" name="Content Placeholder 2">
            <a:extLst>
              <a:ext uri="{FF2B5EF4-FFF2-40B4-BE49-F238E27FC236}">
                <a16:creationId xmlns:a16="http://schemas.microsoft.com/office/drawing/2014/main" id="{A9A321D2-821B-4C9F-A3B8-3DE38B3EDED6}"/>
              </a:ext>
            </a:extLst>
          </p:cNvPr>
          <p:cNvSpPr>
            <a:spLocks noGrp="1"/>
          </p:cNvSpPr>
          <p:nvPr>
            <p:ph idx="1"/>
          </p:nvPr>
        </p:nvSpPr>
        <p:spPr/>
        <p:txBody>
          <a:bodyPr/>
          <a:lstStyle/>
          <a:p>
            <a:r>
              <a:rPr lang="en-US" dirty="0"/>
              <a:t>ALTER table </a:t>
            </a:r>
            <a:r>
              <a:rPr lang="en-US" dirty="0" err="1"/>
              <a:t>table_name</a:t>
            </a:r>
            <a:endParaRPr lang="en-US" dirty="0"/>
          </a:p>
          <a:p>
            <a:r>
              <a:rPr lang="en-US" dirty="0"/>
              <a:t>    Add column </a:t>
            </a:r>
            <a:r>
              <a:rPr lang="en-US" dirty="0" err="1"/>
              <a:t>column_name</a:t>
            </a:r>
            <a:r>
              <a:rPr lang="en-US" dirty="0"/>
              <a:t> integer AFTER </a:t>
            </a:r>
            <a:r>
              <a:rPr lang="en-US" dirty="0" err="1"/>
              <a:t>column_name</a:t>
            </a:r>
            <a:endParaRPr lang="en-US" dirty="0"/>
          </a:p>
          <a:p>
            <a:endParaRPr lang="en-US" dirty="0"/>
          </a:p>
          <a:p>
            <a:r>
              <a:rPr lang="en-US" dirty="0"/>
              <a:t>ALTER table customers</a:t>
            </a:r>
          </a:p>
          <a:p>
            <a:r>
              <a:rPr lang="en-US" dirty="0"/>
              <a:t>    Add column quantity integer AFTER price</a:t>
            </a:r>
            <a:endParaRPr lang="en-ZA" dirty="0"/>
          </a:p>
          <a:p>
            <a:endParaRPr lang="en-ZA" dirty="0"/>
          </a:p>
        </p:txBody>
      </p:sp>
    </p:spTree>
    <p:extLst>
      <p:ext uri="{BB962C8B-B14F-4D97-AF65-F5344CB8AC3E}">
        <p14:creationId xmlns:p14="http://schemas.microsoft.com/office/powerpoint/2010/main" val="130382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CA30-8D10-46FD-9B4F-D742C7487471}"/>
              </a:ext>
            </a:extLst>
          </p:cNvPr>
          <p:cNvSpPr>
            <a:spLocks noGrp="1"/>
          </p:cNvSpPr>
          <p:nvPr>
            <p:ph type="title"/>
          </p:nvPr>
        </p:nvSpPr>
        <p:spPr/>
        <p:txBody>
          <a:bodyPr/>
          <a:lstStyle/>
          <a:p>
            <a:r>
              <a:rPr lang="en-ZA" dirty="0"/>
              <a:t>Rename A table</a:t>
            </a:r>
          </a:p>
        </p:txBody>
      </p:sp>
      <p:sp>
        <p:nvSpPr>
          <p:cNvPr id="3" name="Content Placeholder 2">
            <a:extLst>
              <a:ext uri="{FF2B5EF4-FFF2-40B4-BE49-F238E27FC236}">
                <a16:creationId xmlns:a16="http://schemas.microsoft.com/office/drawing/2014/main" id="{672DAC8E-FCB8-48EE-B465-202726251F82}"/>
              </a:ext>
            </a:extLst>
          </p:cNvPr>
          <p:cNvSpPr>
            <a:spLocks noGrp="1"/>
          </p:cNvSpPr>
          <p:nvPr>
            <p:ph idx="1"/>
          </p:nvPr>
        </p:nvSpPr>
        <p:spPr/>
        <p:txBody>
          <a:bodyPr>
            <a:normAutofit/>
          </a:bodyPr>
          <a:lstStyle/>
          <a:p>
            <a:endParaRPr lang="en-ZA" dirty="0"/>
          </a:p>
          <a:p>
            <a:r>
              <a:rPr lang="en-US" dirty="0"/>
              <a:t>MSQL</a:t>
            </a:r>
            <a:endParaRPr lang="en-ZA" dirty="0"/>
          </a:p>
          <a:p>
            <a:r>
              <a:rPr lang="en-ZA" dirty="0"/>
              <a:t>EXEC </a:t>
            </a:r>
            <a:r>
              <a:rPr lang="en-ZA" dirty="0" err="1"/>
              <a:t>sp_rename</a:t>
            </a:r>
            <a:r>
              <a:rPr lang="en-ZA" dirty="0"/>
              <a:t> ‘table name', ‘new table name’</a:t>
            </a:r>
          </a:p>
          <a:p>
            <a:endParaRPr lang="en-US" dirty="0"/>
          </a:p>
          <a:p>
            <a:r>
              <a:rPr lang="en-US" dirty="0"/>
              <a:t>MySQL</a:t>
            </a:r>
          </a:p>
          <a:p>
            <a:r>
              <a:rPr lang="en-US" dirty="0"/>
              <a:t>ALTER TABLE </a:t>
            </a:r>
            <a:r>
              <a:rPr lang="en-US" dirty="0" err="1"/>
              <a:t>table_name</a:t>
            </a:r>
            <a:r>
              <a:rPr lang="en-US" dirty="0"/>
              <a:t> RENAME </a:t>
            </a:r>
            <a:r>
              <a:rPr lang="en-US" b="1" u="sng" dirty="0"/>
              <a:t>TO</a:t>
            </a:r>
            <a:r>
              <a:rPr lang="en-US" b="1" dirty="0"/>
              <a:t> </a:t>
            </a:r>
            <a:r>
              <a:rPr lang="en-US" dirty="0" err="1"/>
              <a:t>new_table_name</a:t>
            </a:r>
            <a:endParaRPr lang="en-ZA" dirty="0"/>
          </a:p>
        </p:txBody>
      </p:sp>
    </p:spTree>
    <p:extLst>
      <p:ext uri="{BB962C8B-B14F-4D97-AF65-F5344CB8AC3E}">
        <p14:creationId xmlns:p14="http://schemas.microsoft.com/office/powerpoint/2010/main" val="16582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2ADAC8-05F0-4600-82DA-3749DC0806D4}"/>
              </a:ext>
            </a:extLst>
          </p:cNvPr>
          <p:cNvSpPr>
            <a:spLocks noGrp="1"/>
          </p:cNvSpPr>
          <p:nvPr>
            <p:ph type="title"/>
          </p:nvPr>
        </p:nvSpPr>
        <p:spPr>
          <a:xfrm>
            <a:off x="1024128" y="585216"/>
            <a:ext cx="2319963" cy="1047641"/>
          </a:xfrm>
        </p:spPr>
        <p:txBody>
          <a:bodyPr vert="horz" lIns="91440" tIns="45720" rIns="91440" bIns="45720" rtlCol="0" anchor="ct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0FD92859-1CE0-4DEE-92EC-35BCE4BD3613}"/>
              </a:ext>
            </a:extLst>
          </p:cNvPr>
          <p:cNvSpPr>
            <a:spLocks noGrp="1"/>
          </p:cNvSpPr>
          <p:nvPr>
            <p:ph idx="1"/>
          </p:nvPr>
        </p:nvSpPr>
        <p:spPr>
          <a:xfrm>
            <a:off x="1024128" y="1632856"/>
            <a:ext cx="6066818" cy="5225143"/>
          </a:xfrm>
        </p:spPr>
        <p:txBody>
          <a:bodyPr vert="horz" lIns="45720" tIns="45720" rIns="45720" bIns="45720" rtlCol="0">
            <a:normAutofit/>
          </a:bodyPr>
          <a:lstStyle/>
          <a:p>
            <a:pPr marL="0" indent="0">
              <a:buNone/>
            </a:pPr>
            <a:r>
              <a:rPr lang="en-US" sz="2000" dirty="0"/>
              <a:t>Create the </a:t>
            </a:r>
            <a:r>
              <a:rPr lang="en-US" sz="2000" b="1" i="1" dirty="0" err="1"/>
              <a:t>ShopPty</a:t>
            </a:r>
            <a:r>
              <a:rPr lang="en-US" sz="2000" b="1" i="1" dirty="0"/>
              <a:t> </a:t>
            </a:r>
            <a:r>
              <a:rPr lang="en-US" sz="2000" dirty="0"/>
              <a:t>database</a:t>
            </a:r>
          </a:p>
          <a:p>
            <a:pPr marL="0" indent="0">
              <a:buNone/>
            </a:pPr>
            <a:r>
              <a:rPr lang="en-US" sz="2000" dirty="0"/>
              <a:t>Create the following tables </a:t>
            </a:r>
          </a:p>
          <a:p>
            <a:pPr lvl="5">
              <a:buFont typeface="Arial" panose="020B0604020202020204" pitchFamily="34" charset="0"/>
              <a:buChar char="•"/>
            </a:pPr>
            <a:r>
              <a:rPr lang="en-US" sz="2000" b="1" i="0" dirty="0">
                <a:effectLst/>
              </a:rPr>
              <a:t>Customers</a:t>
            </a:r>
            <a:r>
              <a:rPr lang="en-US" sz="2000" b="0" i="0" dirty="0">
                <a:effectLst/>
              </a:rPr>
              <a:t> – stores customer master data</a:t>
            </a:r>
          </a:p>
          <a:p>
            <a:pPr lvl="5">
              <a:buFont typeface="Arial" panose="020B0604020202020204" pitchFamily="34" charset="0"/>
              <a:buChar char="•"/>
            </a:pPr>
            <a:r>
              <a:rPr lang="en-US" sz="2000" b="1" i="0" dirty="0">
                <a:effectLst/>
              </a:rPr>
              <a:t>Orders</a:t>
            </a:r>
            <a:r>
              <a:rPr lang="en-US" sz="2000" b="0" i="0" dirty="0">
                <a:effectLst/>
              </a:rPr>
              <a:t> – stores transaction sale orders from customers</a:t>
            </a:r>
          </a:p>
          <a:p>
            <a:pPr lvl="5">
              <a:buFont typeface="Arial" panose="020B0604020202020204" pitchFamily="34" charset="0"/>
              <a:buChar char="•"/>
            </a:pPr>
            <a:r>
              <a:rPr lang="en-US" sz="2000" b="1" i="0" dirty="0" err="1">
                <a:effectLst/>
              </a:rPr>
              <a:t>OrderDetails</a:t>
            </a:r>
            <a:r>
              <a:rPr lang="en-US" sz="2000" b="0" i="0" dirty="0">
                <a:effectLst/>
              </a:rPr>
              <a:t> – stores line items of sale orders</a:t>
            </a:r>
          </a:p>
          <a:p>
            <a:pPr lvl="5">
              <a:buFont typeface="Arial" panose="020B0604020202020204" pitchFamily="34" charset="0"/>
              <a:buChar char="•"/>
            </a:pPr>
            <a:r>
              <a:rPr lang="en-US" sz="2000" b="1" i="0" dirty="0">
                <a:effectLst/>
              </a:rPr>
              <a:t>Products</a:t>
            </a:r>
            <a:r>
              <a:rPr lang="en-US" sz="2000" b="0" i="0" dirty="0">
                <a:effectLst/>
              </a:rPr>
              <a:t> – stores products master data</a:t>
            </a:r>
          </a:p>
          <a:p>
            <a:endParaRPr lang="en-US" sz="2000" dirty="0"/>
          </a:p>
          <a:p>
            <a:r>
              <a:rPr lang="en-US" sz="2000" dirty="0"/>
              <a:t>Add a description column in Products table</a:t>
            </a:r>
          </a:p>
          <a:p>
            <a:r>
              <a:rPr lang="en-US" sz="2000" dirty="0"/>
              <a:t>Insert 1 row of data in each of these tables</a:t>
            </a:r>
          </a:p>
          <a:p>
            <a:r>
              <a:rPr lang="en-US" sz="2000" dirty="0"/>
              <a:t>Remove all the data inside the </a:t>
            </a:r>
            <a:r>
              <a:rPr lang="en-US" sz="2000" dirty="0" err="1"/>
              <a:t>OrderDetails</a:t>
            </a:r>
            <a:r>
              <a:rPr lang="en-US" sz="2000" dirty="0"/>
              <a:t> table</a:t>
            </a:r>
          </a:p>
          <a:p>
            <a:r>
              <a:rPr lang="en-US" sz="2000" dirty="0"/>
              <a:t>Delete the </a:t>
            </a:r>
            <a:r>
              <a:rPr lang="en-US" sz="2000" dirty="0" err="1"/>
              <a:t>orderDetails</a:t>
            </a:r>
            <a:r>
              <a:rPr lang="en-US" sz="2000" dirty="0"/>
              <a:t> table completely</a:t>
            </a:r>
          </a:p>
        </p:txBody>
      </p:sp>
      <p:sp>
        <p:nvSpPr>
          <p:cNvPr id="21" name="Title 1">
            <a:extLst>
              <a:ext uri="{FF2B5EF4-FFF2-40B4-BE49-F238E27FC236}">
                <a16:creationId xmlns:a16="http://schemas.microsoft.com/office/drawing/2014/main" id="{72A32B2D-B86D-C4BB-67F8-7B288D4E0FBA}"/>
              </a:ext>
            </a:extLst>
          </p:cNvPr>
          <p:cNvSpPr txBox="1">
            <a:spLocks/>
          </p:cNvSpPr>
          <p:nvPr/>
        </p:nvSpPr>
        <p:spPr>
          <a:xfrm>
            <a:off x="3217218" y="828664"/>
            <a:ext cx="5947742" cy="654908"/>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br>
              <a:rPr lang="en-US" dirty="0"/>
            </a:br>
            <a:r>
              <a:rPr lang="en-US" dirty="0"/>
              <a:t> Create / alter / drop/Truncate/Rename</a:t>
            </a:r>
          </a:p>
        </p:txBody>
      </p:sp>
      <p:pic>
        <p:nvPicPr>
          <p:cNvPr id="4" name="Picture 3">
            <a:extLst>
              <a:ext uri="{FF2B5EF4-FFF2-40B4-BE49-F238E27FC236}">
                <a16:creationId xmlns:a16="http://schemas.microsoft.com/office/drawing/2014/main" id="{9A55E634-3A9C-4714-04EC-C2A9F17A023E}"/>
              </a:ext>
            </a:extLst>
          </p:cNvPr>
          <p:cNvPicPr>
            <a:picLocks noChangeAspect="1"/>
          </p:cNvPicPr>
          <p:nvPr/>
        </p:nvPicPr>
        <p:blipFill rotWithShape="1">
          <a:blip r:embed="rId3"/>
          <a:srcRect b="52398"/>
          <a:stretch/>
        </p:blipFill>
        <p:spPr>
          <a:xfrm>
            <a:off x="9638747" y="2331011"/>
            <a:ext cx="2061915" cy="1521866"/>
          </a:xfrm>
          <a:prstGeom prst="rect">
            <a:avLst/>
          </a:prstGeom>
        </p:spPr>
      </p:pic>
      <p:pic>
        <p:nvPicPr>
          <p:cNvPr id="6" name="Picture 5">
            <a:extLst>
              <a:ext uri="{FF2B5EF4-FFF2-40B4-BE49-F238E27FC236}">
                <a16:creationId xmlns:a16="http://schemas.microsoft.com/office/drawing/2014/main" id="{23115D89-6389-F46C-FBDA-CAE0196F09BE}"/>
              </a:ext>
            </a:extLst>
          </p:cNvPr>
          <p:cNvPicPr>
            <a:picLocks noChangeAspect="1"/>
          </p:cNvPicPr>
          <p:nvPr/>
        </p:nvPicPr>
        <p:blipFill rotWithShape="1">
          <a:blip r:embed="rId4"/>
          <a:srcRect b="66166"/>
          <a:stretch/>
        </p:blipFill>
        <p:spPr>
          <a:xfrm>
            <a:off x="7881782" y="2527607"/>
            <a:ext cx="1726437" cy="960070"/>
          </a:xfrm>
          <a:prstGeom prst="rect">
            <a:avLst/>
          </a:prstGeom>
        </p:spPr>
      </p:pic>
      <p:pic>
        <p:nvPicPr>
          <p:cNvPr id="8" name="Picture 7">
            <a:extLst>
              <a:ext uri="{FF2B5EF4-FFF2-40B4-BE49-F238E27FC236}">
                <a16:creationId xmlns:a16="http://schemas.microsoft.com/office/drawing/2014/main" id="{E6DCB3CA-45FF-BF05-58DD-4780B84C538C}"/>
              </a:ext>
            </a:extLst>
          </p:cNvPr>
          <p:cNvPicPr>
            <a:picLocks noChangeAspect="1"/>
          </p:cNvPicPr>
          <p:nvPr/>
        </p:nvPicPr>
        <p:blipFill rotWithShape="1">
          <a:blip r:embed="rId5"/>
          <a:srcRect b="29489"/>
          <a:stretch/>
        </p:blipFill>
        <p:spPr>
          <a:xfrm>
            <a:off x="7926068" y="3557684"/>
            <a:ext cx="1694951" cy="1792799"/>
          </a:xfrm>
          <a:prstGeom prst="rect">
            <a:avLst/>
          </a:prstGeom>
        </p:spPr>
      </p:pic>
      <p:pic>
        <p:nvPicPr>
          <p:cNvPr id="10" name="Picture 9">
            <a:extLst>
              <a:ext uri="{FF2B5EF4-FFF2-40B4-BE49-F238E27FC236}">
                <a16:creationId xmlns:a16="http://schemas.microsoft.com/office/drawing/2014/main" id="{40E92DD4-17E5-2556-1C16-BBCC063A9FAF}"/>
              </a:ext>
            </a:extLst>
          </p:cNvPr>
          <p:cNvPicPr>
            <a:picLocks noChangeAspect="1"/>
          </p:cNvPicPr>
          <p:nvPr/>
        </p:nvPicPr>
        <p:blipFill>
          <a:blip r:embed="rId6"/>
          <a:stretch>
            <a:fillRect/>
          </a:stretch>
        </p:blipFill>
        <p:spPr>
          <a:xfrm>
            <a:off x="9697750" y="3938535"/>
            <a:ext cx="2002912" cy="1952205"/>
          </a:xfrm>
          <a:prstGeom prst="rect">
            <a:avLst/>
          </a:prstGeom>
        </p:spPr>
      </p:pic>
      <p:sp>
        <p:nvSpPr>
          <p:cNvPr id="5" name="Rectangle 4">
            <a:extLst>
              <a:ext uri="{FF2B5EF4-FFF2-40B4-BE49-F238E27FC236}">
                <a16:creationId xmlns:a16="http://schemas.microsoft.com/office/drawing/2014/main" id="{4E2612C0-851E-69C7-5387-BFEB429C8554}"/>
              </a:ext>
            </a:extLst>
          </p:cNvPr>
          <p:cNvSpPr/>
          <p:nvPr/>
        </p:nvSpPr>
        <p:spPr>
          <a:xfrm>
            <a:off x="8855242" y="4531712"/>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CF4DB8D6-8C7B-25EE-F0A2-66B280E4FC91}"/>
              </a:ext>
            </a:extLst>
          </p:cNvPr>
          <p:cNvSpPr/>
          <p:nvPr/>
        </p:nvSpPr>
        <p:spPr>
          <a:xfrm>
            <a:off x="8809639" y="4289070"/>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E1D25F96-940A-DCDC-51C1-E67A107ABA53}"/>
              </a:ext>
            </a:extLst>
          </p:cNvPr>
          <p:cNvSpPr/>
          <p:nvPr/>
        </p:nvSpPr>
        <p:spPr>
          <a:xfrm>
            <a:off x="10598483" y="2662796"/>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8BE15B31-C2BB-060C-DAAE-39035F6C294F}"/>
              </a:ext>
            </a:extLst>
          </p:cNvPr>
          <p:cNvSpPr/>
          <p:nvPr/>
        </p:nvSpPr>
        <p:spPr>
          <a:xfrm>
            <a:off x="8773543" y="3838835"/>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FB41121F-5BB8-3D30-A78B-45F1051E2F8B}"/>
              </a:ext>
            </a:extLst>
          </p:cNvPr>
          <p:cNvSpPr/>
          <p:nvPr/>
        </p:nvSpPr>
        <p:spPr>
          <a:xfrm>
            <a:off x="10824083" y="3080898"/>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A4D67BAA-D6B6-2C81-CDCA-490709822BB0}"/>
              </a:ext>
            </a:extLst>
          </p:cNvPr>
          <p:cNvSpPr/>
          <p:nvPr/>
        </p:nvSpPr>
        <p:spPr>
          <a:xfrm>
            <a:off x="10781996" y="4359077"/>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36B5BDD5-9EB2-58E1-354B-093A56B12825}"/>
              </a:ext>
            </a:extLst>
          </p:cNvPr>
          <p:cNvSpPr/>
          <p:nvPr/>
        </p:nvSpPr>
        <p:spPr>
          <a:xfrm>
            <a:off x="10939855" y="4630061"/>
            <a:ext cx="309718" cy="17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1B8D0EAB-6994-D883-FEE8-751234B1AF26}"/>
              </a:ext>
            </a:extLst>
          </p:cNvPr>
          <p:cNvSpPr/>
          <p:nvPr/>
        </p:nvSpPr>
        <p:spPr>
          <a:xfrm>
            <a:off x="-151929" y="6228272"/>
            <a:ext cx="913927" cy="629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a:extLst>
              <a:ext uri="{FF2B5EF4-FFF2-40B4-BE49-F238E27FC236}">
                <a16:creationId xmlns:a16="http://schemas.microsoft.com/office/drawing/2014/main" id="{C4E6B156-AE67-0BA6-CDCE-DE49569158A2}"/>
              </a:ext>
            </a:extLst>
          </p:cNvPr>
          <p:cNvSpPr/>
          <p:nvPr/>
        </p:nvSpPr>
        <p:spPr>
          <a:xfrm>
            <a:off x="11249573" y="5187634"/>
            <a:ext cx="171802" cy="306588"/>
          </a:xfrm>
          <a:prstGeom prst="ellipse">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DEC8DF68-D967-1C24-FA7A-FC50FCDA1E3A}"/>
              </a:ext>
            </a:extLst>
          </p:cNvPr>
          <p:cNvSpPr/>
          <p:nvPr/>
        </p:nvSpPr>
        <p:spPr>
          <a:xfrm>
            <a:off x="9230281" y="5094792"/>
            <a:ext cx="154548" cy="325698"/>
          </a:xfrm>
          <a:prstGeom prst="ellipse">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3623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7725-D6BD-D605-87E0-0A944071F9E2}"/>
              </a:ext>
            </a:extLst>
          </p:cNvPr>
          <p:cNvSpPr>
            <a:spLocks noGrp="1"/>
          </p:cNvSpPr>
          <p:nvPr>
            <p:ph type="title"/>
          </p:nvPr>
        </p:nvSpPr>
        <p:spPr/>
        <p:txBody>
          <a:bodyPr/>
          <a:lstStyle/>
          <a:p>
            <a:endParaRPr lang="en-ZA" dirty="0">
              <a:highlight>
                <a:srgbClr val="00FFFF"/>
              </a:highlight>
            </a:endParaRPr>
          </a:p>
        </p:txBody>
      </p:sp>
      <p:sp>
        <p:nvSpPr>
          <p:cNvPr id="3" name="Content Placeholder 2">
            <a:extLst>
              <a:ext uri="{FF2B5EF4-FFF2-40B4-BE49-F238E27FC236}">
                <a16:creationId xmlns:a16="http://schemas.microsoft.com/office/drawing/2014/main" id="{8B68578C-0ABA-9E89-E760-729DA1351F64}"/>
              </a:ext>
            </a:extLst>
          </p:cNvPr>
          <p:cNvSpPr>
            <a:spLocks noGrp="1"/>
          </p:cNvSpPr>
          <p:nvPr>
            <p:ph idx="1"/>
          </p:nvPr>
        </p:nvSpPr>
        <p:spPr/>
        <p:txBody>
          <a:bodyPr/>
          <a:lstStyle/>
          <a:p>
            <a:pPr marL="0" indent="0">
              <a:buNone/>
            </a:pPr>
            <a:r>
              <a:rPr lang="en-US" dirty="0"/>
              <a:t>2. From the </a:t>
            </a:r>
            <a:r>
              <a:rPr lang="en-US" dirty="0" err="1"/>
              <a:t>AirBnB</a:t>
            </a:r>
            <a:r>
              <a:rPr lang="en-US" dirty="0"/>
              <a:t> database change the data type of birthdate in the Hosts table from DATETIME to only DATE</a:t>
            </a:r>
          </a:p>
          <a:p>
            <a:endParaRPr lang="en-ZA" dirty="0"/>
          </a:p>
        </p:txBody>
      </p:sp>
    </p:spTree>
    <p:extLst>
      <p:ext uri="{BB962C8B-B14F-4D97-AF65-F5344CB8AC3E}">
        <p14:creationId xmlns:p14="http://schemas.microsoft.com/office/powerpoint/2010/main" val="23578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4316-042E-4853-A6B5-4A5019F5F27B}"/>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insert into </a:t>
            </a:r>
            <a:r>
              <a:rPr lang="en-US" i="1" kern="1200" dirty="0">
                <a:solidFill>
                  <a:schemeClr val="tx1"/>
                </a:solidFill>
                <a:effectLst/>
                <a:latin typeface="+mj-lt"/>
                <a:ea typeface="+mj-ea"/>
                <a:cs typeface="+mj-cs"/>
              </a:rPr>
              <a:t>select</a:t>
            </a:r>
            <a:endParaRPr lang="en-ZA" i="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4A74F2C1-51C3-453F-89CD-8F02782EB82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column3</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column3</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Customers (</a:t>
            </a:r>
            <a:r>
              <a:rPr lang="en-US" b="0" i="0" dirty="0" err="1">
                <a:solidFill>
                  <a:srgbClr val="000000"/>
                </a:solidFill>
                <a:effectLst/>
                <a:latin typeface="Consolas" panose="020B0609020204030204" pitchFamily="49" charset="0"/>
              </a:rPr>
              <a:t>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ContactName</a:t>
            </a:r>
            <a:r>
              <a:rPr lang="en-US" b="0" i="0" dirty="0">
                <a:solidFill>
                  <a:srgbClr val="000000"/>
                </a:solidFill>
                <a:effectLst/>
                <a:latin typeface="Consolas" panose="020B0609020204030204" pitchFamily="49" charset="0"/>
              </a:rPr>
              <a:t>,  Address  City, </a:t>
            </a:r>
            <a:r>
              <a:rPr lang="en-US" b="0" i="0" dirty="0" err="1">
                <a:solidFill>
                  <a:srgbClr val="000000"/>
                </a:solidFill>
                <a:effectLst/>
                <a:latin typeface="Consolas" panose="020B0609020204030204" pitchFamily="49" charset="0"/>
              </a:rPr>
              <a:t>PostalCode</a:t>
            </a:r>
            <a:r>
              <a:rPr lang="en-US" b="0" i="0" dirty="0">
                <a:solidFill>
                  <a:srgbClr val="000000"/>
                </a:solidFill>
                <a:effectLst/>
                <a:latin typeface="Consolas" panose="020B0609020204030204" pitchFamily="49" charset="0"/>
              </a:rPr>
              <a:t>, Country)</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SupplierName</a:t>
            </a:r>
            <a:r>
              <a:rPr lang="en-US" dirty="0">
                <a:solidFill>
                  <a:srgbClr val="000000"/>
                </a:solidFill>
                <a:latin typeface="Consolas" panose="020B0609020204030204" pitchFamily="49" charset="0"/>
              </a:rPr>
              <a:t>, </a:t>
            </a:r>
            <a:r>
              <a:rPr lang="en-US" b="0" i="0" dirty="0" err="1">
                <a:solidFill>
                  <a:srgbClr val="000000"/>
                </a:solidFill>
                <a:effectLst/>
                <a:latin typeface="Consolas" panose="020B0609020204030204" pitchFamily="49" charset="0"/>
              </a:rPr>
              <a:t>ContactName</a:t>
            </a:r>
            <a:r>
              <a:rPr lang="en-US"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Address, City  </a:t>
            </a:r>
            <a:r>
              <a:rPr lang="en-US" b="0" i="0" dirty="0" err="1">
                <a:solidFill>
                  <a:srgbClr val="000000"/>
                </a:solidFill>
                <a:effectLst/>
                <a:latin typeface="Consolas" panose="020B0609020204030204" pitchFamily="49" charset="0"/>
              </a:rPr>
              <a:t>PostalCode</a:t>
            </a:r>
            <a:r>
              <a:rPr lang="en-US" b="0" i="0" dirty="0">
                <a:solidFill>
                  <a:srgbClr val="000000"/>
                </a:solidFill>
                <a:effectLst/>
                <a:latin typeface="Consolas" panose="020B0609020204030204" pitchFamily="49" charset="0"/>
              </a:rPr>
              <a:t> ,Country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Suppliers;</a:t>
            </a:r>
            <a:endParaRPr lang="en-ZA" dirty="0"/>
          </a:p>
        </p:txBody>
      </p:sp>
    </p:spTree>
    <p:extLst>
      <p:ext uri="{BB962C8B-B14F-4D97-AF65-F5344CB8AC3E}">
        <p14:creationId xmlns:p14="http://schemas.microsoft.com/office/powerpoint/2010/main" val="4836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dcmitype/"/>
    <ds:schemaRef ds:uri="1d6905d8-d2be-43f9-a6c8-7ae26326fc2f"/>
    <ds:schemaRef ds:uri="http://schemas.openxmlformats.org/package/2006/metadata/core-properties"/>
    <ds:schemaRef ds:uri="2ff071ce-df8b-4fc0-abb4-b097bcbe2cd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90713</TotalTime>
  <Words>1301</Words>
  <Application>Microsoft Office PowerPoint</Application>
  <PresentationFormat>Widescreen</PresentationFormat>
  <Paragraphs>212</Paragraphs>
  <Slides>19</Slides>
  <Notes>13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Agency FB</vt:lpstr>
      <vt:lpstr>-apple-system</vt:lpstr>
      <vt:lpstr>Arial</vt:lpstr>
      <vt:lpstr>Calibri</vt:lpstr>
      <vt:lpstr>Consolas</vt:lpstr>
      <vt:lpstr>Courier New</vt:lpstr>
      <vt:lpstr>Helvetica Neue</vt:lpstr>
      <vt:lpstr>inherit</vt:lpstr>
      <vt:lpstr>Inter</vt:lpstr>
      <vt:lpstr>Roboto Mono</vt:lpstr>
      <vt:lpstr>Rubik</vt:lpstr>
      <vt:lpstr>Tw Cen MT</vt:lpstr>
      <vt:lpstr>Tw Cen MT Condensed</vt:lpstr>
      <vt:lpstr>Verdana</vt:lpstr>
      <vt:lpstr>Wingdings</vt:lpstr>
      <vt:lpstr>Wingdings 3</vt:lpstr>
      <vt:lpstr>Integral</vt:lpstr>
      <vt:lpstr>Chapter 8: Data manipulating Language</vt:lpstr>
      <vt:lpstr>Chapter 8: Data manipulating Language</vt:lpstr>
      <vt:lpstr>ALTER</vt:lpstr>
      <vt:lpstr>Alter</vt:lpstr>
      <vt:lpstr>Alter (Adding in a Specific Position) -MySQL</vt:lpstr>
      <vt:lpstr>Rename A table</vt:lpstr>
      <vt:lpstr> </vt:lpstr>
      <vt:lpstr>PowerPoint Presentation</vt:lpstr>
      <vt:lpstr>insert into select</vt:lpstr>
      <vt:lpstr>Insert Into Select</vt:lpstr>
      <vt:lpstr>Select into</vt:lpstr>
      <vt:lpstr>update</vt:lpstr>
      <vt:lpstr>Update</vt:lpstr>
      <vt:lpstr>delete</vt:lpstr>
      <vt:lpstr>PowerPoint Presentation</vt:lpstr>
      <vt:lpstr>MySQL: DESC Statement (Describe Table)</vt:lpstr>
      <vt:lpstr>PowerPoint Presentation</vt:lpstr>
      <vt:lpstr>desc</vt:lpstr>
      <vt:lpstr>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369</cp:revision>
  <dcterms:created xsi:type="dcterms:W3CDTF">2021-01-29T07:55:17Z</dcterms:created>
  <dcterms:modified xsi:type="dcterms:W3CDTF">2023-07-25T07:36:27Z</dcterms:modified>
</cp:coreProperties>
</file>