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32"/>
  </p:notesMasterIdLst>
  <p:sldIdLst>
    <p:sldId id="256" r:id="rId2"/>
    <p:sldId id="290" r:id="rId3"/>
    <p:sldId id="297" r:id="rId4"/>
    <p:sldId id="259" r:id="rId5"/>
    <p:sldId id="257" r:id="rId6"/>
    <p:sldId id="294" r:id="rId7"/>
    <p:sldId id="258" r:id="rId8"/>
    <p:sldId id="284" r:id="rId9"/>
    <p:sldId id="265" r:id="rId10"/>
    <p:sldId id="281" r:id="rId11"/>
    <p:sldId id="282" r:id="rId12"/>
    <p:sldId id="283" r:id="rId13"/>
    <p:sldId id="292" r:id="rId14"/>
    <p:sldId id="260" r:id="rId15"/>
    <p:sldId id="262" r:id="rId16"/>
    <p:sldId id="263" r:id="rId17"/>
    <p:sldId id="264" r:id="rId18"/>
    <p:sldId id="295" r:id="rId19"/>
    <p:sldId id="289" r:id="rId20"/>
    <p:sldId id="267" r:id="rId21"/>
    <p:sldId id="296" r:id="rId22"/>
    <p:sldId id="266" r:id="rId23"/>
    <p:sldId id="269" r:id="rId24"/>
    <p:sldId id="268" r:id="rId25"/>
    <p:sldId id="286" r:id="rId26"/>
    <p:sldId id="287" r:id="rId27"/>
    <p:sldId id="288" r:id="rId28"/>
    <p:sldId id="270" r:id="rId29"/>
    <p:sldId id="27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68930"/>
  </p:normalViewPr>
  <p:slideViewPr>
    <p:cSldViewPr snapToGrid="0" snapToObjects="1">
      <p:cViewPr>
        <p:scale>
          <a:sx n="75" d="100"/>
          <a:sy n="75" d="100"/>
        </p:scale>
        <p:origin x="354" y="900"/>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我们在达成这个市场是一个巨大的商机的共识之后就可以考虑下一个 问题，为什么选择我们？</a:t>
            </a:r>
            <a:endParaRPr lang="en-CA" altLang="zh-CN" dirty="0"/>
          </a:p>
          <a:p>
            <a:endParaRPr lang="en-CA" altLang="zh-CN" dirty="0"/>
          </a:p>
          <a:p>
            <a:r>
              <a:rPr lang="zh-CN" altLang="en-US" dirty="0"/>
              <a:t>我们熟悉国内的业务模式，这可以节省很多试错成本。</a:t>
            </a:r>
            <a:endParaRPr lang="en-CA" altLang="zh-CN" dirty="0"/>
          </a:p>
          <a:p>
            <a:r>
              <a:rPr lang="zh-CN" altLang="en-US" dirty="0"/>
              <a:t>我们有开发网站的经验，这个可以确保开发的有效性和后期产品的稳定性，知道产品哪里可能成为薄弱环节。</a:t>
            </a:r>
            <a:endParaRPr lang="en-CA" altLang="zh-CN" dirty="0"/>
          </a:p>
          <a:p>
            <a:r>
              <a:rPr lang="zh-CN" altLang="en-US" dirty="0"/>
              <a:t>我们有商业运行的经验，我们在半年时间里和大小的十家快递形成合作关系，和</a:t>
            </a:r>
            <a:r>
              <a:rPr lang="en-US" altLang="zh-CN" dirty="0"/>
              <a:t>20</a:t>
            </a:r>
            <a:r>
              <a:rPr lang="zh-CN" altLang="en-US" dirty="0"/>
              <a:t>多家花店有过业务往来。</a:t>
            </a:r>
            <a:endParaRPr lang="en-CA" altLang="zh-CN" dirty="0"/>
          </a:p>
          <a:p>
            <a:r>
              <a:rPr lang="zh-CN" altLang="en-US" dirty="0"/>
              <a:t>这证实了我们本身有能力去运营一个产品并且提供一种服务，我们现在只是将相同的经验应用到另一个领域，去解决不同的问题，但是实现方法本身是一样的。</a:t>
            </a:r>
            <a:endParaRPr lang="en-CA" altLang="zh-CN" dirty="0"/>
          </a:p>
          <a:p>
            <a:endParaRPr lang="en-CA" dirty="0"/>
          </a:p>
          <a:p>
            <a:r>
              <a:rPr lang="zh-CN" altLang="en-US" dirty="0"/>
              <a:t>我们对未来的发展规划明确，可以根据指导方向走，无需不断试错。</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12028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24</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25</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26</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27</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28</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29</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30</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12763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2668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40223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598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8095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8B253-9E0B-4085-B1C9-C384F27586DD}" type="datetime1">
              <a:rPr lang="en-US" smtClean="0"/>
              <a:t>11/17/2019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330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A333C-B261-4DCB-A80A-26B78F208613}" type="datetime1">
              <a:rPr lang="en-US" smtClean="0"/>
              <a:t>11/17/2019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96859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705BC-2F40-4FF0-AD58-F93D3666C9EF}" type="datetime1">
              <a:rPr lang="en-US" smtClean="0"/>
              <a:t>11/17/2019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545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AE1D7-DB29-43AA-919A-B2AB2DF4D94F}" type="datetime1">
              <a:rPr lang="en-US" smtClean="0"/>
              <a:t>11/17/2019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1716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FCA23-363B-4372-8BE9-57EDC31C803E}" type="datetime1">
              <a:rPr lang="en-US" smtClean="0"/>
              <a:t>11/17/2019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981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DB350-7B27-46F2-A210-54F712225291}" type="datetime1">
              <a:rPr lang="en-US" smtClean="0"/>
              <a:t>11/17/2019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5757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DCCBC-9F4A-4861-A431-1DE60F2B0D70}" type="datetime1">
              <a:rPr lang="en-US" smtClean="0"/>
              <a:t>11/17/2019</a:t>
            </a:fld>
            <a:endParaRPr lang="en-US"/>
          </a:p>
        </p:txBody>
      </p:sp>
      <p:sp>
        <p:nvSpPr>
          <p:cNvPr id="8" name="Footer Placeholder 7"/>
          <p:cNvSpPr>
            <a:spLocks noGrp="1"/>
          </p:cNvSpPr>
          <p:nvPr>
            <p:ph type="ftr" sz="quarter" idx="11"/>
          </p:nvPr>
        </p:nvSpPr>
        <p:spPr/>
        <p:txBody>
          <a:bodyPr/>
          <a:lstStyle/>
          <a:p>
            <a:r>
              <a:rPr lang="en-US"/>
              <a:t>Zyanzoom Inc.</a:t>
            </a:r>
          </a:p>
        </p:txBody>
      </p:sp>
      <p:sp>
        <p:nvSpPr>
          <p:cNvPr id="9" name="Slide Number Placeholder 8"/>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6293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C4C56-6ECB-4F99-8640-02DD953A43A4}" type="datetime1">
              <a:rPr lang="en-US" smtClean="0"/>
              <a:t>11/17/2019</a:t>
            </a:fld>
            <a:endParaRPr lang="en-US"/>
          </a:p>
        </p:txBody>
      </p:sp>
      <p:sp>
        <p:nvSpPr>
          <p:cNvPr id="4" name="Footer Placeholder 3"/>
          <p:cNvSpPr>
            <a:spLocks noGrp="1"/>
          </p:cNvSpPr>
          <p:nvPr>
            <p:ph type="ftr" sz="quarter" idx="11"/>
          </p:nvPr>
        </p:nvSpPr>
        <p:spPr/>
        <p:txBody>
          <a:bodyPr/>
          <a:lstStyle/>
          <a:p>
            <a:r>
              <a:rPr lang="en-US"/>
              <a:t>Zyanzoom Inc.</a:t>
            </a:r>
          </a:p>
        </p:txBody>
      </p:sp>
      <p:sp>
        <p:nvSpPr>
          <p:cNvPr id="5" name="Slide Number Placeholder 4"/>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2906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2131E-D2A8-4125-A2E8-5A57AC8EFFC8}" type="datetime1">
              <a:rPr lang="en-US" smtClean="0"/>
              <a:t>11/17/2019</a:t>
            </a:fld>
            <a:endParaRPr lang="en-US"/>
          </a:p>
        </p:txBody>
      </p:sp>
      <p:sp>
        <p:nvSpPr>
          <p:cNvPr id="3" name="Footer Placeholder 2"/>
          <p:cNvSpPr>
            <a:spLocks noGrp="1"/>
          </p:cNvSpPr>
          <p:nvPr>
            <p:ph type="ftr" sz="quarter" idx="11"/>
          </p:nvPr>
        </p:nvSpPr>
        <p:spPr/>
        <p:txBody>
          <a:bodyPr/>
          <a:lstStyle/>
          <a:p>
            <a:r>
              <a:rPr lang="en-US"/>
              <a:t>Zyanzoom Inc.</a:t>
            </a:r>
          </a:p>
        </p:txBody>
      </p:sp>
      <p:sp>
        <p:nvSpPr>
          <p:cNvPr id="4" name="Slide Number Placeholder 3"/>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1265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00F93-2E33-41E7-BC4A-6EAA14BED0BC}" type="datetime1">
              <a:rPr lang="en-US" smtClean="0"/>
              <a:t>11/17/2019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1454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ACE8B-8D34-48C6-A6A1-2C28E829084E}" type="datetime1">
              <a:rPr lang="en-US" smtClean="0"/>
              <a:t>11/17/2019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0541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394E-B275-46F1-8BD2-F24178E2142E}" type="datetime1">
              <a:rPr lang="en-US" smtClean="0"/>
              <a:t>11/17/2019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Zyanzoom Inc.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1261387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altLang="zh-CN" dirty="0"/>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
        <p:nvSpPr>
          <p:cNvPr id="4" name="Footer Placeholder 3">
            <a:extLst>
              <a:ext uri="{FF2B5EF4-FFF2-40B4-BE49-F238E27FC236}">
                <a16:creationId xmlns:a16="http://schemas.microsoft.com/office/drawing/2014/main" id="{514DFEA0-83E3-4052-8ED7-0A57BA49542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0873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BBAA4DF7-70E6-AF4B-A114-3FF5C06240AC}"/>
              </a:ext>
            </a:extLst>
          </p:cNvPr>
          <p:cNvPicPr>
            <a:picLocks noChangeAspect="1"/>
          </p:cNvPicPr>
          <p:nvPr/>
        </p:nvPicPr>
        <p:blipFill>
          <a:blip r:embed="rId3"/>
          <a:stretch>
            <a:fillRect/>
          </a:stretch>
        </p:blipFill>
        <p:spPr>
          <a:xfrm>
            <a:off x="0" y="0"/>
            <a:ext cx="12192000" cy="6858000"/>
          </a:xfrm>
          <a:prstGeom prst="rect">
            <a:avLst/>
          </a:prstGeom>
        </p:spPr>
      </p:pic>
      <p:sp>
        <p:nvSpPr>
          <p:cNvPr id="8" name="Footer Placeholder 7">
            <a:extLst>
              <a:ext uri="{FF2B5EF4-FFF2-40B4-BE49-F238E27FC236}">
                <a16:creationId xmlns:a16="http://schemas.microsoft.com/office/drawing/2014/main" id="{E41403B6-8417-45A1-A817-99C9C7A4D43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21890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内容分享</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
        <p:nvSpPr>
          <p:cNvPr id="4" name="Footer Placeholder 3">
            <a:extLst>
              <a:ext uri="{FF2B5EF4-FFF2-40B4-BE49-F238E27FC236}">
                <a16:creationId xmlns:a16="http://schemas.microsoft.com/office/drawing/2014/main" id="{37AEFA1B-2756-4224-A47B-2625C942E3F3}"/>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8227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量化价值</a:t>
            </a:r>
            <a:endParaRPr lang="en-US" sz="2400" dirty="0"/>
          </a:p>
        </p:txBody>
      </p:sp>
      <p:sp>
        <p:nvSpPr>
          <p:cNvPr id="3" name="Footer Placeholder 2">
            <a:extLst>
              <a:ext uri="{FF2B5EF4-FFF2-40B4-BE49-F238E27FC236}">
                <a16:creationId xmlns:a16="http://schemas.microsoft.com/office/drawing/2014/main" id="{D67B05F4-097F-489B-9883-8EF327F5233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35445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量化价值</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3365291" y="1891790"/>
            <a:ext cx="1723549" cy="461665"/>
          </a:xfrm>
          <a:prstGeom prst="rect">
            <a:avLst/>
          </a:prstGeom>
          <a:noFill/>
        </p:spPr>
        <p:txBody>
          <a:bodyPr wrap="none" rtlCol="0">
            <a:spAutoFit/>
          </a:bodyPr>
          <a:lstStyle/>
          <a:p>
            <a:r>
              <a:rPr lang="zh-CN" altLang="en-US" sz="2400" dirty="0"/>
              <a:t>司机的成本</a:t>
            </a:r>
            <a:endParaRPr lang="en-US" sz="2400" dirty="0"/>
          </a:p>
        </p:txBody>
      </p:sp>
      <p:sp>
        <p:nvSpPr>
          <p:cNvPr id="5" name="TextBox 4">
            <a:extLst>
              <a:ext uri="{FF2B5EF4-FFF2-40B4-BE49-F238E27FC236}">
                <a16:creationId xmlns:a16="http://schemas.microsoft.com/office/drawing/2014/main" id="{69AAD666-C05B-9F46-9C3E-BC8A2C6CE6F4}"/>
              </a:ext>
            </a:extLst>
          </p:cNvPr>
          <p:cNvSpPr txBox="1"/>
          <p:nvPr/>
        </p:nvSpPr>
        <p:spPr>
          <a:xfrm>
            <a:off x="3365291" y="3198167"/>
            <a:ext cx="2031325" cy="461665"/>
          </a:xfrm>
          <a:prstGeom prst="rect">
            <a:avLst/>
          </a:prstGeom>
          <a:noFill/>
        </p:spPr>
        <p:txBody>
          <a:bodyPr wrap="none" rtlCol="0">
            <a:spAutoFit/>
          </a:bodyPr>
          <a:lstStyle/>
          <a:p>
            <a:r>
              <a:rPr lang="zh-CN" altLang="en-US" sz="2400" dirty="0"/>
              <a:t>用户取单成本</a:t>
            </a:r>
            <a:endParaRPr lang="en-US" sz="2400" dirty="0"/>
          </a:p>
        </p:txBody>
      </p:sp>
      <p:sp>
        <p:nvSpPr>
          <p:cNvPr id="6" name="TextBox 5">
            <a:extLst>
              <a:ext uri="{FF2B5EF4-FFF2-40B4-BE49-F238E27FC236}">
                <a16:creationId xmlns:a16="http://schemas.microsoft.com/office/drawing/2014/main" id="{9DA0EC2C-7D3D-534C-A911-37397B7E6F83}"/>
              </a:ext>
            </a:extLst>
          </p:cNvPr>
          <p:cNvSpPr txBox="1"/>
          <p:nvPr/>
        </p:nvSpPr>
        <p:spPr>
          <a:xfrm>
            <a:off x="3365291" y="4504544"/>
            <a:ext cx="2031325" cy="461665"/>
          </a:xfrm>
          <a:prstGeom prst="rect">
            <a:avLst/>
          </a:prstGeom>
          <a:noFill/>
        </p:spPr>
        <p:txBody>
          <a:bodyPr wrap="none" rtlCol="0">
            <a:spAutoFit/>
          </a:bodyPr>
          <a:lstStyle/>
          <a:p>
            <a:r>
              <a:rPr lang="zh-CN" altLang="en-US" sz="2400" dirty="0"/>
              <a:t>物业管理成本</a:t>
            </a:r>
            <a:endParaRPr lang="en-US" sz="2400" dirty="0"/>
          </a:p>
        </p:txBody>
      </p:sp>
      <p:sp>
        <p:nvSpPr>
          <p:cNvPr id="10" name="TextBox 9">
            <a:extLst>
              <a:ext uri="{FF2B5EF4-FFF2-40B4-BE49-F238E27FC236}">
                <a16:creationId xmlns:a16="http://schemas.microsoft.com/office/drawing/2014/main" id="{89B9053D-8FAA-C549-8704-E708F1241C31}"/>
              </a:ext>
            </a:extLst>
          </p:cNvPr>
          <p:cNvSpPr txBox="1"/>
          <p:nvPr/>
        </p:nvSpPr>
        <p:spPr>
          <a:xfrm>
            <a:off x="6096000" y="1891790"/>
            <a:ext cx="1007007" cy="461665"/>
          </a:xfrm>
          <a:prstGeom prst="rect">
            <a:avLst/>
          </a:prstGeom>
          <a:noFill/>
        </p:spPr>
        <p:txBody>
          <a:bodyPr wrap="none" rtlCol="0">
            <a:spAutoFit/>
          </a:bodyPr>
          <a:lstStyle/>
          <a:p>
            <a:r>
              <a:rPr lang="zh-CN" altLang="en-US" sz="2400" dirty="0"/>
              <a:t> </a:t>
            </a:r>
            <a:r>
              <a:rPr lang="en-US" altLang="zh-CN" sz="2400" dirty="0"/>
              <a:t>5mins</a:t>
            </a:r>
            <a:endParaRPr lang="en-US" sz="2400" dirty="0"/>
          </a:p>
        </p:txBody>
      </p:sp>
      <p:sp>
        <p:nvSpPr>
          <p:cNvPr id="11" name="TextBox 10">
            <a:extLst>
              <a:ext uri="{FF2B5EF4-FFF2-40B4-BE49-F238E27FC236}">
                <a16:creationId xmlns:a16="http://schemas.microsoft.com/office/drawing/2014/main" id="{7B2AF309-B918-3741-A7F3-026CAD25CB8F}"/>
              </a:ext>
            </a:extLst>
          </p:cNvPr>
          <p:cNvSpPr txBox="1"/>
          <p:nvPr/>
        </p:nvSpPr>
        <p:spPr>
          <a:xfrm>
            <a:off x="6096000" y="3198167"/>
            <a:ext cx="502061" cy="461665"/>
          </a:xfrm>
          <a:prstGeom prst="rect">
            <a:avLst/>
          </a:prstGeom>
          <a:noFill/>
        </p:spPr>
        <p:txBody>
          <a:bodyPr wrap="none" rtlCol="0">
            <a:spAutoFit/>
          </a:bodyPr>
          <a:lstStyle/>
          <a:p>
            <a:r>
              <a:rPr lang="en-US" altLang="zh-CN" sz="2400" dirty="0"/>
              <a:t>1h</a:t>
            </a:r>
            <a:endParaRPr lang="en-US" sz="2400" dirty="0"/>
          </a:p>
        </p:txBody>
      </p:sp>
      <p:sp>
        <p:nvSpPr>
          <p:cNvPr id="12" name="TextBox 11">
            <a:extLst>
              <a:ext uri="{FF2B5EF4-FFF2-40B4-BE49-F238E27FC236}">
                <a16:creationId xmlns:a16="http://schemas.microsoft.com/office/drawing/2014/main" id="{FA7AB2F4-82E0-7D4F-816F-1B27F07EAFB8}"/>
              </a:ext>
            </a:extLst>
          </p:cNvPr>
          <p:cNvSpPr txBox="1"/>
          <p:nvPr/>
        </p:nvSpPr>
        <p:spPr>
          <a:xfrm>
            <a:off x="6096000" y="4504544"/>
            <a:ext cx="938077" cy="461665"/>
          </a:xfrm>
          <a:prstGeom prst="rect">
            <a:avLst/>
          </a:prstGeom>
          <a:noFill/>
        </p:spPr>
        <p:txBody>
          <a:bodyPr wrap="none" rtlCol="0">
            <a:spAutoFit/>
          </a:bodyPr>
          <a:lstStyle/>
          <a:p>
            <a:r>
              <a:rPr lang="en-US" altLang="zh-CN" sz="2400" dirty="0"/>
              <a:t>5mins</a:t>
            </a:r>
            <a:endParaRPr lang="en-US" sz="2400" dirty="0"/>
          </a:p>
        </p:txBody>
      </p:sp>
      <p:sp>
        <p:nvSpPr>
          <p:cNvPr id="3" name="Footer Placeholder 2">
            <a:extLst>
              <a:ext uri="{FF2B5EF4-FFF2-40B4-BE49-F238E27FC236}">
                <a16:creationId xmlns:a16="http://schemas.microsoft.com/office/drawing/2014/main" id="{2FDF78C5-869F-499E-B33A-84207B73ABF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869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a:xfrm>
            <a:off x="838200" y="365125"/>
            <a:ext cx="10515600" cy="1325563"/>
          </a:xfrm>
        </p:spPr>
        <p:txBody>
          <a:bodyPr/>
          <a:lstStyle/>
          <a:p>
            <a:r>
              <a:rPr lang="zh-CN" altLang="en-US" dirty="0"/>
              <a:t>战略价值</a:t>
            </a:r>
            <a:endParaRPr lang="en-US" dirty="0"/>
          </a:p>
        </p:txBody>
      </p:sp>
      <p:sp>
        <p:nvSpPr>
          <p:cNvPr id="3" name="Rectangle 2">
            <a:extLst>
              <a:ext uri="{FF2B5EF4-FFF2-40B4-BE49-F238E27FC236}">
                <a16:creationId xmlns:a16="http://schemas.microsoft.com/office/drawing/2014/main" id="{F5ED818A-1E01-43E7-8B4D-92B8120905BB}"/>
              </a:ext>
            </a:extLst>
          </p:cNvPr>
          <p:cNvSpPr/>
          <p:nvPr/>
        </p:nvSpPr>
        <p:spPr>
          <a:xfrm>
            <a:off x="5206582" y="3247626"/>
            <a:ext cx="1549400" cy="677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087EFDC6-294B-48E5-94D8-DDD4B18A080F}"/>
              </a:ext>
            </a:extLst>
          </p:cNvPr>
          <p:cNvGrpSpPr/>
          <p:nvPr/>
        </p:nvGrpSpPr>
        <p:grpSpPr>
          <a:xfrm>
            <a:off x="2022896" y="2287508"/>
            <a:ext cx="2997837" cy="2790369"/>
            <a:chOff x="2022896" y="2287508"/>
            <a:chExt cx="2997837" cy="2790369"/>
          </a:xfrm>
        </p:grpSpPr>
        <p:sp>
          <p:nvSpPr>
            <p:cNvPr id="4" name="TextBox 3">
              <a:extLst>
                <a:ext uri="{FF2B5EF4-FFF2-40B4-BE49-F238E27FC236}">
                  <a16:creationId xmlns:a16="http://schemas.microsoft.com/office/drawing/2014/main" id="{88B331B4-81AA-420D-8CD4-096C15B57F90}"/>
                </a:ext>
              </a:extLst>
            </p:cNvPr>
            <p:cNvSpPr txBox="1"/>
            <p:nvPr/>
          </p:nvSpPr>
          <p:spPr>
            <a:xfrm>
              <a:off x="2022896" y="2287508"/>
              <a:ext cx="997645" cy="369332"/>
            </a:xfrm>
            <a:prstGeom prst="rect">
              <a:avLst/>
            </a:prstGeom>
            <a:noFill/>
          </p:spPr>
          <p:txBody>
            <a:bodyPr wrap="none" rtlCol="0">
              <a:spAutoFit/>
            </a:bodyPr>
            <a:lstStyle/>
            <a:p>
              <a:r>
                <a:rPr lang="en-US" dirty="0"/>
                <a:t>Resident</a:t>
              </a:r>
              <a:endParaRPr lang="en-CA" dirty="0"/>
            </a:p>
          </p:txBody>
        </p:sp>
        <p:sp>
          <p:nvSpPr>
            <p:cNvPr id="5" name="TextBox 4">
              <a:extLst>
                <a:ext uri="{FF2B5EF4-FFF2-40B4-BE49-F238E27FC236}">
                  <a16:creationId xmlns:a16="http://schemas.microsoft.com/office/drawing/2014/main" id="{83B41E75-0639-4720-B661-EAD3FB32D090}"/>
                </a:ext>
              </a:extLst>
            </p:cNvPr>
            <p:cNvSpPr txBox="1"/>
            <p:nvPr/>
          </p:nvSpPr>
          <p:spPr>
            <a:xfrm>
              <a:off x="2022896" y="2752235"/>
              <a:ext cx="1888081" cy="369332"/>
            </a:xfrm>
            <a:prstGeom prst="rect">
              <a:avLst/>
            </a:prstGeom>
            <a:noFill/>
          </p:spPr>
          <p:txBody>
            <a:bodyPr wrap="none" rtlCol="0">
              <a:spAutoFit/>
            </a:bodyPr>
            <a:lstStyle/>
            <a:p>
              <a:r>
                <a:rPr lang="en-US" altLang="zh-CN" dirty="0"/>
                <a:t>Delivery Company</a:t>
              </a:r>
              <a:endParaRPr lang="en-CA" dirty="0"/>
            </a:p>
          </p:txBody>
        </p:sp>
        <p:sp>
          <p:nvSpPr>
            <p:cNvPr id="6" name="TextBox 5">
              <a:extLst>
                <a:ext uri="{FF2B5EF4-FFF2-40B4-BE49-F238E27FC236}">
                  <a16:creationId xmlns:a16="http://schemas.microsoft.com/office/drawing/2014/main" id="{CE30D014-5FEA-4E8D-BAC5-F31A619A42A1}"/>
                </a:ext>
              </a:extLst>
            </p:cNvPr>
            <p:cNvSpPr txBox="1"/>
            <p:nvPr/>
          </p:nvSpPr>
          <p:spPr>
            <a:xfrm>
              <a:off x="2022896" y="3216962"/>
              <a:ext cx="1359155" cy="369332"/>
            </a:xfrm>
            <a:prstGeom prst="rect">
              <a:avLst/>
            </a:prstGeom>
            <a:noFill/>
          </p:spPr>
          <p:txBody>
            <a:bodyPr wrap="none" rtlCol="0">
              <a:spAutoFit/>
            </a:bodyPr>
            <a:lstStyle/>
            <a:p>
              <a:r>
                <a:rPr lang="en-US" altLang="zh-CN" dirty="0"/>
                <a:t>E-commerce</a:t>
              </a:r>
              <a:endParaRPr lang="en-CA" dirty="0"/>
            </a:p>
          </p:txBody>
        </p:sp>
        <p:sp>
          <p:nvSpPr>
            <p:cNvPr id="7" name="TextBox 6">
              <a:extLst>
                <a:ext uri="{FF2B5EF4-FFF2-40B4-BE49-F238E27FC236}">
                  <a16:creationId xmlns:a16="http://schemas.microsoft.com/office/drawing/2014/main" id="{CECAAA35-8CAF-4468-BF1E-829161F1D1B8}"/>
                </a:ext>
              </a:extLst>
            </p:cNvPr>
            <p:cNvSpPr txBox="1"/>
            <p:nvPr/>
          </p:nvSpPr>
          <p:spPr>
            <a:xfrm>
              <a:off x="2022896" y="3681689"/>
              <a:ext cx="1472454" cy="369332"/>
            </a:xfrm>
            <a:prstGeom prst="rect">
              <a:avLst/>
            </a:prstGeom>
            <a:noFill/>
          </p:spPr>
          <p:txBody>
            <a:bodyPr wrap="none" rtlCol="0">
              <a:spAutoFit/>
            </a:bodyPr>
            <a:lstStyle/>
            <a:p>
              <a:r>
                <a:rPr lang="en-US" altLang="zh-CN" dirty="0"/>
                <a:t>Food Delivery</a:t>
              </a:r>
              <a:endParaRPr lang="en-CA" dirty="0"/>
            </a:p>
          </p:txBody>
        </p:sp>
        <p:sp>
          <p:nvSpPr>
            <p:cNvPr id="8" name="TextBox 7">
              <a:extLst>
                <a:ext uri="{FF2B5EF4-FFF2-40B4-BE49-F238E27FC236}">
                  <a16:creationId xmlns:a16="http://schemas.microsoft.com/office/drawing/2014/main" id="{0919E481-3785-4F06-8972-6C0BC7139489}"/>
                </a:ext>
              </a:extLst>
            </p:cNvPr>
            <p:cNvSpPr txBox="1"/>
            <p:nvPr/>
          </p:nvSpPr>
          <p:spPr>
            <a:xfrm>
              <a:off x="2022896" y="4146417"/>
              <a:ext cx="1826141" cy="369332"/>
            </a:xfrm>
            <a:prstGeom prst="rect">
              <a:avLst/>
            </a:prstGeom>
            <a:noFill/>
          </p:spPr>
          <p:txBody>
            <a:bodyPr wrap="none" rtlCol="0">
              <a:spAutoFit/>
            </a:bodyPr>
            <a:lstStyle/>
            <a:p>
              <a:r>
                <a:rPr lang="en-US" dirty="0"/>
                <a:t>Other Companies</a:t>
              </a:r>
              <a:endParaRPr lang="en-CA" dirty="0"/>
            </a:p>
          </p:txBody>
        </p:sp>
        <p:sp>
          <p:nvSpPr>
            <p:cNvPr id="9" name="TextBox 8">
              <a:extLst>
                <a:ext uri="{FF2B5EF4-FFF2-40B4-BE49-F238E27FC236}">
                  <a16:creationId xmlns:a16="http://schemas.microsoft.com/office/drawing/2014/main" id="{4A4EF238-D2F2-49BC-8BAC-EB6C163CEDBF}"/>
                </a:ext>
              </a:extLst>
            </p:cNvPr>
            <p:cNvSpPr txBox="1"/>
            <p:nvPr/>
          </p:nvSpPr>
          <p:spPr>
            <a:xfrm>
              <a:off x="2515679" y="4668149"/>
              <a:ext cx="513410" cy="409728"/>
            </a:xfrm>
            <a:prstGeom prst="rect">
              <a:avLst/>
            </a:prstGeom>
            <a:noFill/>
          </p:spPr>
          <p:txBody>
            <a:bodyPr vert="wordArtVert" wrap="none" rtlCol="0">
              <a:spAutoFit/>
            </a:bodyPr>
            <a:lstStyle/>
            <a:p>
              <a:r>
                <a:rPr lang="en-US" altLang="zh-CN" dirty="0"/>
                <a:t>……</a:t>
              </a:r>
              <a:endParaRPr lang="en-CA" dirty="0"/>
            </a:p>
          </p:txBody>
        </p:sp>
        <p:cxnSp>
          <p:nvCxnSpPr>
            <p:cNvPr id="11" name="Connector: Elbow 10">
              <a:extLst>
                <a:ext uri="{FF2B5EF4-FFF2-40B4-BE49-F238E27FC236}">
                  <a16:creationId xmlns:a16="http://schemas.microsoft.com/office/drawing/2014/main" id="{D1B2295E-9B5F-4EA2-BDBC-ED996469C98C}"/>
                </a:ext>
              </a:extLst>
            </p:cNvPr>
            <p:cNvCxnSpPr>
              <a:cxnSpLocks/>
              <a:stCxn id="4" idx="3"/>
            </p:cNvCxnSpPr>
            <p:nvPr/>
          </p:nvCxnSpPr>
          <p:spPr>
            <a:xfrm>
              <a:off x="3020541" y="2472174"/>
              <a:ext cx="2000192" cy="1114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E9B3CBD-A9FB-4301-B950-A89C6D1F6818}"/>
                </a:ext>
              </a:extLst>
            </p:cNvPr>
            <p:cNvCxnSpPr>
              <a:cxnSpLocks/>
              <a:stCxn id="5" idx="3"/>
            </p:cNvCxnSpPr>
            <p:nvPr/>
          </p:nvCxnSpPr>
          <p:spPr>
            <a:xfrm>
              <a:off x="3910977" y="2936901"/>
              <a:ext cx="398556" cy="64939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04ADB2-04B2-4660-94E8-61B34AA8C659}"/>
                </a:ext>
              </a:extLst>
            </p:cNvPr>
            <p:cNvCxnSpPr>
              <a:cxnSpLocks/>
              <a:stCxn id="6" idx="3"/>
            </p:cNvCxnSpPr>
            <p:nvPr/>
          </p:nvCxnSpPr>
          <p:spPr>
            <a:xfrm>
              <a:off x="3382051" y="3401628"/>
              <a:ext cx="1580474" cy="1846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D8E71F-E683-4243-8022-EA23BA96DFC1}"/>
                </a:ext>
              </a:extLst>
            </p:cNvPr>
            <p:cNvCxnSpPr>
              <a:cxnSpLocks/>
              <a:stCxn id="7" idx="3"/>
            </p:cNvCxnSpPr>
            <p:nvPr/>
          </p:nvCxnSpPr>
          <p:spPr>
            <a:xfrm flipV="1">
              <a:off x="3495350" y="3586292"/>
              <a:ext cx="1467175" cy="2800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ECD8118-16DC-4130-A9CD-2EFEF9D96916}"/>
                </a:ext>
              </a:extLst>
            </p:cNvPr>
            <p:cNvCxnSpPr>
              <a:cxnSpLocks/>
              <a:stCxn id="8" idx="3"/>
            </p:cNvCxnSpPr>
            <p:nvPr/>
          </p:nvCxnSpPr>
          <p:spPr>
            <a:xfrm flipV="1">
              <a:off x="3849037" y="3586295"/>
              <a:ext cx="460496" cy="7447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C777CD5-AA76-4D2D-9E3C-01B0CC3C2BE6}"/>
                </a:ext>
              </a:extLst>
            </p:cNvPr>
            <p:cNvCxnSpPr>
              <a:cxnSpLocks/>
              <a:stCxn id="9" idx="3"/>
            </p:cNvCxnSpPr>
            <p:nvPr/>
          </p:nvCxnSpPr>
          <p:spPr>
            <a:xfrm flipV="1">
              <a:off x="3029089" y="3586295"/>
              <a:ext cx="1990687" cy="1286718"/>
            </a:xfrm>
            <a:prstGeom prst="bentConnector3">
              <a:avLst>
                <a:gd name="adj1" fmla="val 404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319F3B8-8E6D-4ADF-B48B-3C3F46B4101C}"/>
              </a:ext>
            </a:extLst>
          </p:cNvPr>
          <p:cNvSpPr txBox="1"/>
          <p:nvPr/>
        </p:nvSpPr>
        <p:spPr>
          <a:xfrm>
            <a:off x="8501693" y="2847630"/>
            <a:ext cx="997645" cy="369332"/>
          </a:xfrm>
          <a:prstGeom prst="rect">
            <a:avLst/>
          </a:prstGeom>
          <a:noFill/>
        </p:spPr>
        <p:txBody>
          <a:bodyPr wrap="none" rtlCol="0">
            <a:spAutoFit/>
          </a:bodyPr>
          <a:lstStyle/>
          <a:p>
            <a:r>
              <a:rPr lang="en-US" altLang="zh-CN" dirty="0"/>
              <a:t>Resident</a:t>
            </a:r>
            <a:endParaRPr lang="en-CA" dirty="0"/>
          </a:p>
        </p:txBody>
      </p:sp>
      <p:sp>
        <p:nvSpPr>
          <p:cNvPr id="63" name="TextBox 62">
            <a:extLst>
              <a:ext uri="{FF2B5EF4-FFF2-40B4-BE49-F238E27FC236}">
                <a16:creationId xmlns:a16="http://schemas.microsoft.com/office/drawing/2014/main" id="{748E2F53-8B24-41C4-A93C-EBA97F51BBF8}"/>
              </a:ext>
            </a:extLst>
          </p:cNvPr>
          <p:cNvSpPr txBox="1"/>
          <p:nvPr/>
        </p:nvSpPr>
        <p:spPr>
          <a:xfrm>
            <a:off x="8501693" y="3706210"/>
            <a:ext cx="1888081" cy="369332"/>
          </a:xfrm>
          <a:prstGeom prst="rect">
            <a:avLst/>
          </a:prstGeom>
          <a:noFill/>
        </p:spPr>
        <p:txBody>
          <a:bodyPr wrap="none" rtlCol="0">
            <a:spAutoFit/>
          </a:bodyPr>
          <a:lstStyle/>
          <a:p>
            <a:r>
              <a:rPr lang="en-US" altLang="zh-CN" dirty="0"/>
              <a:t>Delivery Company</a:t>
            </a:r>
            <a:endParaRPr lang="en-CA" dirty="0"/>
          </a:p>
        </p:txBody>
      </p:sp>
      <p:sp>
        <p:nvSpPr>
          <p:cNvPr id="67" name="TextBox 66">
            <a:extLst>
              <a:ext uri="{FF2B5EF4-FFF2-40B4-BE49-F238E27FC236}">
                <a16:creationId xmlns:a16="http://schemas.microsoft.com/office/drawing/2014/main" id="{71C60AC6-22AF-4F1C-953B-48851B989E82}"/>
              </a:ext>
            </a:extLst>
          </p:cNvPr>
          <p:cNvSpPr txBox="1"/>
          <p:nvPr/>
        </p:nvSpPr>
        <p:spPr>
          <a:xfrm>
            <a:off x="8994476" y="4375910"/>
            <a:ext cx="513410" cy="409728"/>
          </a:xfrm>
          <a:prstGeom prst="rect">
            <a:avLst/>
          </a:prstGeom>
          <a:noFill/>
        </p:spPr>
        <p:txBody>
          <a:bodyPr vert="wordArtVert" wrap="none" rtlCol="0">
            <a:spAutoFit/>
          </a:bodyPr>
          <a:lstStyle/>
          <a:p>
            <a:r>
              <a:rPr lang="en-US" altLang="zh-CN" dirty="0"/>
              <a:t>……</a:t>
            </a:r>
            <a:endParaRPr lang="en-CA" dirty="0"/>
          </a:p>
        </p:txBody>
      </p:sp>
      <p:cxnSp>
        <p:nvCxnSpPr>
          <p:cNvPr id="81" name="Connector: Elbow 80">
            <a:extLst>
              <a:ext uri="{FF2B5EF4-FFF2-40B4-BE49-F238E27FC236}">
                <a16:creationId xmlns:a16="http://schemas.microsoft.com/office/drawing/2014/main" id="{3D8D9747-3FA0-4CD6-A7FA-771C9A3400AD}"/>
              </a:ext>
            </a:extLst>
          </p:cNvPr>
          <p:cNvCxnSpPr>
            <a:cxnSpLocks/>
            <a:stCxn id="3" idx="3"/>
            <a:endCxn id="62" idx="1"/>
          </p:cNvCxnSpPr>
          <p:nvPr/>
        </p:nvCxnSpPr>
        <p:spPr>
          <a:xfrm flipV="1">
            <a:off x="6755982" y="3032296"/>
            <a:ext cx="1745711" cy="5539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DCE9EF5-73AB-4795-9082-FC6C8A97F4EA}"/>
              </a:ext>
            </a:extLst>
          </p:cNvPr>
          <p:cNvCxnSpPr>
            <a:cxnSpLocks/>
            <a:stCxn id="3" idx="3"/>
            <a:endCxn id="63" idx="1"/>
          </p:cNvCxnSpPr>
          <p:nvPr/>
        </p:nvCxnSpPr>
        <p:spPr>
          <a:xfrm>
            <a:off x="6755982" y="3586293"/>
            <a:ext cx="1745711" cy="3045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9C2290B-B3AE-4BD5-B4B5-9E0805DD90CB}"/>
              </a:ext>
            </a:extLst>
          </p:cNvPr>
          <p:cNvSpPr txBox="1"/>
          <p:nvPr/>
        </p:nvSpPr>
        <p:spPr>
          <a:xfrm>
            <a:off x="5695212" y="2549220"/>
            <a:ext cx="646331" cy="369332"/>
          </a:xfrm>
          <a:prstGeom prst="rect">
            <a:avLst/>
          </a:prstGeom>
          <a:noFill/>
        </p:spPr>
        <p:txBody>
          <a:bodyPr wrap="none" rtlCol="0">
            <a:spAutoFit/>
          </a:bodyPr>
          <a:lstStyle/>
          <a:p>
            <a:r>
              <a:rPr lang="zh-CN" altLang="en-US" dirty="0"/>
              <a:t>咽喉</a:t>
            </a:r>
            <a:endParaRPr lang="en-CA" dirty="0"/>
          </a:p>
        </p:txBody>
      </p:sp>
      <p:cxnSp>
        <p:nvCxnSpPr>
          <p:cNvPr id="44" name="Connector: Elbow 43">
            <a:extLst>
              <a:ext uri="{FF2B5EF4-FFF2-40B4-BE49-F238E27FC236}">
                <a16:creationId xmlns:a16="http://schemas.microsoft.com/office/drawing/2014/main" id="{858BE342-22CB-46C2-800E-F17FCED3FCA9}"/>
              </a:ext>
            </a:extLst>
          </p:cNvPr>
          <p:cNvCxnSpPr>
            <a:cxnSpLocks/>
            <a:stCxn id="3" idx="3"/>
            <a:endCxn id="67" idx="1"/>
          </p:cNvCxnSpPr>
          <p:nvPr/>
        </p:nvCxnSpPr>
        <p:spPr>
          <a:xfrm>
            <a:off x="6755982" y="3586293"/>
            <a:ext cx="2238494" cy="994481"/>
          </a:xfrm>
          <a:prstGeom prst="bentConnector3">
            <a:avLst>
              <a:gd name="adj1" fmla="val 3865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ooter Placeholder 38">
            <a:extLst>
              <a:ext uri="{FF2B5EF4-FFF2-40B4-BE49-F238E27FC236}">
                <a16:creationId xmlns:a16="http://schemas.microsoft.com/office/drawing/2014/main" id="{619AC36F-C2F5-482C-9906-C59675E617B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7080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5" name="TextBox 4">
            <a:extLst>
              <a:ext uri="{FF2B5EF4-FFF2-40B4-BE49-F238E27FC236}">
                <a16:creationId xmlns:a16="http://schemas.microsoft.com/office/drawing/2014/main" id="{9AD96D5F-8142-B442-93CF-99F0A2786F96}"/>
              </a:ext>
            </a:extLst>
          </p:cNvPr>
          <p:cNvSpPr txBox="1"/>
          <p:nvPr/>
        </p:nvSpPr>
        <p:spPr>
          <a:xfrm>
            <a:off x="3774782" y="4241137"/>
            <a:ext cx="1107996" cy="461665"/>
          </a:xfrm>
          <a:prstGeom prst="rect">
            <a:avLst/>
          </a:prstGeom>
          <a:noFill/>
        </p:spPr>
        <p:txBody>
          <a:bodyPr wrap="none" rtlCol="0">
            <a:spAutoFit/>
          </a:bodyPr>
          <a:lstStyle/>
          <a:p>
            <a:r>
              <a:rPr lang="zh-CN" altLang="en-US" sz="2400" dirty="0"/>
              <a:t>代收纳</a:t>
            </a:r>
            <a:endParaRPr lang="en-US" sz="2400" dirty="0"/>
          </a:p>
        </p:txBody>
      </p:sp>
      <p:sp>
        <p:nvSpPr>
          <p:cNvPr id="8" name="TextBox 7">
            <a:extLst>
              <a:ext uri="{FF2B5EF4-FFF2-40B4-BE49-F238E27FC236}">
                <a16:creationId xmlns:a16="http://schemas.microsoft.com/office/drawing/2014/main" id="{C02FB533-682E-D347-B84C-36663B77A702}"/>
              </a:ext>
            </a:extLst>
          </p:cNvPr>
          <p:cNvSpPr txBox="1"/>
          <p:nvPr/>
        </p:nvSpPr>
        <p:spPr>
          <a:xfrm>
            <a:off x="1257417" y="1816009"/>
            <a:ext cx="800219" cy="461665"/>
          </a:xfrm>
          <a:prstGeom prst="rect">
            <a:avLst/>
          </a:prstGeom>
          <a:noFill/>
        </p:spPr>
        <p:txBody>
          <a:bodyPr wrap="none" rtlCol="0">
            <a:spAutoFit/>
          </a:bodyPr>
          <a:lstStyle/>
          <a:p>
            <a:r>
              <a:rPr lang="zh-CN" altLang="en-US" sz="2400" dirty="0"/>
              <a:t>入户</a:t>
            </a:r>
            <a:endParaRPr lang="en-US" sz="2400" dirty="0"/>
          </a:p>
        </p:txBody>
      </p:sp>
      <p:sp>
        <p:nvSpPr>
          <p:cNvPr id="9" name="TextBox 8">
            <a:extLst>
              <a:ext uri="{FF2B5EF4-FFF2-40B4-BE49-F238E27FC236}">
                <a16:creationId xmlns:a16="http://schemas.microsoft.com/office/drawing/2014/main" id="{D774C1AF-024D-C84F-B555-016E33FA6AA8}"/>
              </a:ext>
            </a:extLst>
          </p:cNvPr>
          <p:cNvSpPr txBox="1"/>
          <p:nvPr/>
        </p:nvSpPr>
        <p:spPr>
          <a:xfrm>
            <a:off x="1903748" y="4241137"/>
            <a:ext cx="800219" cy="461665"/>
          </a:xfrm>
          <a:prstGeom prst="rect">
            <a:avLst/>
          </a:prstGeom>
          <a:noFill/>
        </p:spPr>
        <p:txBody>
          <a:bodyPr wrap="none" rtlCol="0">
            <a:spAutoFit/>
          </a:bodyPr>
          <a:lstStyle/>
          <a:p>
            <a:r>
              <a:rPr lang="zh-CN" altLang="en-US" sz="2400" dirty="0"/>
              <a:t>快递</a:t>
            </a:r>
            <a:endParaRPr lang="en-US" sz="2400" dirty="0"/>
          </a:p>
        </p:txBody>
      </p:sp>
      <p:sp>
        <p:nvSpPr>
          <p:cNvPr id="10" name="TextBox 9">
            <a:extLst>
              <a:ext uri="{FF2B5EF4-FFF2-40B4-BE49-F238E27FC236}">
                <a16:creationId xmlns:a16="http://schemas.microsoft.com/office/drawing/2014/main" id="{AEEB1464-7A1E-DD43-84C2-62C109170CF6}"/>
              </a:ext>
            </a:extLst>
          </p:cNvPr>
          <p:cNvSpPr txBox="1"/>
          <p:nvPr/>
        </p:nvSpPr>
        <p:spPr>
          <a:xfrm>
            <a:off x="5953594" y="4241137"/>
            <a:ext cx="800219" cy="461665"/>
          </a:xfrm>
          <a:prstGeom prst="rect">
            <a:avLst/>
          </a:prstGeom>
          <a:noFill/>
        </p:spPr>
        <p:txBody>
          <a:bodyPr wrap="none" rtlCol="0">
            <a:spAutoFit/>
          </a:bodyPr>
          <a:lstStyle/>
          <a:p>
            <a:r>
              <a:rPr lang="zh-CN" altLang="en-US" sz="2400" dirty="0"/>
              <a:t>电商</a:t>
            </a:r>
            <a:endParaRPr lang="en-US" sz="2400" dirty="0"/>
          </a:p>
        </p:txBody>
      </p:sp>
      <p:cxnSp>
        <p:nvCxnSpPr>
          <p:cNvPr id="13" name="Straight Arrow Connector 12">
            <a:extLst>
              <a:ext uri="{FF2B5EF4-FFF2-40B4-BE49-F238E27FC236}">
                <a16:creationId xmlns:a16="http://schemas.microsoft.com/office/drawing/2014/main" id="{2B5FFDAE-7AA1-F141-9262-BCADB36D4B91}"/>
              </a:ext>
            </a:extLst>
          </p:cNvPr>
          <p:cNvCxnSpPr/>
          <p:nvPr/>
        </p:nvCxnSpPr>
        <p:spPr>
          <a:xfrm>
            <a:off x="3037007" y="4471969"/>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545D71-74D6-664D-8AE9-5CA729F5723B}"/>
              </a:ext>
            </a:extLst>
          </p:cNvPr>
          <p:cNvCxnSpPr/>
          <p:nvPr/>
        </p:nvCxnSpPr>
        <p:spPr>
          <a:xfrm>
            <a:off x="5215818" y="4436906"/>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F45FC3B-090C-449F-81FE-1554EDB63C2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62167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竞品分析</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
        <p:nvSpPr>
          <p:cNvPr id="3" name="Footer Placeholder 2">
            <a:extLst>
              <a:ext uri="{FF2B5EF4-FFF2-40B4-BE49-F238E27FC236}">
                <a16:creationId xmlns:a16="http://schemas.microsoft.com/office/drawing/2014/main" id="{5F2AF2D1-23F0-479B-BB81-2248B9A940E2}"/>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40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3" name="Footer Placeholder 2">
            <a:extLst>
              <a:ext uri="{FF2B5EF4-FFF2-40B4-BE49-F238E27FC236}">
                <a16:creationId xmlns:a16="http://schemas.microsoft.com/office/drawing/2014/main" id="{F402F59A-9119-4D3E-9CA8-697975AFF7D8}"/>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592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214-8E11-CE43-8C5F-573CC6DCCB4D}"/>
              </a:ext>
            </a:extLst>
          </p:cNvPr>
          <p:cNvSpPr>
            <a:spLocks noGrp="1"/>
          </p:cNvSpPr>
          <p:nvPr>
            <p:ph type="title"/>
          </p:nvPr>
        </p:nvSpPr>
        <p:spPr/>
        <p:txBody>
          <a:bodyPr/>
          <a:lstStyle/>
          <a:p>
            <a:r>
              <a:rPr lang="zh-CN" altLang="en-US" dirty="0"/>
              <a:t>为什么选择我们</a:t>
            </a:r>
            <a:endParaRPr lang="en-US" dirty="0"/>
          </a:p>
        </p:txBody>
      </p:sp>
      <p:sp>
        <p:nvSpPr>
          <p:cNvPr id="3" name="Content Placeholder 2">
            <a:extLst>
              <a:ext uri="{FF2B5EF4-FFF2-40B4-BE49-F238E27FC236}">
                <a16:creationId xmlns:a16="http://schemas.microsoft.com/office/drawing/2014/main" id="{02F6E574-A81C-1A44-A34F-DB5F9F2F5D72}"/>
              </a:ext>
            </a:extLst>
          </p:cNvPr>
          <p:cNvSpPr>
            <a:spLocks noGrp="1"/>
          </p:cNvSpPr>
          <p:nvPr>
            <p:ph idx="1"/>
          </p:nvPr>
        </p:nvSpPr>
        <p:spPr/>
        <p:txBody>
          <a:bodyPr/>
          <a:lstStyle/>
          <a:p>
            <a:r>
              <a:rPr lang="zh-CN" altLang="en-US" dirty="0"/>
              <a:t>有经验</a:t>
            </a:r>
            <a:endParaRPr lang="en-CA" altLang="zh-CN" dirty="0"/>
          </a:p>
          <a:p>
            <a:r>
              <a:rPr lang="zh-CN" altLang="en-US" dirty="0"/>
              <a:t>有能力</a:t>
            </a:r>
            <a:endParaRPr lang="en-CA" altLang="zh-CN" dirty="0"/>
          </a:p>
          <a:p>
            <a:r>
              <a:rPr lang="zh-CN" altLang="en-US" dirty="0"/>
              <a:t>有想法</a:t>
            </a:r>
            <a:endParaRPr lang="en-CA" altLang="zh-CN" dirty="0"/>
          </a:p>
          <a:p>
            <a:endParaRPr lang="en-US" dirty="0"/>
          </a:p>
        </p:txBody>
      </p:sp>
      <p:sp>
        <p:nvSpPr>
          <p:cNvPr id="4" name="Footer Placeholder 3">
            <a:extLst>
              <a:ext uri="{FF2B5EF4-FFF2-40B4-BE49-F238E27FC236}">
                <a16:creationId xmlns:a16="http://schemas.microsoft.com/office/drawing/2014/main" id="{3E7BC484-3F74-4AF8-9BB1-5BDD98AEC702}"/>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140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3" name="Footer Placeholder 2">
            <a:extLst>
              <a:ext uri="{FF2B5EF4-FFF2-40B4-BE49-F238E27FC236}">
                <a16:creationId xmlns:a16="http://schemas.microsoft.com/office/drawing/2014/main" id="{D87834E6-10EC-47FE-83B8-3C3C93E3AC79}"/>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5950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800219" cy="461665"/>
          </a:xfrm>
          <a:prstGeom prst="rect">
            <a:avLst/>
          </a:prstGeom>
          <a:noFill/>
        </p:spPr>
        <p:txBody>
          <a:bodyPr wrap="none" rtlCol="0">
            <a:spAutoFit/>
          </a:bodyPr>
          <a:lstStyle/>
          <a:p>
            <a:r>
              <a:rPr lang="zh-CN" altLang="en-US" sz="2400" dirty="0"/>
              <a:t>李扬</a:t>
            </a:r>
            <a:endParaRPr lang="en-US" sz="2400"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1107996" cy="461665"/>
          </a:xfrm>
          <a:prstGeom prst="rect">
            <a:avLst/>
          </a:prstGeom>
          <a:noFill/>
        </p:spPr>
        <p:txBody>
          <a:bodyPr wrap="none" rtlCol="0">
            <a:spAutoFit/>
          </a:bodyPr>
          <a:lstStyle/>
          <a:p>
            <a:r>
              <a:rPr lang="zh-CN" altLang="en-US" sz="2400" dirty="0"/>
              <a:t>张凌燕</a:t>
            </a:r>
            <a:endParaRPr lang="en-US" sz="2400"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1107996" cy="461665"/>
          </a:xfrm>
          <a:prstGeom prst="rect">
            <a:avLst/>
          </a:prstGeom>
          <a:noFill/>
        </p:spPr>
        <p:txBody>
          <a:bodyPr wrap="none" rtlCol="0">
            <a:spAutoFit/>
          </a:bodyPr>
          <a:lstStyle/>
          <a:p>
            <a:r>
              <a:rPr lang="zh-CN" altLang="en-US" sz="2400" dirty="0"/>
              <a:t>张旭东</a:t>
            </a:r>
            <a:endParaRPr lang="en-US" sz="2400"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1107996" cy="461665"/>
          </a:xfrm>
          <a:prstGeom prst="rect">
            <a:avLst/>
          </a:prstGeom>
          <a:noFill/>
        </p:spPr>
        <p:txBody>
          <a:bodyPr wrap="none" rtlCol="0">
            <a:spAutoFit/>
          </a:bodyPr>
          <a:lstStyle/>
          <a:p>
            <a:r>
              <a:rPr lang="zh-CN" altLang="en-US" sz="2400" dirty="0"/>
              <a:t>李睿宸</a:t>
            </a:r>
            <a:endParaRPr lang="en-US" sz="2400" dirty="0"/>
          </a:p>
        </p:txBody>
      </p:sp>
      <p:sp>
        <p:nvSpPr>
          <p:cNvPr id="8" name="TextBox 7">
            <a:extLst>
              <a:ext uri="{FF2B5EF4-FFF2-40B4-BE49-F238E27FC236}">
                <a16:creationId xmlns:a16="http://schemas.microsoft.com/office/drawing/2014/main" id="{91C9378E-5AA2-A64B-84D7-D7BC2CE6FD3F}"/>
              </a:ext>
            </a:extLst>
          </p:cNvPr>
          <p:cNvSpPr txBox="1"/>
          <p:nvPr/>
        </p:nvSpPr>
        <p:spPr>
          <a:xfrm>
            <a:off x="3538064" y="3848178"/>
            <a:ext cx="3570208" cy="461665"/>
          </a:xfrm>
          <a:prstGeom prst="rect">
            <a:avLst/>
          </a:prstGeom>
          <a:noFill/>
        </p:spPr>
        <p:txBody>
          <a:bodyPr wrap="none" rtlCol="0">
            <a:spAutoFit/>
          </a:bodyPr>
          <a:lstStyle/>
          <a:p>
            <a:r>
              <a:rPr lang="zh-CN" altLang="en-US" sz="2400" dirty="0"/>
              <a:t>梧桐树资本副总裁、顾问</a:t>
            </a:r>
            <a:endParaRPr lang="en-US" sz="2400" dirty="0"/>
          </a:p>
        </p:txBody>
      </p:sp>
      <p:sp>
        <p:nvSpPr>
          <p:cNvPr id="9" name="TextBox 8">
            <a:extLst>
              <a:ext uri="{FF2B5EF4-FFF2-40B4-BE49-F238E27FC236}">
                <a16:creationId xmlns:a16="http://schemas.microsoft.com/office/drawing/2014/main" id="{7300218A-2B1B-EC42-BBDD-326EDC3E1656}"/>
              </a:ext>
            </a:extLst>
          </p:cNvPr>
          <p:cNvSpPr txBox="1"/>
          <p:nvPr/>
        </p:nvSpPr>
        <p:spPr>
          <a:xfrm>
            <a:off x="3538064" y="3158304"/>
            <a:ext cx="2646878" cy="461665"/>
          </a:xfrm>
          <a:prstGeom prst="rect">
            <a:avLst/>
          </a:prstGeom>
          <a:noFill/>
        </p:spPr>
        <p:txBody>
          <a:bodyPr wrap="none" rtlCol="0">
            <a:spAutoFit/>
          </a:bodyPr>
          <a:lstStyle/>
          <a:p>
            <a:r>
              <a:rPr lang="zh-CN" altLang="en-US" sz="2400" dirty="0"/>
              <a:t>前诺基亚销售经理</a:t>
            </a:r>
            <a:endParaRPr lang="en-US" sz="2400" dirty="0"/>
          </a:p>
        </p:txBody>
      </p:sp>
      <p:sp>
        <p:nvSpPr>
          <p:cNvPr id="10" name="TextBox 9">
            <a:extLst>
              <a:ext uri="{FF2B5EF4-FFF2-40B4-BE49-F238E27FC236}">
                <a16:creationId xmlns:a16="http://schemas.microsoft.com/office/drawing/2014/main" id="{13887D9E-0981-C045-B81B-3833B7236B81}"/>
              </a:ext>
            </a:extLst>
          </p:cNvPr>
          <p:cNvSpPr txBox="1"/>
          <p:nvPr/>
        </p:nvSpPr>
        <p:spPr>
          <a:xfrm>
            <a:off x="3538064" y="2468429"/>
            <a:ext cx="3626506" cy="461665"/>
          </a:xfrm>
          <a:prstGeom prst="rect">
            <a:avLst/>
          </a:prstGeom>
          <a:noFill/>
        </p:spPr>
        <p:txBody>
          <a:bodyPr wrap="none" rtlCol="0">
            <a:spAutoFit/>
          </a:bodyPr>
          <a:lstStyle/>
          <a:p>
            <a:r>
              <a:rPr lang="en-US" altLang="zh-CN" sz="2400" dirty="0"/>
              <a:t>Amazon</a:t>
            </a:r>
            <a:r>
              <a:rPr lang="zh-CN" altLang="en-US" sz="2400" dirty="0"/>
              <a:t> </a:t>
            </a:r>
            <a:r>
              <a:rPr lang="en-US" altLang="zh-CN" sz="2400" dirty="0"/>
              <a:t>Software</a:t>
            </a:r>
            <a:r>
              <a:rPr lang="zh-CN" altLang="en-US" sz="2400" dirty="0"/>
              <a:t> </a:t>
            </a:r>
            <a:r>
              <a:rPr lang="en-US" altLang="zh-CN" sz="2400" dirty="0"/>
              <a:t>Engineer</a:t>
            </a:r>
            <a:r>
              <a:rPr lang="zh-CN" altLang="en-US" sz="2400" dirty="0"/>
              <a:t> </a:t>
            </a:r>
            <a:endParaRPr lang="en-US" sz="2400" dirty="0"/>
          </a:p>
        </p:txBody>
      </p:sp>
      <p:sp>
        <p:nvSpPr>
          <p:cNvPr id="11" name="TextBox 10">
            <a:extLst>
              <a:ext uri="{FF2B5EF4-FFF2-40B4-BE49-F238E27FC236}">
                <a16:creationId xmlns:a16="http://schemas.microsoft.com/office/drawing/2014/main" id="{DF04BBFE-21C5-4A46-B143-F9EE0C0B2B6D}"/>
              </a:ext>
            </a:extLst>
          </p:cNvPr>
          <p:cNvSpPr txBox="1"/>
          <p:nvPr/>
        </p:nvSpPr>
        <p:spPr>
          <a:xfrm>
            <a:off x="3538064" y="1778554"/>
            <a:ext cx="4814651" cy="461665"/>
          </a:xfrm>
          <a:prstGeom prst="rect">
            <a:avLst/>
          </a:prstGeom>
          <a:noFill/>
        </p:spPr>
        <p:txBody>
          <a:bodyPr wrap="none" rtlCol="0">
            <a:spAutoFit/>
          </a:bodyPr>
          <a:lstStyle/>
          <a:p>
            <a:r>
              <a:rPr lang="en-US" sz="2400" dirty="0"/>
              <a:t>Moody’s</a:t>
            </a:r>
            <a:r>
              <a:rPr lang="zh-CN" altLang="en-US" sz="2400" dirty="0"/>
              <a:t> </a:t>
            </a:r>
            <a:r>
              <a:rPr lang="en-US" altLang="zh-CN" sz="2400" dirty="0"/>
              <a:t>Analytics</a:t>
            </a:r>
            <a:r>
              <a:rPr lang="zh-CN" altLang="en-US" sz="2400" dirty="0"/>
              <a:t> </a:t>
            </a:r>
            <a:r>
              <a:rPr lang="en-US" altLang="zh-CN" sz="2400" dirty="0"/>
              <a:t>Software</a:t>
            </a:r>
            <a:r>
              <a:rPr lang="zh-CN" altLang="en-US" sz="2400" dirty="0"/>
              <a:t> </a:t>
            </a:r>
            <a:r>
              <a:rPr lang="en-US" altLang="zh-CN" sz="2400" dirty="0"/>
              <a:t>Engineer</a:t>
            </a:r>
            <a:endParaRPr lang="en-US" sz="2400" dirty="0"/>
          </a:p>
        </p:txBody>
      </p:sp>
      <p:sp>
        <p:nvSpPr>
          <p:cNvPr id="3" name="Footer Placeholder 2">
            <a:extLst>
              <a:ext uri="{FF2B5EF4-FFF2-40B4-BE49-F238E27FC236}">
                <a16:creationId xmlns:a16="http://schemas.microsoft.com/office/drawing/2014/main" id="{A480D224-746A-489C-963F-917FA35B3A51}"/>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6317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828755" y="3848349"/>
            <a:ext cx="1415772" cy="461665"/>
          </a:xfrm>
          <a:prstGeom prst="rect">
            <a:avLst/>
          </a:prstGeom>
          <a:noFill/>
        </p:spPr>
        <p:txBody>
          <a:bodyPr wrap="none" rtlCol="0">
            <a:spAutoFit/>
          </a:bodyPr>
          <a:lstStyle/>
          <a:p>
            <a:r>
              <a:rPr lang="zh-CN" altLang="en-US" sz="2400" dirty="0"/>
              <a:t>退出方式</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65000"/>
                  </a:schemeClr>
                </a:solidFill>
              </a:rPr>
              <a:t>用户痛点</a:t>
            </a:r>
            <a:endParaRPr lang="en-US" sz="2400" dirty="0">
              <a:solidFill>
                <a:schemeClr val="bg1">
                  <a:lumMod val="6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828755" y="2427507"/>
            <a:ext cx="1415772" cy="461665"/>
          </a:xfrm>
          <a:prstGeom prst="rect">
            <a:avLst/>
          </a:prstGeom>
          <a:noFill/>
        </p:spPr>
        <p:txBody>
          <a:bodyPr wrap="none" rtlCol="0">
            <a:spAutoFit/>
          </a:bodyPr>
          <a:lstStyle/>
          <a:p>
            <a:r>
              <a:rPr lang="zh-CN" altLang="en-US" sz="2400" dirty="0"/>
              <a:t>项目估值</a:t>
            </a:r>
            <a:endParaRPr lang="en-US" sz="2400" dirty="0"/>
          </a:p>
        </p:txBody>
      </p:sp>
      <p:sp>
        <p:nvSpPr>
          <p:cNvPr id="14" name="TextBox 13">
            <a:extLst>
              <a:ext uri="{FF2B5EF4-FFF2-40B4-BE49-F238E27FC236}">
                <a16:creationId xmlns:a16="http://schemas.microsoft.com/office/drawing/2014/main" id="{BBD994F7-4455-9049-93D4-ED7B6A78CBB4}"/>
              </a:ext>
            </a:extLst>
          </p:cNvPr>
          <p:cNvSpPr txBox="1"/>
          <p:nvPr/>
        </p:nvSpPr>
        <p:spPr>
          <a:xfrm>
            <a:off x="8828755" y="4558770"/>
            <a:ext cx="2018822" cy="461665"/>
          </a:xfrm>
          <a:prstGeom prst="rect">
            <a:avLst/>
          </a:prstGeom>
          <a:noFill/>
        </p:spPr>
        <p:txBody>
          <a:bodyPr wrap="none" rtlCol="0">
            <a:spAutoFit/>
          </a:bodyPr>
          <a:lstStyle/>
          <a:p>
            <a:r>
              <a:rPr lang="zh-CN" altLang="en-US" sz="2400" dirty="0"/>
              <a:t>投资风险分析</a:t>
            </a:r>
            <a:endParaRPr lang="en-US" sz="2400" dirty="0"/>
          </a:p>
        </p:txBody>
      </p:sp>
      <p:sp>
        <p:nvSpPr>
          <p:cNvPr id="15" name="TextBox 14">
            <a:extLst>
              <a:ext uri="{FF2B5EF4-FFF2-40B4-BE49-F238E27FC236}">
                <a16:creationId xmlns:a16="http://schemas.microsoft.com/office/drawing/2014/main" id="{3BB87E26-D48D-1649-9E87-AD9B7DE7848E}"/>
              </a:ext>
            </a:extLst>
          </p:cNvPr>
          <p:cNvSpPr txBox="1"/>
          <p:nvPr/>
        </p:nvSpPr>
        <p:spPr>
          <a:xfrm>
            <a:off x="8828755" y="3137928"/>
            <a:ext cx="1415772" cy="461665"/>
          </a:xfrm>
          <a:prstGeom prst="rect">
            <a:avLst/>
          </a:prstGeom>
          <a:noFill/>
        </p:spPr>
        <p:txBody>
          <a:bodyPr wrap="none" rtlCol="0">
            <a:spAutoFit/>
          </a:bodyPr>
          <a:lstStyle/>
          <a:p>
            <a:r>
              <a:rPr lang="zh-CN" altLang="en-US" sz="2400" dirty="0"/>
              <a:t>融资需求</a:t>
            </a:r>
            <a:endParaRPr lang="en-US" sz="2400" dirty="0"/>
          </a:p>
        </p:txBody>
      </p:sp>
      <p:sp>
        <p:nvSpPr>
          <p:cNvPr id="16" name="TextBox 15">
            <a:extLst>
              <a:ext uri="{FF2B5EF4-FFF2-40B4-BE49-F238E27FC236}">
                <a16:creationId xmlns:a16="http://schemas.microsoft.com/office/drawing/2014/main" id="{0A3460CF-FBAF-FC4A-8A72-EF3C616A3A62}"/>
              </a:ext>
            </a:extLst>
          </p:cNvPr>
          <p:cNvSpPr txBox="1"/>
          <p:nvPr/>
        </p:nvSpPr>
        <p:spPr>
          <a:xfrm>
            <a:off x="8828755" y="1717086"/>
            <a:ext cx="1415772" cy="461665"/>
          </a:xfrm>
          <a:prstGeom prst="rect">
            <a:avLst/>
          </a:prstGeom>
          <a:noFill/>
        </p:spPr>
        <p:txBody>
          <a:bodyPr wrap="none" rtlCol="0">
            <a:spAutoFit/>
          </a:bodyPr>
          <a:lstStyle/>
          <a:p>
            <a:r>
              <a:rPr lang="zh-CN" altLang="en-US" sz="2400" dirty="0"/>
              <a:t>冗余处理</a:t>
            </a:r>
            <a:endParaRPr lang="en-US" sz="2400" dirty="0"/>
          </a:p>
        </p:txBody>
      </p:sp>
      <p:sp>
        <p:nvSpPr>
          <p:cNvPr id="3" name="Footer Placeholder 2">
            <a:extLst>
              <a:ext uri="{FF2B5EF4-FFF2-40B4-BE49-F238E27FC236}">
                <a16:creationId xmlns:a16="http://schemas.microsoft.com/office/drawing/2014/main" id="{0971F10F-BC8A-4F46-A036-E704F07DE531}"/>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7272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
        <p:nvSpPr>
          <p:cNvPr id="4" name="Footer Placeholder 3">
            <a:extLst>
              <a:ext uri="{FF2B5EF4-FFF2-40B4-BE49-F238E27FC236}">
                <a16:creationId xmlns:a16="http://schemas.microsoft.com/office/drawing/2014/main" id="{B2B3DAE7-A9BC-49B1-9FF7-05C89224E58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447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r>
              <a:rPr lang="en-US" altLang="zh-CN" dirty="0"/>
              <a:t>$20,000,000</a:t>
            </a:r>
            <a:endParaRPr lang="en-US" dirty="0"/>
          </a:p>
        </p:txBody>
      </p:sp>
      <p:sp>
        <p:nvSpPr>
          <p:cNvPr id="4" name="Footer Placeholder 3">
            <a:extLst>
              <a:ext uri="{FF2B5EF4-FFF2-40B4-BE49-F238E27FC236}">
                <a16:creationId xmlns:a16="http://schemas.microsoft.com/office/drawing/2014/main" id="{2F471F90-5FCE-4481-9EBF-D3FDD3DC8BF9}"/>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770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
        <p:nvSpPr>
          <p:cNvPr id="4" name="Footer Placeholder 3">
            <a:extLst>
              <a:ext uri="{FF2B5EF4-FFF2-40B4-BE49-F238E27FC236}">
                <a16:creationId xmlns:a16="http://schemas.microsoft.com/office/drawing/2014/main" id="{A73C1D42-50A0-432E-A080-4DAF8587ECFE}"/>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604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
        <p:nvSpPr>
          <p:cNvPr id="4" name="Footer Placeholder 3">
            <a:extLst>
              <a:ext uri="{FF2B5EF4-FFF2-40B4-BE49-F238E27FC236}">
                <a16:creationId xmlns:a16="http://schemas.microsoft.com/office/drawing/2014/main" id="{086A24AF-2358-457E-835D-C437A47ED47C}"/>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8122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
        <p:nvSpPr>
          <p:cNvPr id="4" name="Footer Placeholder 3">
            <a:extLst>
              <a:ext uri="{FF2B5EF4-FFF2-40B4-BE49-F238E27FC236}">
                <a16:creationId xmlns:a16="http://schemas.microsoft.com/office/drawing/2014/main" id="{50D9A9A5-70ED-4703-91F3-4FE5AE9CAF1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12859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
        <p:nvSpPr>
          <p:cNvPr id="4" name="Footer Placeholder 3">
            <a:extLst>
              <a:ext uri="{FF2B5EF4-FFF2-40B4-BE49-F238E27FC236}">
                <a16:creationId xmlns:a16="http://schemas.microsoft.com/office/drawing/2014/main" id="{ECFC4881-5239-4A0A-8F22-12D70155FAC5}"/>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93461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
        <p:nvSpPr>
          <p:cNvPr id="3" name="Footer Placeholder 2">
            <a:extLst>
              <a:ext uri="{FF2B5EF4-FFF2-40B4-BE49-F238E27FC236}">
                <a16:creationId xmlns:a16="http://schemas.microsoft.com/office/drawing/2014/main" id="{96C322C5-CD1B-42CA-9CFC-FD04D6433F5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9292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4" name="Footer Placeholder 3">
            <a:extLst>
              <a:ext uri="{FF2B5EF4-FFF2-40B4-BE49-F238E27FC236}">
                <a16:creationId xmlns:a16="http://schemas.microsoft.com/office/drawing/2014/main" id="{09DF9865-44E3-46CB-930C-FFB819DA827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3245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3" name="Footer Placeholder 2">
            <a:extLst>
              <a:ext uri="{FF2B5EF4-FFF2-40B4-BE49-F238E27FC236}">
                <a16:creationId xmlns:a16="http://schemas.microsoft.com/office/drawing/2014/main" id="{2BDDFCD7-0479-4341-9DA9-890CA2744963}"/>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73815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a:xfrm>
            <a:off x="5295900" y="2193925"/>
            <a:ext cx="1485900" cy="1325563"/>
          </a:xfrm>
        </p:spPr>
        <p:txBody>
          <a:bodyPr/>
          <a:lstStyle/>
          <a:p>
            <a:r>
              <a:rPr lang="zh-CN" altLang="en-US" dirty="0"/>
              <a:t>谢谢</a:t>
            </a:r>
            <a:endParaRPr lang="en-US" dirty="0"/>
          </a:p>
        </p:txBody>
      </p:sp>
      <p:sp>
        <p:nvSpPr>
          <p:cNvPr id="4" name="Footer Placeholder 3">
            <a:extLst>
              <a:ext uri="{FF2B5EF4-FFF2-40B4-BE49-F238E27FC236}">
                <a16:creationId xmlns:a16="http://schemas.microsoft.com/office/drawing/2014/main" id="{6FAA1E02-6C26-4149-A6CD-CD321D741CD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440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a:xfrm>
            <a:off x="1857531" y="2574071"/>
            <a:ext cx="4528279" cy="819098"/>
          </a:xfrm>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7884824" y="1352693"/>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7884824" y="2343239"/>
            <a:ext cx="1107996" cy="461665"/>
          </a:xfrm>
          <a:prstGeom prst="rect">
            <a:avLst/>
          </a:prstGeom>
          <a:noFill/>
        </p:spPr>
        <p:txBody>
          <a:bodyPr wrap="none" rtlCol="0">
            <a:spAutoFit/>
          </a:bodyPr>
          <a:lstStyle/>
          <a:p>
            <a:r>
              <a:rPr lang="zh-CN" altLang="en-US" sz="240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7884825" y="3333785"/>
            <a:ext cx="1107996" cy="461665"/>
          </a:xfrm>
          <a:prstGeom prst="rect">
            <a:avLst/>
          </a:prstGeom>
          <a:noFill/>
        </p:spPr>
        <p:txBody>
          <a:bodyPr wrap="none" rtlCol="0">
            <a:spAutoFit/>
          </a:bodyPr>
          <a:lstStyle/>
          <a:p>
            <a:r>
              <a:rPr lang="zh-CN" altLang="en-US" sz="240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7884824" y="4324330"/>
            <a:ext cx="1107996" cy="461665"/>
          </a:xfrm>
          <a:prstGeom prst="rect">
            <a:avLst/>
          </a:prstGeom>
          <a:noFill/>
        </p:spPr>
        <p:txBody>
          <a:bodyPr wrap="none" rtlCol="0">
            <a:spAutoFit/>
          </a:bodyPr>
          <a:lstStyle/>
          <a:p>
            <a:r>
              <a:rPr lang="zh-CN" altLang="en-US" sz="2400" dirty="0"/>
              <a:t>不简单</a:t>
            </a:r>
            <a:endParaRPr lang="en-US" sz="2400" dirty="0"/>
          </a:p>
        </p:txBody>
      </p:sp>
      <p:sp>
        <p:nvSpPr>
          <p:cNvPr id="7" name="Footer Placeholder 6">
            <a:extLst>
              <a:ext uri="{FF2B5EF4-FFF2-40B4-BE49-F238E27FC236}">
                <a16:creationId xmlns:a16="http://schemas.microsoft.com/office/drawing/2014/main" id="{62FEE5F1-4D81-4598-9416-4E75AF736747}"/>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14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1920614" y="715886"/>
            <a:ext cx="8050967" cy="1023681"/>
          </a:xfrm>
        </p:spPr>
        <p:txBody>
          <a:bodyPr/>
          <a:lstStyle/>
          <a:p>
            <a:pPr algn="ctr"/>
            <a:r>
              <a:rPr lang="zh-CN" altLang="en-US" dirty="0"/>
              <a:t>从一个问题开始，到一个个问题</a:t>
            </a:r>
            <a:endParaRPr lang="en-US" dirty="0"/>
          </a:p>
        </p:txBody>
      </p:sp>
      <p:sp>
        <p:nvSpPr>
          <p:cNvPr id="4" name="TextBox 3">
            <a:extLst>
              <a:ext uri="{FF2B5EF4-FFF2-40B4-BE49-F238E27FC236}">
                <a16:creationId xmlns:a16="http://schemas.microsoft.com/office/drawing/2014/main" id="{9DFC9E87-88D9-164F-B793-39CED5FCB7FA}"/>
              </a:ext>
            </a:extLst>
          </p:cNvPr>
          <p:cNvSpPr txBox="1"/>
          <p:nvPr/>
        </p:nvSpPr>
        <p:spPr>
          <a:xfrm>
            <a:off x="5687992" y="4841526"/>
            <a:ext cx="800219" cy="461665"/>
          </a:xfrm>
          <a:prstGeom prst="rect">
            <a:avLst/>
          </a:prstGeom>
          <a:noFill/>
        </p:spPr>
        <p:txBody>
          <a:bodyPr vert="horz" wrap="none" rtlCol="0">
            <a:spAutoFit/>
          </a:bodyPr>
          <a:lstStyle/>
          <a:p>
            <a:r>
              <a:rPr lang="zh-CN" altLang="en-US" sz="2400" dirty="0"/>
              <a:t>住户</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7775488" y="2830708"/>
            <a:ext cx="800219" cy="461665"/>
          </a:xfrm>
          <a:prstGeom prst="rect">
            <a:avLst/>
          </a:prstGeom>
          <a:noFill/>
        </p:spPr>
        <p:txBody>
          <a:bodyPr vert="horz" wrap="none" rtlCol="0">
            <a:spAutoFit/>
          </a:bodyPr>
          <a:lstStyle/>
          <a:p>
            <a:r>
              <a:rPr lang="zh-CN" altLang="en-US" sz="2400" dirty="0"/>
              <a:t>物业</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3600495" y="2830708"/>
            <a:ext cx="800219" cy="461665"/>
          </a:xfrm>
          <a:prstGeom prst="rect">
            <a:avLst/>
          </a:prstGeom>
          <a:noFill/>
        </p:spPr>
        <p:txBody>
          <a:bodyPr vert="horz" wrap="none" rtlCol="0">
            <a:spAutoFit/>
          </a:bodyPr>
          <a:lstStyle/>
          <a:p>
            <a:r>
              <a:rPr lang="zh-CN" altLang="en-US" sz="2400" dirty="0"/>
              <a:t>快递</a:t>
            </a:r>
            <a:endParaRPr lang="en-US" sz="2400" dirty="0"/>
          </a:p>
        </p:txBody>
      </p:sp>
      <p:cxnSp>
        <p:nvCxnSpPr>
          <p:cNvPr id="8" name="Straight Arrow Connector 7">
            <a:extLst>
              <a:ext uri="{FF2B5EF4-FFF2-40B4-BE49-F238E27FC236}">
                <a16:creationId xmlns:a16="http://schemas.microsoft.com/office/drawing/2014/main" id="{0BEF2B86-2532-4F13-8F25-30D48E0EDDF1}"/>
              </a:ext>
            </a:extLst>
          </p:cNvPr>
          <p:cNvCxnSpPr/>
          <p:nvPr/>
        </p:nvCxnSpPr>
        <p:spPr>
          <a:xfrm>
            <a:off x="5096933" y="3149600"/>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30D509-1459-4F65-9DFF-E44E9F30F044}"/>
              </a:ext>
            </a:extLst>
          </p:cNvPr>
          <p:cNvCxnSpPr>
            <a:cxnSpLocks/>
          </p:cNvCxnSpPr>
          <p:nvPr/>
        </p:nvCxnSpPr>
        <p:spPr>
          <a:xfrm>
            <a:off x="4203699" y="3572933"/>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A15B33C-919D-47EF-870F-9DB32B3BBC03}"/>
              </a:ext>
            </a:extLst>
          </p:cNvPr>
          <p:cNvCxnSpPr>
            <a:cxnSpLocks/>
          </p:cNvCxnSpPr>
          <p:nvPr/>
        </p:nvCxnSpPr>
        <p:spPr>
          <a:xfrm rot="10800000">
            <a:off x="4442882" y="3360564"/>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798F2A-6662-41DC-A39D-C56BF90440AF}"/>
              </a:ext>
            </a:extLst>
          </p:cNvPr>
          <p:cNvCxnSpPr>
            <a:cxnSpLocks/>
          </p:cNvCxnSpPr>
          <p:nvPr/>
        </p:nvCxnSpPr>
        <p:spPr>
          <a:xfrm rot="10800000">
            <a:off x="5096933" y="2847641"/>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DF8B76-C2D4-4714-B170-508FB4D35F77}"/>
              </a:ext>
            </a:extLst>
          </p:cNvPr>
          <p:cNvCxnSpPr>
            <a:cxnSpLocks/>
          </p:cNvCxnSpPr>
          <p:nvPr/>
        </p:nvCxnSpPr>
        <p:spPr>
          <a:xfrm rot="5400000">
            <a:off x="6541589" y="3380318"/>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D1EBB3-8687-4A65-98BF-555ED8B07E5A}"/>
              </a:ext>
            </a:extLst>
          </p:cNvPr>
          <p:cNvCxnSpPr>
            <a:cxnSpLocks/>
          </p:cNvCxnSpPr>
          <p:nvPr/>
        </p:nvCxnSpPr>
        <p:spPr>
          <a:xfrm rot="16200000">
            <a:off x="6775776" y="3556602"/>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B839428-2F05-4E89-83F0-753238923ED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399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如何实现</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2031325" cy="461665"/>
          </a:xfrm>
          <a:prstGeom prst="rect">
            <a:avLst/>
          </a:prstGeom>
          <a:noFill/>
        </p:spPr>
        <p:txBody>
          <a:bodyPr wrap="none" rtlCol="0">
            <a:spAutoFit/>
          </a:bodyPr>
          <a:lstStyle/>
          <a:p>
            <a:r>
              <a:rPr lang="zh-CN" altLang="en-US" sz="2400" dirty="0"/>
              <a:t>给行业做减法</a:t>
            </a:r>
            <a:endParaRPr lang="en-US" sz="2400" dirty="0"/>
          </a:p>
        </p:txBody>
      </p:sp>
      <p:sp>
        <p:nvSpPr>
          <p:cNvPr id="3" name="Footer Placeholder 2">
            <a:extLst>
              <a:ext uri="{FF2B5EF4-FFF2-40B4-BE49-F238E27FC236}">
                <a16:creationId xmlns:a16="http://schemas.microsoft.com/office/drawing/2014/main" id="{1D04D9FC-BA5A-4A1D-AE54-5CE455901D0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7634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
        <p:nvSpPr>
          <p:cNvPr id="3" name="Footer Placeholder 2">
            <a:extLst>
              <a:ext uri="{FF2B5EF4-FFF2-40B4-BE49-F238E27FC236}">
                <a16:creationId xmlns:a16="http://schemas.microsoft.com/office/drawing/2014/main" id="{BBB5D957-DE36-4946-B8AB-8ED9F83EA2E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833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9294135" y="1535210"/>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9371912" y="4287556"/>
            <a:ext cx="954107" cy="461665"/>
          </a:xfrm>
          <a:prstGeom prst="rect">
            <a:avLst/>
          </a:prstGeom>
          <a:noFill/>
        </p:spPr>
        <p:txBody>
          <a:bodyPr wrap="none" rtlCol="0">
            <a:spAutoFit/>
          </a:bodyPr>
          <a:lstStyle/>
          <a:p>
            <a:r>
              <a:rPr lang="en-US" altLang="zh-CN" sz="2400" dirty="0"/>
              <a:t>ZXXXZ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5005785" y="1229023"/>
            <a:ext cx="1904111" cy="461665"/>
          </a:xfrm>
          <a:prstGeom prst="rect">
            <a:avLst/>
          </a:prstGeom>
          <a:noFill/>
        </p:spPr>
        <p:txBody>
          <a:bodyPr wrap="none" rtlCol="0">
            <a:spAutoFit/>
          </a:bodyPr>
          <a:lstStyle/>
          <a:p>
            <a:r>
              <a:rPr lang="en-US" altLang="zh-CN" sz="2400" dirty="0"/>
              <a:t>Taxi</a:t>
            </a:r>
            <a:r>
              <a:rPr lang="zh-CN" altLang="en-US" sz="2400" dirty="0"/>
              <a:t> </a:t>
            </a:r>
            <a:r>
              <a:rPr lang="en-US" altLang="zh-CN" sz="2400" dirty="0"/>
              <a:t>Company</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5005785" y="1766043"/>
            <a:ext cx="2086469" cy="461665"/>
          </a:xfrm>
          <a:prstGeom prst="rect">
            <a:avLst/>
          </a:prstGeom>
          <a:noFill/>
        </p:spPr>
        <p:txBody>
          <a:bodyPr wrap="none" rtlCol="0">
            <a:spAutoFit/>
          </a:bodyPr>
          <a:lstStyle/>
          <a:p>
            <a:r>
              <a:rPr lang="en-US" altLang="zh-CN" sz="2400" dirty="0"/>
              <a:t>Contract</a:t>
            </a:r>
            <a:r>
              <a:rPr lang="zh-CN" altLang="en-US" sz="2400" dirty="0"/>
              <a:t> </a:t>
            </a:r>
            <a:r>
              <a:rPr lang="en-US" altLang="zh-CN" sz="2400" dirty="0"/>
              <a:t>Driver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5005785" y="2303063"/>
            <a:ext cx="949491" cy="461665"/>
          </a:xfrm>
          <a:prstGeom prst="rect">
            <a:avLst/>
          </a:prstGeom>
          <a:noFill/>
        </p:spPr>
        <p:txBody>
          <a:bodyPr wrap="none" rtlCol="0">
            <a:spAutoFit/>
          </a:bodyPr>
          <a:lstStyle/>
          <a:p>
            <a:r>
              <a:rPr lang="en-US" altLang="zh-CN" sz="2400" dirty="0"/>
              <a:t>Driver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5005785" y="3736298"/>
            <a:ext cx="2066656" cy="461665"/>
          </a:xfrm>
          <a:prstGeom prst="rect">
            <a:avLst/>
          </a:prstGeom>
          <a:noFill/>
        </p:spPr>
        <p:txBody>
          <a:bodyPr wrap="none" rtlCol="0">
            <a:spAutoFit/>
          </a:bodyPr>
          <a:lstStyle/>
          <a:p>
            <a:r>
              <a:rPr lang="en-US" altLang="zh-CN" sz="2400" dirty="0"/>
              <a:t>House</a:t>
            </a:r>
            <a:r>
              <a:rPr lang="zh-CN" altLang="en-US" sz="2400" dirty="0"/>
              <a:t> </a:t>
            </a:r>
            <a:r>
              <a:rPr lang="en-US" altLang="zh-CN" sz="2400" dirty="0"/>
              <a:t>Delivery</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5005785" y="4838814"/>
            <a:ext cx="2351991" cy="461665"/>
          </a:xfrm>
          <a:prstGeom prst="rect">
            <a:avLst/>
          </a:prstGeom>
          <a:noFill/>
        </p:spPr>
        <p:txBody>
          <a:bodyPr wrap="none" rtlCol="0">
            <a:spAutoFit/>
          </a:bodyPr>
          <a:lstStyle/>
          <a:p>
            <a:r>
              <a:rPr lang="en-US" altLang="zh-CN" sz="2400" dirty="0"/>
              <a:t>Business</a:t>
            </a:r>
            <a:r>
              <a:rPr lang="zh-CN" altLang="en-US" sz="2400" dirty="0"/>
              <a:t> </a:t>
            </a:r>
            <a:r>
              <a:rPr lang="en-US" altLang="zh-CN" sz="2400" dirty="0"/>
              <a:t>Delivery</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5005785" y="4287556"/>
            <a:ext cx="2087495" cy="461665"/>
          </a:xfrm>
          <a:prstGeom prst="rect">
            <a:avLst/>
          </a:prstGeom>
          <a:noFill/>
        </p:spPr>
        <p:txBody>
          <a:bodyPr wrap="none" rtlCol="0">
            <a:spAutoFit/>
          </a:bodyPr>
          <a:lstStyle/>
          <a:p>
            <a:r>
              <a:rPr lang="en-US" altLang="zh-CN" sz="2400" dirty="0"/>
              <a:t>Condo</a:t>
            </a:r>
            <a:r>
              <a:rPr lang="zh-CN" altLang="en-US" sz="2400" dirty="0"/>
              <a:t> </a:t>
            </a:r>
            <a:r>
              <a:rPr lang="en-US" altLang="zh-CN" sz="2400" dirty="0"/>
              <a:t>Delivery</a:t>
            </a:r>
            <a:endParaRPr lang="en-US" sz="2400" dirty="0"/>
          </a:p>
        </p:txBody>
      </p:sp>
      <p:sp>
        <p:nvSpPr>
          <p:cNvPr id="14" name="Right Arrow 13">
            <a:extLst>
              <a:ext uri="{FF2B5EF4-FFF2-40B4-BE49-F238E27FC236}">
                <a16:creationId xmlns:a16="http://schemas.microsoft.com/office/drawing/2014/main" id="{845941E9-FF1F-BE4C-9227-751DAC684E5E}"/>
              </a:ext>
            </a:extLst>
          </p:cNvPr>
          <p:cNvSpPr/>
          <p:nvPr/>
        </p:nvSpPr>
        <p:spPr>
          <a:xfrm>
            <a:off x="7809875" y="1535210"/>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A7A42A4-4AD7-E840-8679-70D10BE5ADAC}"/>
              </a:ext>
            </a:extLst>
          </p:cNvPr>
          <p:cNvSpPr/>
          <p:nvPr/>
        </p:nvSpPr>
        <p:spPr>
          <a:xfrm>
            <a:off x="7809875" y="4402972"/>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08804E91-0C14-43C9-B783-CABA8D76B77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589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
        <p:nvSpPr>
          <p:cNvPr id="4" name="Footer Placeholder 3">
            <a:extLst>
              <a:ext uri="{FF2B5EF4-FFF2-40B4-BE49-F238E27FC236}">
                <a16:creationId xmlns:a16="http://schemas.microsoft.com/office/drawing/2014/main" id="{0CEBE7CB-9555-4787-8443-96490755E35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81917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5946</TotalTime>
  <Words>3424</Words>
  <Application>Microsoft Office PowerPoint</Application>
  <PresentationFormat>Widescreen</PresentationFormat>
  <Paragraphs>469</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智能快递柜</vt:lpstr>
      <vt:lpstr>大纲</vt:lpstr>
      <vt:lpstr>大纲</vt:lpstr>
      <vt:lpstr>我不喜欢取快递</vt:lpstr>
      <vt:lpstr>从一个问题开始，到一个个问题</vt:lpstr>
      <vt:lpstr>大纲</vt:lpstr>
      <vt:lpstr>给行业做减法</vt:lpstr>
      <vt:lpstr>做减法</vt:lpstr>
      <vt:lpstr>实现</vt:lpstr>
      <vt:lpstr>实现</vt:lpstr>
      <vt:lpstr>实现</vt:lpstr>
      <vt:lpstr>实现</vt:lpstr>
      <vt:lpstr>大纲</vt:lpstr>
      <vt:lpstr>量化价值</vt:lpstr>
      <vt:lpstr>战略价值</vt:lpstr>
      <vt:lpstr>稀缺的战略资源</vt:lpstr>
      <vt:lpstr>竞品分析</vt:lpstr>
      <vt:lpstr>大纲</vt:lpstr>
      <vt:lpstr>为什么选择我们</vt:lpstr>
      <vt:lpstr>团队</vt:lpstr>
      <vt:lpstr>大纲</vt:lpstr>
      <vt:lpstr>冗余处理</vt:lpstr>
      <vt:lpstr>项目估值</vt:lpstr>
      <vt:lpstr>融资需求</vt:lpstr>
      <vt:lpstr>融资需求</vt:lpstr>
      <vt:lpstr>融资需求</vt:lpstr>
      <vt:lpstr>融资需求</vt:lpstr>
      <vt:lpstr>项目规划</vt:lpstr>
      <vt:lpstr>退出方式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40</cp:revision>
  <dcterms:created xsi:type="dcterms:W3CDTF">2019-10-28T20:27:30Z</dcterms:created>
  <dcterms:modified xsi:type="dcterms:W3CDTF">2019-11-17T05:58:57Z</dcterms:modified>
</cp:coreProperties>
</file>