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9" r:id="rId3"/>
    <p:sldId id="257" r:id="rId4"/>
    <p:sldId id="258" r:id="rId5"/>
    <p:sldId id="284" r:id="rId6"/>
    <p:sldId id="260" r:id="rId7"/>
    <p:sldId id="262" r:id="rId8"/>
    <p:sldId id="263" r:id="rId9"/>
    <p:sldId id="264" r:id="rId10"/>
    <p:sldId id="265" r:id="rId11"/>
    <p:sldId id="281" r:id="rId12"/>
    <p:sldId id="282" r:id="rId13"/>
    <p:sldId id="283" r:id="rId14"/>
    <p:sldId id="266" r:id="rId15"/>
    <p:sldId id="267" r:id="rId16"/>
    <p:sldId id="269" r:id="rId17"/>
    <p:sldId id="268" r:id="rId18"/>
    <p:sldId id="286" r:id="rId19"/>
    <p:sldId id="287" r:id="rId20"/>
    <p:sldId id="288" r:id="rId21"/>
    <p:sldId id="270" r:id="rId22"/>
    <p:sldId id="271"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dong Zhang" initials="XZ" lastIdx="2" clrIdx="0">
    <p:extLst>
      <p:ext uri="{19B8F6BF-5375-455C-9EA6-DF929625EA0E}">
        <p15:presenceInfo xmlns:p15="http://schemas.microsoft.com/office/powerpoint/2012/main" userId="S::x436zhan@edu.uwaterloo.ca::9914a75f-b777-4661-bc5e-a501e223a5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68"/>
    <p:restoredTop sz="68930"/>
  </p:normalViewPr>
  <p:slideViewPr>
    <p:cSldViewPr snapToGrid="0" snapToObjects="1">
      <p:cViewPr varScale="1">
        <p:scale>
          <a:sx n="85" d="100"/>
          <a:sy n="85" d="100"/>
        </p:scale>
        <p:origin x="1696" y="176"/>
      </p:cViewPr>
      <p:guideLst/>
    </p:cSldViewPr>
  </p:slideViewPr>
  <p:notesTextViewPr>
    <p:cViewPr>
      <p:scale>
        <a:sx n="114" d="100"/>
        <a:sy n="114"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E493A-86E4-C24E-9ECF-1B5B8FD987C3}" type="datetimeFigureOut">
              <a:rPr lang="en-US" smtClean="0"/>
              <a:t>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E00DB-8491-2847-B6D5-BBE9026170DE}" type="slidenum">
              <a:rPr lang="en-US" smtClean="0"/>
              <a:t>‹#›</a:t>
            </a:fld>
            <a:endParaRPr lang="en-US"/>
          </a:p>
        </p:txBody>
      </p:sp>
    </p:spTree>
    <p:extLst>
      <p:ext uri="{BB962C8B-B14F-4D97-AF65-F5344CB8AC3E}">
        <p14:creationId xmlns:p14="http://schemas.microsoft.com/office/powerpoint/2010/main" val="18058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如果快递公司联系我在某一天需要在家里售后等待包裹被寄到，那么可能我这一天会被牢牢锁在家。午饭都不敢出门吃，直到在家守候一天之后，看到快递公司没有敲门留下的我们还会再来的便条。我会再花一天等待。之后取到便条或机警的在家时不时看向窗外（如果有条件的话）拿到包裹。或者开车十几分钟去</a:t>
            </a:r>
            <a:r>
              <a:rPr lang="zh-CN" altLang="en-CA" sz="1200" dirty="0"/>
              <a:t>取件</a:t>
            </a:r>
            <a:r>
              <a:rPr lang="zh-CN" altLang="en-US" sz="1200" dirty="0"/>
              <a:t>处取件。来回至少一个小时会因为取包裹而浪费。可能我在这一个小时并没有办法创造额外的价值。但是我也不喜欢烧着油空耗时间堵在路上等着取一个心心念的包裹。如果按照安省最低工资计算这段时间所浪费的价值的的话（机会成本）快递取件处有远有近，我们按照油费</a:t>
            </a:r>
            <a:r>
              <a:rPr lang="en-US" altLang="zh-CN" sz="1200" dirty="0"/>
              <a:t>$2</a:t>
            </a:r>
            <a:r>
              <a:rPr lang="zh-CN" altLang="en-US" sz="1200" dirty="0"/>
              <a:t>，</a:t>
            </a:r>
            <a:r>
              <a:rPr lang="en-US" altLang="zh-CN" sz="1200" dirty="0"/>
              <a:t>5km</a:t>
            </a:r>
            <a:r>
              <a:rPr lang="zh-CN" altLang="en-US" sz="1200" dirty="0"/>
              <a:t>，和</a:t>
            </a:r>
            <a:r>
              <a:rPr lang="en-US" altLang="zh-CN" sz="1200" dirty="0"/>
              <a:t>20mins</a:t>
            </a:r>
            <a:r>
              <a:rPr lang="zh-CN" altLang="en-US" sz="1200" dirty="0"/>
              <a:t>往返开车和</a:t>
            </a:r>
            <a:r>
              <a:rPr lang="en-US" altLang="zh-CN" sz="1200" dirty="0"/>
              <a:t>10mins</a:t>
            </a:r>
            <a:r>
              <a:rPr lang="zh-CN" altLang="en-US" sz="1200" dirty="0"/>
              <a:t>停车取件来计算。这一段路的机会成本是</a:t>
            </a:r>
            <a:r>
              <a:rPr lang="en-US" altLang="zh-CN" sz="1200" dirty="0"/>
              <a:t>$10</a:t>
            </a:r>
            <a:r>
              <a:rPr lang="zh-CN" altLang="en-US" sz="1200" dirty="0"/>
              <a:t>，我们这里假设了司机没有浪费二次取件的成本。</a:t>
            </a:r>
            <a:endParaRPr lang="en-US" sz="1200" dirty="0"/>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a:t>
            </a:fld>
            <a:endParaRPr lang="en-US"/>
          </a:p>
        </p:txBody>
      </p:sp>
    </p:spTree>
    <p:extLst>
      <p:ext uri="{BB962C8B-B14F-4D97-AF65-F5344CB8AC3E}">
        <p14:creationId xmlns:p14="http://schemas.microsoft.com/office/powerpoint/2010/main" val="2151666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技术方面有本土化的落地和新产品的开发。</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11</a:t>
            </a:fld>
            <a:endParaRPr lang="en-US"/>
          </a:p>
        </p:txBody>
      </p:sp>
    </p:spTree>
    <p:extLst>
      <p:ext uri="{BB962C8B-B14F-4D97-AF65-F5344CB8AC3E}">
        <p14:creationId xmlns:p14="http://schemas.microsoft.com/office/powerpoint/2010/main" val="315476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我们计划在两年内提供完整一套完整，但是尽可能简洁的</a:t>
            </a:r>
            <a:r>
              <a:rPr lang="en-US" altLang="zh-CN" dirty="0"/>
              <a:t>2B,2C,</a:t>
            </a:r>
            <a:r>
              <a:rPr lang="zh-CN" altLang="en-US" dirty="0"/>
              <a:t>内部客户端。具体包括包裹账号、状态、费用、申诉、广告管理五个界面。</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12</a:t>
            </a:fld>
            <a:endParaRPr lang="en-US"/>
          </a:p>
        </p:txBody>
      </p:sp>
    </p:spTree>
    <p:extLst>
      <p:ext uri="{BB962C8B-B14F-4D97-AF65-F5344CB8AC3E}">
        <p14:creationId xmlns:p14="http://schemas.microsoft.com/office/powerpoint/2010/main" val="190194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新产品的开发主要包括上下游产品的整合，例如和商铺结合，提供寄存服务、分享包裹到地图的服务，附近包裹可视化（看到周围的包裹数据）</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13</a:t>
            </a:fld>
            <a:endParaRPr lang="en-US"/>
          </a:p>
        </p:txBody>
      </p:sp>
    </p:spTree>
    <p:extLst>
      <p:ext uri="{BB962C8B-B14F-4D97-AF65-F5344CB8AC3E}">
        <p14:creationId xmlns:p14="http://schemas.microsoft.com/office/powerpoint/2010/main" val="269205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资本需求和项目落地的妥协。产品的角度出发我个人倾向于追求高品质，低价格，像电动机之于内燃机，核能之于化石能源。用远高于现有系统效率的方式来解决现有问题，优化现有的方案。这也是这个项目开始的初衷。但是根据我个人接触</a:t>
            </a:r>
            <a:r>
              <a:rPr lang="en-US" altLang="zh-CN" dirty="0"/>
              <a:t>VC</a:t>
            </a:r>
            <a:r>
              <a:rPr lang="zh-CN" altLang="en-US" dirty="0"/>
              <a:t>的情况来看，大多的初创产品倾向于一定程度的夸大市场规模、收益率。等到产品落地之后再回回归到合理范围。投资人的角度也会倾向于压价，让自己的利益最大化。这种处理基于团体利益出发，（在团队和市场未知的情况下双方作弊）是参考纳什均衡做出的最优解。但是并不是系统最优解。（我们理解</a:t>
            </a:r>
            <a:r>
              <a:rPr lang="en-US" altLang="zh-CN" dirty="0"/>
              <a:t>VC</a:t>
            </a:r>
            <a:r>
              <a:rPr lang="zh-CN" altLang="en-US" dirty="0"/>
              <a:t>团队的投资理念，从概率学角度入手，高回报率低成功率的方式。）但是我们团队希望能够踏实的将项目落地，扎实的做好产品和服务本身，通过品质和服务打动客户，通过技术和模式迭代获取利润。所以这里我们对项目本身做了三部分冗余处理。产品，人员和服务。产品的冗余在于（开发费用和运费的估算，额外的细小比例用于）对于产品本身的维护和性能优化的灾备方案。人员的冗余，前期来看，团队的人员不存在冗余，但是方式可能会根据需求做冗余处理，我们考虑结合国内外劳工的方式，通过调用不同地域员工的优势，合理匹配资源，提高开发效率。服务的冗余，包括了人性化的服务设计，逻辑优化和灾备。考虑到前期的商业模式稳定性需要逐步跟进，我们考虑在可能的情况下调用部分人员去完成灾备配送处理。和保险、物业和货运公司做好协调准备，在意外发生的时候能够保证财产的安全。这三项对于用户的体验会有比较大的影响。也希望借此能做到建立企业拼盘效益。</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14</a:t>
            </a:fld>
            <a:endParaRPr lang="en-US"/>
          </a:p>
        </p:txBody>
      </p:sp>
    </p:spTree>
    <p:extLst>
      <p:ext uri="{BB962C8B-B14F-4D97-AF65-F5344CB8AC3E}">
        <p14:creationId xmlns:p14="http://schemas.microsoft.com/office/powerpoint/2010/main" val="3076247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15</a:t>
            </a:fld>
            <a:endParaRPr lang="en-US"/>
          </a:p>
        </p:txBody>
      </p:sp>
    </p:spTree>
    <p:extLst>
      <p:ext uri="{BB962C8B-B14F-4D97-AF65-F5344CB8AC3E}">
        <p14:creationId xmlns:p14="http://schemas.microsoft.com/office/powerpoint/2010/main" val="725882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按照价值量化时提到的，假设五年内可以铺设</a:t>
            </a:r>
            <a:r>
              <a:rPr lang="en-US" altLang="zh-CN" dirty="0"/>
              <a:t>400</a:t>
            </a:r>
            <a:r>
              <a:rPr lang="zh-CN" altLang="en-US" dirty="0"/>
              <a:t>个快递柜，按照之前的价值估算每年产生的收益为产生价值的</a:t>
            </a:r>
            <a:r>
              <a:rPr lang="en-US" altLang="zh-CN" dirty="0"/>
              <a:t>40%,</a:t>
            </a:r>
            <a:r>
              <a:rPr lang="zh-CN" altLang="en-US" dirty="0"/>
              <a:t>根据</a:t>
            </a:r>
            <a:r>
              <a:rPr lang="en-US" altLang="zh-CN" dirty="0"/>
              <a:t>NPV</a:t>
            </a:r>
            <a:r>
              <a:rPr lang="zh-CN" altLang="en-US" dirty="0"/>
              <a:t>公司项目的估值大概在</a:t>
            </a:r>
            <a:r>
              <a:rPr lang="en-US" altLang="zh-CN" dirty="0"/>
              <a:t>2800w</a:t>
            </a:r>
            <a:r>
              <a:rPr lang="zh-CN" altLang="en-US" dirty="0"/>
              <a:t>左右。</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16</a:t>
            </a:fld>
            <a:endParaRPr lang="en-US"/>
          </a:p>
        </p:txBody>
      </p:sp>
    </p:spTree>
    <p:extLst>
      <p:ext uri="{BB962C8B-B14F-4D97-AF65-F5344CB8AC3E}">
        <p14:creationId xmlns:p14="http://schemas.microsoft.com/office/powerpoint/2010/main" val="2027900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17</a:t>
            </a:fld>
            <a:endParaRPr lang="en-US"/>
          </a:p>
        </p:txBody>
      </p:sp>
    </p:spTree>
    <p:extLst>
      <p:ext uri="{BB962C8B-B14F-4D97-AF65-F5344CB8AC3E}">
        <p14:creationId xmlns:p14="http://schemas.microsoft.com/office/powerpoint/2010/main" val="1969575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18</a:t>
            </a:fld>
            <a:endParaRPr lang="en-US"/>
          </a:p>
        </p:txBody>
      </p:sp>
    </p:spTree>
    <p:extLst>
      <p:ext uri="{BB962C8B-B14F-4D97-AF65-F5344CB8AC3E}">
        <p14:creationId xmlns:p14="http://schemas.microsoft.com/office/powerpoint/2010/main" val="2703794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19</a:t>
            </a:fld>
            <a:endParaRPr lang="en-US"/>
          </a:p>
        </p:txBody>
      </p:sp>
    </p:spTree>
    <p:extLst>
      <p:ext uri="{BB962C8B-B14F-4D97-AF65-F5344CB8AC3E}">
        <p14:creationId xmlns:p14="http://schemas.microsoft.com/office/powerpoint/2010/main" val="2693197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20</a:t>
            </a:fld>
            <a:endParaRPr lang="en-US"/>
          </a:p>
        </p:txBody>
      </p:sp>
    </p:spTree>
    <p:extLst>
      <p:ext uri="{BB962C8B-B14F-4D97-AF65-F5344CB8AC3E}">
        <p14:creationId xmlns:p14="http://schemas.microsoft.com/office/powerpoint/2010/main" val="61992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sz="1200" dirty="0"/>
              <a:t>快递配送遇到了困难：用户在家时间和包裹配送时间不一致。快递员需要重复配送或者和前台沟通。你可能会说，前台能解决所有问题。如果你有类似的观点，那么我很开心和你分享作为一个快递员的经历。</a:t>
            </a:r>
            <a:endParaRPr lang="en-CA" altLang="zh-CN" sz="1200" dirty="0"/>
          </a:p>
          <a:p>
            <a:pPr marL="0" indent="0">
              <a:buNone/>
            </a:pPr>
            <a:r>
              <a:rPr lang="zh-CN" altLang="en-US" sz="1200" dirty="0"/>
              <a:t>首先我们要方向一致，我们的目的不是为了让雇员花更多的时间去解决现有的问题。我们希望雇员花更少的时间解决更多的问题。这是今天的路演的初衷。</a:t>
            </a:r>
            <a:endParaRPr lang="en-CA" altLang="zh-CN" sz="1200" dirty="0"/>
          </a:p>
          <a:p>
            <a:pPr marL="0" indent="0">
              <a:buNone/>
            </a:pPr>
            <a:r>
              <a:rPr lang="zh-CN" altLang="en-US" sz="1200" dirty="0"/>
              <a:t>那么快递员为了能够让前台收下他想要送到客人手里的包裹，需要在前台和楼层间浪费多少时间呢？</a:t>
            </a:r>
            <a:endParaRPr lang="en-CA" sz="1200" dirty="0"/>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3</a:t>
            </a:fld>
            <a:endParaRPr lang="en-US"/>
          </a:p>
        </p:txBody>
      </p:sp>
    </p:spTree>
    <p:extLst>
      <p:ext uri="{BB962C8B-B14F-4D97-AF65-F5344CB8AC3E}">
        <p14:creationId xmlns:p14="http://schemas.microsoft.com/office/powerpoint/2010/main" val="3178337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筹备，软件开发，商业合作，铺设试运行</a:t>
            </a:r>
            <a:endParaRPr lang="en-US" altLang="zh-CN" dirty="0"/>
          </a:p>
          <a:p>
            <a:r>
              <a:rPr lang="zh-CN" altLang="en-US" sz="1200" kern="1200" dirty="0">
                <a:solidFill>
                  <a:schemeClr val="tx1"/>
                </a:solidFill>
                <a:effectLst/>
                <a:latin typeface="+mn-lt"/>
                <a:ea typeface="+mn-ea"/>
                <a:cs typeface="+mn-cs"/>
              </a:rPr>
              <a:t>第一阶段：业务落地，快递柜试运行 </a:t>
            </a:r>
            <a:r>
              <a:rPr lang="en-CA" sz="1200" kern="1200" dirty="0">
                <a:solidFill>
                  <a:schemeClr val="tx1"/>
                </a:solidFill>
                <a:effectLst/>
                <a:latin typeface="+mn-lt"/>
                <a:ea typeface="+mn-ea"/>
                <a:cs typeface="+mn-cs"/>
              </a:rPr>
              <a:t>2M~5M</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20~100boxes</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 (2~3y)</a:t>
            </a:r>
          </a:p>
          <a:p>
            <a:r>
              <a:rPr lang="zh-CN" altLang="en-US" sz="1200" kern="1200" dirty="0">
                <a:solidFill>
                  <a:schemeClr val="tx1"/>
                </a:solidFill>
                <a:effectLst/>
                <a:latin typeface="+mn-lt"/>
                <a:ea typeface="+mn-ea"/>
                <a:cs typeface="+mn-cs"/>
              </a:rPr>
              <a:t>第二阶段：行业合作，盈利模式验证 </a:t>
            </a:r>
            <a:r>
              <a:rPr lang="en-CA" sz="1200" kern="1200" dirty="0">
                <a:solidFill>
                  <a:schemeClr val="tx1"/>
                </a:solidFill>
                <a:effectLst/>
                <a:latin typeface="+mn-lt"/>
                <a:ea typeface="+mn-ea"/>
                <a:cs typeface="+mn-cs"/>
              </a:rPr>
              <a:t>200M(2K~1w boxes</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(3~5y),</a:t>
            </a:r>
          </a:p>
          <a:p>
            <a:r>
              <a:rPr lang="zh-CN" altLang="en-US" sz="1200" kern="1200" dirty="0">
                <a:solidFill>
                  <a:schemeClr val="tx1"/>
                </a:solidFill>
                <a:effectLst/>
                <a:latin typeface="+mn-lt"/>
                <a:ea typeface="+mn-ea"/>
                <a:cs typeface="+mn-cs"/>
              </a:rPr>
              <a:t>第三阶段：核心业务规模化</a:t>
            </a:r>
            <a:r>
              <a:rPr lang="en-CA" sz="1200" kern="1200" dirty="0">
                <a:solidFill>
                  <a:schemeClr val="tx1"/>
                </a:solidFill>
                <a:effectLst/>
                <a:latin typeface="+mn-lt"/>
                <a:ea typeface="+mn-ea"/>
                <a:cs typeface="+mn-cs"/>
              </a:rPr>
              <a:t>10B(100w boxes global market size, 80% left off)(5~15y),1.6y</a:t>
            </a:r>
          </a:p>
          <a:p>
            <a:r>
              <a:rPr lang="zh-CN" altLang="en-US" sz="1200" kern="1200" dirty="0">
                <a:solidFill>
                  <a:schemeClr val="tx1"/>
                </a:solidFill>
                <a:effectLst/>
                <a:latin typeface="+mn-lt"/>
                <a:ea typeface="+mn-ea"/>
                <a:cs typeface="+mn-cs"/>
              </a:rPr>
              <a:t>第四阶段：稳定核心业务，拓展使用场景和需求 </a:t>
            </a:r>
            <a:r>
              <a:rPr lang="en-CA" sz="1200" kern="1200" dirty="0">
                <a:solidFill>
                  <a:schemeClr val="tx1"/>
                </a:solidFill>
                <a:effectLst/>
                <a:latin typeface="+mn-lt"/>
                <a:ea typeface="+mn-ea"/>
                <a:cs typeface="+mn-cs"/>
              </a:rPr>
              <a:t>TBD(10~20y)</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21</a:t>
            </a:fld>
            <a:endParaRPr lang="en-US"/>
          </a:p>
        </p:txBody>
      </p:sp>
    </p:spTree>
    <p:extLst>
      <p:ext uri="{BB962C8B-B14F-4D97-AF65-F5344CB8AC3E}">
        <p14:creationId xmlns:p14="http://schemas.microsoft.com/office/powerpoint/2010/main" val="1559476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退出方式：</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IPO</a:t>
            </a:r>
            <a:r>
              <a:rPr lang="zh-CN" altLang="en-US" sz="1200" kern="1200" dirty="0">
                <a:solidFill>
                  <a:schemeClr val="tx1"/>
                </a:solidFill>
                <a:effectLst/>
                <a:latin typeface="+mn-lt"/>
                <a:ea typeface="+mn-ea"/>
                <a:cs typeface="+mn-cs"/>
              </a:rPr>
              <a:t>、并购、回购、后续融资轮次退出、出售老股、清算等。</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短期策略（</a:t>
            </a:r>
            <a:r>
              <a:rPr lang="en-CA" sz="1200" kern="1200" dirty="0">
                <a:solidFill>
                  <a:schemeClr val="tx1"/>
                </a:solidFill>
                <a:effectLst/>
                <a:latin typeface="+mn-lt"/>
                <a:ea typeface="+mn-ea"/>
                <a:cs typeface="+mn-cs"/>
              </a:rPr>
              <a:t>3-5y</a:t>
            </a:r>
            <a:r>
              <a:rPr lang="zh-CN" altLang="en-US" sz="1200" kern="1200" dirty="0">
                <a:solidFill>
                  <a:schemeClr val="tx1"/>
                </a:solidFill>
                <a:effectLst/>
                <a:latin typeface="+mn-lt"/>
                <a:ea typeface="+mn-ea"/>
                <a:cs typeface="+mn-cs"/>
              </a:rPr>
              <a:t>）：后续融资轮次退出</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分阶段股权融资，最多</a:t>
            </a:r>
            <a:r>
              <a:rPr lang="en-CA" sz="1200" kern="1200" dirty="0">
                <a:solidFill>
                  <a:schemeClr val="tx1"/>
                </a:solidFill>
                <a:effectLst/>
                <a:latin typeface="+mn-lt"/>
                <a:ea typeface="+mn-ea"/>
                <a:cs typeface="+mn-cs"/>
              </a:rPr>
              <a:t>30%/</a:t>
            </a:r>
            <a:r>
              <a:rPr lang="zh-CN" altLang="en-US" sz="1200" kern="1200" dirty="0">
                <a:solidFill>
                  <a:schemeClr val="tx1"/>
                </a:solidFill>
                <a:effectLst/>
                <a:latin typeface="+mn-lt"/>
                <a:ea typeface="+mn-ea"/>
                <a:cs typeface="+mn-cs"/>
              </a:rPr>
              <a:t>次，并购重组</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长期策略（</a:t>
            </a:r>
            <a:r>
              <a:rPr lang="en-CA" sz="1200" kern="1200" dirty="0">
                <a:solidFill>
                  <a:schemeClr val="tx1"/>
                </a:solidFill>
                <a:effectLst/>
                <a:latin typeface="+mn-lt"/>
                <a:ea typeface="+mn-ea"/>
                <a:cs typeface="+mn-cs"/>
              </a:rPr>
              <a:t>10-25y~</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IPO</a:t>
            </a:r>
            <a:r>
              <a:rPr lang="zh-CN" altLang="en-US" sz="1200" kern="1200" dirty="0">
                <a:solidFill>
                  <a:schemeClr val="tx1"/>
                </a:solidFill>
                <a:effectLst/>
                <a:latin typeface="+mn-lt"/>
                <a:ea typeface="+mn-ea"/>
                <a:cs typeface="+mn-cs"/>
              </a:rPr>
              <a:t>、并购、回购、出售老股、清算等</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盈利，股权升值，</a:t>
            </a:r>
            <a:r>
              <a:rPr lang="en-CA" sz="1200" kern="1200" dirty="0">
                <a:solidFill>
                  <a:schemeClr val="tx1"/>
                </a:solidFill>
                <a:effectLst/>
                <a:latin typeface="+mn-lt"/>
                <a:ea typeface="+mn-ea"/>
                <a:cs typeface="+mn-cs"/>
              </a:rPr>
              <a:t>(OTC</a:t>
            </a:r>
            <a:r>
              <a:rPr lang="zh-CN" altLang="en-US" sz="1200" kern="1200" dirty="0">
                <a:solidFill>
                  <a:schemeClr val="tx1"/>
                </a:solidFill>
                <a:effectLst/>
                <a:latin typeface="+mn-lt"/>
                <a:ea typeface="+mn-ea"/>
                <a:cs typeface="+mn-cs"/>
              </a:rPr>
              <a:t>，一级二级市场</a:t>
            </a:r>
            <a:r>
              <a:rPr lang="en-CA" sz="1200" kern="1200" dirty="0">
                <a:solidFill>
                  <a:schemeClr val="tx1"/>
                </a:solidFill>
                <a:effectLst/>
                <a:latin typeface="+mn-lt"/>
                <a:ea typeface="+mn-ea"/>
                <a:cs typeface="+mn-cs"/>
              </a:rPr>
              <a:t>)</a:t>
            </a:r>
          </a:p>
          <a:p>
            <a:r>
              <a:rPr lang="en-CA"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关于投资量和快递柜投放数量不匹配的情况，是因为有固定成本存在。</a:t>
            </a: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22</a:t>
            </a:fld>
            <a:endParaRPr lang="en-US"/>
          </a:p>
        </p:txBody>
      </p:sp>
    </p:spTree>
    <p:extLst>
      <p:ext uri="{BB962C8B-B14F-4D97-AF65-F5344CB8AC3E}">
        <p14:creationId xmlns:p14="http://schemas.microsoft.com/office/powerpoint/2010/main" val="449043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作为一个负责任的项目团队，不希望基金公司对自己不熟悉或者无法管理风险的项目冒险进行投资。做投资决策钱请审慎计算投资风险，准确的投资风向分析能够给双方团队创造合适的开发和管理氛围，这有助于项目按照计划平稳的落地。</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23</a:t>
            </a:fld>
            <a:endParaRPr lang="en-US"/>
          </a:p>
        </p:txBody>
      </p:sp>
    </p:spTree>
    <p:extLst>
      <p:ext uri="{BB962C8B-B14F-4D97-AF65-F5344CB8AC3E}">
        <p14:creationId xmlns:p14="http://schemas.microsoft.com/office/powerpoint/2010/main" val="234215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p>
          <a:p>
            <a:r>
              <a:rPr lang="zh-CN" altLang="en-US" dirty="0"/>
              <a:t>参考</a:t>
            </a:r>
            <a:r>
              <a:rPr lang="en-US" altLang="zh-CN" dirty="0"/>
              <a:t>uber</a:t>
            </a:r>
            <a:r>
              <a:rPr lang="zh-CN" altLang="en-US" dirty="0"/>
              <a:t>的成功，从另一个角度出发，可以看做是</a:t>
            </a:r>
            <a:r>
              <a:rPr lang="en-US" altLang="zh-CN" dirty="0"/>
              <a:t>uber</a:t>
            </a:r>
            <a:r>
              <a:rPr lang="zh-CN" altLang="en-US" dirty="0"/>
              <a:t>把原有的订车，打（特定出租）车的概念，标准、规范、简化之后让每个人都看清楚行业的门槛，并有机会参与进来，变成了打车。公开业务标准，标准服务规范，简化注册手续使得</a:t>
            </a:r>
            <a:r>
              <a:rPr lang="en-US" altLang="zh-CN" dirty="0"/>
              <a:t>Uber</a:t>
            </a:r>
            <a:r>
              <a:rPr lang="zh-CN" altLang="en-US" dirty="0"/>
              <a:t>在市场上收集到了大量的司机。如果我们把快递的模式做成</a:t>
            </a:r>
            <a:r>
              <a:rPr lang="en-US" altLang="zh-CN" dirty="0"/>
              <a:t>Canada</a:t>
            </a:r>
            <a:r>
              <a:rPr lang="zh-CN" altLang="en-US" dirty="0"/>
              <a:t> </a:t>
            </a:r>
            <a:r>
              <a:rPr lang="en-US" altLang="zh-CN" dirty="0"/>
              <a:t>post</a:t>
            </a:r>
            <a:r>
              <a:rPr lang="zh-CN" altLang="en-US" dirty="0"/>
              <a:t>的</a:t>
            </a:r>
            <a:r>
              <a:rPr lang="en-US" altLang="zh-CN" dirty="0"/>
              <a:t>parcel</a:t>
            </a:r>
            <a:r>
              <a:rPr lang="zh-CN" altLang="en-US" dirty="0"/>
              <a:t> </a:t>
            </a:r>
            <a:r>
              <a:rPr lang="en-US" altLang="zh-CN" dirty="0"/>
              <a:t>box</a:t>
            </a:r>
            <a:r>
              <a:rPr lang="zh-CN" altLang="en-US" dirty="0"/>
              <a:t>的概念，把钥匙交给物业管理。那只是给物业增加了业务量。从市场的角度看，是不合理的。快递柜的模式是把物业的额外管理难度降低，并通过提供空间资源产生价值。快递人员节省了上楼的时间产生价值。收件人能够有更高的收件自由度，从而产生价值。</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4</a:t>
            </a:fld>
            <a:endParaRPr lang="en-US"/>
          </a:p>
        </p:txBody>
      </p:sp>
    </p:spTree>
    <p:extLst>
      <p:ext uri="{BB962C8B-B14F-4D97-AF65-F5344CB8AC3E}">
        <p14:creationId xmlns:p14="http://schemas.microsoft.com/office/powerpoint/2010/main" val="2745162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p>
          <a:p>
            <a:r>
              <a:rPr lang="zh-CN" altLang="en-US" dirty="0"/>
              <a:t>参考</a:t>
            </a:r>
            <a:r>
              <a:rPr lang="en-US" altLang="zh-CN" dirty="0"/>
              <a:t>uber</a:t>
            </a:r>
            <a:r>
              <a:rPr lang="zh-CN" altLang="en-US" dirty="0"/>
              <a:t>的成功，从另一个角度出发，可以看做是</a:t>
            </a:r>
            <a:r>
              <a:rPr lang="en-US" altLang="zh-CN" dirty="0"/>
              <a:t>uber</a:t>
            </a:r>
            <a:r>
              <a:rPr lang="zh-CN" altLang="en-US" dirty="0"/>
              <a:t>把原有的订车，打（特定出租）车的概念，标准、规范、简化之后让每个人都看清楚行业的门槛，并有机会参与进来，变成了打车。公开业务标准，标准服务规范，简化注册手续使得</a:t>
            </a:r>
            <a:r>
              <a:rPr lang="en-US" altLang="zh-CN" dirty="0"/>
              <a:t>Uber</a:t>
            </a:r>
            <a:r>
              <a:rPr lang="zh-CN" altLang="en-US" dirty="0"/>
              <a:t>在市场上收集到了大量的司机。如果我们把快递的模式做成</a:t>
            </a:r>
            <a:r>
              <a:rPr lang="en-US" altLang="zh-CN" dirty="0"/>
              <a:t>Canada</a:t>
            </a:r>
            <a:r>
              <a:rPr lang="zh-CN" altLang="en-US" dirty="0"/>
              <a:t> </a:t>
            </a:r>
            <a:r>
              <a:rPr lang="en-US" altLang="zh-CN" dirty="0"/>
              <a:t>post</a:t>
            </a:r>
            <a:r>
              <a:rPr lang="zh-CN" altLang="en-US" dirty="0"/>
              <a:t>的</a:t>
            </a:r>
            <a:r>
              <a:rPr lang="en-US" altLang="zh-CN" dirty="0"/>
              <a:t>parcel</a:t>
            </a:r>
            <a:r>
              <a:rPr lang="zh-CN" altLang="en-US" dirty="0"/>
              <a:t> </a:t>
            </a:r>
            <a:r>
              <a:rPr lang="en-US" altLang="zh-CN" dirty="0"/>
              <a:t>box</a:t>
            </a:r>
            <a:r>
              <a:rPr lang="zh-CN" altLang="en-US" dirty="0"/>
              <a:t>的概念，把钥匙交给物业管理。那只是给物业增加了业务量。从市场的角度看，是不合理的。快递柜的模式是把物业的额外管理难度降低，并通过提供空间资源产生价值。快递人员节省了上楼的时间产生价值。收件人能够有更高的收件自由度，从而产生价值。</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5</a:t>
            </a:fld>
            <a:endParaRPr lang="en-US"/>
          </a:p>
        </p:txBody>
      </p:sp>
    </p:spTree>
    <p:extLst>
      <p:ext uri="{BB962C8B-B14F-4D97-AF65-F5344CB8AC3E}">
        <p14:creationId xmlns:p14="http://schemas.microsoft.com/office/powerpoint/2010/main" val="2797899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dirty="0"/>
              <a:t>我们对数据做了合理化处理，让数据更具有参考价值。</a:t>
            </a:r>
            <a:r>
              <a:rPr lang="zh-CN" altLang="en-US" sz="1200" dirty="0"/>
              <a:t>我们假设一个</a:t>
            </a:r>
            <a:r>
              <a:rPr lang="en-US" altLang="zh-CN" sz="1200" dirty="0"/>
              <a:t>condo</a:t>
            </a:r>
            <a:r>
              <a:rPr lang="zh-CN" altLang="en-US" sz="1200" dirty="0"/>
              <a:t>只有</a:t>
            </a:r>
            <a:r>
              <a:rPr lang="en-US" altLang="zh-CN" sz="1200" dirty="0">
                <a:solidFill>
                  <a:srgbClr val="FF0000"/>
                </a:solidFill>
              </a:rPr>
              <a:t>10</a:t>
            </a:r>
            <a:r>
              <a:rPr lang="zh-CN" altLang="en-US" sz="1200" dirty="0"/>
              <a:t>层。快递员花</a:t>
            </a:r>
            <a:r>
              <a:rPr lang="en-US" altLang="zh-CN" sz="1200" dirty="0">
                <a:solidFill>
                  <a:srgbClr val="FF0000"/>
                </a:solidFill>
              </a:rPr>
              <a:t>5</a:t>
            </a:r>
            <a:r>
              <a:rPr lang="en-US" altLang="zh-CN" sz="1200" dirty="0"/>
              <a:t>mins</a:t>
            </a:r>
            <a:r>
              <a:rPr lang="zh-CN" altLang="en-US" sz="1200" dirty="0"/>
              <a:t>找到了该</a:t>
            </a:r>
            <a:r>
              <a:rPr lang="en-US" altLang="zh-CN" sz="1200" dirty="0"/>
              <a:t>condo</a:t>
            </a:r>
            <a:r>
              <a:rPr lang="zh-CN" altLang="en-US" sz="1200" dirty="0"/>
              <a:t>的</a:t>
            </a:r>
            <a:r>
              <a:rPr lang="en-US" altLang="zh-CN" sz="1200" dirty="0"/>
              <a:t>loading</a:t>
            </a:r>
            <a:r>
              <a:rPr lang="zh-CN" altLang="en-US" sz="1200" dirty="0"/>
              <a:t> </a:t>
            </a:r>
            <a:r>
              <a:rPr lang="en-US" altLang="zh-CN" sz="1200" dirty="0"/>
              <a:t>zone,</a:t>
            </a:r>
            <a:r>
              <a:rPr lang="zh-CN" altLang="en-US" sz="1200" dirty="0"/>
              <a:t> 并且有幸被允许停了过去。这个是理想假设，考虑到现有的</a:t>
            </a:r>
            <a:r>
              <a:rPr lang="en-US" altLang="zh-CN" sz="1200" dirty="0"/>
              <a:t>uber</a:t>
            </a:r>
            <a:r>
              <a:rPr lang="zh-CN" altLang="en-US" sz="1200" dirty="0"/>
              <a:t> </a:t>
            </a:r>
            <a:r>
              <a:rPr lang="en-US" altLang="zh-CN" sz="1200" dirty="0"/>
              <a:t>eats</a:t>
            </a:r>
            <a:r>
              <a:rPr lang="zh-CN" altLang="en-US" sz="1200" dirty="0"/>
              <a:t>和中国外卖的司机多为私人车辆，被物业拒绝使用</a:t>
            </a:r>
            <a:r>
              <a:rPr lang="en-US" altLang="zh-CN" sz="1200" dirty="0"/>
              <a:t>loading</a:t>
            </a:r>
            <a:r>
              <a:rPr lang="zh-CN" altLang="en-US" sz="1200" dirty="0"/>
              <a:t> </a:t>
            </a:r>
            <a:r>
              <a:rPr lang="en-US" altLang="zh-CN" sz="1200" dirty="0"/>
              <a:t>zone</a:t>
            </a:r>
            <a:r>
              <a:rPr lang="zh-CN" altLang="en-US" sz="1200" dirty="0"/>
              <a:t>是合理的。因此而造成的额外的找车位和违规停车造成的可能会被惩罚的风险我们这里先不做考虑（经过长期的试错和咨询，一名专职配送司机平均的违章成本在一个月</a:t>
            </a:r>
            <a:r>
              <a:rPr lang="en-US" altLang="zh-CN" sz="1200" dirty="0"/>
              <a:t>$70-$150</a:t>
            </a:r>
            <a:r>
              <a:rPr lang="zh-CN" altLang="en-US" sz="1200" dirty="0"/>
              <a:t>左右）。停车之后一路顺风，大楼的门卫允许你进入，或是刚巧有人出来，保安也没有阻拦你。上楼刚好有电梯，上下楼</a:t>
            </a:r>
            <a:r>
              <a:rPr lang="en-US" altLang="zh-CN" sz="1200" dirty="0"/>
              <a:t>30mins</a:t>
            </a:r>
            <a:r>
              <a:rPr lang="zh-CN" altLang="en-US" sz="1200" dirty="0"/>
              <a:t>你成功完成</a:t>
            </a:r>
            <a:r>
              <a:rPr lang="en-US" altLang="zh-CN" sz="1200" dirty="0"/>
              <a:t>5</a:t>
            </a:r>
            <a:r>
              <a:rPr lang="zh-CN" altLang="en-US" sz="1200" dirty="0"/>
              <a:t>单配送。如果只有一单需要花费</a:t>
            </a:r>
            <a:r>
              <a:rPr lang="en-US" altLang="zh-CN" sz="1200" dirty="0"/>
              <a:t>10mins</a:t>
            </a:r>
            <a:r>
              <a:rPr lang="zh-CN" altLang="en-US" sz="1200" dirty="0"/>
              <a:t>，所以我们理想化多单在一栋楼的情形。为了把估算结果最小化。期中两单没有客人签收。你去找前台商议，该</a:t>
            </a:r>
            <a:r>
              <a:rPr lang="en-US" altLang="zh-CN" sz="1200" dirty="0"/>
              <a:t>condo</a:t>
            </a:r>
            <a:r>
              <a:rPr lang="zh-CN" altLang="en-US" sz="1200" dirty="0"/>
              <a:t>刚巧接受所有你配送的包裹（除了长期连续有业务的快递公司有可能和</a:t>
            </a:r>
            <a:r>
              <a:rPr lang="en-US" altLang="zh-CN" sz="1200" dirty="0"/>
              <a:t>condo</a:t>
            </a:r>
            <a:r>
              <a:rPr lang="zh-CN" altLang="en-US" sz="1200" dirty="0"/>
              <a:t>前台熟络导致允许之外，基本上这个情况是不存在的）。</a:t>
            </a:r>
            <a:r>
              <a:rPr lang="en-US" altLang="zh-CN" sz="1200" dirty="0"/>
              <a:t>5</a:t>
            </a:r>
            <a:r>
              <a:rPr lang="zh-CN" altLang="en-US" sz="1200" dirty="0"/>
              <a:t>分钟完成记录，回身上车。全程</a:t>
            </a:r>
            <a:r>
              <a:rPr lang="en-US" altLang="zh-CN" sz="1200" dirty="0"/>
              <a:t>40mins</a:t>
            </a:r>
            <a:r>
              <a:rPr lang="zh-CN" altLang="en-US" sz="1200" dirty="0"/>
              <a:t>，</a:t>
            </a:r>
            <a:r>
              <a:rPr lang="en-US" altLang="zh-CN" sz="1200" dirty="0"/>
              <a:t>5</a:t>
            </a:r>
            <a:r>
              <a:rPr lang="zh-CN" altLang="en-US" sz="1200" dirty="0"/>
              <a:t>个包裹配送完成。我们这里不考虑二次配送。已经只</a:t>
            </a:r>
            <a:r>
              <a:rPr lang="en-US" altLang="zh-CN" sz="1200" dirty="0"/>
              <a:t>8mins</a:t>
            </a:r>
            <a:r>
              <a:rPr lang="zh-CN" altLang="en-US" sz="1200" dirty="0"/>
              <a:t>一个包裹了。同样的情形，如果是快递柜，</a:t>
            </a:r>
            <a:r>
              <a:rPr lang="en-US" altLang="zh-CN" sz="1200" dirty="0"/>
              <a:t>10mins</a:t>
            </a:r>
            <a:r>
              <a:rPr lang="zh-CN" altLang="en-US" sz="1200" dirty="0"/>
              <a:t>扫码加搬包裹入柜，可以省去</a:t>
            </a:r>
            <a:r>
              <a:rPr lang="en-US" altLang="zh-CN" sz="1200" dirty="0"/>
              <a:t>25mins</a:t>
            </a:r>
            <a:r>
              <a:rPr lang="zh-CN" altLang="en-US" sz="1200" dirty="0"/>
              <a:t>的时间。如果按照安省的人工成本计算（包含保险和税务），这</a:t>
            </a:r>
            <a:r>
              <a:rPr lang="en-US" altLang="zh-CN" sz="1200" dirty="0"/>
              <a:t>25mins</a:t>
            </a:r>
            <a:r>
              <a:rPr lang="zh-CN" altLang="en-US" sz="1200" dirty="0"/>
              <a:t>创造了</a:t>
            </a:r>
            <a:r>
              <a:rPr lang="en-US" altLang="zh-CN" sz="1200" dirty="0"/>
              <a:t>$10</a:t>
            </a:r>
            <a:r>
              <a:rPr lang="zh-CN" altLang="en-US" sz="1200" dirty="0"/>
              <a:t>的价值。如果一天只有五个包裹</a:t>
            </a:r>
            <a:r>
              <a:rPr lang="zh-CN" altLang="en-CA" sz="1200" dirty="0"/>
              <a:t>递入</a:t>
            </a:r>
            <a:r>
              <a:rPr lang="zh-CN" altLang="en-US" sz="1200" dirty="0"/>
              <a:t>该楼，所有都配送完成。没有快递员带包裹回仓库。那么该楼一年的为快递员创造了</a:t>
            </a:r>
            <a:r>
              <a:rPr lang="en-US" altLang="zh-CN" sz="1200" dirty="0"/>
              <a:t>$3650</a:t>
            </a:r>
            <a:r>
              <a:rPr lang="zh-CN" altLang="en-US" sz="1200" dirty="0"/>
              <a:t>的价值。这中间没有考虑客户取取单的成本和物业的额外管理成本。</a:t>
            </a:r>
            <a:endParaRPr lang="en-CA" altLang="zh-CN" sz="1200" dirty="0"/>
          </a:p>
        </p:txBody>
      </p:sp>
      <p:sp>
        <p:nvSpPr>
          <p:cNvPr id="4" name="Slide Number Placeholder 3"/>
          <p:cNvSpPr>
            <a:spLocks noGrp="1"/>
          </p:cNvSpPr>
          <p:nvPr>
            <p:ph type="sldNum" sz="quarter" idx="5"/>
          </p:nvPr>
        </p:nvSpPr>
        <p:spPr/>
        <p:txBody>
          <a:bodyPr/>
          <a:lstStyle/>
          <a:p>
            <a:fld id="{573E00DB-8491-2847-B6D5-BBE9026170DE}" type="slidenum">
              <a:rPr lang="en-US" smtClean="0"/>
              <a:t>6</a:t>
            </a:fld>
            <a:endParaRPr lang="en-US"/>
          </a:p>
        </p:txBody>
      </p:sp>
    </p:spTree>
    <p:extLst>
      <p:ext uri="{BB962C8B-B14F-4D97-AF65-F5344CB8AC3E}">
        <p14:creationId xmlns:p14="http://schemas.microsoft.com/office/powerpoint/2010/main" val="3809565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如果把智能快递柜当做一个自动收（售）货机来看问题。可能这个市场就被严重的低估了。在</a:t>
            </a:r>
            <a:r>
              <a:rPr lang="en-US" altLang="zh-CN" dirty="0"/>
              <a:t>condo</a:t>
            </a:r>
            <a:r>
              <a:rPr lang="zh-CN" altLang="en-US" dirty="0"/>
              <a:t>里的任何摊位的战略意义远大于一个自动售货带取件的机器所能概括。基础的</a:t>
            </a:r>
            <a:r>
              <a:rPr lang="en-US" altLang="zh-CN" dirty="0"/>
              <a:t>utility</a:t>
            </a:r>
            <a:r>
              <a:rPr lang="zh-CN" altLang="en-US" dirty="0"/>
              <a:t>的为使用场景留足了想想空间。也就是说这个时候我们可以说，可以想，甚至可以实现我们的所谓的“如果”。</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7</a:t>
            </a:fld>
            <a:endParaRPr lang="en-US"/>
          </a:p>
        </p:txBody>
      </p:sp>
    </p:spTree>
    <p:extLst>
      <p:ext uri="{BB962C8B-B14F-4D97-AF65-F5344CB8AC3E}">
        <p14:creationId xmlns:p14="http://schemas.microsoft.com/office/powerpoint/2010/main" val="182928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咽喉的意义是重大的。如果可以解决配送的安全和舒适性问题，减少附加成本，解放快递员的效率。顾客可以享受到更便捷的服务。相关的自动化产业可以加速推进的速度。甚至可以以可以取到包裹作为中心建立相关的辐射区，拓展类似于</a:t>
            </a:r>
            <a:r>
              <a:rPr lang="en-US" altLang="zh-CN" dirty="0"/>
              <a:t>key</a:t>
            </a:r>
            <a:r>
              <a:rPr lang="zh-CN" altLang="en-US" dirty="0"/>
              <a:t> </a:t>
            </a:r>
            <a:r>
              <a:rPr lang="en-US" altLang="zh-CN" dirty="0"/>
              <a:t>locker</a:t>
            </a:r>
            <a:r>
              <a:rPr lang="zh-CN" altLang="en-US" dirty="0"/>
              <a:t>，在内的拓展业务，增加产品直接和间接相关的产业群，建立自己的生态。因为</a:t>
            </a:r>
            <a:r>
              <a:rPr lang="en-US" altLang="zh-CN" dirty="0"/>
              <a:t>condo</a:t>
            </a:r>
            <a:r>
              <a:rPr lang="zh-CN" altLang="en-US" dirty="0"/>
              <a:t>中可以投放快递柜的空间是有限的。我们有了大致的思路之后，做了简单的规划。</a:t>
            </a:r>
            <a:endParaRPr lang="en-CA" altLang="zh-CN" dirty="0"/>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8</a:t>
            </a:fld>
            <a:endParaRPr lang="en-US"/>
          </a:p>
        </p:txBody>
      </p:sp>
    </p:spTree>
    <p:extLst>
      <p:ext uri="{BB962C8B-B14F-4D97-AF65-F5344CB8AC3E}">
        <p14:creationId xmlns:p14="http://schemas.microsoft.com/office/powerpoint/2010/main" val="1987094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市场对于智能快递柜的验证在</a:t>
            </a:r>
            <a:r>
              <a:rPr lang="en-US" altLang="zh-CN" dirty="0"/>
              <a:t>2014</a:t>
            </a:r>
            <a:r>
              <a:rPr lang="zh-CN" altLang="en-US" dirty="0"/>
              <a:t>年左右开始，时至今日已经是一个成熟的行业。但是在欧美，这是一个清澈的浅水区。没有太多的直接竞争对手。亚马逊的</a:t>
            </a:r>
            <a:r>
              <a:rPr lang="en-US" altLang="zh-CN" dirty="0"/>
              <a:t>hub</a:t>
            </a:r>
            <a:r>
              <a:rPr lang="zh-CN" altLang="en-US" dirty="0"/>
              <a:t> </a:t>
            </a:r>
            <a:r>
              <a:rPr lang="en-US" altLang="zh-CN" dirty="0"/>
              <a:t>locker</a:t>
            </a:r>
            <a:r>
              <a:rPr lang="zh-CN" altLang="en-US" dirty="0"/>
              <a:t>，加拿大邮政的传统快递柜</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9</a:t>
            </a:fld>
            <a:endParaRPr lang="en-US"/>
          </a:p>
        </p:txBody>
      </p:sp>
    </p:spTree>
    <p:extLst>
      <p:ext uri="{BB962C8B-B14F-4D97-AF65-F5344CB8AC3E}">
        <p14:creationId xmlns:p14="http://schemas.microsoft.com/office/powerpoint/2010/main" val="2722805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实现部分主要分为两个部分，技术实现和服务实现，技术方面有本土化的落地和新软件的开发。</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10</a:t>
            </a:fld>
            <a:endParaRPr lang="en-US"/>
          </a:p>
        </p:txBody>
      </p:sp>
    </p:spTree>
    <p:extLst>
      <p:ext uri="{BB962C8B-B14F-4D97-AF65-F5344CB8AC3E}">
        <p14:creationId xmlns:p14="http://schemas.microsoft.com/office/powerpoint/2010/main" val="115924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E94B-5944-7744-9F85-C0C29E532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DC3D-48BA-BC40-AEBC-8EEDA651BF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E0EBDD-DB40-F24D-8F49-060B73CC7C0E}"/>
              </a:ext>
            </a:extLst>
          </p:cNvPr>
          <p:cNvSpPr>
            <a:spLocks noGrp="1"/>
          </p:cNvSpPr>
          <p:nvPr>
            <p:ph type="dt" sz="half" idx="10"/>
          </p:nvPr>
        </p:nvSpPr>
        <p:spPr/>
        <p:txBody>
          <a:bodyPr/>
          <a:lstStyle/>
          <a:p>
            <a:fld id="{FFD27042-4C98-2A4F-9022-1C23C1C0EFF2}" type="datetimeFigureOut">
              <a:rPr lang="en-US" smtClean="0"/>
              <a:t>11/4/19</a:t>
            </a:fld>
            <a:endParaRPr lang="en-US"/>
          </a:p>
        </p:txBody>
      </p:sp>
      <p:sp>
        <p:nvSpPr>
          <p:cNvPr id="5" name="Footer Placeholder 4">
            <a:extLst>
              <a:ext uri="{FF2B5EF4-FFF2-40B4-BE49-F238E27FC236}">
                <a16:creationId xmlns:a16="http://schemas.microsoft.com/office/drawing/2014/main" id="{9F388A9E-47F1-7F41-ADCD-30B710E51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DFF68-ED92-6A47-B9C7-2FAB2865CAD3}"/>
              </a:ext>
            </a:extLst>
          </p:cNvPr>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342237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63A2-BC6E-D846-AE88-1479D25D72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55001-CEE5-EB41-93F9-56D6BC3125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3EB1E-474A-E348-AEEA-B7F2787EB4A7}"/>
              </a:ext>
            </a:extLst>
          </p:cNvPr>
          <p:cNvSpPr>
            <a:spLocks noGrp="1"/>
          </p:cNvSpPr>
          <p:nvPr>
            <p:ph type="dt" sz="half" idx="10"/>
          </p:nvPr>
        </p:nvSpPr>
        <p:spPr/>
        <p:txBody>
          <a:bodyPr/>
          <a:lstStyle/>
          <a:p>
            <a:fld id="{FFD27042-4C98-2A4F-9022-1C23C1C0EFF2}" type="datetimeFigureOut">
              <a:rPr lang="en-US" smtClean="0"/>
              <a:t>11/4/19</a:t>
            </a:fld>
            <a:endParaRPr lang="en-US"/>
          </a:p>
        </p:txBody>
      </p:sp>
      <p:sp>
        <p:nvSpPr>
          <p:cNvPr id="5" name="Footer Placeholder 4">
            <a:extLst>
              <a:ext uri="{FF2B5EF4-FFF2-40B4-BE49-F238E27FC236}">
                <a16:creationId xmlns:a16="http://schemas.microsoft.com/office/drawing/2014/main" id="{0BB2905F-FAF2-4A47-9463-F6D6FB2D9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37F67-EB02-3B45-84C6-ECDAF95E4D1E}"/>
              </a:ext>
            </a:extLst>
          </p:cNvPr>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1355510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FBA2A0-E939-0F48-A0A2-40E016F556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6C7946-9AB6-474F-BE84-076E7FA5C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767A1-512F-F545-B445-4F45FEAD9D6D}"/>
              </a:ext>
            </a:extLst>
          </p:cNvPr>
          <p:cNvSpPr>
            <a:spLocks noGrp="1"/>
          </p:cNvSpPr>
          <p:nvPr>
            <p:ph type="dt" sz="half" idx="10"/>
          </p:nvPr>
        </p:nvSpPr>
        <p:spPr/>
        <p:txBody>
          <a:bodyPr/>
          <a:lstStyle/>
          <a:p>
            <a:fld id="{FFD27042-4C98-2A4F-9022-1C23C1C0EFF2}" type="datetimeFigureOut">
              <a:rPr lang="en-US" smtClean="0"/>
              <a:t>11/4/19</a:t>
            </a:fld>
            <a:endParaRPr lang="en-US"/>
          </a:p>
        </p:txBody>
      </p:sp>
      <p:sp>
        <p:nvSpPr>
          <p:cNvPr id="5" name="Footer Placeholder 4">
            <a:extLst>
              <a:ext uri="{FF2B5EF4-FFF2-40B4-BE49-F238E27FC236}">
                <a16:creationId xmlns:a16="http://schemas.microsoft.com/office/drawing/2014/main" id="{F7982685-4D6E-474A-B7D1-0B8035F07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E57FC-D4CD-0742-B800-16FE7DF5CDD4}"/>
              </a:ext>
            </a:extLst>
          </p:cNvPr>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269671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DE19-3512-9B48-882B-C4E3A4D18B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E8138-E1B9-B043-BD96-E6F0A49260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F11AEF-1083-644C-968E-A421FE890E56}"/>
              </a:ext>
            </a:extLst>
          </p:cNvPr>
          <p:cNvSpPr>
            <a:spLocks noGrp="1"/>
          </p:cNvSpPr>
          <p:nvPr>
            <p:ph type="dt" sz="half" idx="10"/>
          </p:nvPr>
        </p:nvSpPr>
        <p:spPr/>
        <p:txBody>
          <a:bodyPr/>
          <a:lstStyle/>
          <a:p>
            <a:fld id="{FFD27042-4C98-2A4F-9022-1C23C1C0EFF2}" type="datetimeFigureOut">
              <a:rPr lang="en-US" smtClean="0"/>
              <a:t>11/4/19</a:t>
            </a:fld>
            <a:endParaRPr lang="en-US"/>
          </a:p>
        </p:txBody>
      </p:sp>
      <p:sp>
        <p:nvSpPr>
          <p:cNvPr id="5" name="Footer Placeholder 4">
            <a:extLst>
              <a:ext uri="{FF2B5EF4-FFF2-40B4-BE49-F238E27FC236}">
                <a16:creationId xmlns:a16="http://schemas.microsoft.com/office/drawing/2014/main" id="{EF002A27-7234-6E46-9960-6D9B46738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F0A64-68F1-674C-B732-12BAB4614728}"/>
              </a:ext>
            </a:extLst>
          </p:cNvPr>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206373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BBAF-2174-F94C-962A-DE8EB19834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5CF220-5401-CD45-91C3-C2CD96610B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B1F8EF-7060-E442-B6D3-426950459DC8}"/>
              </a:ext>
            </a:extLst>
          </p:cNvPr>
          <p:cNvSpPr>
            <a:spLocks noGrp="1"/>
          </p:cNvSpPr>
          <p:nvPr>
            <p:ph type="dt" sz="half" idx="10"/>
          </p:nvPr>
        </p:nvSpPr>
        <p:spPr/>
        <p:txBody>
          <a:bodyPr/>
          <a:lstStyle/>
          <a:p>
            <a:fld id="{FFD27042-4C98-2A4F-9022-1C23C1C0EFF2}" type="datetimeFigureOut">
              <a:rPr lang="en-US" smtClean="0"/>
              <a:t>11/4/19</a:t>
            </a:fld>
            <a:endParaRPr lang="en-US"/>
          </a:p>
        </p:txBody>
      </p:sp>
      <p:sp>
        <p:nvSpPr>
          <p:cNvPr id="5" name="Footer Placeholder 4">
            <a:extLst>
              <a:ext uri="{FF2B5EF4-FFF2-40B4-BE49-F238E27FC236}">
                <a16:creationId xmlns:a16="http://schemas.microsoft.com/office/drawing/2014/main" id="{50BEC0EC-534C-5E4C-94DD-0BC531FE3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345C9-77EE-C148-B2F0-2E273C32D32C}"/>
              </a:ext>
            </a:extLst>
          </p:cNvPr>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3506889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5264C-6A62-0544-99D8-D5BF8E2F6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70892-F6BA-9945-A17F-4929DF7B24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4FD0F5-586E-524A-9F7D-79BA82C9CD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4A4AEC-F0AD-9743-8C73-FD71F679E93F}"/>
              </a:ext>
            </a:extLst>
          </p:cNvPr>
          <p:cNvSpPr>
            <a:spLocks noGrp="1"/>
          </p:cNvSpPr>
          <p:nvPr>
            <p:ph type="dt" sz="half" idx="10"/>
          </p:nvPr>
        </p:nvSpPr>
        <p:spPr/>
        <p:txBody>
          <a:bodyPr/>
          <a:lstStyle/>
          <a:p>
            <a:fld id="{FFD27042-4C98-2A4F-9022-1C23C1C0EFF2}" type="datetimeFigureOut">
              <a:rPr lang="en-US" smtClean="0"/>
              <a:t>11/4/19</a:t>
            </a:fld>
            <a:endParaRPr lang="en-US"/>
          </a:p>
        </p:txBody>
      </p:sp>
      <p:sp>
        <p:nvSpPr>
          <p:cNvPr id="6" name="Footer Placeholder 5">
            <a:extLst>
              <a:ext uri="{FF2B5EF4-FFF2-40B4-BE49-F238E27FC236}">
                <a16:creationId xmlns:a16="http://schemas.microsoft.com/office/drawing/2014/main" id="{DC25D50E-93B2-704A-8138-99EC413AA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80B89-1F79-1149-B66C-369410CC7EB3}"/>
              </a:ext>
            </a:extLst>
          </p:cNvPr>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283157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CC08-0D9E-EE4D-A6D3-6FE220D7FF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333AA5-476B-1C4A-80DB-B715CF1A0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D6F7A-73F3-E345-ABA7-2926CB8020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0F0E5B-132C-1F40-8520-9A8394696A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02F0FA-9BDB-A04C-933A-515325D22F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1C90B9-A06B-E240-8494-AFD337F782DF}"/>
              </a:ext>
            </a:extLst>
          </p:cNvPr>
          <p:cNvSpPr>
            <a:spLocks noGrp="1"/>
          </p:cNvSpPr>
          <p:nvPr>
            <p:ph type="dt" sz="half" idx="10"/>
          </p:nvPr>
        </p:nvSpPr>
        <p:spPr/>
        <p:txBody>
          <a:bodyPr/>
          <a:lstStyle/>
          <a:p>
            <a:fld id="{FFD27042-4C98-2A4F-9022-1C23C1C0EFF2}" type="datetimeFigureOut">
              <a:rPr lang="en-US" smtClean="0"/>
              <a:t>11/4/19</a:t>
            </a:fld>
            <a:endParaRPr lang="en-US"/>
          </a:p>
        </p:txBody>
      </p:sp>
      <p:sp>
        <p:nvSpPr>
          <p:cNvPr id="8" name="Footer Placeholder 7">
            <a:extLst>
              <a:ext uri="{FF2B5EF4-FFF2-40B4-BE49-F238E27FC236}">
                <a16:creationId xmlns:a16="http://schemas.microsoft.com/office/drawing/2014/main" id="{28543EFE-297D-4245-B21C-5B3DCA7D24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1AFECA-746D-3A43-B1A5-59A7BD0E918E}"/>
              </a:ext>
            </a:extLst>
          </p:cNvPr>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159321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B7E7-5B4E-DF46-8EC4-9F02010578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984A9C-D58D-D445-ACA2-BAC096879731}"/>
              </a:ext>
            </a:extLst>
          </p:cNvPr>
          <p:cNvSpPr>
            <a:spLocks noGrp="1"/>
          </p:cNvSpPr>
          <p:nvPr>
            <p:ph type="dt" sz="half" idx="10"/>
          </p:nvPr>
        </p:nvSpPr>
        <p:spPr/>
        <p:txBody>
          <a:bodyPr/>
          <a:lstStyle/>
          <a:p>
            <a:fld id="{FFD27042-4C98-2A4F-9022-1C23C1C0EFF2}" type="datetimeFigureOut">
              <a:rPr lang="en-US" smtClean="0"/>
              <a:t>11/4/19</a:t>
            </a:fld>
            <a:endParaRPr lang="en-US"/>
          </a:p>
        </p:txBody>
      </p:sp>
      <p:sp>
        <p:nvSpPr>
          <p:cNvPr id="4" name="Footer Placeholder 3">
            <a:extLst>
              <a:ext uri="{FF2B5EF4-FFF2-40B4-BE49-F238E27FC236}">
                <a16:creationId xmlns:a16="http://schemas.microsoft.com/office/drawing/2014/main" id="{D1591CEF-F9EF-E24D-9DC8-F396AF748B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F9B8AB-D672-704A-ACC5-8C0AAF4B9570}"/>
              </a:ext>
            </a:extLst>
          </p:cNvPr>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15879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7671D5-A6FB-AE4A-81A2-2E6C07746A69}"/>
              </a:ext>
            </a:extLst>
          </p:cNvPr>
          <p:cNvSpPr>
            <a:spLocks noGrp="1"/>
          </p:cNvSpPr>
          <p:nvPr>
            <p:ph type="dt" sz="half" idx="10"/>
          </p:nvPr>
        </p:nvSpPr>
        <p:spPr/>
        <p:txBody>
          <a:bodyPr/>
          <a:lstStyle/>
          <a:p>
            <a:fld id="{FFD27042-4C98-2A4F-9022-1C23C1C0EFF2}" type="datetimeFigureOut">
              <a:rPr lang="en-US" smtClean="0"/>
              <a:t>11/4/19</a:t>
            </a:fld>
            <a:endParaRPr lang="en-US"/>
          </a:p>
        </p:txBody>
      </p:sp>
      <p:sp>
        <p:nvSpPr>
          <p:cNvPr id="3" name="Footer Placeholder 2">
            <a:extLst>
              <a:ext uri="{FF2B5EF4-FFF2-40B4-BE49-F238E27FC236}">
                <a16:creationId xmlns:a16="http://schemas.microsoft.com/office/drawing/2014/main" id="{5D49A222-2E84-C24B-A92C-A0C36E686F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2D6946-62A5-2345-A208-39359541FA12}"/>
              </a:ext>
            </a:extLst>
          </p:cNvPr>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123870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64000-F0C6-AE42-A425-0BD3317E6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F5AF89-8596-CD49-ADE6-7E49CB84D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F8A4A9-130C-794D-B0F4-152612641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2F4C66-B7CB-8C4C-9B2E-05C9926BF31E}"/>
              </a:ext>
            </a:extLst>
          </p:cNvPr>
          <p:cNvSpPr>
            <a:spLocks noGrp="1"/>
          </p:cNvSpPr>
          <p:nvPr>
            <p:ph type="dt" sz="half" idx="10"/>
          </p:nvPr>
        </p:nvSpPr>
        <p:spPr/>
        <p:txBody>
          <a:bodyPr/>
          <a:lstStyle/>
          <a:p>
            <a:fld id="{FFD27042-4C98-2A4F-9022-1C23C1C0EFF2}" type="datetimeFigureOut">
              <a:rPr lang="en-US" smtClean="0"/>
              <a:t>11/4/19</a:t>
            </a:fld>
            <a:endParaRPr lang="en-US"/>
          </a:p>
        </p:txBody>
      </p:sp>
      <p:sp>
        <p:nvSpPr>
          <p:cNvPr id="6" name="Footer Placeholder 5">
            <a:extLst>
              <a:ext uri="{FF2B5EF4-FFF2-40B4-BE49-F238E27FC236}">
                <a16:creationId xmlns:a16="http://schemas.microsoft.com/office/drawing/2014/main" id="{2CADF0DC-9C13-894F-B476-1A9B6A41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4F419C-45F9-FD4A-846C-666B080E2BDF}"/>
              </a:ext>
            </a:extLst>
          </p:cNvPr>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368356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32B9-AB12-CE47-AA49-D735FF1E91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06C8BA-BD62-FE4A-B295-F65EB3285F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F77736-B55B-2A49-8AEE-F180ED064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274B8-384F-EF4E-BF08-CB69E37550F5}"/>
              </a:ext>
            </a:extLst>
          </p:cNvPr>
          <p:cNvSpPr>
            <a:spLocks noGrp="1"/>
          </p:cNvSpPr>
          <p:nvPr>
            <p:ph type="dt" sz="half" idx="10"/>
          </p:nvPr>
        </p:nvSpPr>
        <p:spPr/>
        <p:txBody>
          <a:bodyPr/>
          <a:lstStyle/>
          <a:p>
            <a:fld id="{FFD27042-4C98-2A4F-9022-1C23C1C0EFF2}" type="datetimeFigureOut">
              <a:rPr lang="en-US" smtClean="0"/>
              <a:t>11/4/19</a:t>
            </a:fld>
            <a:endParaRPr lang="en-US"/>
          </a:p>
        </p:txBody>
      </p:sp>
      <p:sp>
        <p:nvSpPr>
          <p:cNvPr id="6" name="Footer Placeholder 5">
            <a:extLst>
              <a:ext uri="{FF2B5EF4-FFF2-40B4-BE49-F238E27FC236}">
                <a16:creationId xmlns:a16="http://schemas.microsoft.com/office/drawing/2014/main" id="{2205B14C-D5BF-A249-821D-D966C4DEAA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67970-11D8-514C-969E-B76F80FED7B4}"/>
              </a:ext>
            </a:extLst>
          </p:cNvPr>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344251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EB3AAA-C80C-B24E-BE93-AF0CBEEA2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8E84FB-849A-E34E-893C-722414323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D5B9F-3184-BA43-97C5-670D8DC9C9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27042-4C98-2A4F-9022-1C23C1C0EFF2}" type="datetimeFigureOut">
              <a:rPr lang="en-US" smtClean="0"/>
              <a:t>11/4/19</a:t>
            </a:fld>
            <a:endParaRPr lang="en-US"/>
          </a:p>
        </p:txBody>
      </p:sp>
      <p:sp>
        <p:nvSpPr>
          <p:cNvPr id="5" name="Footer Placeholder 4">
            <a:extLst>
              <a:ext uri="{FF2B5EF4-FFF2-40B4-BE49-F238E27FC236}">
                <a16:creationId xmlns:a16="http://schemas.microsoft.com/office/drawing/2014/main" id="{FFAC3853-68FC-614D-8942-1E9AEF6EB1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7D4DB4-C4BA-6440-85E5-326D7CB3CE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8F87F-4085-4348-93FD-A0CFAFF0E59D}" type="slidenum">
              <a:rPr lang="en-US" smtClean="0"/>
              <a:t>‹#›</a:t>
            </a:fld>
            <a:endParaRPr lang="en-US"/>
          </a:p>
        </p:txBody>
      </p:sp>
    </p:spTree>
    <p:extLst>
      <p:ext uri="{BB962C8B-B14F-4D97-AF65-F5344CB8AC3E}">
        <p14:creationId xmlns:p14="http://schemas.microsoft.com/office/powerpoint/2010/main" val="3288754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D69F-5010-0B41-A1CF-17B3017C7EF0}"/>
              </a:ext>
            </a:extLst>
          </p:cNvPr>
          <p:cNvSpPr>
            <a:spLocks noGrp="1"/>
          </p:cNvSpPr>
          <p:nvPr>
            <p:ph type="ctrTitle"/>
          </p:nvPr>
        </p:nvSpPr>
        <p:spPr/>
        <p:txBody>
          <a:bodyPr/>
          <a:lstStyle/>
          <a:p>
            <a:r>
              <a:rPr lang="zh-CN" altLang="en-US" dirty="0"/>
              <a:t>智能快递柜</a:t>
            </a:r>
            <a:endParaRPr lang="en-US" dirty="0"/>
          </a:p>
        </p:txBody>
      </p:sp>
      <p:sp>
        <p:nvSpPr>
          <p:cNvPr id="3" name="Subtitle 2">
            <a:extLst>
              <a:ext uri="{FF2B5EF4-FFF2-40B4-BE49-F238E27FC236}">
                <a16:creationId xmlns:a16="http://schemas.microsoft.com/office/drawing/2014/main" id="{F288A107-FBB6-8449-9AE2-86B85F028B5A}"/>
              </a:ext>
            </a:extLst>
          </p:cNvPr>
          <p:cNvSpPr>
            <a:spLocks noGrp="1"/>
          </p:cNvSpPr>
          <p:nvPr>
            <p:ph type="subTitle" idx="1"/>
          </p:nvPr>
        </p:nvSpPr>
        <p:spPr/>
        <p:txBody>
          <a:bodyPr/>
          <a:lstStyle/>
          <a:p>
            <a:r>
              <a:rPr lang="en-US" dirty="0" err="1"/>
              <a:t>Zyanzoom</a:t>
            </a:r>
            <a:r>
              <a:rPr lang="zh-CN" altLang="en-US" dirty="0"/>
              <a:t> </a:t>
            </a:r>
            <a:r>
              <a:rPr lang="en-US" altLang="zh-CN" dirty="0"/>
              <a:t>Inc.</a:t>
            </a:r>
            <a:endParaRPr lang="en-US" dirty="0"/>
          </a:p>
        </p:txBody>
      </p:sp>
    </p:spTree>
    <p:extLst>
      <p:ext uri="{BB962C8B-B14F-4D97-AF65-F5344CB8AC3E}">
        <p14:creationId xmlns:p14="http://schemas.microsoft.com/office/powerpoint/2010/main" val="114375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p:txBody>
          <a:bodyPr/>
          <a:lstStyle/>
          <a:p>
            <a:r>
              <a:rPr lang="zh-CN" altLang="en-US" dirty="0"/>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p:txBody>
          <a:bodyPr/>
          <a:lstStyle/>
          <a:p>
            <a:r>
              <a:rPr lang="zh-CN" altLang="en-US" dirty="0"/>
              <a:t>技术</a:t>
            </a:r>
            <a:endParaRPr lang="en-CA" altLang="zh-CN" dirty="0"/>
          </a:p>
          <a:p>
            <a:r>
              <a:rPr lang="zh-CN" altLang="en-US" dirty="0"/>
              <a:t>服务</a:t>
            </a:r>
            <a:endParaRPr lang="en-US" dirty="0"/>
          </a:p>
        </p:txBody>
      </p:sp>
    </p:spTree>
    <p:extLst>
      <p:ext uri="{BB962C8B-B14F-4D97-AF65-F5344CB8AC3E}">
        <p14:creationId xmlns:p14="http://schemas.microsoft.com/office/powerpoint/2010/main" val="138167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p:txBody>
          <a:bodyPr/>
          <a:lstStyle/>
          <a:p>
            <a:r>
              <a:rPr lang="zh-CN" altLang="en-US" dirty="0"/>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p:txBody>
          <a:bodyPr/>
          <a:lstStyle/>
          <a:p>
            <a:r>
              <a:rPr lang="zh-CN" altLang="en-US" dirty="0"/>
              <a:t>技术</a:t>
            </a:r>
            <a:endParaRPr lang="en-CA" altLang="zh-CN" dirty="0"/>
          </a:p>
          <a:p>
            <a:pPr lvl="1"/>
            <a:r>
              <a:rPr lang="zh-CN" altLang="en-US" dirty="0"/>
              <a:t>产品落地</a:t>
            </a:r>
            <a:endParaRPr lang="en-CA" altLang="zh-CN" dirty="0"/>
          </a:p>
          <a:p>
            <a:pPr lvl="1"/>
            <a:r>
              <a:rPr lang="zh-CN" altLang="en-US" dirty="0"/>
              <a:t>新产品开发</a:t>
            </a:r>
            <a:endParaRPr lang="en-CA" altLang="zh-CN" dirty="0"/>
          </a:p>
        </p:txBody>
      </p:sp>
    </p:spTree>
    <p:extLst>
      <p:ext uri="{BB962C8B-B14F-4D97-AF65-F5344CB8AC3E}">
        <p14:creationId xmlns:p14="http://schemas.microsoft.com/office/powerpoint/2010/main" val="3819018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a:xfrm>
            <a:off x="838200" y="365125"/>
            <a:ext cx="10416915" cy="1407924"/>
          </a:xfrm>
        </p:spPr>
        <p:txBody>
          <a:bodyPr vert="horz" lIns="91440" tIns="45720" rIns="91440" bIns="45720" rtlCol="0" anchor="ctr">
            <a:normAutofit/>
          </a:bodyPr>
          <a:lstStyle/>
          <a:p>
            <a:r>
              <a:rPr lang="zh-CN" altLang="en-US"/>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a:xfrm>
            <a:off x="838200" y="1765333"/>
            <a:ext cx="1842541" cy="503184"/>
          </a:xfrm>
        </p:spPr>
        <p:txBody>
          <a:bodyPr/>
          <a:lstStyle/>
          <a:p>
            <a:r>
              <a:rPr lang="zh-CN" altLang="en-US" dirty="0"/>
              <a:t>技术</a:t>
            </a:r>
            <a:endParaRPr lang="en-CA" altLang="zh-CN" dirty="0"/>
          </a:p>
        </p:txBody>
      </p:sp>
      <p:sp>
        <p:nvSpPr>
          <p:cNvPr id="4" name="TextBox 3">
            <a:extLst>
              <a:ext uri="{FF2B5EF4-FFF2-40B4-BE49-F238E27FC236}">
                <a16:creationId xmlns:a16="http://schemas.microsoft.com/office/drawing/2014/main" id="{42E70F8E-5295-1A4C-968F-9504A2B4038F}"/>
              </a:ext>
            </a:extLst>
          </p:cNvPr>
          <p:cNvSpPr txBox="1"/>
          <p:nvPr/>
        </p:nvSpPr>
        <p:spPr>
          <a:xfrm>
            <a:off x="2726962" y="3203234"/>
            <a:ext cx="3060232" cy="424732"/>
          </a:xfrm>
          <a:prstGeom prst="rect">
            <a:avLst/>
          </a:prstGeom>
          <a:noFill/>
        </p:spPr>
        <p:txBody>
          <a:bodyPr wrap="square" rtlCol="0" anchor="ctr">
            <a:spAutoFit/>
          </a:bodyPr>
          <a:lstStyle/>
          <a:p>
            <a:pPr lvl="1">
              <a:lnSpc>
                <a:spcPct val="90000"/>
              </a:lnSpc>
              <a:spcBef>
                <a:spcPts val="500"/>
              </a:spcBef>
            </a:pPr>
            <a:r>
              <a:rPr lang="en-US" altLang="zh-CN" sz="2400" dirty="0">
                <a:solidFill>
                  <a:prstClr val="black"/>
                </a:solidFill>
              </a:rPr>
              <a:t>2B</a:t>
            </a:r>
            <a:r>
              <a:rPr lang="zh-CN" altLang="en-US" sz="2400" dirty="0">
                <a:solidFill>
                  <a:prstClr val="black"/>
                </a:solidFill>
              </a:rPr>
              <a:t>的管理客户端</a:t>
            </a:r>
            <a:endParaRPr lang="en-CA" altLang="zh-CN" sz="2400" dirty="0">
              <a:solidFill>
                <a:prstClr val="black"/>
              </a:solidFill>
            </a:endParaRPr>
          </a:p>
        </p:txBody>
      </p:sp>
      <p:sp>
        <p:nvSpPr>
          <p:cNvPr id="5" name="TextBox 4">
            <a:extLst>
              <a:ext uri="{FF2B5EF4-FFF2-40B4-BE49-F238E27FC236}">
                <a16:creationId xmlns:a16="http://schemas.microsoft.com/office/drawing/2014/main" id="{EC27649D-3DCF-0348-B55F-FAF8173B281E}"/>
              </a:ext>
            </a:extLst>
          </p:cNvPr>
          <p:cNvSpPr txBox="1"/>
          <p:nvPr/>
        </p:nvSpPr>
        <p:spPr>
          <a:xfrm>
            <a:off x="2726961" y="4090778"/>
            <a:ext cx="3060232" cy="461665"/>
          </a:xfrm>
          <a:prstGeom prst="rect">
            <a:avLst/>
          </a:prstGeom>
          <a:noFill/>
        </p:spPr>
        <p:txBody>
          <a:bodyPr wrap="square" rtlCol="0" anchor="ctr">
            <a:spAutoFit/>
          </a:bodyPr>
          <a:lstStyle/>
          <a:p>
            <a:pPr lvl="1"/>
            <a:r>
              <a:rPr lang="zh-CN" altLang="en-US" sz="2400" dirty="0"/>
              <a:t>内部客户端</a:t>
            </a:r>
            <a:endParaRPr lang="en-CA" altLang="zh-CN" sz="2400" dirty="0"/>
          </a:p>
        </p:txBody>
      </p:sp>
      <p:sp>
        <p:nvSpPr>
          <p:cNvPr id="6" name="TextBox 5">
            <a:extLst>
              <a:ext uri="{FF2B5EF4-FFF2-40B4-BE49-F238E27FC236}">
                <a16:creationId xmlns:a16="http://schemas.microsoft.com/office/drawing/2014/main" id="{4B714FA2-7339-EE46-856A-1808268389D7}"/>
              </a:ext>
            </a:extLst>
          </p:cNvPr>
          <p:cNvSpPr txBox="1"/>
          <p:nvPr/>
        </p:nvSpPr>
        <p:spPr>
          <a:xfrm>
            <a:off x="2726962" y="3628539"/>
            <a:ext cx="3060232" cy="461665"/>
          </a:xfrm>
          <a:prstGeom prst="rect">
            <a:avLst/>
          </a:prstGeom>
          <a:noFill/>
        </p:spPr>
        <p:txBody>
          <a:bodyPr wrap="square" rtlCol="0" anchor="ctr">
            <a:spAutoFit/>
          </a:bodyPr>
          <a:lstStyle/>
          <a:p>
            <a:pPr lvl="1"/>
            <a:r>
              <a:rPr lang="en-US" altLang="zh-CN" sz="2400" dirty="0"/>
              <a:t>2C</a:t>
            </a:r>
            <a:r>
              <a:rPr lang="zh-CN" altLang="en-US" sz="2400" dirty="0"/>
              <a:t>用户客户端</a:t>
            </a:r>
            <a:endParaRPr lang="en-CA" altLang="zh-CN" sz="2400" dirty="0"/>
          </a:p>
        </p:txBody>
      </p:sp>
      <p:sp>
        <p:nvSpPr>
          <p:cNvPr id="9" name="TextBox 8">
            <a:extLst>
              <a:ext uri="{FF2B5EF4-FFF2-40B4-BE49-F238E27FC236}">
                <a16:creationId xmlns:a16="http://schemas.microsoft.com/office/drawing/2014/main" id="{5284CF9D-FF77-A444-8AAA-BCE60C27C707}"/>
              </a:ext>
            </a:extLst>
          </p:cNvPr>
          <p:cNvSpPr txBox="1"/>
          <p:nvPr/>
        </p:nvSpPr>
        <p:spPr>
          <a:xfrm>
            <a:off x="1602698" y="2260800"/>
            <a:ext cx="2594548"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产品落地</a:t>
            </a:r>
            <a:endParaRPr lang="en-CA" altLang="zh-CN"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59165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a:xfrm>
            <a:off x="838200" y="365125"/>
            <a:ext cx="10416915" cy="1407924"/>
          </a:xfrm>
        </p:spPr>
        <p:txBody>
          <a:bodyPr vert="horz" lIns="91440" tIns="45720" rIns="91440" bIns="45720" rtlCol="0" anchor="ctr">
            <a:normAutofit/>
          </a:bodyPr>
          <a:lstStyle/>
          <a:p>
            <a:r>
              <a:rPr lang="zh-CN" altLang="en-US"/>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a:xfrm>
            <a:off x="838200" y="1765333"/>
            <a:ext cx="1842541" cy="503184"/>
          </a:xfrm>
        </p:spPr>
        <p:txBody>
          <a:bodyPr/>
          <a:lstStyle/>
          <a:p>
            <a:r>
              <a:rPr lang="zh-CN" altLang="en-US" dirty="0"/>
              <a:t>技术</a:t>
            </a:r>
            <a:endParaRPr lang="en-CA" altLang="zh-CN" dirty="0"/>
          </a:p>
        </p:txBody>
      </p:sp>
      <p:sp>
        <p:nvSpPr>
          <p:cNvPr id="5" name="TextBox 4">
            <a:extLst>
              <a:ext uri="{FF2B5EF4-FFF2-40B4-BE49-F238E27FC236}">
                <a16:creationId xmlns:a16="http://schemas.microsoft.com/office/drawing/2014/main" id="{EC27649D-3DCF-0348-B55F-FAF8173B281E}"/>
              </a:ext>
            </a:extLst>
          </p:cNvPr>
          <p:cNvSpPr txBox="1"/>
          <p:nvPr/>
        </p:nvSpPr>
        <p:spPr>
          <a:xfrm>
            <a:off x="2726961" y="4090778"/>
            <a:ext cx="3060232" cy="461665"/>
          </a:xfrm>
          <a:prstGeom prst="rect">
            <a:avLst/>
          </a:prstGeom>
          <a:noFill/>
        </p:spPr>
        <p:txBody>
          <a:bodyPr wrap="square" rtlCol="0" anchor="ctr">
            <a:spAutoFit/>
          </a:bodyPr>
          <a:lstStyle/>
          <a:p>
            <a:pPr lvl="1"/>
            <a:r>
              <a:rPr lang="zh-CN" altLang="en-US" sz="2400" dirty="0"/>
              <a:t>内容分享</a:t>
            </a:r>
            <a:endParaRPr lang="en-CA" altLang="zh-CN" sz="2400" dirty="0"/>
          </a:p>
        </p:txBody>
      </p:sp>
      <p:sp>
        <p:nvSpPr>
          <p:cNvPr id="6" name="TextBox 5">
            <a:extLst>
              <a:ext uri="{FF2B5EF4-FFF2-40B4-BE49-F238E27FC236}">
                <a16:creationId xmlns:a16="http://schemas.microsoft.com/office/drawing/2014/main" id="{4B714FA2-7339-EE46-856A-1808268389D7}"/>
              </a:ext>
            </a:extLst>
          </p:cNvPr>
          <p:cNvSpPr txBox="1"/>
          <p:nvPr/>
        </p:nvSpPr>
        <p:spPr>
          <a:xfrm>
            <a:off x="2726962" y="3628539"/>
            <a:ext cx="3060232" cy="461665"/>
          </a:xfrm>
          <a:prstGeom prst="rect">
            <a:avLst/>
          </a:prstGeom>
          <a:noFill/>
        </p:spPr>
        <p:txBody>
          <a:bodyPr wrap="square" rtlCol="0" anchor="ctr">
            <a:spAutoFit/>
          </a:bodyPr>
          <a:lstStyle/>
          <a:p>
            <a:pPr lvl="1"/>
            <a:r>
              <a:rPr lang="zh-CN" altLang="en-US" sz="2400" dirty="0"/>
              <a:t>寄管模式</a:t>
            </a:r>
            <a:endParaRPr lang="en-CA" altLang="zh-CN" sz="2400" dirty="0"/>
          </a:p>
        </p:txBody>
      </p:sp>
      <p:sp>
        <p:nvSpPr>
          <p:cNvPr id="9" name="TextBox 8">
            <a:extLst>
              <a:ext uri="{FF2B5EF4-FFF2-40B4-BE49-F238E27FC236}">
                <a16:creationId xmlns:a16="http://schemas.microsoft.com/office/drawing/2014/main" id="{5284CF9D-FF77-A444-8AAA-BCE60C27C707}"/>
              </a:ext>
            </a:extLst>
          </p:cNvPr>
          <p:cNvSpPr txBox="1"/>
          <p:nvPr/>
        </p:nvSpPr>
        <p:spPr>
          <a:xfrm>
            <a:off x="1602698" y="2260800"/>
            <a:ext cx="2594548"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新产品开发</a:t>
            </a:r>
            <a:endParaRPr lang="en-CA" altLang="zh-CN"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313768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A103-B058-9B49-B6C3-F7F40C657623}"/>
              </a:ext>
            </a:extLst>
          </p:cNvPr>
          <p:cNvSpPr>
            <a:spLocks noGrp="1"/>
          </p:cNvSpPr>
          <p:nvPr>
            <p:ph type="title"/>
          </p:nvPr>
        </p:nvSpPr>
        <p:spPr/>
        <p:txBody>
          <a:bodyPr/>
          <a:lstStyle/>
          <a:p>
            <a:r>
              <a:rPr lang="zh-CN" altLang="en-US" dirty="0"/>
              <a:t>冗余处理</a:t>
            </a:r>
            <a:endParaRPr lang="en-US" dirty="0"/>
          </a:p>
        </p:txBody>
      </p:sp>
      <p:sp>
        <p:nvSpPr>
          <p:cNvPr id="3" name="Content Placeholder 2">
            <a:extLst>
              <a:ext uri="{FF2B5EF4-FFF2-40B4-BE49-F238E27FC236}">
                <a16:creationId xmlns:a16="http://schemas.microsoft.com/office/drawing/2014/main" id="{49E0484B-B992-824C-8046-9DEBC0DBFA00}"/>
              </a:ext>
            </a:extLst>
          </p:cNvPr>
          <p:cNvSpPr>
            <a:spLocks noGrp="1"/>
          </p:cNvSpPr>
          <p:nvPr>
            <p:ph idx="1"/>
          </p:nvPr>
        </p:nvSpPr>
        <p:spPr/>
        <p:txBody>
          <a:bodyPr/>
          <a:lstStyle/>
          <a:p>
            <a:r>
              <a:rPr lang="zh-CN" altLang="en-US" dirty="0"/>
              <a:t>产品冗余</a:t>
            </a:r>
            <a:endParaRPr lang="en-CA" altLang="zh-CN" dirty="0"/>
          </a:p>
          <a:p>
            <a:r>
              <a:rPr lang="zh-CN" altLang="en-US" dirty="0"/>
              <a:t>人员冗余</a:t>
            </a:r>
            <a:endParaRPr lang="en-CA" altLang="zh-CN" dirty="0"/>
          </a:p>
          <a:p>
            <a:r>
              <a:rPr lang="zh-CN" altLang="en-US" dirty="0"/>
              <a:t>服务冗余</a:t>
            </a:r>
            <a:endParaRPr lang="en-US" dirty="0"/>
          </a:p>
        </p:txBody>
      </p:sp>
    </p:spTree>
    <p:extLst>
      <p:ext uri="{BB962C8B-B14F-4D97-AF65-F5344CB8AC3E}">
        <p14:creationId xmlns:p14="http://schemas.microsoft.com/office/powerpoint/2010/main" val="1444749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D0DE-B0E9-124F-8662-B1DDB559AA7F}"/>
              </a:ext>
            </a:extLst>
          </p:cNvPr>
          <p:cNvSpPr>
            <a:spLocks noGrp="1"/>
          </p:cNvSpPr>
          <p:nvPr>
            <p:ph type="title"/>
          </p:nvPr>
        </p:nvSpPr>
        <p:spPr/>
        <p:txBody>
          <a:bodyPr/>
          <a:lstStyle/>
          <a:p>
            <a:r>
              <a:rPr lang="zh-CN" altLang="en-US" dirty="0"/>
              <a:t>团队</a:t>
            </a:r>
            <a:endParaRPr lang="en-US" dirty="0"/>
          </a:p>
        </p:txBody>
      </p:sp>
      <p:sp>
        <p:nvSpPr>
          <p:cNvPr id="4" name="TextBox 3">
            <a:extLst>
              <a:ext uri="{FF2B5EF4-FFF2-40B4-BE49-F238E27FC236}">
                <a16:creationId xmlns:a16="http://schemas.microsoft.com/office/drawing/2014/main" id="{1AE2DA83-AB82-4E44-84E1-36F4F77A9363}"/>
              </a:ext>
            </a:extLst>
          </p:cNvPr>
          <p:cNvSpPr txBox="1"/>
          <p:nvPr/>
        </p:nvSpPr>
        <p:spPr>
          <a:xfrm>
            <a:off x="1766727" y="2468430"/>
            <a:ext cx="646331" cy="369332"/>
          </a:xfrm>
          <a:prstGeom prst="rect">
            <a:avLst/>
          </a:prstGeom>
          <a:noFill/>
        </p:spPr>
        <p:txBody>
          <a:bodyPr wrap="none" rtlCol="0">
            <a:spAutoFit/>
          </a:bodyPr>
          <a:lstStyle/>
          <a:p>
            <a:r>
              <a:rPr lang="zh-CN" altLang="en-US" dirty="0"/>
              <a:t>李扬</a:t>
            </a:r>
            <a:endParaRPr lang="en-US" dirty="0"/>
          </a:p>
        </p:txBody>
      </p:sp>
      <p:sp>
        <p:nvSpPr>
          <p:cNvPr id="5" name="TextBox 4">
            <a:extLst>
              <a:ext uri="{FF2B5EF4-FFF2-40B4-BE49-F238E27FC236}">
                <a16:creationId xmlns:a16="http://schemas.microsoft.com/office/drawing/2014/main" id="{7EE5BD91-9E58-6F4B-9AC0-980740375A76}"/>
              </a:ext>
            </a:extLst>
          </p:cNvPr>
          <p:cNvSpPr txBox="1"/>
          <p:nvPr/>
        </p:nvSpPr>
        <p:spPr>
          <a:xfrm>
            <a:off x="1766727" y="3158304"/>
            <a:ext cx="877163" cy="369332"/>
          </a:xfrm>
          <a:prstGeom prst="rect">
            <a:avLst/>
          </a:prstGeom>
          <a:noFill/>
        </p:spPr>
        <p:txBody>
          <a:bodyPr wrap="none" rtlCol="0">
            <a:spAutoFit/>
          </a:bodyPr>
          <a:lstStyle/>
          <a:p>
            <a:r>
              <a:rPr lang="zh-CN" altLang="en-US" dirty="0"/>
              <a:t>张凌燕</a:t>
            </a:r>
            <a:endParaRPr lang="en-US" dirty="0"/>
          </a:p>
        </p:txBody>
      </p:sp>
      <p:sp>
        <p:nvSpPr>
          <p:cNvPr id="6" name="TextBox 5">
            <a:extLst>
              <a:ext uri="{FF2B5EF4-FFF2-40B4-BE49-F238E27FC236}">
                <a16:creationId xmlns:a16="http://schemas.microsoft.com/office/drawing/2014/main" id="{6567C8E0-F1CE-A545-B5C6-1E48B72E0124}"/>
              </a:ext>
            </a:extLst>
          </p:cNvPr>
          <p:cNvSpPr txBox="1"/>
          <p:nvPr/>
        </p:nvSpPr>
        <p:spPr>
          <a:xfrm>
            <a:off x="1766727" y="1778556"/>
            <a:ext cx="877163" cy="369332"/>
          </a:xfrm>
          <a:prstGeom prst="rect">
            <a:avLst/>
          </a:prstGeom>
          <a:noFill/>
        </p:spPr>
        <p:txBody>
          <a:bodyPr wrap="none" rtlCol="0">
            <a:spAutoFit/>
          </a:bodyPr>
          <a:lstStyle/>
          <a:p>
            <a:r>
              <a:rPr lang="zh-CN" altLang="en-US" dirty="0"/>
              <a:t>张旭东</a:t>
            </a:r>
            <a:endParaRPr lang="en-US" dirty="0"/>
          </a:p>
        </p:txBody>
      </p:sp>
      <p:sp>
        <p:nvSpPr>
          <p:cNvPr id="7" name="TextBox 6">
            <a:extLst>
              <a:ext uri="{FF2B5EF4-FFF2-40B4-BE49-F238E27FC236}">
                <a16:creationId xmlns:a16="http://schemas.microsoft.com/office/drawing/2014/main" id="{4A8931ED-49B7-4743-A20A-0C43E61BAD31}"/>
              </a:ext>
            </a:extLst>
          </p:cNvPr>
          <p:cNvSpPr txBox="1"/>
          <p:nvPr/>
        </p:nvSpPr>
        <p:spPr>
          <a:xfrm>
            <a:off x="1766727" y="3848178"/>
            <a:ext cx="877163" cy="369332"/>
          </a:xfrm>
          <a:prstGeom prst="rect">
            <a:avLst/>
          </a:prstGeom>
          <a:noFill/>
        </p:spPr>
        <p:txBody>
          <a:bodyPr wrap="none" rtlCol="0">
            <a:spAutoFit/>
          </a:bodyPr>
          <a:lstStyle/>
          <a:p>
            <a:r>
              <a:rPr lang="zh-CN" altLang="en-US" dirty="0"/>
              <a:t>李睿宸</a:t>
            </a:r>
            <a:endParaRPr lang="en-US" dirty="0"/>
          </a:p>
        </p:txBody>
      </p:sp>
    </p:spTree>
    <p:extLst>
      <p:ext uri="{BB962C8B-B14F-4D97-AF65-F5344CB8AC3E}">
        <p14:creationId xmlns:p14="http://schemas.microsoft.com/office/powerpoint/2010/main" val="631746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136B8-C5FF-4C4D-AE8E-57EFB25F99D7}"/>
              </a:ext>
            </a:extLst>
          </p:cNvPr>
          <p:cNvSpPr>
            <a:spLocks noGrp="1"/>
          </p:cNvSpPr>
          <p:nvPr>
            <p:ph type="title"/>
          </p:nvPr>
        </p:nvSpPr>
        <p:spPr/>
        <p:txBody>
          <a:bodyPr/>
          <a:lstStyle/>
          <a:p>
            <a:r>
              <a:rPr lang="zh-CN" altLang="en-US" dirty="0"/>
              <a:t>项目估值</a:t>
            </a:r>
            <a:endParaRPr lang="en-US" dirty="0"/>
          </a:p>
        </p:txBody>
      </p:sp>
      <p:sp>
        <p:nvSpPr>
          <p:cNvPr id="3" name="Content Placeholder 2">
            <a:extLst>
              <a:ext uri="{FF2B5EF4-FFF2-40B4-BE49-F238E27FC236}">
                <a16:creationId xmlns:a16="http://schemas.microsoft.com/office/drawing/2014/main" id="{5B388F1E-9D60-0140-82A5-796456385DE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7703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软件服务开发</a:t>
            </a:r>
            <a:endParaRPr lang="en-CA" altLang="zh-CN" dirty="0"/>
          </a:p>
          <a:p>
            <a:r>
              <a:rPr lang="zh-CN" altLang="en-US" dirty="0"/>
              <a:t>市场合作</a:t>
            </a:r>
            <a:endParaRPr lang="en-CA" altLang="zh-CN" dirty="0"/>
          </a:p>
          <a:p>
            <a:r>
              <a:rPr lang="zh-CN" altLang="en-US" dirty="0"/>
              <a:t>硬件架设</a:t>
            </a:r>
            <a:endParaRPr lang="en-US" dirty="0"/>
          </a:p>
        </p:txBody>
      </p:sp>
    </p:spTree>
    <p:extLst>
      <p:ext uri="{BB962C8B-B14F-4D97-AF65-F5344CB8AC3E}">
        <p14:creationId xmlns:p14="http://schemas.microsoft.com/office/powerpoint/2010/main" val="4060406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市场合作</a:t>
            </a:r>
            <a:endParaRPr lang="en-US" dirty="0"/>
          </a:p>
        </p:txBody>
      </p:sp>
    </p:spTree>
    <p:extLst>
      <p:ext uri="{BB962C8B-B14F-4D97-AF65-F5344CB8AC3E}">
        <p14:creationId xmlns:p14="http://schemas.microsoft.com/office/powerpoint/2010/main" val="181221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硬件架设</a:t>
            </a:r>
            <a:endParaRPr lang="en-US" dirty="0"/>
          </a:p>
        </p:txBody>
      </p:sp>
    </p:spTree>
    <p:extLst>
      <p:ext uri="{BB962C8B-B14F-4D97-AF65-F5344CB8AC3E}">
        <p14:creationId xmlns:p14="http://schemas.microsoft.com/office/powerpoint/2010/main" val="412859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653B-2978-5D48-A851-3F319F9391E3}"/>
              </a:ext>
            </a:extLst>
          </p:cNvPr>
          <p:cNvSpPr>
            <a:spLocks noGrp="1"/>
          </p:cNvSpPr>
          <p:nvPr>
            <p:ph type="title"/>
          </p:nvPr>
        </p:nvSpPr>
        <p:spPr/>
        <p:txBody>
          <a:bodyPr/>
          <a:lstStyle/>
          <a:p>
            <a:r>
              <a:rPr lang="zh-CN" altLang="en-US" dirty="0"/>
              <a:t>我不喜欢取快递</a:t>
            </a:r>
            <a:endParaRPr lang="en-US" dirty="0"/>
          </a:p>
        </p:txBody>
      </p:sp>
      <p:sp>
        <p:nvSpPr>
          <p:cNvPr id="3" name="TextBox 2">
            <a:extLst>
              <a:ext uri="{FF2B5EF4-FFF2-40B4-BE49-F238E27FC236}">
                <a16:creationId xmlns:a16="http://schemas.microsoft.com/office/drawing/2014/main" id="{BE8D226F-6BC3-E848-94E9-4415F4F16EF2}"/>
              </a:ext>
            </a:extLst>
          </p:cNvPr>
          <p:cNvSpPr txBox="1"/>
          <p:nvPr/>
        </p:nvSpPr>
        <p:spPr>
          <a:xfrm>
            <a:off x="1888761" y="1963712"/>
            <a:ext cx="1107996" cy="461665"/>
          </a:xfrm>
          <a:prstGeom prst="rect">
            <a:avLst/>
          </a:prstGeom>
          <a:noFill/>
        </p:spPr>
        <p:txBody>
          <a:bodyPr wrap="none" rtlCol="0">
            <a:spAutoFit/>
          </a:bodyPr>
          <a:lstStyle/>
          <a:p>
            <a:r>
              <a:rPr lang="zh-CN" altLang="en-US" sz="2400" dirty="0"/>
              <a:t>不准时</a:t>
            </a:r>
            <a:endParaRPr lang="en-US" sz="2400" dirty="0"/>
          </a:p>
        </p:txBody>
      </p:sp>
      <p:sp>
        <p:nvSpPr>
          <p:cNvPr id="4" name="TextBox 3">
            <a:extLst>
              <a:ext uri="{FF2B5EF4-FFF2-40B4-BE49-F238E27FC236}">
                <a16:creationId xmlns:a16="http://schemas.microsoft.com/office/drawing/2014/main" id="{5C7B8465-887E-F546-962E-829C36A88548}"/>
              </a:ext>
            </a:extLst>
          </p:cNvPr>
          <p:cNvSpPr txBox="1"/>
          <p:nvPr/>
        </p:nvSpPr>
        <p:spPr>
          <a:xfrm>
            <a:off x="1888759" y="2535929"/>
            <a:ext cx="1107996" cy="461665"/>
          </a:xfrm>
          <a:prstGeom prst="rect">
            <a:avLst/>
          </a:prstGeom>
          <a:noFill/>
        </p:spPr>
        <p:txBody>
          <a:bodyPr wrap="none" rtlCol="0">
            <a:spAutoFit/>
          </a:bodyPr>
          <a:lstStyle/>
          <a:p>
            <a:r>
              <a:rPr lang="zh-CN" altLang="en-US" sz="2400" dirty="0"/>
              <a:t>不提醒</a:t>
            </a:r>
            <a:endParaRPr lang="en-US" sz="2400" dirty="0"/>
          </a:p>
        </p:txBody>
      </p:sp>
      <p:sp>
        <p:nvSpPr>
          <p:cNvPr id="5" name="TextBox 4">
            <a:extLst>
              <a:ext uri="{FF2B5EF4-FFF2-40B4-BE49-F238E27FC236}">
                <a16:creationId xmlns:a16="http://schemas.microsoft.com/office/drawing/2014/main" id="{8468B258-487E-C74D-9D59-CB49B9D4FA04}"/>
              </a:ext>
            </a:extLst>
          </p:cNvPr>
          <p:cNvSpPr txBox="1"/>
          <p:nvPr/>
        </p:nvSpPr>
        <p:spPr>
          <a:xfrm>
            <a:off x="1888760" y="3108146"/>
            <a:ext cx="1107996" cy="461665"/>
          </a:xfrm>
          <a:prstGeom prst="rect">
            <a:avLst/>
          </a:prstGeom>
          <a:noFill/>
        </p:spPr>
        <p:txBody>
          <a:bodyPr wrap="none" rtlCol="0">
            <a:spAutoFit/>
          </a:bodyPr>
          <a:lstStyle/>
          <a:p>
            <a:r>
              <a:rPr lang="zh-CN" altLang="en-US" sz="2400" dirty="0"/>
              <a:t>不方取</a:t>
            </a:r>
            <a:endParaRPr lang="en-US" sz="2400" dirty="0"/>
          </a:p>
        </p:txBody>
      </p:sp>
      <p:sp>
        <p:nvSpPr>
          <p:cNvPr id="6" name="TextBox 5">
            <a:extLst>
              <a:ext uri="{FF2B5EF4-FFF2-40B4-BE49-F238E27FC236}">
                <a16:creationId xmlns:a16="http://schemas.microsoft.com/office/drawing/2014/main" id="{E454B37F-B441-DF45-B259-4C9B56FC34C4}"/>
              </a:ext>
            </a:extLst>
          </p:cNvPr>
          <p:cNvSpPr txBox="1"/>
          <p:nvPr/>
        </p:nvSpPr>
        <p:spPr>
          <a:xfrm>
            <a:off x="1888760" y="3680363"/>
            <a:ext cx="1107996" cy="461665"/>
          </a:xfrm>
          <a:prstGeom prst="rect">
            <a:avLst/>
          </a:prstGeom>
          <a:noFill/>
        </p:spPr>
        <p:txBody>
          <a:bodyPr wrap="none" rtlCol="0">
            <a:spAutoFit/>
          </a:bodyPr>
          <a:lstStyle/>
          <a:p>
            <a:r>
              <a:rPr lang="zh-CN" altLang="en-US" sz="2400" dirty="0"/>
              <a:t>不简单</a:t>
            </a:r>
            <a:endParaRPr lang="en-US" sz="2400" dirty="0"/>
          </a:p>
        </p:txBody>
      </p:sp>
    </p:spTree>
    <p:extLst>
      <p:ext uri="{BB962C8B-B14F-4D97-AF65-F5344CB8AC3E}">
        <p14:creationId xmlns:p14="http://schemas.microsoft.com/office/powerpoint/2010/main" val="1414361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软件服务</a:t>
            </a:r>
            <a:endParaRPr lang="en-US" dirty="0"/>
          </a:p>
        </p:txBody>
      </p:sp>
    </p:spTree>
    <p:extLst>
      <p:ext uri="{BB962C8B-B14F-4D97-AF65-F5344CB8AC3E}">
        <p14:creationId xmlns:p14="http://schemas.microsoft.com/office/powerpoint/2010/main" val="2934619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B073-436B-474F-930A-B34C69B3AFC7}"/>
              </a:ext>
            </a:extLst>
          </p:cNvPr>
          <p:cNvSpPr>
            <a:spLocks noGrp="1"/>
          </p:cNvSpPr>
          <p:nvPr>
            <p:ph type="title"/>
          </p:nvPr>
        </p:nvSpPr>
        <p:spPr/>
        <p:txBody>
          <a:bodyPr/>
          <a:lstStyle/>
          <a:p>
            <a:r>
              <a:rPr lang="zh-CN" altLang="en-US" dirty="0"/>
              <a:t>项目规划</a:t>
            </a:r>
            <a:endParaRPr lang="en-US" dirty="0"/>
          </a:p>
        </p:txBody>
      </p:sp>
    </p:spTree>
    <p:extLst>
      <p:ext uri="{BB962C8B-B14F-4D97-AF65-F5344CB8AC3E}">
        <p14:creationId xmlns:p14="http://schemas.microsoft.com/office/powerpoint/2010/main" val="1929218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35D-6C88-1C4D-A4EB-16058D8D0CCB}"/>
              </a:ext>
            </a:extLst>
          </p:cNvPr>
          <p:cNvSpPr>
            <a:spLocks noGrp="1"/>
          </p:cNvSpPr>
          <p:nvPr>
            <p:ph type="title"/>
          </p:nvPr>
        </p:nvSpPr>
        <p:spPr/>
        <p:txBody>
          <a:bodyPr/>
          <a:lstStyle/>
          <a:p>
            <a:r>
              <a:rPr lang="zh-CN" altLang="en-US" dirty="0"/>
              <a:t>退出方式</a:t>
            </a:r>
            <a:endParaRPr lang="en-US" dirty="0"/>
          </a:p>
        </p:txBody>
      </p:sp>
      <p:sp>
        <p:nvSpPr>
          <p:cNvPr id="3" name="Content Placeholder 2">
            <a:extLst>
              <a:ext uri="{FF2B5EF4-FFF2-40B4-BE49-F238E27FC236}">
                <a16:creationId xmlns:a16="http://schemas.microsoft.com/office/drawing/2014/main" id="{1185907D-ECE7-764A-9136-43EBDC2099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24500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66AB-DEB1-A946-A812-729775A73DD6}"/>
              </a:ext>
            </a:extLst>
          </p:cNvPr>
          <p:cNvSpPr>
            <a:spLocks noGrp="1"/>
          </p:cNvSpPr>
          <p:nvPr>
            <p:ph type="title"/>
          </p:nvPr>
        </p:nvSpPr>
        <p:spPr/>
        <p:txBody>
          <a:bodyPr/>
          <a:lstStyle/>
          <a:p>
            <a:r>
              <a:rPr lang="zh-CN" altLang="en-US" dirty="0"/>
              <a:t>投资风险分析</a:t>
            </a:r>
            <a:endParaRPr lang="en-US" dirty="0"/>
          </a:p>
        </p:txBody>
      </p:sp>
      <p:sp>
        <p:nvSpPr>
          <p:cNvPr id="3" name="Content Placeholder 2">
            <a:extLst>
              <a:ext uri="{FF2B5EF4-FFF2-40B4-BE49-F238E27FC236}">
                <a16:creationId xmlns:a16="http://schemas.microsoft.com/office/drawing/2014/main" id="{D6851EBC-7C40-E748-AFDE-85027997B033}"/>
              </a:ext>
            </a:extLst>
          </p:cNvPr>
          <p:cNvSpPr>
            <a:spLocks noGrp="1"/>
          </p:cNvSpPr>
          <p:nvPr>
            <p:ph idx="1"/>
          </p:nvPr>
        </p:nvSpPr>
        <p:spPr/>
        <p:txBody>
          <a:bodyPr/>
          <a:lstStyle/>
          <a:p>
            <a:r>
              <a:rPr lang="zh-CN" altLang="en-CA" dirty="0"/>
              <a:t>投</a:t>
            </a:r>
            <a:r>
              <a:rPr lang="zh-CN" altLang="en-US" dirty="0"/>
              <a:t>前请仔细斟酌，投后风险管理</a:t>
            </a:r>
            <a:endParaRPr lang="en-US" dirty="0"/>
          </a:p>
        </p:txBody>
      </p:sp>
    </p:spTree>
    <p:extLst>
      <p:ext uri="{BB962C8B-B14F-4D97-AF65-F5344CB8AC3E}">
        <p14:creationId xmlns:p14="http://schemas.microsoft.com/office/powerpoint/2010/main" val="404406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E943-3328-6743-9027-D0951D2026B4}"/>
              </a:ext>
            </a:extLst>
          </p:cNvPr>
          <p:cNvSpPr>
            <a:spLocks noGrp="1"/>
          </p:cNvSpPr>
          <p:nvPr>
            <p:ph type="title"/>
          </p:nvPr>
        </p:nvSpPr>
        <p:spPr>
          <a:xfrm>
            <a:off x="838200" y="365125"/>
            <a:ext cx="10515600" cy="1325563"/>
          </a:xfrm>
        </p:spPr>
        <p:txBody>
          <a:bodyPr/>
          <a:lstStyle/>
          <a:p>
            <a:r>
              <a:rPr lang="zh-CN" altLang="en-US" dirty="0"/>
              <a:t>从一个问题开始，到一个个问题</a:t>
            </a:r>
            <a:endParaRPr lang="en-US" dirty="0"/>
          </a:p>
        </p:txBody>
      </p:sp>
      <p:sp>
        <p:nvSpPr>
          <p:cNvPr id="3" name="TextBox 2">
            <a:extLst>
              <a:ext uri="{FF2B5EF4-FFF2-40B4-BE49-F238E27FC236}">
                <a16:creationId xmlns:a16="http://schemas.microsoft.com/office/drawing/2014/main" id="{CCD30C5D-C111-A64D-85F0-7158F49EABAC}"/>
              </a:ext>
            </a:extLst>
          </p:cNvPr>
          <p:cNvSpPr txBox="1"/>
          <p:nvPr/>
        </p:nvSpPr>
        <p:spPr>
          <a:xfrm>
            <a:off x="838200" y="2143593"/>
            <a:ext cx="2339102" cy="461665"/>
          </a:xfrm>
          <a:prstGeom prst="rect">
            <a:avLst/>
          </a:prstGeom>
          <a:noFill/>
        </p:spPr>
        <p:txBody>
          <a:bodyPr wrap="none" rtlCol="0">
            <a:spAutoFit/>
          </a:bodyPr>
          <a:lstStyle/>
          <a:p>
            <a:r>
              <a:rPr lang="zh-CN" altLang="en-US" sz="2400" dirty="0"/>
              <a:t>上门服务的难处</a:t>
            </a:r>
            <a:endParaRPr lang="en-US" sz="2400" dirty="0"/>
          </a:p>
        </p:txBody>
      </p:sp>
      <p:sp>
        <p:nvSpPr>
          <p:cNvPr id="4" name="TextBox 3">
            <a:extLst>
              <a:ext uri="{FF2B5EF4-FFF2-40B4-BE49-F238E27FC236}">
                <a16:creationId xmlns:a16="http://schemas.microsoft.com/office/drawing/2014/main" id="{9DFC9E87-88D9-164F-B793-39CED5FCB7FA}"/>
              </a:ext>
            </a:extLst>
          </p:cNvPr>
          <p:cNvSpPr txBox="1"/>
          <p:nvPr/>
        </p:nvSpPr>
        <p:spPr>
          <a:xfrm>
            <a:off x="1853863" y="2827330"/>
            <a:ext cx="2646878" cy="461665"/>
          </a:xfrm>
          <a:prstGeom prst="rect">
            <a:avLst/>
          </a:prstGeom>
          <a:noFill/>
        </p:spPr>
        <p:txBody>
          <a:bodyPr wrap="none" rtlCol="0">
            <a:spAutoFit/>
          </a:bodyPr>
          <a:lstStyle/>
          <a:p>
            <a:r>
              <a:rPr lang="zh-CN" altLang="en-US" sz="2400" dirty="0"/>
              <a:t>住户和物业的矛盾</a:t>
            </a:r>
            <a:endParaRPr lang="en-US" sz="2400" dirty="0"/>
          </a:p>
        </p:txBody>
      </p:sp>
      <p:sp>
        <p:nvSpPr>
          <p:cNvPr id="5" name="TextBox 4">
            <a:extLst>
              <a:ext uri="{FF2B5EF4-FFF2-40B4-BE49-F238E27FC236}">
                <a16:creationId xmlns:a16="http://schemas.microsoft.com/office/drawing/2014/main" id="{02148D02-363A-9A49-91FD-467B096183EF}"/>
              </a:ext>
            </a:extLst>
          </p:cNvPr>
          <p:cNvSpPr txBox="1"/>
          <p:nvPr/>
        </p:nvSpPr>
        <p:spPr>
          <a:xfrm>
            <a:off x="1853863" y="3360045"/>
            <a:ext cx="2646878" cy="461665"/>
          </a:xfrm>
          <a:prstGeom prst="rect">
            <a:avLst/>
          </a:prstGeom>
          <a:noFill/>
        </p:spPr>
        <p:txBody>
          <a:bodyPr wrap="none" rtlCol="0">
            <a:spAutoFit/>
          </a:bodyPr>
          <a:lstStyle/>
          <a:p>
            <a:r>
              <a:rPr lang="zh-CN" altLang="en-US" sz="2400" dirty="0"/>
              <a:t>快递和物业的矛盾</a:t>
            </a:r>
            <a:endParaRPr lang="en-US" sz="2400" dirty="0"/>
          </a:p>
        </p:txBody>
      </p:sp>
      <p:sp>
        <p:nvSpPr>
          <p:cNvPr id="6" name="TextBox 5">
            <a:extLst>
              <a:ext uri="{FF2B5EF4-FFF2-40B4-BE49-F238E27FC236}">
                <a16:creationId xmlns:a16="http://schemas.microsoft.com/office/drawing/2014/main" id="{AC84C314-04E8-B64B-8060-337C5FC871CD}"/>
              </a:ext>
            </a:extLst>
          </p:cNvPr>
          <p:cNvSpPr txBox="1"/>
          <p:nvPr/>
        </p:nvSpPr>
        <p:spPr>
          <a:xfrm>
            <a:off x="1853863" y="3892759"/>
            <a:ext cx="2646878" cy="461665"/>
          </a:xfrm>
          <a:prstGeom prst="rect">
            <a:avLst/>
          </a:prstGeom>
          <a:noFill/>
        </p:spPr>
        <p:txBody>
          <a:bodyPr wrap="none" rtlCol="0">
            <a:spAutoFit/>
          </a:bodyPr>
          <a:lstStyle/>
          <a:p>
            <a:r>
              <a:rPr lang="zh-CN" altLang="en-US" sz="2400" dirty="0"/>
              <a:t>快递和住户的矛盾</a:t>
            </a:r>
            <a:endParaRPr lang="en-US" sz="2400" dirty="0"/>
          </a:p>
        </p:txBody>
      </p:sp>
    </p:spTree>
    <p:extLst>
      <p:ext uri="{BB962C8B-B14F-4D97-AF65-F5344CB8AC3E}">
        <p14:creationId xmlns:p14="http://schemas.microsoft.com/office/powerpoint/2010/main" val="143996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2D07-E9B0-A24E-BFDC-D90E9E690D95}"/>
              </a:ext>
            </a:extLst>
          </p:cNvPr>
          <p:cNvSpPr>
            <a:spLocks noGrp="1"/>
          </p:cNvSpPr>
          <p:nvPr>
            <p:ph type="title"/>
          </p:nvPr>
        </p:nvSpPr>
        <p:spPr/>
        <p:txBody>
          <a:bodyPr>
            <a:normAutofit/>
          </a:bodyPr>
          <a:lstStyle/>
          <a:p>
            <a:pPr marL="0" indent="0"/>
            <a:r>
              <a:rPr lang="zh-CN" altLang="en-US" dirty="0"/>
              <a:t>给行业做减法</a:t>
            </a:r>
            <a:endParaRPr lang="en-US" dirty="0"/>
          </a:p>
        </p:txBody>
      </p:sp>
      <p:sp>
        <p:nvSpPr>
          <p:cNvPr id="4" name="TextBox 3">
            <a:extLst>
              <a:ext uri="{FF2B5EF4-FFF2-40B4-BE49-F238E27FC236}">
                <a16:creationId xmlns:a16="http://schemas.microsoft.com/office/drawing/2014/main" id="{4A0E8CA2-A466-3043-AFAA-63044A7024AF}"/>
              </a:ext>
            </a:extLst>
          </p:cNvPr>
          <p:cNvSpPr txBox="1"/>
          <p:nvPr/>
        </p:nvSpPr>
        <p:spPr>
          <a:xfrm>
            <a:off x="1693889" y="1933731"/>
            <a:ext cx="1723549" cy="461665"/>
          </a:xfrm>
          <a:prstGeom prst="rect">
            <a:avLst/>
          </a:prstGeom>
          <a:noFill/>
        </p:spPr>
        <p:txBody>
          <a:bodyPr wrap="none" rtlCol="0">
            <a:spAutoFit/>
          </a:bodyPr>
          <a:lstStyle/>
          <a:p>
            <a:r>
              <a:rPr lang="zh-CN" altLang="en-US" sz="2400" dirty="0"/>
              <a:t>产品标准化</a:t>
            </a:r>
            <a:endParaRPr lang="en-US" sz="2400" dirty="0"/>
          </a:p>
        </p:txBody>
      </p:sp>
      <p:sp>
        <p:nvSpPr>
          <p:cNvPr id="6" name="TextBox 5">
            <a:extLst>
              <a:ext uri="{FF2B5EF4-FFF2-40B4-BE49-F238E27FC236}">
                <a16:creationId xmlns:a16="http://schemas.microsoft.com/office/drawing/2014/main" id="{AE19A8A0-4D3F-A644-8944-3D2074E04A66}"/>
              </a:ext>
            </a:extLst>
          </p:cNvPr>
          <p:cNvSpPr txBox="1"/>
          <p:nvPr/>
        </p:nvSpPr>
        <p:spPr>
          <a:xfrm>
            <a:off x="1693889" y="2573865"/>
            <a:ext cx="1723549" cy="461665"/>
          </a:xfrm>
          <a:prstGeom prst="rect">
            <a:avLst/>
          </a:prstGeom>
          <a:noFill/>
        </p:spPr>
        <p:txBody>
          <a:bodyPr wrap="none" rtlCol="0">
            <a:spAutoFit/>
          </a:bodyPr>
          <a:lstStyle/>
          <a:p>
            <a:r>
              <a:rPr lang="zh-CN" altLang="en-US" sz="2400" dirty="0"/>
              <a:t>服务规范化</a:t>
            </a:r>
            <a:endParaRPr lang="en-US" sz="2400" dirty="0"/>
          </a:p>
        </p:txBody>
      </p:sp>
      <p:sp>
        <p:nvSpPr>
          <p:cNvPr id="7" name="TextBox 6">
            <a:extLst>
              <a:ext uri="{FF2B5EF4-FFF2-40B4-BE49-F238E27FC236}">
                <a16:creationId xmlns:a16="http://schemas.microsoft.com/office/drawing/2014/main" id="{489F5782-D27D-884A-9E6B-39C754981A28}"/>
              </a:ext>
            </a:extLst>
          </p:cNvPr>
          <p:cNvSpPr txBox="1"/>
          <p:nvPr/>
        </p:nvSpPr>
        <p:spPr>
          <a:xfrm>
            <a:off x="1693889" y="3213998"/>
            <a:ext cx="1723549" cy="461665"/>
          </a:xfrm>
          <a:prstGeom prst="rect">
            <a:avLst/>
          </a:prstGeom>
          <a:noFill/>
        </p:spPr>
        <p:txBody>
          <a:bodyPr wrap="none" rtlCol="0">
            <a:spAutoFit/>
          </a:bodyPr>
          <a:lstStyle/>
          <a:p>
            <a:r>
              <a:rPr lang="zh-CN" altLang="en-US" sz="2400" dirty="0"/>
              <a:t>流程简单化</a:t>
            </a:r>
            <a:endParaRPr lang="en-US" sz="2400" dirty="0"/>
          </a:p>
        </p:txBody>
      </p:sp>
    </p:spTree>
    <p:extLst>
      <p:ext uri="{BB962C8B-B14F-4D97-AF65-F5344CB8AC3E}">
        <p14:creationId xmlns:p14="http://schemas.microsoft.com/office/powerpoint/2010/main" val="183365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2D07-E9B0-A24E-BFDC-D90E9E690D95}"/>
              </a:ext>
            </a:extLst>
          </p:cNvPr>
          <p:cNvSpPr>
            <a:spLocks noGrp="1"/>
          </p:cNvSpPr>
          <p:nvPr>
            <p:ph type="title"/>
          </p:nvPr>
        </p:nvSpPr>
        <p:spPr/>
        <p:txBody>
          <a:bodyPr>
            <a:normAutofit/>
          </a:bodyPr>
          <a:lstStyle/>
          <a:p>
            <a:pPr marL="0" indent="0"/>
            <a:r>
              <a:rPr lang="zh-CN" altLang="en-US" dirty="0"/>
              <a:t>做减法</a:t>
            </a:r>
            <a:endParaRPr lang="en-US" dirty="0"/>
          </a:p>
        </p:txBody>
      </p:sp>
      <p:sp>
        <p:nvSpPr>
          <p:cNvPr id="4" name="TextBox 3">
            <a:extLst>
              <a:ext uri="{FF2B5EF4-FFF2-40B4-BE49-F238E27FC236}">
                <a16:creationId xmlns:a16="http://schemas.microsoft.com/office/drawing/2014/main" id="{4A0E8CA2-A466-3043-AFAA-63044A7024AF}"/>
              </a:ext>
            </a:extLst>
          </p:cNvPr>
          <p:cNvSpPr txBox="1"/>
          <p:nvPr/>
        </p:nvSpPr>
        <p:spPr>
          <a:xfrm>
            <a:off x="1693889" y="1933731"/>
            <a:ext cx="1415772" cy="461665"/>
          </a:xfrm>
          <a:prstGeom prst="rect">
            <a:avLst/>
          </a:prstGeom>
          <a:noFill/>
        </p:spPr>
        <p:txBody>
          <a:bodyPr wrap="none" rtlCol="0">
            <a:spAutoFit/>
          </a:bodyPr>
          <a:lstStyle/>
          <a:p>
            <a:r>
              <a:rPr lang="zh-CN" altLang="en-US" sz="2400" dirty="0"/>
              <a:t>产品价值</a:t>
            </a:r>
            <a:endParaRPr lang="en-US" sz="2400" dirty="0"/>
          </a:p>
        </p:txBody>
      </p:sp>
      <p:sp>
        <p:nvSpPr>
          <p:cNvPr id="6" name="TextBox 5">
            <a:extLst>
              <a:ext uri="{FF2B5EF4-FFF2-40B4-BE49-F238E27FC236}">
                <a16:creationId xmlns:a16="http://schemas.microsoft.com/office/drawing/2014/main" id="{AE19A8A0-4D3F-A644-8944-3D2074E04A66}"/>
              </a:ext>
            </a:extLst>
          </p:cNvPr>
          <p:cNvSpPr txBox="1"/>
          <p:nvPr/>
        </p:nvSpPr>
        <p:spPr>
          <a:xfrm>
            <a:off x="1693889" y="2546106"/>
            <a:ext cx="805029" cy="461665"/>
          </a:xfrm>
          <a:prstGeom prst="rect">
            <a:avLst/>
          </a:prstGeom>
          <a:noFill/>
        </p:spPr>
        <p:txBody>
          <a:bodyPr wrap="none" rtlCol="0">
            <a:spAutoFit/>
          </a:bodyPr>
          <a:lstStyle/>
          <a:p>
            <a:r>
              <a:rPr lang="en-US" altLang="zh-CN" sz="2400" dirty="0"/>
              <a:t>Uber</a:t>
            </a:r>
            <a:endParaRPr lang="en-US" sz="2400" dirty="0"/>
          </a:p>
        </p:txBody>
      </p:sp>
      <p:sp>
        <p:nvSpPr>
          <p:cNvPr id="7" name="TextBox 6">
            <a:extLst>
              <a:ext uri="{FF2B5EF4-FFF2-40B4-BE49-F238E27FC236}">
                <a16:creationId xmlns:a16="http://schemas.microsoft.com/office/drawing/2014/main" id="{489F5782-D27D-884A-9E6B-39C754981A28}"/>
              </a:ext>
            </a:extLst>
          </p:cNvPr>
          <p:cNvSpPr txBox="1"/>
          <p:nvPr/>
        </p:nvSpPr>
        <p:spPr>
          <a:xfrm>
            <a:off x="7510073" y="2546105"/>
            <a:ext cx="649473" cy="461665"/>
          </a:xfrm>
          <a:prstGeom prst="rect">
            <a:avLst/>
          </a:prstGeom>
          <a:noFill/>
        </p:spPr>
        <p:txBody>
          <a:bodyPr wrap="none" rtlCol="0">
            <a:spAutoFit/>
          </a:bodyPr>
          <a:lstStyle/>
          <a:p>
            <a:r>
              <a:rPr lang="en-US" altLang="zh-CN" sz="2400" dirty="0"/>
              <a:t>ZAZ</a:t>
            </a:r>
            <a:endParaRPr lang="en-US" sz="2400" dirty="0"/>
          </a:p>
        </p:txBody>
      </p:sp>
      <p:sp>
        <p:nvSpPr>
          <p:cNvPr id="8" name="TextBox 7">
            <a:extLst>
              <a:ext uri="{FF2B5EF4-FFF2-40B4-BE49-F238E27FC236}">
                <a16:creationId xmlns:a16="http://schemas.microsoft.com/office/drawing/2014/main" id="{CBB9819F-D4B3-0047-A675-12A7FC2546EE}"/>
              </a:ext>
            </a:extLst>
          </p:cNvPr>
          <p:cNvSpPr txBox="1"/>
          <p:nvPr/>
        </p:nvSpPr>
        <p:spPr>
          <a:xfrm>
            <a:off x="1868267" y="3832220"/>
            <a:ext cx="805029" cy="461665"/>
          </a:xfrm>
          <a:prstGeom prst="rect">
            <a:avLst/>
          </a:prstGeom>
          <a:noFill/>
        </p:spPr>
        <p:txBody>
          <a:bodyPr wrap="none" rtlCol="0">
            <a:spAutoFit/>
          </a:bodyPr>
          <a:lstStyle/>
          <a:p>
            <a:r>
              <a:rPr lang="en-US" altLang="zh-CN" sz="2400" dirty="0"/>
              <a:t>Uber</a:t>
            </a:r>
            <a:endParaRPr lang="en-US" sz="2400" dirty="0"/>
          </a:p>
        </p:txBody>
      </p:sp>
      <p:sp>
        <p:nvSpPr>
          <p:cNvPr id="9" name="TextBox 8">
            <a:extLst>
              <a:ext uri="{FF2B5EF4-FFF2-40B4-BE49-F238E27FC236}">
                <a16:creationId xmlns:a16="http://schemas.microsoft.com/office/drawing/2014/main" id="{A084ADB8-AAAB-F844-9CD7-931C959FB66E}"/>
              </a:ext>
            </a:extLst>
          </p:cNvPr>
          <p:cNvSpPr txBox="1"/>
          <p:nvPr/>
        </p:nvSpPr>
        <p:spPr>
          <a:xfrm>
            <a:off x="2707146" y="4889325"/>
            <a:ext cx="805029" cy="461665"/>
          </a:xfrm>
          <a:prstGeom prst="rect">
            <a:avLst/>
          </a:prstGeom>
          <a:noFill/>
        </p:spPr>
        <p:txBody>
          <a:bodyPr wrap="none" rtlCol="0">
            <a:spAutoFit/>
          </a:bodyPr>
          <a:lstStyle/>
          <a:p>
            <a:r>
              <a:rPr lang="en-US" altLang="zh-CN" sz="2400" dirty="0"/>
              <a:t>Uber</a:t>
            </a:r>
            <a:endParaRPr lang="en-US" sz="2400" dirty="0"/>
          </a:p>
        </p:txBody>
      </p:sp>
      <p:sp>
        <p:nvSpPr>
          <p:cNvPr id="10" name="TextBox 9">
            <a:extLst>
              <a:ext uri="{FF2B5EF4-FFF2-40B4-BE49-F238E27FC236}">
                <a16:creationId xmlns:a16="http://schemas.microsoft.com/office/drawing/2014/main" id="{616B77F7-6A18-1748-A774-B2411A5A8F14}"/>
              </a:ext>
            </a:extLst>
          </p:cNvPr>
          <p:cNvSpPr txBox="1"/>
          <p:nvPr/>
        </p:nvSpPr>
        <p:spPr>
          <a:xfrm>
            <a:off x="1148169" y="4906260"/>
            <a:ext cx="805029" cy="461665"/>
          </a:xfrm>
          <a:prstGeom prst="rect">
            <a:avLst/>
          </a:prstGeom>
          <a:noFill/>
        </p:spPr>
        <p:txBody>
          <a:bodyPr wrap="none" rtlCol="0">
            <a:spAutoFit/>
          </a:bodyPr>
          <a:lstStyle/>
          <a:p>
            <a:r>
              <a:rPr lang="en-US" altLang="zh-CN" sz="2400" dirty="0"/>
              <a:t>Uber</a:t>
            </a:r>
            <a:endParaRPr lang="en-US" sz="2400" dirty="0"/>
          </a:p>
        </p:txBody>
      </p:sp>
      <p:sp>
        <p:nvSpPr>
          <p:cNvPr id="11" name="TextBox 10">
            <a:extLst>
              <a:ext uri="{FF2B5EF4-FFF2-40B4-BE49-F238E27FC236}">
                <a16:creationId xmlns:a16="http://schemas.microsoft.com/office/drawing/2014/main" id="{4A6344E6-56E5-FE45-9891-ECC2DDFFC2EB}"/>
              </a:ext>
            </a:extLst>
          </p:cNvPr>
          <p:cNvSpPr txBox="1"/>
          <p:nvPr/>
        </p:nvSpPr>
        <p:spPr>
          <a:xfrm>
            <a:off x="7629994" y="3601387"/>
            <a:ext cx="805029" cy="461665"/>
          </a:xfrm>
          <a:prstGeom prst="rect">
            <a:avLst/>
          </a:prstGeom>
          <a:noFill/>
        </p:spPr>
        <p:txBody>
          <a:bodyPr wrap="none" rtlCol="0">
            <a:spAutoFit/>
          </a:bodyPr>
          <a:lstStyle/>
          <a:p>
            <a:r>
              <a:rPr lang="en-US" altLang="zh-CN" sz="2400" dirty="0"/>
              <a:t>Uber</a:t>
            </a:r>
            <a:endParaRPr lang="en-US" sz="2400" dirty="0"/>
          </a:p>
        </p:txBody>
      </p:sp>
      <p:sp>
        <p:nvSpPr>
          <p:cNvPr id="12" name="TextBox 11">
            <a:extLst>
              <a:ext uri="{FF2B5EF4-FFF2-40B4-BE49-F238E27FC236}">
                <a16:creationId xmlns:a16="http://schemas.microsoft.com/office/drawing/2014/main" id="{E9B191F2-4C70-654A-B991-B84767285F01}"/>
              </a:ext>
            </a:extLst>
          </p:cNvPr>
          <p:cNvSpPr txBox="1"/>
          <p:nvPr/>
        </p:nvSpPr>
        <p:spPr>
          <a:xfrm>
            <a:off x="8468873" y="4658492"/>
            <a:ext cx="805029" cy="461665"/>
          </a:xfrm>
          <a:prstGeom prst="rect">
            <a:avLst/>
          </a:prstGeom>
          <a:noFill/>
        </p:spPr>
        <p:txBody>
          <a:bodyPr wrap="none" rtlCol="0">
            <a:spAutoFit/>
          </a:bodyPr>
          <a:lstStyle/>
          <a:p>
            <a:r>
              <a:rPr lang="en-US" altLang="zh-CN" sz="2400" dirty="0"/>
              <a:t>Uber</a:t>
            </a:r>
            <a:endParaRPr lang="en-US" sz="2400" dirty="0"/>
          </a:p>
        </p:txBody>
      </p:sp>
      <p:sp>
        <p:nvSpPr>
          <p:cNvPr id="13" name="TextBox 12">
            <a:extLst>
              <a:ext uri="{FF2B5EF4-FFF2-40B4-BE49-F238E27FC236}">
                <a16:creationId xmlns:a16="http://schemas.microsoft.com/office/drawing/2014/main" id="{E1AAC1D5-2B2F-4A4E-9F96-9CE1EC97228C}"/>
              </a:ext>
            </a:extLst>
          </p:cNvPr>
          <p:cNvSpPr txBox="1"/>
          <p:nvPr/>
        </p:nvSpPr>
        <p:spPr>
          <a:xfrm>
            <a:off x="6909896" y="4675427"/>
            <a:ext cx="805029" cy="461665"/>
          </a:xfrm>
          <a:prstGeom prst="rect">
            <a:avLst/>
          </a:prstGeom>
          <a:noFill/>
        </p:spPr>
        <p:txBody>
          <a:bodyPr wrap="none" rtlCol="0">
            <a:spAutoFit/>
          </a:bodyPr>
          <a:lstStyle/>
          <a:p>
            <a:r>
              <a:rPr lang="en-US" altLang="zh-CN" sz="2400" dirty="0"/>
              <a:t>Uber</a:t>
            </a:r>
            <a:endParaRPr lang="en-US" sz="2400" dirty="0"/>
          </a:p>
        </p:txBody>
      </p:sp>
    </p:spTree>
    <p:extLst>
      <p:ext uri="{BB962C8B-B14F-4D97-AF65-F5344CB8AC3E}">
        <p14:creationId xmlns:p14="http://schemas.microsoft.com/office/powerpoint/2010/main" val="35894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6B08-F6AF-1949-AC6C-8F60677EADDF}"/>
              </a:ext>
            </a:extLst>
          </p:cNvPr>
          <p:cNvSpPr>
            <a:spLocks noGrp="1"/>
          </p:cNvSpPr>
          <p:nvPr>
            <p:ph type="title"/>
          </p:nvPr>
        </p:nvSpPr>
        <p:spPr/>
        <p:txBody>
          <a:bodyPr/>
          <a:lstStyle/>
          <a:p>
            <a:r>
              <a:rPr lang="zh-CN" altLang="en-US" dirty="0"/>
              <a:t>价值量化</a:t>
            </a:r>
            <a:endParaRPr lang="en-US" dirty="0"/>
          </a:p>
        </p:txBody>
      </p:sp>
      <p:sp>
        <p:nvSpPr>
          <p:cNvPr id="4" name="TextBox 3">
            <a:extLst>
              <a:ext uri="{FF2B5EF4-FFF2-40B4-BE49-F238E27FC236}">
                <a16:creationId xmlns:a16="http://schemas.microsoft.com/office/drawing/2014/main" id="{A5329968-AEBB-734A-A3AE-EB67A113A278}"/>
              </a:ext>
            </a:extLst>
          </p:cNvPr>
          <p:cNvSpPr txBox="1"/>
          <p:nvPr/>
        </p:nvSpPr>
        <p:spPr>
          <a:xfrm>
            <a:off x="1731364" y="2353455"/>
            <a:ext cx="1338828" cy="369332"/>
          </a:xfrm>
          <a:prstGeom prst="rect">
            <a:avLst/>
          </a:prstGeom>
          <a:noFill/>
        </p:spPr>
        <p:txBody>
          <a:bodyPr wrap="none" rtlCol="0">
            <a:spAutoFit/>
          </a:bodyPr>
          <a:lstStyle/>
          <a:p>
            <a:r>
              <a:rPr lang="zh-CN" altLang="en-US" dirty="0"/>
              <a:t>司机的成本</a:t>
            </a:r>
            <a:endParaRPr lang="en-US" dirty="0"/>
          </a:p>
        </p:txBody>
      </p:sp>
      <p:sp>
        <p:nvSpPr>
          <p:cNvPr id="5" name="TextBox 4">
            <a:extLst>
              <a:ext uri="{FF2B5EF4-FFF2-40B4-BE49-F238E27FC236}">
                <a16:creationId xmlns:a16="http://schemas.microsoft.com/office/drawing/2014/main" id="{69AAD666-C05B-9F46-9C3E-BC8A2C6CE6F4}"/>
              </a:ext>
            </a:extLst>
          </p:cNvPr>
          <p:cNvSpPr txBox="1"/>
          <p:nvPr/>
        </p:nvSpPr>
        <p:spPr>
          <a:xfrm>
            <a:off x="1731364" y="2775400"/>
            <a:ext cx="1569660" cy="369332"/>
          </a:xfrm>
          <a:prstGeom prst="rect">
            <a:avLst/>
          </a:prstGeom>
          <a:noFill/>
        </p:spPr>
        <p:txBody>
          <a:bodyPr wrap="none" rtlCol="0">
            <a:spAutoFit/>
          </a:bodyPr>
          <a:lstStyle/>
          <a:p>
            <a:r>
              <a:rPr lang="zh-CN" altLang="en-US" dirty="0"/>
              <a:t>用户取单成本</a:t>
            </a:r>
            <a:endParaRPr lang="en-US" dirty="0"/>
          </a:p>
        </p:txBody>
      </p:sp>
      <p:sp>
        <p:nvSpPr>
          <p:cNvPr id="6" name="TextBox 5">
            <a:extLst>
              <a:ext uri="{FF2B5EF4-FFF2-40B4-BE49-F238E27FC236}">
                <a16:creationId xmlns:a16="http://schemas.microsoft.com/office/drawing/2014/main" id="{9DA0EC2C-7D3D-534C-A911-37397B7E6F83}"/>
              </a:ext>
            </a:extLst>
          </p:cNvPr>
          <p:cNvSpPr txBox="1"/>
          <p:nvPr/>
        </p:nvSpPr>
        <p:spPr>
          <a:xfrm>
            <a:off x="1731364" y="3197345"/>
            <a:ext cx="1569660" cy="369332"/>
          </a:xfrm>
          <a:prstGeom prst="rect">
            <a:avLst/>
          </a:prstGeom>
          <a:noFill/>
        </p:spPr>
        <p:txBody>
          <a:bodyPr wrap="none" rtlCol="0">
            <a:spAutoFit/>
          </a:bodyPr>
          <a:lstStyle/>
          <a:p>
            <a:r>
              <a:rPr lang="zh-CN" altLang="en-US" dirty="0"/>
              <a:t>物业管理成本</a:t>
            </a:r>
            <a:endParaRPr lang="en-US" dirty="0"/>
          </a:p>
        </p:txBody>
      </p:sp>
    </p:spTree>
    <p:extLst>
      <p:ext uri="{BB962C8B-B14F-4D97-AF65-F5344CB8AC3E}">
        <p14:creationId xmlns:p14="http://schemas.microsoft.com/office/powerpoint/2010/main" val="386921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DE69-5859-1C44-9381-8311EC1B381A}"/>
              </a:ext>
            </a:extLst>
          </p:cNvPr>
          <p:cNvSpPr>
            <a:spLocks noGrp="1"/>
          </p:cNvSpPr>
          <p:nvPr>
            <p:ph type="title"/>
          </p:nvPr>
        </p:nvSpPr>
        <p:spPr/>
        <p:txBody>
          <a:bodyPr/>
          <a:lstStyle/>
          <a:p>
            <a:r>
              <a:rPr lang="zh-CN" altLang="en-US" dirty="0"/>
              <a:t>从另一个角度看市场</a:t>
            </a:r>
            <a:endParaRPr lang="en-US" dirty="0"/>
          </a:p>
        </p:txBody>
      </p:sp>
    </p:spTree>
    <p:extLst>
      <p:ext uri="{BB962C8B-B14F-4D97-AF65-F5344CB8AC3E}">
        <p14:creationId xmlns:p14="http://schemas.microsoft.com/office/powerpoint/2010/main" val="708069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8650-5296-B149-A9DC-D6CBB835505D}"/>
              </a:ext>
            </a:extLst>
          </p:cNvPr>
          <p:cNvSpPr>
            <a:spLocks noGrp="1"/>
          </p:cNvSpPr>
          <p:nvPr>
            <p:ph type="title"/>
          </p:nvPr>
        </p:nvSpPr>
        <p:spPr/>
        <p:txBody>
          <a:bodyPr/>
          <a:lstStyle/>
          <a:p>
            <a:r>
              <a:rPr lang="zh-CN" altLang="en-US" dirty="0"/>
              <a:t>稀缺的战略资源</a:t>
            </a:r>
            <a:endParaRPr lang="en-US" dirty="0"/>
          </a:p>
        </p:txBody>
      </p:sp>
      <p:sp>
        <p:nvSpPr>
          <p:cNvPr id="3" name="Content Placeholder 2">
            <a:extLst>
              <a:ext uri="{FF2B5EF4-FFF2-40B4-BE49-F238E27FC236}">
                <a16:creationId xmlns:a16="http://schemas.microsoft.com/office/drawing/2014/main" id="{87AD77BD-0E07-6843-A75D-1E2BA0455E34}"/>
              </a:ext>
            </a:extLst>
          </p:cNvPr>
          <p:cNvSpPr>
            <a:spLocks noGrp="1"/>
          </p:cNvSpPr>
          <p:nvPr>
            <p:ph idx="1"/>
          </p:nvPr>
        </p:nvSpPr>
        <p:spPr/>
        <p:txBody>
          <a:bodyPr/>
          <a:lstStyle/>
          <a:p>
            <a:r>
              <a:rPr lang="zh-CN" altLang="en-US" dirty="0"/>
              <a:t>电商</a:t>
            </a:r>
            <a:r>
              <a:rPr lang="en-US" altLang="zh-CN" dirty="0"/>
              <a:t>=》</a:t>
            </a:r>
            <a:r>
              <a:rPr lang="zh-CN" altLang="en-US" dirty="0"/>
              <a:t>配送</a:t>
            </a:r>
            <a:r>
              <a:rPr lang="en-US" altLang="zh-CN" dirty="0"/>
              <a:t>=》</a:t>
            </a:r>
            <a:r>
              <a:rPr lang="zh-CN" altLang="en-US" dirty="0"/>
              <a:t>快递</a:t>
            </a:r>
            <a:endParaRPr lang="en-US" altLang="zh-CN" dirty="0"/>
          </a:p>
          <a:p>
            <a:r>
              <a:rPr lang="zh-CN" altLang="en-US" dirty="0"/>
              <a:t>储物、带收纳</a:t>
            </a:r>
            <a:r>
              <a:rPr lang="en-US" altLang="zh-CN" dirty="0"/>
              <a:t>=》</a:t>
            </a:r>
            <a:r>
              <a:rPr lang="zh-CN" altLang="en-US" dirty="0"/>
              <a:t>产品授信周转</a:t>
            </a:r>
            <a:endParaRPr lang="en-US" dirty="0"/>
          </a:p>
        </p:txBody>
      </p:sp>
    </p:spTree>
    <p:extLst>
      <p:ext uri="{BB962C8B-B14F-4D97-AF65-F5344CB8AC3E}">
        <p14:creationId xmlns:p14="http://schemas.microsoft.com/office/powerpoint/2010/main" val="362167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C97C-FB57-D446-BD7F-D371A204F438}"/>
              </a:ext>
            </a:extLst>
          </p:cNvPr>
          <p:cNvSpPr>
            <a:spLocks noGrp="1"/>
          </p:cNvSpPr>
          <p:nvPr>
            <p:ph type="title"/>
          </p:nvPr>
        </p:nvSpPr>
        <p:spPr/>
        <p:txBody>
          <a:bodyPr/>
          <a:lstStyle/>
          <a:p>
            <a:r>
              <a:rPr lang="zh-CN" altLang="en-US" dirty="0"/>
              <a:t>这不是一个蓝海市场</a:t>
            </a:r>
            <a:endParaRPr lang="en-US" dirty="0"/>
          </a:p>
        </p:txBody>
      </p:sp>
      <p:sp>
        <p:nvSpPr>
          <p:cNvPr id="4" name="TextBox 3">
            <a:extLst>
              <a:ext uri="{FF2B5EF4-FFF2-40B4-BE49-F238E27FC236}">
                <a16:creationId xmlns:a16="http://schemas.microsoft.com/office/drawing/2014/main" id="{777A76A4-B382-BB42-A046-1E32C7893C96}"/>
              </a:ext>
            </a:extLst>
          </p:cNvPr>
          <p:cNvSpPr txBox="1"/>
          <p:nvPr/>
        </p:nvSpPr>
        <p:spPr>
          <a:xfrm>
            <a:off x="1978702" y="2248525"/>
            <a:ext cx="3269741" cy="369332"/>
          </a:xfrm>
          <a:prstGeom prst="rect">
            <a:avLst/>
          </a:prstGeom>
          <a:noFill/>
        </p:spPr>
        <p:txBody>
          <a:bodyPr wrap="none" rtlCol="0">
            <a:spAutoFit/>
          </a:bodyPr>
          <a:lstStyle/>
          <a:p>
            <a:r>
              <a:rPr lang="en-US" dirty="0"/>
              <a:t>Smart</a:t>
            </a:r>
            <a:r>
              <a:rPr lang="zh-CN" altLang="en-US" dirty="0"/>
              <a:t> </a:t>
            </a:r>
            <a:r>
              <a:rPr lang="en-US" altLang="zh-CN" dirty="0"/>
              <a:t>locker:</a:t>
            </a:r>
            <a:r>
              <a:rPr lang="zh-CN" altLang="en-US" dirty="0"/>
              <a:t> </a:t>
            </a:r>
            <a:r>
              <a:rPr lang="en-US" altLang="zh-CN" dirty="0"/>
              <a:t>Amazon</a:t>
            </a:r>
            <a:r>
              <a:rPr lang="zh-CN" altLang="en-US" dirty="0"/>
              <a:t> </a:t>
            </a:r>
            <a:r>
              <a:rPr lang="en-US" altLang="zh-CN" dirty="0"/>
              <a:t>hub</a:t>
            </a:r>
            <a:r>
              <a:rPr lang="zh-CN" altLang="en-US" dirty="0"/>
              <a:t> </a:t>
            </a:r>
            <a:r>
              <a:rPr lang="en-US" altLang="zh-CN" dirty="0"/>
              <a:t>locker</a:t>
            </a:r>
            <a:endParaRPr lang="en-US" dirty="0"/>
          </a:p>
        </p:txBody>
      </p:sp>
      <p:sp>
        <p:nvSpPr>
          <p:cNvPr id="5" name="TextBox 4">
            <a:extLst>
              <a:ext uri="{FF2B5EF4-FFF2-40B4-BE49-F238E27FC236}">
                <a16:creationId xmlns:a16="http://schemas.microsoft.com/office/drawing/2014/main" id="{AB462E8D-4229-A448-B456-05C27185E847}"/>
              </a:ext>
            </a:extLst>
          </p:cNvPr>
          <p:cNvSpPr txBox="1"/>
          <p:nvPr/>
        </p:nvSpPr>
        <p:spPr>
          <a:xfrm>
            <a:off x="1978702" y="3059668"/>
            <a:ext cx="4092723" cy="369332"/>
          </a:xfrm>
          <a:prstGeom prst="rect">
            <a:avLst/>
          </a:prstGeom>
          <a:noFill/>
        </p:spPr>
        <p:txBody>
          <a:bodyPr wrap="none" rtlCol="0">
            <a:spAutoFit/>
          </a:bodyPr>
          <a:lstStyle/>
          <a:p>
            <a:r>
              <a:rPr lang="en-US" altLang="zh-CN" dirty="0"/>
              <a:t>Traditional</a:t>
            </a:r>
            <a:r>
              <a:rPr lang="zh-CN" altLang="en-US" dirty="0"/>
              <a:t> </a:t>
            </a:r>
            <a:r>
              <a:rPr lang="en-US" altLang="zh-CN" dirty="0"/>
              <a:t>locker:</a:t>
            </a:r>
            <a:r>
              <a:rPr lang="zh-CN" altLang="en-US" dirty="0"/>
              <a:t> </a:t>
            </a:r>
            <a:r>
              <a:rPr lang="en-US" altLang="zh-CN" dirty="0"/>
              <a:t>Canada</a:t>
            </a:r>
            <a:r>
              <a:rPr lang="zh-CN" altLang="en-US" dirty="0"/>
              <a:t> </a:t>
            </a:r>
            <a:r>
              <a:rPr lang="en-US" altLang="zh-CN" dirty="0"/>
              <a:t>post</a:t>
            </a:r>
            <a:r>
              <a:rPr lang="zh-CN" altLang="en-US" dirty="0"/>
              <a:t> </a:t>
            </a:r>
            <a:r>
              <a:rPr lang="en-US" altLang="zh-CN" dirty="0"/>
              <a:t>parcel</a:t>
            </a:r>
            <a:r>
              <a:rPr lang="zh-CN" altLang="en-US" dirty="0"/>
              <a:t> </a:t>
            </a:r>
            <a:r>
              <a:rPr lang="en-US" altLang="zh-CN" dirty="0"/>
              <a:t>box</a:t>
            </a:r>
            <a:endParaRPr lang="en-US" dirty="0"/>
          </a:p>
        </p:txBody>
      </p:sp>
    </p:spTree>
    <p:extLst>
      <p:ext uri="{BB962C8B-B14F-4D97-AF65-F5344CB8AC3E}">
        <p14:creationId xmlns:p14="http://schemas.microsoft.com/office/powerpoint/2010/main" val="340897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4164</TotalTime>
  <Words>3140</Words>
  <Application>Microsoft Macintosh PowerPoint</Application>
  <PresentationFormat>Widescreen</PresentationFormat>
  <Paragraphs>360</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智能快递柜</vt:lpstr>
      <vt:lpstr>我不喜欢取快递</vt:lpstr>
      <vt:lpstr>从一个问题开始，到一个个问题</vt:lpstr>
      <vt:lpstr>给行业做减法</vt:lpstr>
      <vt:lpstr>做减法</vt:lpstr>
      <vt:lpstr>价值量化</vt:lpstr>
      <vt:lpstr>从另一个角度看市场</vt:lpstr>
      <vt:lpstr>稀缺的战略资源</vt:lpstr>
      <vt:lpstr>这不是一个蓝海市场</vt:lpstr>
      <vt:lpstr>实现</vt:lpstr>
      <vt:lpstr>实现</vt:lpstr>
      <vt:lpstr>实现</vt:lpstr>
      <vt:lpstr>实现</vt:lpstr>
      <vt:lpstr>冗余处理</vt:lpstr>
      <vt:lpstr>团队</vt:lpstr>
      <vt:lpstr>项目估值</vt:lpstr>
      <vt:lpstr>融资需求</vt:lpstr>
      <vt:lpstr>融资需求</vt:lpstr>
      <vt:lpstr>融资需求</vt:lpstr>
      <vt:lpstr>融资需求</vt:lpstr>
      <vt:lpstr>项目规划</vt:lpstr>
      <vt:lpstr>退出方式</vt:lpstr>
      <vt:lpstr>投资风险分析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快递柜计划</dc:title>
  <dc:creator>Xudong Zhang</dc:creator>
  <cp:lastModifiedBy>Xudong Zhang</cp:lastModifiedBy>
  <cp:revision>29</cp:revision>
  <dcterms:created xsi:type="dcterms:W3CDTF">2019-10-28T20:27:30Z</dcterms:created>
  <dcterms:modified xsi:type="dcterms:W3CDTF">2019-11-04T21:16:08Z</dcterms:modified>
</cp:coreProperties>
</file>