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57"/>
  </p:notesMasterIdLst>
  <p:handoutMasterIdLst>
    <p:handoutMasterId r:id="rId58"/>
  </p:handoutMasterIdLst>
  <p:sldIdLst>
    <p:sldId id="322" r:id="rId3"/>
    <p:sldId id="331" r:id="rId4"/>
    <p:sldId id="29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0" r:id="rId15"/>
    <p:sldId id="270" r:id="rId16"/>
    <p:sldId id="271" r:id="rId17"/>
    <p:sldId id="272" r:id="rId18"/>
    <p:sldId id="273" r:id="rId19"/>
    <p:sldId id="276" r:id="rId20"/>
    <p:sldId id="277" r:id="rId21"/>
    <p:sldId id="302" r:id="rId22"/>
    <p:sldId id="278" r:id="rId23"/>
    <p:sldId id="279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4" r:id="rId52"/>
    <p:sldId id="315" r:id="rId53"/>
    <p:sldId id="316" r:id="rId54"/>
    <p:sldId id="317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B72"/>
    <a:srgbClr val="11568D"/>
    <a:srgbClr val="135C93"/>
    <a:srgbClr val="1979B0"/>
    <a:srgbClr val="0C366C"/>
    <a:srgbClr val="00043A"/>
    <a:srgbClr val="15AAE7"/>
    <a:srgbClr val="7AC7EA"/>
    <a:srgbClr val="60BDE6"/>
    <a:srgbClr val="1E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6" autoAdjust="0"/>
    <p:restoredTop sz="94660"/>
  </p:normalViewPr>
  <p:slideViewPr>
    <p:cSldViewPr>
      <p:cViewPr varScale="1">
        <p:scale>
          <a:sx n="95" d="100"/>
          <a:sy n="95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0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49E7E-DE54-2C4F-9FCE-8C65FE24900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5044-E880-D541-A7E9-8541000666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0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E9AD-E5F1-FC47-B01C-58D886CFB0D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7638-8A16-C74D-BC6C-39211277F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41168"/>
            <a:ext cx="9144000" cy="14760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 b="0">
                <a:solidFill>
                  <a:srgbClr val="3C3C3C"/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492895"/>
            <a:ext cx="9143999" cy="2340000"/>
          </a:xfrm>
          <a:prstGeom prst="rect">
            <a:avLst/>
          </a:prstGeom>
          <a:solidFill>
            <a:srgbClr val="3C3C3C"/>
          </a:solidFill>
        </p:spPr>
        <p:txBody>
          <a:bodyPr anchor="ctr">
            <a:noAutofit/>
          </a:bodyPr>
          <a:lstStyle>
            <a:lvl1pPr algn="l">
              <a:defRPr sz="4500" b="1" cap="small" baseline="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5" y="0"/>
            <a:ext cx="4123265" cy="1440000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blanco-fondo-gris"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/>
          <a:lstStyle/>
          <a:p>
            <a:fld id="{B20D01C1-04BE-4996-AB3B-C87F51C2A1D7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/>
          <a:lstStyle/>
          <a:p>
            <a:fld id="{B20D01C1-04BE-4996-AB3B-C87F51C2A1D7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blanco-fondo-gris-conferencia-seminar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5544" y="4869000"/>
            <a:ext cx="9139500" cy="1989000"/>
          </a:xfrm>
          <a:prstGeom prst="rect">
            <a:avLst/>
          </a:prstGeom>
          <a:solidFill>
            <a:srgbClr val="80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60" y="4869000"/>
            <a:ext cx="5154080" cy="1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0" b="29627"/>
          <a:stretch/>
        </p:blipFill>
        <p:spPr>
          <a:xfrm>
            <a:off x="0" y="3920"/>
            <a:ext cx="9144000" cy="486524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50295" y="3429000"/>
            <a:ext cx="904341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625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CONFERENCIA</a:t>
            </a:r>
          </a:p>
        </p:txBody>
      </p:sp>
      <p:sp>
        <p:nvSpPr>
          <p:cNvPr id="8" name="CuadroTexto 7"/>
          <p:cNvSpPr txBox="1"/>
          <p:nvPr userDrawn="1"/>
        </p:nvSpPr>
        <p:spPr>
          <a:xfrm>
            <a:off x="7149040" y="6273226"/>
            <a:ext cx="199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rgbClr val="D0B1A8"/>
                </a:solidFill>
                <a:latin typeface="Arial Black" panose="020B0A04020102020204" pitchFamily="34" charset="0"/>
              </a:rPr>
              <a:t>29/11/2017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blanco-fondo-gris-conferencia-seminar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0" b="29627"/>
          <a:stretch/>
        </p:blipFill>
        <p:spPr>
          <a:xfrm>
            <a:off x="0" y="3920"/>
            <a:ext cx="9144000" cy="4865240"/>
          </a:xfrm>
          <a:prstGeom prst="rect">
            <a:avLst/>
          </a:prstGeom>
        </p:spPr>
      </p:pic>
      <p:sp>
        <p:nvSpPr>
          <p:cNvPr id="2" name="CuadroTexto 1"/>
          <p:cNvSpPr txBox="1"/>
          <p:nvPr userDrawn="1"/>
        </p:nvSpPr>
        <p:spPr>
          <a:xfrm>
            <a:off x="61383" y="3439161"/>
            <a:ext cx="904341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625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SEMINARIO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5544" y="4869000"/>
            <a:ext cx="9138456" cy="1989000"/>
          </a:xfrm>
          <a:prstGeom prst="rect">
            <a:avLst/>
          </a:prstGeom>
          <a:solidFill>
            <a:srgbClr val="80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60" y="4869000"/>
            <a:ext cx="5154080" cy="180000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7149040" y="6273226"/>
            <a:ext cx="199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rgbClr val="D0B1A8"/>
                </a:solidFill>
                <a:latin typeface="Arial Black" panose="020B0A04020102020204" pitchFamily="34" charset="0"/>
              </a:rPr>
              <a:t>30/11/2017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926595" y="2708920"/>
            <a:ext cx="2322258" cy="1224136"/>
          </a:xfrm>
          <a:prstGeom prst="rect">
            <a:avLst/>
          </a:prstGeom>
          <a:solidFill>
            <a:srgbClr val="80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128, 52, 47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926595" y="3933056"/>
            <a:ext cx="2322258" cy="1224136"/>
          </a:xfrm>
          <a:prstGeom prst="rect">
            <a:avLst/>
          </a:prstGeom>
          <a:solidFill>
            <a:srgbClr val="F8B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248, 179, 172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926595" y="5157192"/>
            <a:ext cx="2322258" cy="1224136"/>
          </a:xfrm>
          <a:prstGeom prst="rect">
            <a:avLst/>
          </a:prstGeom>
          <a:solidFill>
            <a:srgbClr val="F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247, 219, 207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3545886" y="1484784"/>
            <a:ext cx="2322258" cy="1224136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60, 60, 60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3545886" y="3933056"/>
            <a:ext cx="2322258" cy="122413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217,</a:t>
            </a:r>
            <a:r>
              <a:rPr lang="es-ES" sz="1350" baseline="0" dirty="0">
                <a:solidFill>
                  <a:schemeClr val="tx1"/>
                </a:solidFill>
              </a:rPr>
              <a:t> 217, 217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3545886" y="5157192"/>
            <a:ext cx="2322258" cy="122413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235, 235, 235</a:t>
            </a:r>
          </a:p>
        </p:txBody>
      </p:sp>
      <p:sp>
        <p:nvSpPr>
          <p:cNvPr id="13" name="Rectángulo 12"/>
          <p:cNvSpPr/>
          <p:nvPr userDrawn="1"/>
        </p:nvSpPr>
        <p:spPr>
          <a:xfrm>
            <a:off x="938795" y="260648"/>
            <a:ext cx="232225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PALETA</a:t>
            </a:r>
          </a:p>
          <a:p>
            <a:pPr algn="ctr"/>
            <a:r>
              <a:rPr lang="es-ES" sz="135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14" name="Rectángulo 13"/>
          <p:cNvSpPr/>
          <p:nvPr userDrawn="1"/>
        </p:nvSpPr>
        <p:spPr>
          <a:xfrm>
            <a:off x="3545886" y="260648"/>
            <a:ext cx="232225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PALETA</a:t>
            </a:r>
          </a:p>
          <a:p>
            <a:pPr algn="ctr"/>
            <a:r>
              <a:rPr lang="es-ES" sz="135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15" name="Rectángulo 14"/>
          <p:cNvSpPr/>
          <p:nvPr userDrawn="1"/>
        </p:nvSpPr>
        <p:spPr>
          <a:xfrm>
            <a:off x="6165177" y="2708920"/>
            <a:ext cx="2322258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0, 0, 0</a:t>
            </a:r>
          </a:p>
        </p:txBody>
      </p:sp>
      <p:sp>
        <p:nvSpPr>
          <p:cNvPr id="16" name="Rectángulo 15"/>
          <p:cNvSpPr/>
          <p:nvPr userDrawn="1"/>
        </p:nvSpPr>
        <p:spPr>
          <a:xfrm>
            <a:off x="6165177" y="3933056"/>
            <a:ext cx="232225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255, 255, 255</a:t>
            </a:r>
          </a:p>
        </p:txBody>
      </p:sp>
      <p:sp>
        <p:nvSpPr>
          <p:cNvPr id="17" name="Rectángulo 16"/>
          <p:cNvSpPr/>
          <p:nvPr userDrawn="1"/>
        </p:nvSpPr>
        <p:spPr>
          <a:xfrm>
            <a:off x="6164253" y="260648"/>
            <a:ext cx="232225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PALETA</a:t>
            </a:r>
          </a:p>
          <a:p>
            <a:pPr algn="ctr"/>
            <a:r>
              <a:rPr lang="es-ES" sz="135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23" name="Rectángulo 22"/>
          <p:cNvSpPr/>
          <p:nvPr userDrawn="1"/>
        </p:nvSpPr>
        <p:spPr>
          <a:xfrm>
            <a:off x="926595" y="1484784"/>
            <a:ext cx="2322258" cy="1224136"/>
          </a:xfrm>
          <a:prstGeom prst="rect">
            <a:avLst/>
          </a:prstGeom>
          <a:solidFill>
            <a:srgbClr val="B7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183,84,85</a:t>
            </a:r>
          </a:p>
        </p:txBody>
      </p:sp>
      <p:sp>
        <p:nvSpPr>
          <p:cNvPr id="24" name="Rectángulo 23"/>
          <p:cNvSpPr/>
          <p:nvPr userDrawn="1"/>
        </p:nvSpPr>
        <p:spPr>
          <a:xfrm>
            <a:off x="3545886" y="2708920"/>
            <a:ext cx="2322258" cy="1224136"/>
          </a:xfrm>
          <a:prstGeom prst="rect">
            <a:avLst/>
          </a:prstGeom>
          <a:solidFill>
            <a:srgbClr val="96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150, 140, 140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 rotWithShape="1">
          <a:blip r:embed="rId2"/>
          <a:srcRect l="2927" r="28346" b="4038"/>
          <a:stretch/>
        </p:blipFill>
        <p:spPr>
          <a:xfrm>
            <a:off x="6197646" y="6012829"/>
            <a:ext cx="2862318" cy="697583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5958687" y="5748892"/>
            <a:ext cx="2856852" cy="263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Patrón</a:t>
            </a:r>
            <a:r>
              <a:rPr lang="es-ES" sz="1350" baseline="0" dirty="0">
                <a:solidFill>
                  <a:schemeClr val="tx1"/>
                </a:solidFill>
              </a:rPr>
              <a:t> de diapositivas colores …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 userDrawn="1"/>
        </p:nvSpPr>
        <p:spPr>
          <a:xfrm>
            <a:off x="3437874" y="6150495"/>
            <a:ext cx="25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b="1" dirty="0">
                <a:solidFill>
                  <a:srgbClr val="3C3C3C"/>
                </a:solidFill>
              </a:rPr>
              <a:t>#VLC</a:t>
            </a:r>
            <a:r>
              <a:rPr lang="es-ES" sz="1800" b="1" dirty="0">
                <a:solidFill>
                  <a:srgbClr val="B75455"/>
                </a:solidFill>
              </a:rPr>
              <a:t>TESTING</a:t>
            </a:r>
            <a:r>
              <a:rPr lang="es-ES" sz="1800" b="1" dirty="0">
                <a:solidFill>
                  <a:srgbClr val="3C3C3C"/>
                </a:solidFill>
              </a:rPr>
              <a:t>17</a:t>
            </a:r>
          </a:p>
        </p:txBody>
      </p:sp>
      <p:sp>
        <p:nvSpPr>
          <p:cNvPr id="20" name="Rectángulo 19"/>
          <p:cNvSpPr/>
          <p:nvPr userDrawn="1"/>
        </p:nvSpPr>
        <p:spPr>
          <a:xfrm>
            <a:off x="6164253" y="1484784"/>
            <a:ext cx="2322258" cy="1224136"/>
          </a:xfrm>
          <a:prstGeom prst="rect">
            <a:avLst/>
          </a:prstGeom>
          <a:solidFill>
            <a:srgbClr val="0808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8, 8, 8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41168"/>
            <a:ext cx="9144000" cy="14760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 b="0">
                <a:solidFill>
                  <a:srgbClr val="3C3C3C"/>
                </a:solidFill>
                <a:effectLst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492895"/>
            <a:ext cx="9143999" cy="2340000"/>
          </a:xfrm>
          <a:prstGeom prst="rect">
            <a:avLst/>
          </a:prstGeom>
          <a:solidFill>
            <a:srgbClr val="3C3C3C"/>
          </a:solidFill>
        </p:spPr>
        <p:txBody>
          <a:bodyPr anchor="ctr">
            <a:noAutofit/>
          </a:bodyPr>
          <a:lstStyle>
            <a:lvl1pPr algn="l">
              <a:defRPr sz="4500" b="1" cap="small" baseline="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texto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9" y="1397523"/>
            <a:ext cx="8910000" cy="5220000"/>
          </a:xfrm>
          <a:prstGeom prst="rect">
            <a:avLst/>
          </a:prstGeom>
        </p:spPr>
        <p:txBody>
          <a:bodyPr anchor="ctr"/>
          <a:lstStyle>
            <a:lvl1pPr marL="200025" indent="-200025">
              <a:buClr>
                <a:srgbClr val="B43C28"/>
              </a:buClr>
              <a:buSzPct val="120000"/>
              <a:buFont typeface="Wingdings" pitchFamily="2" charset="2"/>
              <a:buChar char="§"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53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/>
          <a:lstStyle/>
          <a:p>
            <a:fld id="{B20D01C1-04BE-4996-AB3B-C87F51C2A1D7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 Rectángulo"/>
          <p:cNvSpPr/>
          <p:nvPr/>
        </p:nvSpPr>
        <p:spPr>
          <a:xfrm>
            <a:off x="4571721" y="1274308"/>
            <a:ext cx="4572000" cy="432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1" y="1269000"/>
            <a:ext cx="4439208" cy="43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300" cap="small" baseline="0">
                <a:solidFill>
                  <a:srgbClr val="B7545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740" y="1449000"/>
            <a:ext cx="4392098" cy="39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9" y="1397523"/>
            <a:ext cx="8910000" cy="5220000"/>
          </a:xfrm>
          <a:prstGeom prst="rect">
            <a:avLst/>
          </a:prstGeom>
        </p:spPr>
        <p:txBody>
          <a:bodyPr anchor="ctr"/>
          <a:lstStyle>
            <a:lvl1pPr marL="200025" indent="-200025">
              <a:buClr>
                <a:srgbClr val="B43C28"/>
              </a:buClr>
              <a:buSzPct val="120000"/>
              <a:buFont typeface="Wingdings" pitchFamily="2" charset="2"/>
              <a:buChar char="§"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exto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8" y="1397523"/>
            <a:ext cx="4466432" cy="5220000"/>
          </a:xfrm>
          <a:prstGeom prst="rect">
            <a:avLst/>
          </a:prstGeom>
        </p:spPr>
        <p:txBody>
          <a:bodyPr anchor="ctr"/>
          <a:lstStyle>
            <a:lvl1pPr marL="200025" indent="-200025">
              <a:buClr>
                <a:srgbClr val="B43C28"/>
              </a:buClr>
              <a:buSzPct val="120000"/>
              <a:buFont typeface="Wingdings" pitchFamily="2" charset="2"/>
              <a:buChar char="§"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9144" y="1397523"/>
            <a:ext cx="4466432" cy="5220000"/>
          </a:xfrm>
          <a:prstGeom prst="rect">
            <a:avLst/>
          </a:prstGeom>
        </p:spPr>
        <p:txBody>
          <a:bodyPr anchor="ctr"/>
          <a:lstStyle>
            <a:lvl1pPr marL="200025" indent="-200025">
              <a:buClr>
                <a:srgbClr val="B43C28"/>
              </a:buClr>
              <a:buSzPct val="120000"/>
              <a:buFont typeface="Wingdings" pitchFamily="2" charset="2"/>
              <a:buChar char="§"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9" y="1397523"/>
            <a:ext cx="8910000" cy="52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rgbClr val="B43C28"/>
              </a:buClr>
              <a:buSzPct val="120000"/>
              <a:buFont typeface="Wingdings" pitchFamily="2" charset="2"/>
              <a:buNone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8" y="1397523"/>
            <a:ext cx="4466432" cy="52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rgbClr val="B43C28"/>
              </a:buClr>
              <a:buSzPct val="120000"/>
              <a:buFont typeface="Wingdings" pitchFamily="2" charset="2"/>
              <a:buNone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0909" y="1397523"/>
            <a:ext cx="4466432" cy="52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rgbClr val="B43C28"/>
              </a:buClr>
              <a:buSzPct val="120000"/>
              <a:buFont typeface="Wingdings" pitchFamily="2" charset="2"/>
              <a:buNone/>
              <a:defRPr sz="2400">
                <a:solidFill>
                  <a:srgbClr val="5A4B46"/>
                </a:solidFill>
              </a:defRPr>
            </a:lvl1pPr>
            <a:lvl2pPr marL="342900" indent="-137160">
              <a:buClr>
                <a:srgbClr val="7C685E"/>
              </a:buClr>
              <a:buFont typeface="Courier New" pitchFamily="49" charset="0"/>
              <a:buChar char="o"/>
              <a:defRPr sz="2100">
                <a:solidFill>
                  <a:srgbClr val="B43C28"/>
                </a:solidFill>
              </a:defRPr>
            </a:lvl2pPr>
            <a:lvl3pPr marL="548640" indent="-137160">
              <a:buClr>
                <a:srgbClr val="B43C28"/>
              </a:buClr>
              <a:buFont typeface="Wingdings" pitchFamily="2" charset="2"/>
              <a:buChar char="§"/>
              <a:defRPr sz="1800">
                <a:solidFill>
                  <a:srgbClr val="5A4B46"/>
                </a:solidFill>
              </a:defRPr>
            </a:lvl3pPr>
            <a:lvl4pPr>
              <a:buClr>
                <a:srgbClr val="7C685E"/>
              </a:buClr>
              <a:defRPr sz="1500">
                <a:solidFill>
                  <a:srgbClr val="B43C28"/>
                </a:solidFill>
              </a:defRPr>
            </a:lvl4pPr>
            <a:lvl5pPr>
              <a:buClr>
                <a:srgbClr val="B43C28"/>
              </a:buClr>
              <a:defRPr sz="1350">
                <a:solidFill>
                  <a:srgbClr val="5A4B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nada 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os de contacto pon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8 Rectángulo"/>
          <p:cNvSpPr/>
          <p:nvPr/>
        </p:nvSpPr>
        <p:spPr>
          <a:xfrm>
            <a:off x="4541" y="0"/>
            <a:ext cx="9144000" cy="1260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9" y="0"/>
            <a:ext cx="8910000" cy="1260000"/>
          </a:xfrm>
          <a:prstGeom prst="rect">
            <a:avLst/>
          </a:prstGeom>
        </p:spPr>
        <p:txBody>
          <a:bodyPr anchor="ctr"/>
          <a:lstStyle>
            <a:lvl1pPr algn="ctr">
              <a:defRPr sz="30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s-ES" dirty="0"/>
              <a:t>Completar con nombre del ponente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539480"/>
            <a:ext cx="9144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" name="6 CuadroTexto"/>
          <p:cNvSpPr txBox="1"/>
          <p:nvPr/>
        </p:nvSpPr>
        <p:spPr>
          <a:xfrm>
            <a:off x="3204102" y="6615084"/>
            <a:ext cx="2735796" cy="2539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ES" sz="1050" b="0" i="0" dirty="0">
                <a:solidFill>
                  <a:srgbClr val="B75455"/>
                </a:solidFill>
                <a:latin typeface="+mn-lt"/>
                <a:cs typeface="Arial" pitchFamily="34" charset="0"/>
              </a:rPr>
              <a:t>@</a:t>
            </a:r>
            <a:r>
              <a:rPr lang="es-ES" sz="1050" b="0" i="0" dirty="0" err="1">
                <a:solidFill>
                  <a:srgbClr val="B75455"/>
                </a:solidFill>
                <a:latin typeface="+mn-lt"/>
                <a:cs typeface="Arial" pitchFamily="34" charset="0"/>
              </a:rPr>
              <a:t>twiindan</a:t>
            </a:r>
            <a:endParaRPr lang="es-ES" sz="825" b="0" i="0" dirty="0">
              <a:solidFill>
                <a:srgbClr val="B75455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6468890"/>
            <a:ext cx="2650035" cy="3924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s-ES" sz="975" b="0" dirty="0">
                <a:solidFill>
                  <a:srgbClr val="3B3B3B"/>
                </a:solidFill>
              </a:rPr>
              <a:t>29 y 30 de Noviembre de 2017.  Valencia, España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14"/>
          <a:srcRect l="18918" t="27714" r="4412" b="38858"/>
          <a:stretch/>
        </p:blipFill>
        <p:spPr>
          <a:xfrm>
            <a:off x="6813000" y="6589111"/>
            <a:ext cx="2331000" cy="252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76200" y="691427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>
                <a:solidFill>
                  <a:schemeClr val="bg1">
                    <a:lumMod val="50000"/>
                  </a:schemeClr>
                </a:solidFill>
              </a:rPr>
              <a:t>SlideHunter.com</a:t>
            </a:r>
            <a:endParaRPr lang="en-US" sz="11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5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3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rreo.com/api/user/twiindan/correos" TargetMode="External"/><Relationship Id="rId2" Type="http://schemas.openxmlformats.org/officeDocument/2006/relationships/hyperlink" Target="http://biblioteca.com/restapi/books/elquijote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ortswigger.net/burp" TargetMode="Externa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urp/" TargetMode="Externa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pp.swaggerhub.com/api/twiindan/forum-conference/1.0.0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.com/security?news=yes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Antonio </a:t>
            </a:r>
            <a:r>
              <a:rPr lang="en-US" dirty="0" err="1"/>
              <a:t>Robres</a:t>
            </a:r>
            <a:r>
              <a:rPr lang="en-US" dirty="0"/>
              <a:t> </a:t>
            </a:r>
            <a:r>
              <a:rPr lang="en-US" dirty="0" err="1"/>
              <a:t>Turón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b="0" dirty="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20078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 the resource ID  </a:t>
            </a:r>
          </a:p>
          <a:p>
            <a:r>
              <a:rPr lang="en-GB" dirty="0"/>
              <a:t>All the resources should be accessible using an URL </a:t>
            </a:r>
          </a:p>
          <a:p>
            <a:r>
              <a:rPr lang="en-GB" dirty="0"/>
              <a:t>The URIs should be unique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sz="2400" dirty="0">
                <a:hlinkClick r:id="rId2"/>
              </a:rPr>
              <a:t>http://library.com/restapi/books/elquijote</a:t>
            </a:r>
            <a:endParaRPr lang="en-GB" sz="2400" dirty="0"/>
          </a:p>
          <a:p>
            <a:pPr lvl="1"/>
            <a:r>
              <a:rPr lang="en-GB" sz="2400" dirty="0">
                <a:hlinkClick r:id="rId3"/>
              </a:rPr>
              <a:t>http://mail.com/api/user/twiindan/correos</a:t>
            </a:r>
            <a:endParaRPr lang="en-GB" sz="2400" dirty="0"/>
          </a:p>
          <a:p>
            <a:pPr lvl="1"/>
            <a:r>
              <a:rPr lang="en-GB" sz="2400" dirty="0">
                <a:hlinkClick r:id="rId3"/>
              </a:rPr>
              <a:t>http://mail.com/api/user/twiindan/correos</a:t>
            </a:r>
            <a:r>
              <a:rPr lang="en-GB" sz="2400" dirty="0"/>
              <a:t>?new=yes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8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en-GB" dirty="0">
                <a:sym typeface="Wingdings" panose="05000000000000000000" pitchFamily="2" charset="2"/>
              </a:rPr>
              <a:t> Fetches a resource (cacheable)</a:t>
            </a:r>
            <a:endParaRPr lang="en-GB" dirty="0"/>
          </a:p>
          <a:p>
            <a:r>
              <a:rPr lang="en-GB" dirty="0"/>
              <a:t>PUT </a:t>
            </a:r>
            <a:r>
              <a:rPr lang="en-GB" dirty="0">
                <a:sym typeface="Wingdings" panose="05000000000000000000" pitchFamily="2" charset="2"/>
              </a:rPr>
              <a:t> Change a resource</a:t>
            </a:r>
          </a:p>
          <a:p>
            <a:r>
              <a:rPr lang="en-GB" dirty="0"/>
              <a:t>POST </a:t>
            </a:r>
            <a:r>
              <a:rPr lang="en-GB" dirty="0">
                <a:sym typeface="Wingdings" panose="05000000000000000000" pitchFamily="2" charset="2"/>
              </a:rPr>
              <a:t> Creates or change a resource</a:t>
            </a:r>
            <a:endParaRPr lang="en-GB" dirty="0"/>
          </a:p>
          <a:p>
            <a:r>
              <a:rPr lang="en-GB" dirty="0"/>
              <a:t>DELETE </a:t>
            </a:r>
            <a:r>
              <a:rPr lang="en-GB" dirty="0">
                <a:sym typeface="Wingdings" panose="05000000000000000000" pitchFamily="2" charset="2"/>
              </a:rPr>
              <a:t> Deletes a resource</a:t>
            </a:r>
            <a:endParaRPr lang="en-GB" dirty="0"/>
          </a:p>
          <a:p>
            <a:r>
              <a:rPr lang="en-GB" dirty="0"/>
              <a:t>HEAD </a:t>
            </a:r>
            <a:r>
              <a:rPr lang="en-GB" dirty="0">
                <a:sym typeface="Wingdings" panose="05000000000000000000" pitchFamily="2" charset="2"/>
              </a:rPr>
              <a:t> Get the resource </a:t>
            </a:r>
            <a:r>
              <a:rPr lang="en-GB" dirty="0" err="1">
                <a:sym typeface="Wingdings" panose="05000000000000000000" pitchFamily="2" charset="2"/>
              </a:rPr>
              <a:t>metainformation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  <a:p>
            <a:r>
              <a:rPr lang="en-GB" dirty="0"/>
              <a:t>OPTIONS </a:t>
            </a:r>
            <a:r>
              <a:rPr lang="en-GB" dirty="0">
                <a:sym typeface="Wingdings" panose="05000000000000000000" pitchFamily="2" charset="2"/>
              </a:rPr>
              <a:t> Get all allowed methods that may be used on this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Response </a:t>
            </a:r>
            <a:br>
              <a:rPr lang="en-GB" dirty="0"/>
            </a:br>
            <a:r>
              <a:rPr lang="en-GB" dirty="0"/>
              <a:t>Codes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2XX </a:t>
            </a:r>
            <a:r>
              <a:rPr lang="en-GB" dirty="0">
                <a:sym typeface="Wingdings" panose="05000000000000000000" pitchFamily="2" charset="2"/>
              </a:rPr>
              <a:t> Successful Codes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200 OK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201 Created</a:t>
            </a:r>
          </a:p>
          <a:p>
            <a:r>
              <a:rPr lang="en-GB" dirty="0">
                <a:sym typeface="Wingdings" panose="05000000000000000000" pitchFamily="2" charset="2"/>
              </a:rPr>
              <a:t>3XX  Redirection Codes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301 Moved permanently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Not modified</a:t>
            </a:r>
          </a:p>
          <a:p>
            <a:r>
              <a:rPr lang="en-GB" dirty="0">
                <a:sym typeface="Wingdings" panose="05000000000000000000" pitchFamily="2" charset="2"/>
              </a:rPr>
              <a:t>4XX  Client Error Codes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400  Bad request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403  </a:t>
            </a:r>
            <a:r>
              <a:rPr lang="en-GB" dirty="0" err="1">
                <a:sym typeface="Wingdings" panose="05000000000000000000" pitchFamily="2" charset="2"/>
              </a:rPr>
              <a:t>Forbiden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404  Not found</a:t>
            </a:r>
          </a:p>
          <a:p>
            <a:r>
              <a:rPr lang="en-GB" dirty="0">
                <a:sym typeface="Wingdings" panose="05000000000000000000" pitchFamily="2" charset="2"/>
              </a:rPr>
              <a:t>5XX  Server Error Codes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500  Internal Server Error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504  Service </a:t>
            </a:r>
            <a:r>
              <a:rPr lang="en-GB" dirty="0" err="1">
                <a:sym typeface="Wingdings" panose="05000000000000000000" pitchFamily="2" charset="2"/>
              </a:rPr>
              <a:t>Unvailable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186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request </a:t>
            </a:r>
            <a:r>
              <a:rPr lang="en-US" dirty="0" err="1"/>
              <a:t>analisys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Client / Server </a:t>
            </a:r>
            <a:br>
              <a:rPr lang="en-GB" dirty="0"/>
            </a:br>
            <a:r>
              <a:rPr lang="en-GB" dirty="0"/>
              <a:t>Communication </a:t>
            </a:r>
            <a:r>
              <a:rPr lang="en-GB" dirty="0" err="1"/>
              <a:t>Analisys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There are several applications (almost all free) to analyse REST requests between client and server. </a:t>
            </a:r>
          </a:p>
          <a:p>
            <a:pPr lvl="1"/>
            <a:r>
              <a:rPr lang="en-GB" dirty="0"/>
              <a:t>Google Development Tools</a:t>
            </a:r>
          </a:p>
          <a:p>
            <a:pPr lvl="1"/>
            <a:r>
              <a:rPr lang="en-GB" dirty="0"/>
              <a:t>Firefox Development Tools</a:t>
            </a:r>
          </a:p>
          <a:p>
            <a:pPr lvl="1"/>
            <a:r>
              <a:rPr lang="en-GB" dirty="0"/>
              <a:t>Fiddle</a:t>
            </a:r>
          </a:p>
          <a:p>
            <a:pPr lvl="1"/>
            <a:r>
              <a:rPr lang="en-GB" dirty="0"/>
              <a:t>Charles proxy</a:t>
            </a:r>
          </a:p>
        </p:txBody>
      </p:sp>
    </p:spTree>
    <p:extLst>
      <p:ext uri="{BB962C8B-B14F-4D97-AF65-F5344CB8AC3E}">
        <p14:creationId xmlns:p14="http://schemas.microsoft.com/office/powerpoint/2010/main" val="181844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Google Development </a:t>
            </a:r>
            <a:br>
              <a:rPr lang="en-GB" dirty="0"/>
            </a:br>
            <a:r>
              <a:rPr lang="en-GB" dirty="0"/>
              <a:t>Tools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development tools have a feature to analyse the HTTP requests and responses done over Chrome.</a:t>
            </a:r>
          </a:p>
          <a:p>
            <a:r>
              <a:rPr lang="en-GB" dirty="0"/>
              <a:t>Is possible analyse all the requests done by the browser when you are interacting with a webpage (images, </a:t>
            </a:r>
            <a:r>
              <a:rPr lang="en-GB" dirty="0" err="1"/>
              <a:t>js</a:t>
            </a:r>
            <a:r>
              <a:rPr lang="en-GB" dirty="0"/>
              <a:t>, </a:t>
            </a:r>
            <a:r>
              <a:rPr lang="en-GB" dirty="0" err="1"/>
              <a:t>css</a:t>
            </a:r>
            <a:r>
              <a:rPr lang="en-GB" dirty="0"/>
              <a:t>, REST requests…)</a:t>
            </a:r>
          </a:p>
        </p:txBody>
      </p:sp>
    </p:spTree>
    <p:extLst>
      <p:ext uri="{BB962C8B-B14F-4D97-AF65-F5344CB8AC3E}">
        <p14:creationId xmlns:p14="http://schemas.microsoft.com/office/powerpoint/2010/main" val="265520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20" y="1397000"/>
            <a:ext cx="5676936" cy="5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39" y="1397000"/>
            <a:ext cx="8076898" cy="5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Fiddler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Fiddler is a HTTP proxy. The HTTP traffic pass through the proxy to analyse it </a:t>
            </a:r>
          </a:p>
          <a:p>
            <a:r>
              <a:rPr lang="en-GB" dirty="0"/>
              <a:t>Is compatible with all the navigators and terminals (also mobiles)</a:t>
            </a:r>
          </a:p>
          <a:p>
            <a:r>
              <a:rPr lang="en-GB" dirty="0"/>
              <a:t>The proxy should be accessible in the network</a:t>
            </a:r>
          </a:p>
          <a:p>
            <a:r>
              <a:rPr lang="en-GB" dirty="0"/>
              <a:t>IMPORTAT: If we want analyse also the HTTPs traffic (secure HTTP) we should install a SSL certificate.</a:t>
            </a:r>
          </a:p>
        </p:txBody>
      </p:sp>
    </p:spTree>
    <p:extLst>
      <p:ext uri="{BB962C8B-B14F-4D97-AF65-F5344CB8AC3E}">
        <p14:creationId xmlns:p14="http://schemas.microsoft.com/office/powerpoint/2010/main" val="426072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Fiddler example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3" y="2003462"/>
            <a:ext cx="8909050" cy="40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76E238-0148-F745-BABD-0B07D21B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8A3713F7-1F96-DF48-A2E4-BCF9EC5C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s-ES" sz="2100" dirty="0" err="1">
                <a:solidFill>
                  <a:srgbClr val="000000"/>
                </a:solidFill>
              </a:rPr>
              <a:t>Introduction</a:t>
            </a:r>
            <a:r>
              <a:rPr lang="es-ES" sz="2100" dirty="0">
                <a:solidFill>
                  <a:srgbClr val="000000"/>
                </a:solidFill>
              </a:rPr>
              <a:t> API REST</a:t>
            </a:r>
          </a:p>
          <a:p>
            <a:r>
              <a:rPr lang="es-ES" sz="2100" dirty="0" err="1">
                <a:solidFill>
                  <a:srgbClr val="000000"/>
                </a:solidFill>
              </a:rPr>
              <a:t>Analysing</a:t>
            </a:r>
            <a:r>
              <a:rPr lang="es-ES" sz="2100" dirty="0">
                <a:solidFill>
                  <a:srgbClr val="000000"/>
                </a:solidFill>
              </a:rPr>
              <a:t> API REST</a:t>
            </a:r>
          </a:p>
          <a:p>
            <a:r>
              <a:rPr lang="es-ES" sz="2100" dirty="0" err="1">
                <a:solidFill>
                  <a:srgbClr val="000000"/>
                </a:solidFill>
              </a:rPr>
              <a:t>Intercepting</a:t>
            </a:r>
            <a:r>
              <a:rPr lang="es-ES" sz="2100" dirty="0">
                <a:solidFill>
                  <a:srgbClr val="000000"/>
                </a:solidFill>
              </a:rPr>
              <a:t> API REST</a:t>
            </a:r>
          </a:p>
          <a:p>
            <a:r>
              <a:rPr lang="es-ES" sz="2100" dirty="0" err="1">
                <a:solidFill>
                  <a:srgbClr val="000000"/>
                </a:solidFill>
              </a:rPr>
              <a:t>Postman</a:t>
            </a:r>
            <a:endParaRPr lang="es-ES" sz="2100" dirty="0">
              <a:solidFill>
                <a:srgbClr val="000000"/>
              </a:solidFill>
            </a:endParaRPr>
          </a:p>
          <a:p>
            <a:r>
              <a:rPr lang="es-ES" sz="2100" dirty="0">
                <a:solidFill>
                  <a:srgbClr val="000000"/>
                </a:solidFill>
              </a:rPr>
              <a:t>Python </a:t>
            </a:r>
            <a:r>
              <a:rPr lang="es-ES" sz="2100" dirty="0" err="1">
                <a:solidFill>
                  <a:srgbClr val="000000"/>
                </a:solidFill>
              </a:rPr>
              <a:t>Introduction</a:t>
            </a:r>
            <a:endParaRPr lang="es-ES" sz="2100" dirty="0">
              <a:solidFill>
                <a:srgbClr val="000000"/>
              </a:solidFill>
            </a:endParaRPr>
          </a:p>
          <a:p>
            <a:r>
              <a:rPr lang="es-ES" sz="2100" dirty="0">
                <a:solidFill>
                  <a:srgbClr val="000000"/>
                </a:solidFill>
              </a:rPr>
              <a:t>Python Data </a:t>
            </a:r>
            <a:r>
              <a:rPr lang="es-ES" sz="2100" dirty="0" err="1">
                <a:solidFill>
                  <a:srgbClr val="000000"/>
                </a:solidFill>
              </a:rPr>
              <a:t>Types</a:t>
            </a:r>
            <a:endParaRPr lang="es-ES" sz="2100" dirty="0">
              <a:solidFill>
                <a:srgbClr val="000000"/>
              </a:solidFill>
            </a:endParaRPr>
          </a:p>
          <a:p>
            <a:r>
              <a:rPr lang="es-ES" sz="2100" dirty="0">
                <a:solidFill>
                  <a:srgbClr val="000000"/>
                </a:solidFill>
              </a:rPr>
              <a:t>Python </a:t>
            </a:r>
            <a:r>
              <a:rPr lang="es-ES" sz="2100" dirty="0" err="1">
                <a:solidFill>
                  <a:srgbClr val="000000"/>
                </a:solidFill>
              </a:rPr>
              <a:t>Advanced</a:t>
            </a:r>
            <a:endParaRPr lang="es-ES" sz="2100" dirty="0">
              <a:solidFill>
                <a:srgbClr val="000000"/>
              </a:solidFill>
            </a:endParaRPr>
          </a:p>
          <a:p>
            <a:r>
              <a:rPr lang="es-ES" sz="2100" dirty="0" err="1">
                <a:solidFill>
                  <a:srgbClr val="000000"/>
                </a:solidFill>
              </a:rPr>
              <a:t>Request</a:t>
            </a:r>
            <a:r>
              <a:rPr lang="es-ES" sz="2100" dirty="0">
                <a:solidFill>
                  <a:srgbClr val="000000"/>
                </a:solidFill>
              </a:rPr>
              <a:t> </a:t>
            </a:r>
            <a:r>
              <a:rPr lang="es-ES" sz="2100" dirty="0" err="1">
                <a:solidFill>
                  <a:srgbClr val="000000"/>
                </a:solidFill>
              </a:rPr>
              <a:t>library</a:t>
            </a:r>
            <a:endParaRPr lang="es-ES" sz="2100" dirty="0">
              <a:solidFill>
                <a:srgbClr val="000000"/>
              </a:solidFill>
            </a:endParaRPr>
          </a:p>
          <a:p>
            <a:r>
              <a:rPr lang="es-ES" sz="2100" dirty="0">
                <a:solidFill>
                  <a:srgbClr val="000000"/>
                </a:solidFill>
              </a:rPr>
              <a:t>Framework </a:t>
            </a:r>
            <a:r>
              <a:rPr lang="es-ES" sz="2100" dirty="0" err="1">
                <a:solidFill>
                  <a:srgbClr val="000000"/>
                </a:solidFill>
              </a:rPr>
              <a:t>with</a:t>
            </a:r>
            <a:r>
              <a:rPr lang="es-ES" sz="2100" dirty="0">
                <a:solidFill>
                  <a:srgbClr val="000000"/>
                </a:solidFill>
              </a:rPr>
              <a:t> </a:t>
            </a:r>
            <a:r>
              <a:rPr lang="es-ES" sz="2100" dirty="0" err="1">
                <a:solidFill>
                  <a:srgbClr val="000000"/>
                </a:solidFill>
              </a:rPr>
              <a:t>nosetest</a:t>
            </a:r>
            <a:endParaRPr lang="es-ES" sz="2100" dirty="0">
              <a:solidFill>
                <a:srgbClr val="000000"/>
              </a:solidFill>
            </a:endParaRPr>
          </a:p>
          <a:p>
            <a:endParaRPr lang="es-ES" sz="2100" dirty="0">
              <a:solidFill>
                <a:srgbClr val="000000"/>
              </a:solidFill>
            </a:endParaRPr>
          </a:p>
          <a:p>
            <a:endParaRPr lang="es-E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0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Burp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interception</a:t>
            </a:r>
          </a:p>
        </p:txBody>
      </p:sp>
    </p:spTree>
    <p:extLst>
      <p:ext uri="{BB962C8B-B14F-4D97-AF65-F5344CB8AC3E}">
        <p14:creationId xmlns:p14="http://schemas.microsoft.com/office/powerpoint/2010/main" val="25152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 traffic</a:t>
            </a:r>
            <a:br>
              <a:rPr lang="en-GB" dirty="0"/>
            </a:br>
            <a:r>
              <a:rPr lang="en-GB" dirty="0"/>
              <a:t>interception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tools that allow intercept all requests and responses and manipulate it before is sent to the client or server</a:t>
            </a:r>
          </a:p>
          <a:p>
            <a:r>
              <a:rPr lang="en-GB" dirty="0"/>
              <a:t>Burp Suite</a:t>
            </a:r>
          </a:p>
          <a:p>
            <a:pPr lvl="1"/>
            <a:r>
              <a:rPr lang="en-GB" dirty="0"/>
              <a:t>Traffic interceptor (proxy)</a:t>
            </a:r>
          </a:p>
          <a:p>
            <a:pPr lvl="1"/>
            <a:r>
              <a:rPr lang="en-GB" dirty="0"/>
              <a:t>Traffic retention and manipulation</a:t>
            </a:r>
          </a:p>
          <a:p>
            <a:pPr lvl="1"/>
            <a:r>
              <a:rPr lang="en-GB" dirty="0"/>
              <a:t>Allows intercept and manipulate all the requests and responses parameters (URI, methods, headers, body…)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93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BurpSuite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from </a:t>
            </a:r>
            <a:r>
              <a:rPr lang="en-GB" dirty="0">
                <a:hlinkClick r:id="rId2"/>
              </a:rPr>
              <a:t>https://portswigger.net/burp</a:t>
            </a:r>
            <a:endParaRPr lang="en-GB" dirty="0"/>
          </a:p>
          <a:p>
            <a:r>
              <a:rPr lang="en-GB" dirty="0"/>
              <a:t>Available for Windows, </a:t>
            </a:r>
            <a:r>
              <a:rPr lang="en-GB" dirty="0" err="1"/>
              <a:t>MacOS</a:t>
            </a:r>
            <a:r>
              <a:rPr lang="en-GB" dirty="0"/>
              <a:t> and Linux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05200"/>
            <a:ext cx="4114800" cy="246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intercept the HTTP traffic is required </a:t>
            </a:r>
            <a:r>
              <a:rPr lang="en-GB" dirty="0" err="1"/>
              <a:t>configurate</a:t>
            </a:r>
            <a:r>
              <a:rPr lang="en-GB" dirty="0"/>
              <a:t> the </a:t>
            </a:r>
            <a:r>
              <a:rPr lang="en-GB" dirty="0" err="1"/>
              <a:t>BurpSuite</a:t>
            </a:r>
            <a:r>
              <a:rPr lang="en-GB" dirty="0"/>
              <a:t> application and the browser</a:t>
            </a:r>
          </a:p>
          <a:p>
            <a:pPr lvl="1"/>
            <a:r>
              <a:rPr lang="en-GB" dirty="0" err="1"/>
              <a:t>BurpSuite</a:t>
            </a:r>
            <a:endParaRPr lang="en-GB" dirty="0"/>
          </a:p>
          <a:p>
            <a:pPr lvl="2"/>
            <a:r>
              <a:rPr lang="en-GB" dirty="0"/>
              <a:t>Proxy </a:t>
            </a:r>
            <a:r>
              <a:rPr lang="en-GB" dirty="0">
                <a:sym typeface="Wingdings" panose="05000000000000000000" pitchFamily="2" charset="2"/>
              </a:rPr>
              <a:t> Options  Proxy Listeners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Firefox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Options  advance settings network 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1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Burpsuite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configuration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00365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Firefox Configuration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23" y="1397000"/>
            <a:ext cx="8522529" cy="5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history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11"/>
          <a:stretch/>
        </p:blipFill>
        <p:spPr>
          <a:xfrm>
            <a:off x="457200" y="2590800"/>
            <a:ext cx="8270363" cy="21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SSL interception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http://burp/</a:t>
            </a:r>
            <a:endParaRPr lang="en-GB" dirty="0"/>
          </a:p>
          <a:p>
            <a:r>
              <a:rPr lang="en-GB" dirty="0"/>
              <a:t>Download certificate</a:t>
            </a:r>
          </a:p>
          <a:p>
            <a:r>
              <a:rPr lang="en-GB" dirty="0"/>
              <a:t>From Firefox</a:t>
            </a:r>
          </a:p>
          <a:p>
            <a:pPr lvl="1"/>
            <a:r>
              <a:rPr lang="en-GB" dirty="0"/>
              <a:t>Options </a:t>
            </a:r>
            <a:r>
              <a:rPr lang="en-GB" dirty="0">
                <a:sym typeface="Wingdings" panose="05000000000000000000" pitchFamily="2" charset="2"/>
              </a:rPr>
              <a:t> Privacy and Security  Certificates  View certificates  Authorities  Import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Select the downloaded certificate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Trust in this CA to identify Web sites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28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requests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possible repeat the requests </a:t>
            </a:r>
            <a:r>
              <a:rPr lang="en-GB" dirty="0" err="1"/>
              <a:t>existant</a:t>
            </a:r>
            <a:r>
              <a:rPr lang="en-GB" dirty="0"/>
              <a:t> in the HTTP history</a:t>
            </a:r>
          </a:p>
          <a:p>
            <a:pPr lvl="1"/>
            <a:r>
              <a:rPr lang="en-GB" dirty="0"/>
              <a:t>Right click over the request</a:t>
            </a:r>
          </a:p>
          <a:p>
            <a:pPr lvl="1"/>
            <a:r>
              <a:rPr lang="en-GB" dirty="0"/>
              <a:t>Send to repeater</a:t>
            </a:r>
          </a:p>
          <a:p>
            <a:pPr lvl="1"/>
            <a:r>
              <a:rPr lang="en-GB" dirty="0"/>
              <a:t>GO to repeater </a:t>
            </a:r>
          </a:p>
          <a:p>
            <a:pPr lvl="1"/>
            <a:r>
              <a:rPr lang="en-GB" dirty="0"/>
              <a:t>Click on GO button</a:t>
            </a:r>
          </a:p>
        </p:txBody>
      </p:sp>
    </p:spTree>
    <p:extLst>
      <p:ext uri="{BB962C8B-B14F-4D97-AF65-F5344CB8AC3E}">
        <p14:creationId xmlns:p14="http://schemas.microsoft.com/office/powerpoint/2010/main" val="4143751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requests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94" y="1397000"/>
            <a:ext cx="7894387" cy="5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3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interception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3" y="2129996"/>
            <a:ext cx="8909050" cy="37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Interception </a:t>
            </a:r>
            <a:br>
              <a:rPr lang="en-GB" dirty="0"/>
            </a:br>
            <a:r>
              <a:rPr lang="en-GB" dirty="0"/>
              <a:t>example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981200"/>
            <a:ext cx="8909050" cy="3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Interception </a:t>
            </a:r>
            <a:br>
              <a:rPr lang="en-GB" dirty="0"/>
            </a:br>
            <a:r>
              <a:rPr lang="en-GB" dirty="0"/>
              <a:t>example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the request was intercepted we can change all the parameters of the requests</a:t>
            </a:r>
          </a:p>
          <a:p>
            <a:pPr lvl="1"/>
            <a:r>
              <a:rPr lang="en-GB" dirty="0"/>
              <a:t>URL</a:t>
            </a:r>
          </a:p>
          <a:p>
            <a:pPr lvl="1"/>
            <a:r>
              <a:rPr lang="en-GB" dirty="0"/>
              <a:t>Query parameters</a:t>
            </a:r>
          </a:p>
          <a:p>
            <a:pPr lvl="1"/>
            <a:r>
              <a:rPr lang="en-GB" dirty="0"/>
              <a:t>Body</a:t>
            </a:r>
          </a:p>
          <a:p>
            <a:pPr lvl="1"/>
            <a:r>
              <a:rPr lang="en-GB" dirty="0"/>
              <a:t>Cookies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43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Interception </a:t>
            </a:r>
            <a:br>
              <a:rPr lang="en-GB" dirty="0"/>
            </a:br>
            <a:r>
              <a:rPr lang="en-GB" dirty="0"/>
              <a:t>example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3" y="2969956"/>
            <a:ext cx="8909050" cy="20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6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FoxyProxy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Application to change the browser proxy settings </a:t>
            </a:r>
          </a:p>
          <a:p>
            <a:r>
              <a:rPr lang="en-GB" dirty="0"/>
              <a:t>There are </a:t>
            </a:r>
            <a:r>
              <a:rPr lang="en-GB" dirty="0" err="1"/>
              <a:t>addons</a:t>
            </a:r>
            <a:r>
              <a:rPr lang="en-GB" dirty="0"/>
              <a:t> for Chrome and Firefox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133600"/>
            <a:ext cx="2038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06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FoxyProxy</a:t>
            </a:r>
            <a:br>
              <a:rPr lang="en-GB" dirty="0"/>
            </a:br>
            <a:r>
              <a:rPr lang="en-GB" dirty="0"/>
              <a:t>Configuration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new proxy</a:t>
            </a:r>
          </a:p>
          <a:p>
            <a:r>
              <a:rPr lang="en-GB" dirty="0"/>
              <a:t>Details tab</a:t>
            </a:r>
          </a:p>
          <a:p>
            <a:pPr lvl="1"/>
            <a:r>
              <a:rPr lang="en-GB" dirty="0"/>
              <a:t>IP </a:t>
            </a:r>
            <a:r>
              <a:rPr lang="en-GB" dirty="0">
                <a:sym typeface="Wingdings" panose="05000000000000000000" pitchFamily="2" charset="2"/>
              </a:rPr>
              <a:t> Burp IP (127.0.0.1)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Port Burp Port (8080)</a:t>
            </a:r>
          </a:p>
          <a:p>
            <a:r>
              <a:rPr lang="en-GB" dirty="0">
                <a:sym typeface="Wingdings" panose="05000000000000000000" pitchFamily="2" charset="2"/>
              </a:rPr>
              <a:t>General tab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Proxy name</a:t>
            </a:r>
          </a:p>
          <a:p>
            <a:r>
              <a:rPr lang="en-GB" dirty="0">
                <a:sym typeface="Wingdings" panose="05000000000000000000" pitchFamily="2" charset="2"/>
              </a:rPr>
              <a:t>To activate it right click in the </a:t>
            </a:r>
            <a:r>
              <a:rPr lang="en-GB" dirty="0" err="1">
                <a:sym typeface="Wingdings" panose="05000000000000000000" pitchFamily="2" charset="2"/>
              </a:rPr>
              <a:t>FoxyProxy</a:t>
            </a:r>
            <a:r>
              <a:rPr lang="en-GB" dirty="0">
                <a:sym typeface="Wingdings" panose="05000000000000000000" pitchFamily="2" charset="2"/>
              </a:rPr>
              <a:t> icon and select the proxy 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523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Shutdown the interceptor if we only want analyses the traffic</a:t>
            </a:r>
          </a:p>
          <a:p>
            <a:r>
              <a:rPr lang="en-US" dirty="0"/>
              <a:t>Shutdown the proxy when we are not testing</a:t>
            </a:r>
          </a:p>
          <a:p>
            <a:r>
              <a:rPr lang="en-US" dirty="0"/>
              <a:t>Advice: </a:t>
            </a:r>
          </a:p>
          <a:p>
            <a:pPr lvl="1"/>
            <a:r>
              <a:rPr lang="en-US" dirty="0"/>
              <a:t>Intercept only the request we want to manipulate using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4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 filters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1" y="1397000"/>
            <a:ext cx="6521733" cy="5221288"/>
          </a:xfrm>
        </p:spPr>
      </p:pic>
    </p:spTree>
    <p:extLst>
      <p:ext uri="{BB962C8B-B14F-4D97-AF65-F5344CB8AC3E}">
        <p14:creationId xmlns:p14="http://schemas.microsoft.com/office/powerpoint/2010/main" val="962488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Burp Suite Filter </a:t>
            </a:r>
            <a:br>
              <a:rPr lang="en-US" dirty="0"/>
            </a:br>
            <a:r>
              <a:rPr lang="en-US" dirty="0"/>
              <a:t>(Request)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1895936"/>
            <a:ext cx="8909050" cy="4223415"/>
          </a:xfrm>
        </p:spPr>
      </p:pic>
    </p:spTree>
    <p:extLst>
      <p:ext uri="{BB962C8B-B14F-4D97-AF65-F5344CB8AC3E}">
        <p14:creationId xmlns:p14="http://schemas.microsoft.com/office/powerpoint/2010/main" val="1129519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Burp Suite filters </a:t>
            </a:r>
            <a:br>
              <a:rPr lang="en-US" dirty="0"/>
            </a:br>
            <a:r>
              <a:rPr lang="en-US" dirty="0"/>
              <a:t>(Response)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1968441"/>
            <a:ext cx="8909050" cy="4078405"/>
          </a:xfrm>
        </p:spPr>
      </p:pic>
    </p:spTree>
    <p:extLst>
      <p:ext uri="{BB962C8B-B14F-4D97-AF65-F5344CB8AC3E}">
        <p14:creationId xmlns:p14="http://schemas.microsoft.com/office/powerpoint/2010/main" val="725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</a:t>
            </a:r>
            <a:br>
              <a:rPr lang="en-GB" dirty="0"/>
            </a:br>
            <a:r>
              <a:rPr lang="en-GB" dirty="0"/>
              <a:t>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</a:t>
            </a:r>
            <a:r>
              <a:rPr lang="en-US" dirty="0"/>
              <a:t>presentational </a:t>
            </a:r>
            <a:r>
              <a:rPr lang="en-US" b="1" u="sng" dirty="0"/>
              <a:t>S</a:t>
            </a:r>
            <a:r>
              <a:rPr lang="en-US" dirty="0"/>
              <a:t>tate </a:t>
            </a:r>
            <a:r>
              <a:rPr lang="en-US" b="1" u="sng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REST are a way to represent resources and manipulate it. </a:t>
            </a:r>
          </a:p>
          <a:p>
            <a:r>
              <a:rPr lang="en-GB" dirty="0"/>
              <a:t>REST is a communication between client and server</a:t>
            </a:r>
          </a:p>
          <a:p>
            <a:r>
              <a:rPr lang="en-GB" dirty="0"/>
              <a:t>REST gives developers a simple and flexible interface to write web services and communicate web pages with servers.</a:t>
            </a:r>
          </a:p>
        </p:txBody>
      </p:sp>
    </p:spTree>
    <p:extLst>
      <p:ext uri="{BB962C8B-B14F-4D97-AF65-F5344CB8AC3E}">
        <p14:creationId xmlns:p14="http://schemas.microsoft.com/office/powerpoint/2010/main" val="127044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Send REST requests</a:t>
            </a:r>
          </a:p>
        </p:txBody>
      </p:sp>
    </p:spTree>
    <p:extLst>
      <p:ext uri="{BB962C8B-B14F-4D97-AF65-F5344CB8AC3E}">
        <p14:creationId xmlns:p14="http://schemas.microsoft.com/office/powerpoint/2010/main" val="679941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URL: https://www.getpostman.com/</a:t>
            </a:r>
          </a:p>
          <a:p>
            <a:r>
              <a:rPr lang="en-GB" dirty="0"/>
              <a:t>Available for Windows, </a:t>
            </a:r>
            <a:r>
              <a:rPr lang="en-GB" dirty="0" err="1"/>
              <a:t>MacOS</a:t>
            </a:r>
            <a:r>
              <a:rPr lang="en-GB" dirty="0"/>
              <a:t> y Linux</a:t>
            </a:r>
          </a:p>
          <a:p>
            <a:r>
              <a:rPr lang="en-GB" dirty="0"/>
              <a:t>Available Add-on for Chrome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940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673174" cy="1560716"/>
          </a:xfrm>
        </p:spPr>
        <p:txBody>
          <a:bodyPr/>
          <a:lstStyle/>
          <a:p>
            <a:r>
              <a:rPr lang="en-US" dirty="0"/>
              <a:t>Download postman:</a:t>
            </a:r>
            <a:br>
              <a:rPr lang="en-US" dirty="0"/>
            </a:br>
            <a:r>
              <a:rPr lang="en-US" dirty="0"/>
              <a:t>https://getpostman.com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3093100"/>
            <a:ext cx="3127375" cy="23481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152442"/>
            <a:ext cx="3127375" cy="2229515"/>
          </a:xfrm>
        </p:spPr>
      </p:pic>
    </p:spTree>
    <p:extLst>
      <p:ext uri="{BB962C8B-B14F-4D97-AF65-F5344CB8AC3E}">
        <p14:creationId xmlns:p14="http://schemas.microsoft.com/office/powerpoint/2010/main" val="1882657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2078266"/>
            <a:ext cx="8909050" cy="3858755"/>
          </a:xfrm>
        </p:spPr>
      </p:pic>
    </p:spTree>
    <p:extLst>
      <p:ext uri="{BB962C8B-B14F-4D97-AF65-F5344CB8AC3E}">
        <p14:creationId xmlns:p14="http://schemas.microsoft.com/office/powerpoint/2010/main" val="207878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POST </a:t>
            </a:r>
            <a:br>
              <a:rPr lang="en-US" dirty="0"/>
            </a:br>
            <a:r>
              <a:rPr lang="en-US" dirty="0"/>
              <a:t>request with body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2258797"/>
            <a:ext cx="8909050" cy="3497694"/>
          </a:xfrm>
        </p:spPr>
      </p:pic>
    </p:spTree>
    <p:extLst>
      <p:ext uri="{BB962C8B-B14F-4D97-AF65-F5344CB8AC3E}">
        <p14:creationId xmlns:p14="http://schemas.microsoft.com/office/powerpoint/2010/main" val="655802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1814788"/>
            <a:ext cx="8909050" cy="4385711"/>
          </a:xfrm>
        </p:spPr>
      </p:pic>
    </p:spTree>
    <p:extLst>
      <p:ext uri="{BB962C8B-B14F-4D97-AF65-F5344CB8AC3E}">
        <p14:creationId xmlns:p14="http://schemas.microsoft.com/office/powerpoint/2010/main" val="1500609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2333150"/>
            <a:ext cx="8909050" cy="3348988"/>
          </a:xfrm>
        </p:spPr>
      </p:pic>
    </p:spTree>
    <p:extLst>
      <p:ext uri="{BB962C8B-B14F-4D97-AF65-F5344CB8AC3E}">
        <p14:creationId xmlns:p14="http://schemas.microsoft.com/office/powerpoint/2010/main" val="7553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83" y="1397000"/>
            <a:ext cx="6917009" cy="5221288"/>
          </a:xfrm>
        </p:spPr>
      </p:pic>
    </p:spTree>
    <p:extLst>
      <p:ext uri="{BB962C8B-B14F-4D97-AF65-F5344CB8AC3E}">
        <p14:creationId xmlns:p14="http://schemas.microsoft.com/office/powerpoint/2010/main" val="55191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27" y="1397000"/>
            <a:ext cx="6939322" cy="5221288"/>
          </a:xfrm>
        </p:spPr>
      </p:pic>
    </p:spTree>
    <p:extLst>
      <p:ext uri="{BB962C8B-B14F-4D97-AF65-F5344CB8AC3E}">
        <p14:creationId xmlns:p14="http://schemas.microsoft.com/office/powerpoint/2010/main" val="1134200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to link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69" y="2469936"/>
            <a:ext cx="3668862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</a:t>
            </a:r>
            <a:br>
              <a:rPr lang="en-GB" dirty="0"/>
            </a:br>
            <a:r>
              <a:rPr lang="en-GB" dirty="0"/>
              <a:t>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36969"/>
            <a:ext cx="8229600" cy="1096963"/>
          </a:xfrm>
        </p:spPr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5900" dirty="0"/>
              <a:t>REST is based on HTTP protocol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WEB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22284" r="31034" b="17549"/>
          <a:stretch/>
        </p:blipFill>
        <p:spPr bwMode="auto">
          <a:xfrm>
            <a:off x="1529647" y="2895600"/>
            <a:ext cx="6084706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39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1" y="1397000"/>
            <a:ext cx="7922474" cy="5221288"/>
          </a:xfrm>
        </p:spPr>
      </p:pic>
    </p:spTree>
    <p:extLst>
      <p:ext uri="{BB962C8B-B14F-4D97-AF65-F5344CB8AC3E}">
        <p14:creationId xmlns:p14="http://schemas.microsoft.com/office/powerpoint/2010/main" val="97388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Swagger / </a:t>
            </a:r>
            <a:r>
              <a:rPr lang="en-US" dirty="0" err="1"/>
              <a:t>OpenAPI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36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 for API REST management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Produce</a:t>
            </a:r>
          </a:p>
          <a:p>
            <a:pPr lvl="1"/>
            <a:r>
              <a:rPr lang="en-US" dirty="0"/>
              <a:t>Consume </a:t>
            </a:r>
          </a:p>
          <a:p>
            <a:pPr lvl="1"/>
            <a:r>
              <a:rPr lang="en-US" dirty="0"/>
              <a:t>Visualize</a:t>
            </a:r>
          </a:p>
          <a:p>
            <a:r>
              <a:rPr lang="en-US" dirty="0"/>
              <a:t>Available in almost all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1575881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definition using JSON or YAML </a:t>
            </a:r>
          </a:p>
          <a:p>
            <a:r>
              <a:rPr lang="en-US" dirty="0"/>
              <a:t>Is possible generate: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Mocks</a:t>
            </a:r>
          </a:p>
          <a:p>
            <a:pPr lvl="1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02278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https://app.swaggerhub.com/api/twiindan/forum-conference/1.0.0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69" y="2895600"/>
            <a:ext cx="6858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</a:t>
            </a:r>
            <a:br>
              <a:rPr lang="en-GB" dirty="0"/>
            </a:br>
            <a:r>
              <a:rPr lang="en-GB" dirty="0"/>
              <a:t>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GB" dirty="0"/>
              <a:t>Client requests a specific resource to server</a:t>
            </a:r>
          </a:p>
          <a:p>
            <a:r>
              <a:rPr lang="en-GB" dirty="0"/>
              <a:t>Server sends a response with the resource requested.</a:t>
            </a:r>
          </a:p>
          <a:p>
            <a:r>
              <a:rPr lang="en-GB" dirty="0"/>
              <a:t>All the requests are independent from the others (stateless)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REST request </a:t>
            </a:r>
            <a:br>
              <a:rPr lang="en-GB" dirty="0"/>
            </a:br>
            <a:r>
              <a:rPr lang="en-GB" dirty="0"/>
              <a:t>parts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URI </a:t>
            </a:r>
            <a:r>
              <a:rPr lang="en-GB" dirty="0">
                <a:sym typeface="Wingdings" panose="05000000000000000000" pitchFamily="2" charset="2"/>
              </a:rPr>
              <a:t> Uniform Resource Identifier </a:t>
            </a:r>
          </a:p>
          <a:p>
            <a:r>
              <a:rPr lang="en-GB" dirty="0">
                <a:sym typeface="Wingdings" panose="05000000000000000000" pitchFamily="2" charset="2"/>
              </a:rPr>
              <a:t>Method / Action </a:t>
            </a:r>
          </a:p>
          <a:p>
            <a:r>
              <a:rPr lang="en-GB" dirty="0">
                <a:sym typeface="Wingdings" panose="05000000000000000000" pitchFamily="2" charset="2"/>
              </a:rPr>
              <a:t>Headers</a:t>
            </a:r>
          </a:p>
          <a:p>
            <a:r>
              <a:rPr lang="en-GB" dirty="0">
                <a:sym typeface="Wingdings" panose="05000000000000000000" pitchFamily="2" charset="2"/>
              </a:rPr>
              <a:t>Body </a:t>
            </a:r>
          </a:p>
          <a:p>
            <a:r>
              <a:rPr lang="en-GB" dirty="0">
                <a:sym typeface="Wingdings" panose="05000000000000000000" pitchFamily="2" charset="2"/>
              </a:rPr>
              <a:t>Query parameters</a:t>
            </a:r>
          </a:p>
          <a:p>
            <a:r>
              <a:rPr lang="en-GB" dirty="0">
                <a:sym typeface="Wingdings" panose="05000000000000000000" pitchFamily="2" charset="2"/>
              </a:rPr>
              <a:t>Cookies</a:t>
            </a:r>
          </a:p>
          <a:p>
            <a:r>
              <a:rPr lang="en-GB" dirty="0">
                <a:sym typeface="Wingdings" panose="05000000000000000000" pitchFamily="2" charset="2"/>
              </a:rPr>
              <a:t>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API REST</a:t>
            </a:r>
            <a:br>
              <a:rPr lang="en-GB" dirty="0"/>
            </a:br>
            <a:r>
              <a:rPr lang="en-GB" dirty="0"/>
              <a:t>Example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GB" b="1" dirty="0"/>
              <a:t>REST Request</a:t>
            </a:r>
          </a:p>
          <a:p>
            <a:pPr lvl="1"/>
            <a:r>
              <a:rPr lang="en-GB" dirty="0"/>
              <a:t>GET </a:t>
            </a:r>
            <a:r>
              <a:rPr lang="en-GB" dirty="0">
                <a:hlinkClick r:id="rId2"/>
              </a:rPr>
              <a:t>http://forum.com/security?news=yes</a:t>
            </a:r>
            <a:endParaRPr lang="en-GB" dirty="0"/>
          </a:p>
          <a:p>
            <a:pPr lvl="2"/>
            <a:r>
              <a:rPr lang="en-GB" dirty="0"/>
              <a:t>Accept: text/html</a:t>
            </a:r>
          </a:p>
          <a:p>
            <a:pPr marL="114300" indent="0">
              <a:buNone/>
            </a:pPr>
            <a:endParaRPr lang="en-GB" dirty="0"/>
          </a:p>
          <a:p>
            <a:pPr marL="571500" indent="-457200"/>
            <a:r>
              <a:rPr lang="en-GB" dirty="0"/>
              <a:t>GET is the method or action</a:t>
            </a:r>
          </a:p>
          <a:p>
            <a:pPr marL="571500" indent="-457200"/>
            <a:r>
              <a:rPr lang="en-GB" dirty="0">
                <a:hlinkClick r:id="rId2"/>
              </a:rPr>
              <a:t>http://forum.com/security?news=yes</a:t>
            </a:r>
            <a:r>
              <a:rPr lang="en-GB" dirty="0"/>
              <a:t> is the URI or resource</a:t>
            </a:r>
          </a:p>
          <a:p>
            <a:pPr marL="571500" indent="-457200"/>
            <a:r>
              <a:rPr lang="en-GB" dirty="0"/>
              <a:t>Accept: text/html are the headers</a:t>
            </a:r>
          </a:p>
          <a:p>
            <a:pPr marL="11430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API REST</a:t>
            </a:r>
            <a:br>
              <a:rPr lang="en-GB" dirty="0"/>
            </a:br>
            <a:r>
              <a:rPr lang="en-GB" dirty="0"/>
              <a:t>Example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GB" dirty="0"/>
              <a:t>REST RESPONSE</a:t>
            </a:r>
          </a:p>
          <a:p>
            <a:pPr lvl="1"/>
            <a:r>
              <a:rPr lang="en-GB" dirty="0"/>
              <a:t>HTTP/1.1 200 OK</a:t>
            </a:r>
          </a:p>
          <a:p>
            <a:pPr lvl="1"/>
            <a:r>
              <a:rPr lang="en-GB" dirty="0"/>
              <a:t>Content-Type: text/html</a:t>
            </a:r>
          </a:p>
          <a:p>
            <a:pPr lvl="1"/>
            <a:r>
              <a:rPr lang="en-GB" dirty="0"/>
              <a:t>body:</a:t>
            </a:r>
          </a:p>
          <a:p>
            <a:pPr lvl="2"/>
            <a:r>
              <a:rPr lang="en-GB" dirty="0"/>
              <a:t>{news: [Android: security breach discovered, </a:t>
            </a:r>
          </a:p>
          <a:p>
            <a:pPr marL="914400" lvl="2" indent="0">
              <a:buNone/>
            </a:pPr>
            <a:r>
              <a:rPr lang="en-GB" dirty="0"/>
              <a:t>                  Global: NSA cracks iPhone X]}</a:t>
            </a:r>
          </a:p>
        </p:txBody>
      </p:sp>
    </p:spTree>
    <p:extLst>
      <p:ext uri="{BB962C8B-B14F-4D97-AF65-F5344CB8AC3E}">
        <p14:creationId xmlns:p14="http://schemas.microsoft.com/office/powerpoint/2010/main" val="84219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897</Words>
  <Application>Microsoft Macintosh PowerPoint</Application>
  <PresentationFormat>Presentación en pantalla (4:3)</PresentationFormat>
  <Paragraphs>218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Calibri</vt:lpstr>
      <vt:lpstr>Courier New</vt:lpstr>
      <vt:lpstr>Gill Sans MT</vt:lpstr>
      <vt:lpstr>Wingdings</vt:lpstr>
      <vt:lpstr>Claridad</vt:lpstr>
      <vt:lpstr>Diseño personalizado</vt:lpstr>
      <vt:lpstr>Web Service Testing API REST</vt:lpstr>
      <vt:lpstr>Agenda</vt:lpstr>
      <vt:lpstr>Introduction </vt:lpstr>
      <vt:lpstr>What is  REST</vt:lpstr>
      <vt:lpstr>What is  REST</vt:lpstr>
      <vt:lpstr>What is  REST</vt:lpstr>
      <vt:lpstr>REST request  parts</vt:lpstr>
      <vt:lpstr>API REST Example</vt:lpstr>
      <vt:lpstr>API REST Example</vt:lpstr>
      <vt:lpstr>URI</vt:lpstr>
      <vt:lpstr>Methods</vt:lpstr>
      <vt:lpstr>Response  Codes</vt:lpstr>
      <vt:lpstr>REST request analisys</vt:lpstr>
      <vt:lpstr>Client / Server  Communication Analisys</vt:lpstr>
      <vt:lpstr>Google Development  Tools</vt:lpstr>
      <vt:lpstr>Example</vt:lpstr>
      <vt:lpstr>Example</vt:lpstr>
      <vt:lpstr>Fiddler</vt:lpstr>
      <vt:lpstr>Fiddler example</vt:lpstr>
      <vt:lpstr>REST interception</vt:lpstr>
      <vt:lpstr>HTTP traffic interception</vt:lpstr>
      <vt:lpstr>BurpSuite</vt:lpstr>
      <vt:lpstr>Configuration</vt:lpstr>
      <vt:lpstr>Burpsuite  configuration</vt:lpstr>
      <vt:lpstr>Firefox Configuration</vt:lpstr>
      <vt:lpstr>HTTP history</vt:lpstr>
      <vt:lpstr>SSL interception</vt:lpstr>
      <vt:lpstr>Repeat requests</vt:lpstr>
      <vt:lpstr>Repeat requests</vt:lpstr>
      <vt:lpstr>Request interception</vt:lpstr>
      <vt:lpstr>Interception  example</vt:lpstr>
      <vt:lpstr>Interception  example</vt:lpstr>
      <vt:lpstr>Interception  example</vt:lpstr>
      <vt:lpstr>FoxyProxy</vt:lpstr>
      <vt:lpstr>FoxyProxy Configuration</vt:lpstr>
      <vt:lpstr>Remember</vt:lpstr>
      <vt:lpstr>Burp Suite filters</vt:lpstr>
      <vt:lpstr>Burp Suite Filter  (Request)</vt:lpstr>
      <vt:lpstr>Burp Suite filters  (Response)</vt:lpstr>
      <vt:lpstr>Send REST requests</vt:lpstr>
      <vt:lpstr>Postman</vt:lpstr>
      <vt:lpstr>Download postman: https://getpostman.com</vt:lpstr>
      <vt:lpstr>Create a request</vt:lpstr>
      <vt:lpstr>Create a POST  request with body</vt:lpstr>
      <vt:lpstr>Authorization</vt:lpstr>
      <vt:lpstr>Assertions</vt:lpstr>
      <vt:lpstr>Environments</vt:lpstr>
      <vt:lpstr>Environments</vt:lpstr>
      <vt:lpstr>Export</vt:lpstr>
      <vt:lpstr>Documentation</vt:lpstr>
      <vt:lpstr>Swagger / OpenAPI</vt:lpstr>
      <vt:lpstr>Swagger</vt:lpstr>
      <vt:lpstr>Swagger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Testing API REST</dc:title>
  <dc:creator>Toni Robres</dc:creator>
  <cp:lastModifiedBy>Toni Robres</cp:lastModifiedBy>
  <cp:revision>1</cp:revision>
  <dcterms:created xsi:type="dcterms:W3CDTF">2018-10-23T15:02:52Z</dcterms:created>
  <dcterms:modified xsi:type="dcterms:W3CDTF">2018-10-23T15:08:35Z</dcterms:modified>
</cp:coreProperties>
</file>