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3" r:id="rId8"/>
    <p:sldId id="272" r:id="rId9"/>
    <p:sldId id="264" r:id="rId10"/>
    <p:sldId id="259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0FD8-FCFE-4995-8DED-4F63030F800F}" v="38" dt="2023-11-21T22:36:2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5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6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7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322EAD-D2F7-4471-A3D4-D7CBA503C35D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CD2291-8E84-4B08-A8DE-E9A24145F2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6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DF0-7A67-3275-0C7C-540CC454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9312"/>
            <a:ext cx="9144000" cy="2387600"/>
          </a:xfrm>
        </p:spPr>
        <p:txBody>
          <a:bodyPr/>
          <a:lstStyle/>
          <a:p>
            <a:r>
              <a:rPr lang="en-US" dirty="0"/>
              <a:t>Mapping-Stations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6520-08C7-5551-5C41-35888A5FC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939" y="6012759"/>
            <a:ext cx="3870121" cy="405286"/>
          </a:xfrm>
        </p:spPr>
        <p:txBody>
          <a:bodyPr>
            <a:normAutofit/>
          </a:bodyPr>
          <a:lstStyle/>
          <a:p>
            <a:r>
              <a:rPr lang="en-US" dirty="0"/>
              <a:t>Developed by James Wang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A9E17-B141-FA19-928E-61B4530DDA78}"/>
              </a:ext>
            </a:extLst>
          </p:cNvPr>
          <p:cNvSpPr txBox="1">
            <a:spLocks/>
          </p:cNvSpPr>
          <p:nvPr/>
        </p:nvSpPr>
        <p:spPr>
          <a:xfrm>
            <a:off x="838199" y="4608113"/>
            <a:ext cx="10515600" cy="91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Aim: </a:t>
            </a:r>
            <a:r>
              <a:rPr lang="en-US" sz="2200" dirty="0">
                <a:solidFill>
                  <a:schemeClr val="tx1"/>
                </a:solidFill>
              </a:rPr>
              <a:t>create a code library To automate the matching of water quality and streamflow discharge stations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840" y="303567"/>
            <a:ext cx="8134317" cy="5554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1901887" y="6025654"/>
            <a:ext cx="838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Meandering not represented in </a:t>
            </a:r>
            <a:r>
              <a:rPr lang="en-US" sz="2400" dirty="0" err="1"/>
              <a:t>HydroRIVERs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3673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8788-56BF-9682-391F-A72E1E3B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395" y="303569"/>
            <a:ext cx="9133210" cy="578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B4748-9A1A-535A-CAB8-9111D56D129C}"/>
              </a:ext>
            </a:extLst>
          </p:cNvPr>
          <p:cNvSpPr txBox="1"/>
          <p:nvPr/>
        </p:nvSpPr>
        <p:spPr>
          <a:xfrm>
            <a:off x="665720" y="6167411"/>
            <a:ext cx="1086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Station distance from river network, station coordinate, and complex river structures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8154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0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D11A-F5E2-C3D8-3234-8845C4C4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462"/>
            <a:ext cx="10515600" cy="912443"/>
          </a:xfrm>
        </p:spPr>
        <p:txBody>
          <a:bodyPr>
            <a:normAutofit/>
          </a:bodyPr>
          <a:lstStyle/>
          <a:p>
            <a:r>
              <a:rPr lang="en-US" sz="3600" dirty="0"/>
              <a:t>Aim: </a:t>
            </a:r>
            <a:r>
              <a:rPr lang="en-US" sz="2200" dirty="0"/>
              <a:t>create a code library that automates the matching of water quality and streamflow discharge stations</a:t>
            </a:r>
            <a:endParaRPr lang="en-CA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4BA5C-CB73-164C-A979-420CA63E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258"/>
            <a:ext cx="5005362" cy="389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Key Functionality</a:t>
            </a:r>
          </a:p>
          <a:p>
            <a:pPr marL="0" indent="0">
              <a:buNone/>
            </a:pPr>
            <a:r>
              <a:rPr lang="en-US" dirty="0"/>
              <a:t>- Read in sets of station data</a:t>
            </a:r>
          </a:p>
          <a:p>
            <a:pPr marL="0" indent="0">
              <a:buNone/>
            </a:pPr>
            <a:r>
              <a:rPr lang="en-US" dirty="0"/>
              <a:t>- Read in a hydro network dataset</a:t>
            </a:r>
          </a:p>
          <a:p>
            <a:pPr marL="0" indent="0">
              <a:buNone/>
            </a:pPr>
            <a:r>
              <a:rPr lang="en-US" dirty="0"/>
              <a:t>- Traverse the river dataset from origin points to candidate points</a:t>
            </a:r>
          </a:p>
          <a:p>
            <a:pPr marL="0" indent="0">
              <a:buNone/>
            </a:pPr>
            <a:r>
              <a:rPr lang="en-US" dirty="0"/>
              <a:t>- Measure the distance between matched stations along the river network</a:t>
            </a:r>
          </a:p>
          <a:p>
            <a:pPr marL="0" indent="0">
              <a:buNone/>
            </a:pPr>
            <a:r>
              <a:rPr lang="en-US" dirty="0"/>
              <a:t>- Quantify the number of days of data overlap between matched stations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639C7-545B-D9CE-F30A-DDB8B3C7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8724" b="1097"/>
          <a:stretch/>
        </p:blipFill>
        <p:spPr>
          <a:xfrm>
            <a:off x="6738268" y="1924099"/>
            <a:ext cx="4897006" cy="4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576-E711-4F2F-D514-F1337611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511-2227-1323-20A7-D5FC196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527" y="2016137"/>
            <a:ext cx="5851321" cy="44899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Load the origin and candidate stations and river network datasets into memory</a:t>
            </a:r>
          </a:p>
          <a:p>
            <a:r>
              <a:rPr lang="en-US" dirty="0"/>
              <a:t>Step 2: Assign stations to the river data</a:t>
            </a:r>
          </a:p>
          <a:p>
            <a:pPr lvl="1"/>
            <a:r>
              <a:rPr lang="en-CA" dirty="0"/>
              <a:t>Stations are assigned to the nearest river segment (purple)</a:t>
            </a:r>
          </a:p>
          <a:p>
            <a:pPr lvl="1"/>
            <a:r>
              <a:rPr lang="en-CA" dirty="0"/>
              <a:t>Station data and position along the river segment are saved to the river dataset loaded in memory</a:t>
            </a:r>
          </a:p>
          <a:p>
            <a:pPr lvl="1"/>
            <a:r>
              <a:rPr lang="en-CA" dirty="0"/>
              <a:t>Position is the distance from the head of the river segment to the point on the river closest to the station (blue)</a:t>
            </a:r>
          </a:p>
          <a:p>
            <a:r>
              <a:rPr lang="en-CA" dirty="0"/>
              <a:t>Step 3: Convert the river segment to a directed graph</a:t>
            </a:r>
          </a:p>
          <a:p>
            <a:pPr lvl="1"/>
            <a:r>
              <a:rPr lang="en-CA" dirty="0"/>
              <a:t>Maintains the attributes of each segment as edge attributes</a:t>
            </a:r>
          </a:p>
          <a:p>
            <a:r>
              <a:rPr lang="en-CA" dirty="0"/>
              <a:t>Step 4: Iterate through every edge of the graph and match each origin station to a specified number of candidate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ABC6-12AA-BD2E-9A7A-0B1D3EE4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80" y="1978769"/>
            <a:ext cx="5466604" cy="45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9A62A-31B1-791C-2D51-1AF672F900C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9149A-4FEE-F931-6EE0-92E31CB98F7C}"/>
              </a:ext>
            </a:extLst>
          </p:cNvPr>
          <p:cNvSpPr/>
          <p:nvPr/>
        </p:nvSpPr>
        <p:spPr>
          <a:xfrm>
            <a:off x="462789" y="414020"/>
            <a:ext cx="1827405" cy="8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Start with the edge the origin station is on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A2DEE3-BF09-1F3D-8D15-754171C9C40F}"/>
              </a:ext>
            </a:extLst>
          </p:cNvPr>
          <p:cNvSpPr/>
          <p:nvPr/>
        </p:nvSpPr>
        <p:spPr>
          <a:xfrm>
            <a:off x="457882" y="1784991"/>
            <a:ext cx="1827401" cy="662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stations on this edge?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BABAC8-96C7-282A-92CA-C4B92A0DFCC6}"/>
              </a:ext>
            </a:extLst>
          </p:cNvPr>
          <p:cNvSpPr/>
          <p:nvPr/>
        </p:nvSpPr>
        <p:spPr>
          <a:xfrm>
            <a:off x="462790" y="2958542"/>
            <a:ext cx="1827401" cy="826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Depth travelled within algorithm parameters?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FB783-6728-1F2E-6D24-AE2B0199F1E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371583" y="2447695"/>
            <a:ext cx="4908" cy="51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30D49-6E84-2C1F-1B3A-4FDC0F2CD2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376491" y="3784844"/>
            <a:ext cx="0" cy="587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2F94F5-3553-2AAB-A76E-F2D3A113CD3A}"/>
              </a:ext>
            </a:extLst>
          </p:cNvPr>
          <p:cNvSpPr/>
          <p:nvPr/>
        </p:nvSpPr>
        <p:spPr>
          <a:xfrm>
            <a:off x="467699" y="4372486"/>
            <a:ext cx="1817584" cy="73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Sort candidate stations by distance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B59BFE-8514-0D17-5F99-7C9245C2E90E}"/>
              </a:ext>
            </a:extLst>
          </p:cNvPr>
          <p:cNvCxnSpPr>
            <a:cxnSpLocks/>
            <a:stCxn id="21" idx="2"/>
            <a:endCxn id="76" idx="0"/>
          </p:cNvCxnSpPr>
          <p:nvPr/>
        </p:nvCxnSpPr>
        <p:spPr>
          <a:xfrm flipH="1">
            <a:off x="1366674" y="5104735"/>
            <a:ext cx="9817" cy="388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A8C0CD-B7B7-4A8E-570C-FE6D582E6E6E}"/>
              </a:ext>
            </a:extLst>
          </p:cNvPr>
          <p:cNvSpPr/>
          <p:nvPr/>
        </p:nvSpPr>
        <p:spPr>
          <a:xfrm>
            <a:off x="5065191" y="5415223"/>
            <a:ext cx="2049715" cy="867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Add stations within distance parameters to matches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6B1A556-822B-0D94-0DC3-FD1E78CA8EC7}"/>
              </a:ext>
            </a:extLst>
          </p:cNvPr>
          <p:cNvSpPr/>
          <p:nvPr/>
        </p:nvSpPr>
        <p:spPr>
          <a:xfrm>
            <a:off x="5065191" y="4218827"/>
            <a:ext cx="2049715" cy="810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desired number of matches been made?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BF5E6B0-2B2D-B578-B60E-4D677E1B9A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099273" y="1507772"/>
            <a:ext cx="549530" cy="4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6EE0B5E-E491-0633-18E0-04DFCBB17C8B}"/>
              </a:ext>
            </a:extLst>
          </p:cNvPr>
          <p:cNvSpPr/>
          <p:nvPr/>
        </p:nvSpPr>
        <p:spPr>
          <a:xfrm>
            <a:off x="2895856" y="1654936"/>
            <a:ext cx="2117603" cy="90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edge in the direction being travelled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0B342F-8416-E78C-D6AF-525C1AD916F2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2285283" y="2106818"/>
            <a:ext cx="61057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9714770-0FEE-2F6E-D0F9-D451910E3788}"/>
              </a:ext>
            </a:extLst>
          </p:cNvPr>
          <p:cNvSpPr/>
          <p:nvPr/>
        </p:nvSpPr>
        <p:spPr>
          <a:xfrm>
            <a:off x="457882" y="5493016"/>
            <a:ext cx="1817584" cy="711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 the stations already been added?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4C161FE-28FF-794C-4FCF-76485E867880}"/>
              </a:ext>
            </a:extLst>
          </p:cNvPr>
          <p:cNvCxnSpPr>
            <a:cxnSpLocks/>
            <a:stCxn id="76" idx="3"/>
            <a:endCxn id="67" idx="2"/>
          </p:cNvCxnSpPr>
          <p:nvPr/>
        </p:nvCxnSpPr>
        <p:spPr>
          <a:xfrm flipV="1">
            <a:off x="2275466" y="2558700"/>
            <a:ext cx="1679192" cy="32900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B40BCB1-5F9A-BBDE-AF52-58C4BB1C3D76}"/>
              </a:ext>
            </a:extLst>
          </p:cNvPr>
          <p:cNvCxnSpPr>
            <a:cxnSpLocks/>
            <a:stCxn id="67" idx="0"/>
            <a:endCxn id="5" idx="0"/>
          </p:cNvCxnSpPr>
          <p:nvPr/>
        </p:nvCxnSpPr>
        <p:spPr>
          <a:xfrm rot="16200000" flipH="1" flipV="1">
            <a:off x="2598093" y="428425"/>
            <a:ext cx="130055" cy="2583075"/>
          </a:xfrm>
          <a:prstGeom prst="bentConnector3">
            <a:avLst>
              <a:gd name="adj1" fmla="val -1757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91914B6-549A-FFA0-0C6A-CEC853EE983C}"/>
              </a:ext>
            </a:extLst>
          </p:cNvPr>
          <p:cNvSpPr/>
          <p:nvPr/>
        </p:nvSpPr>
        <p:spPr>
          <a:xfrm>
            <a:off x="5246460" y="1744079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Move to the next origin station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5550DDB-6C97-92D5-79B3-582CDC411232}"/>
              </a:ext>
            </a:extLst>
          </p:cNvPr>
          <p:cNvCxnSpPr>
            <a:cxnSpLocks/>
            <a:stCxn id="133" idx="0"/>
            <a:endCxn id="4" idx="3"/>
          </p:cNvCxnSpPr>
          <p:nvPr/>
        </p:nvCxnSpPr>
        <p:spPr>
          <a:xfrm rot="16200000" flipV="1">
            <a:off x="3734400" y="-619465"/>
            <a:ext cx="919338" cy="38077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9E86C14-F0C8-9AD0-6B55-8E6EDAF8DAF0}"/>
              </a:ext>
            </a:extLst>
          </p:cNvPr>
          <p:cNvSpPr/>
          <p:nvPr/>
        </p:nvSpPr>
        <p:spPr>
          <a:xfrm>
            <a:off x="5246461" y="3051495"/>
            <a:ext cx="1702965" cy="650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 there more origin stations?</a:t>
            </a:r>
            <a:endParaRPr lang="en-CA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38DC37-5BE3-A709-F229-5246866E5F73}"/>
              </a:ext>
            </a:extLst>
          </p:cNvPr>
          <p:cNvCxnSpPr>
            <a:cxnSpLocks/>
            <a:stCxn id="143" idx="0"/>
            <a:endCxn id="133" idx="2"/>
          </p:cNvCxnSpPr>
          <p:nvPr/>
        </p:nvCxnSpPr>
        <p:spPr>
          <a:xfrm flipH="1" flipV="1">
            <a:off x="6097943" y="2394529"/>
            <a:ext cx="1" cy="656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BB3FB7F-F8F6-1514-81AB-3F2E6ED6D72B}"/>
              </a:ext>
            </a:extLst>
          </p:cNvPr>
          <p:cNvSpPr/>
          <p:nvPr/>
        </p:nvSpPr>
        <p:spPr>
          <a:xfrm>
            <a:off x="7686461" y="2934844"/>
            <a:ext cx="1308683" cy="881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Exit</a:t>
            </a:r>
            <a:endParaRPr lang="en-CA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EEB46C-8A1B-C3A7-1BA8-B688F03B4D91}"/>
              </a:ext>
            </a:extLst>
          </p:cNvPr>
          <p:cNvCxnSpPr>
            <a:cxnSpLocks/>
            <a:stCxn id="143" idx="3"/>
            <a:endCxn id="153" idx="1"/>
          </p:cNvCxnSpPr>
          <p:nvPr/>
        </p:nvCxnSpPr>
        <p:spPr>
          <a:xfrm flipV="1">
            <a:off x="6949426" y="3375347"/>
            <a:ext cx="737035" cy="1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313B9CA-E48B-0066-09E8-3B9E67731AE8}"/>
              </a:ext>
            </a:extLst>
          </p:cNvPr>
          <p:cNvCxnSpPr>
            <a:cxnSpLocks/>
            <a:stCxn id="54" idx="0"/>
            <a:endCxn id="143" idx="2"/>
          </p:cNvCxnSpPr>
          <p:nvPr/>
        </p:nvCxnSpPr>
        <p:spPr>
          <a:xfrm flipV="1">
            <a:off x="6090049" y="3701945"/>
            <a:ext cx="7895" cy="516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7D9C166-4E1E-C74D-F97D-5B506B2A56BB}"/>
              </a:ext>
            </a:extLst>
          </p:cNvPr>
          <p:cNvCxnSpPr>
            <a:cxnSpLocks/>
            <a:stCxn id="54" idx="1"/>
            <a:endCxn id="67" idx="2"/>
          </p:cNvCxnSpPr>
          <p:nvPr/>
        </p:nvCxnSpPr>
        <p:spPr>
          <a:xfrm rot="10800000">
            <a:off x="3954659" y="2558700"/>
            <a:ext cx="1110533" cy="20653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52491AD-BE1F-55E1-F0B9-E353C104DAC0}"/>
              </a:ext>
            </a:extLst>
          </p:cNvPr>
          <p:cNvCxnSpPr>
            <a:cxnSpLocks/>
            <a:stCxn id="29" idx="0"/>
            <a:endCxn id="54" idx="2"/>
          </p:cNvCxnSpPr>
          <p:nvPr/>
        </p:nvCxnSpPr>
        <p:spPr>
          <a:xfrm flipV="1">
            <a:off x="6090049" y="5029260"/>
            <a:ext cx="0" cy="3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5110A55-EC7D-542C-C459-C57902C5D49C}"/>
              </a:ext>
            </a:extLst>
          </p:cNvPr>
          <p:cNvCxnSpPr>
            <a:cxnSpLocks/>
            <a:stCxn id="76" idx="3"/>
            <a:endCxn id="29" idx="1"/>
          </p:cNvCxnSpPr>
          <p:nvPr/>
        </p:nvCxnSpPr>
        <p:spPr>
          <a:xfrm flipV="1">
            <a:off x="2275466" y="5848726"/>
            <a:ext cx="27897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3EA99FC1-FE2E-BB7B-DFAB-73426D921E01}"/>
              </a:ext>
            </a:extLst>
          </p:cNvPr>
          <p:cNvSpPr txBox="1"/>
          <p:nvPr/>
        </p:nvSpPr>
        <p:spPr>
          <a:xfrm>
            <a:off x="2267015" y="19149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4F7E98E-A2B3-8C67-7B3F-87FB23558D3F}"/>
              </a:ext>
            </a:extLst>
          </p:cNvPr>
          <p:cNvSpPr txBox="1"/>
          <p:nvPr/>
        </p:nvSpPr>
        <p:spPr>
          <a:xfrm>
            <a:off x="7011645" y="106225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D9915FF-DD37-4C49-62D9-2BE2BA3E95AF}"/>
              </a:ext>
            </a:extLst>
          </p:cNvPr>
          <p:cNvSpPr txBox="1"/>
          <p:nvPr/>
        </p:nvSpPr>
        <p:spPr>
          <a:xfrm>
            <a:off x="4229762" y="5659972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57CD62A-8B9D-F4F0-42D6-6B670E590742}"/>
              </a:ext>
            </a:extLst>
          </p:cNvPr>
          <p:cNvSpPr txBox="1"/>
          <p:nvPr/>
        </p:nvSpPr>
        <p:spPr>
          <a:xfrm>
            <a:off x="4254525" y="422812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51D8A21-6B4A-68B0-F70E-3617931277CF}"/>
              </a:ext>
            </a:extLst>
          </p:cNvPr>
          <p:cNvSpPr txBox="1"/>
          <p:nvPr/>
        </p:nvSpPr>
        <p:spPr>
          <a:xfrm>
            <a:off x="6945479" y="3182939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9BE0E2C-A0E9-B24A-F378-3EBC8C472889}"/>
              </a:ext>
            </a:extLst>
          </p:cNvPr>
          <p:cNvSpPr txBox="1"/>
          <p:nvPr/>
        </p:nvSpPr>
        <p:spPr>
          <a:xfrm>
            <a:off x="3617233" y="5014311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FB6AB09-54F3-8599-06A8-1CB6D9FF31FA}"/>
              </a:ext>
            </a:extLst>
          </p:cNvPr>
          <p:cNvSpPr txBox="1"/>
          <p:nvPr/>
        </p:nvSpPr>
        <p:spPr>
          <a:xfrm>
            <a:off x="5779296" y="377163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B69306B-C7C1-C11E-9C88-519AE563A287}"/>
              </a:ext>
            </a:extLst>
          </p:cNvPr>
          <p:cNvSpPr txBox="1"/>
          <p:nvPr/>
        </p:nvSpPr>
        <p:spPr>
          <a:xfrm>
            <a:off x="5779296" y="2527123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E63D8A0-8234-F4BF-DFDF-75335EB9E80C}"/>
              </a:ext>
            </a:extLst>
          </p:cNvPr>
          <p:cNvSpPr txBox="1"/>
          <p:nvPr/>
        </p:nvSpPr>
        <p:spPr>
          <a:xfrm>
            <a:off x="1052700" y="2501105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656723E-85A4-53DC-E36C-F0F3F89AC283}"/>
              </a:ext>
            </a:extLst>
          </p:cNvPr>
          <p:cNvSpPr txBox="1"/>
          <p:nvPr/>
        </p:nvSpPr>
        <p:spPr>
          <a:xfrm>
            <a:off x="1048028" y="3848788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DA0107E-DF11-13A4-0A79-CBA185F2425F}"/>
              </a:ext>
            </a:extLst>
          </p:cNvPr>
          <p:cNvCxnSpPr>
            <a:cxnSpLocks/>
            <a:stCxn id="9" idx="3"/>
            <a:endCxn id="143" idx="1"/>
          </p:cNvCxnSpPr>
          <p:nvPr/>
        </p:nvCxnSpPr>
        <p:spPr>
          <a:xfrm>
            <a:off x="2290191" y="3371693"/>
            <a:ext cx="2956270" cy="502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CD210BE-18EA-819F-DA00-15FBA6C002D1}"/>
              </a:ext>
            </a:extLst>
          </p:cNvPr>
          <p:cNvSpPr txBox="1"/>
          <p:nvPr/>
        </p:nvSpPr>
        <p:spPr>
          <a:xfrm>
            <a:off x="2417603" y="3173310"/>
            <a:ext cx="63729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No</a:t>
            </a:r>
            <a:endParaRPr lang="en-CA" b="1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336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A2B1-1242-6B2C-9DC2-2108C0D4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network traversal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05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E48C2E-3AB5-F32E-30EE-12C7B98F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250"/>
            <a:ext cx="10515600" cy="904875"/>
          </a:xfrm>
        </p:spPr>
        <p:txBody>
          <a:bodyPr/>
          <a:lstStyle/>
          <a:p>
            <a:r>
              <a:rPr lang="en-US" dirty="0"/>
              <a:t>Station Matching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C89F3-26C5-184E-3A89-D752C305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4" y="1992752"/>
            <a:ext cx="10616268" cy="2356325"/>
          </a:xfrm>
        </p:spPr>
        <p:txBody>
          <a:bodyPr>
            <a:normAutofit/>
          </a:bodyPr>
          <a:lstStyle/>
          <a:p>
            <a:r>
              <a:rPr lang="en-US" dirty="0"/>
              <a:t>Step 5: Record data</a:t>
            </a:r>
          </a:p>
          <a:p>
            <a:pPr lvl="1"/>
            <a:r>
              <a:rPr lang="en-US" dirty="0"/>
              <a:t>Save the distance from each station to the network</a:t>
            </a:r>
          </a:p>
          <a:p>
            <a:pPr lvl="1"/>
            <a:r>
              <a:rPr lang="en-US" dirty="0"/>
              <a:t>Save the distance between origin and candidate stations along the network</a:t>
            </a:r>
          </a:p>
          <a:p>
            <a:pPr lvl="1"/>
            <a:r>
              <a:rPr lang="en-US" dirty="0"/>
              <a:t>Save the path taken along the directed graph to reach each candidate station</a:t>
            </a:r>
          </a:p>
          <a:p>
            <a:pPr lvl="1"/>
            <a:r>
              <a:rPr lang="en-US" dirty="0"/>
              <a:t>Calculate the number of days of overlapping data between matched stations</a:t>
            </a:r>
          </a:p>
          <a:p>
            <a:r>
              <a:rPr lang="en-US" dirty="0"/>
              <a:t>Step 6: Calculate the number of days of overlapping data between matched stations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29F0-53FE-79C0-650A-AF26CD15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4349077"/>
            <a:ext cx="1189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F9C8-8E2A-CB8B-A0EF-6DD59995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function vs Manual matching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FAE-6534-0E4B-1BBD-4243AD82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580"/>
            <a:ext cx="3789784" cy="4353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manually matched pairs as a comparison for matched stations, and the Ontario Hydro Network dataset for distance, it was found that the function correctly matches all stations in </a:t>
            </a:r>
            <a:r>
              <a:rPr lang="en-US" dirty="0" err="1"/>
              <a:t>q_c_pairs</a:t>
            </a:r>
            <a:r>
              <a:rPr lang="en-US" dirty="0"/>
              <a:t>. The greater the resolution of the river network used, the more accurate station matching is and distance calculations are.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4777-F047-325E-15F3-B3B4D900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1" y="1574422"/>
            <a:ext cx="6914348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37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a river&#10;&#10;Description automatically generated">
            <a:extLst>
              <a:ext uri="{FF2B5EF4-FFF2-40B4-BE49-F238E27FC236}">
                <a16:creationId xmlns:a16="http://schemas.microsoft.com/office/drawing/2014/main" id="{932A9B2F-3F3C-419C-147D-862A9855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53" y="270013"/>
            <a:ext cx="9155091" cy="5686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2C1DB-0B60-6224-83DB-52955428AB15}"/>
              </a:ext>
            </a:extLst>
          </p:cNvPr>
          <p:cNvSpPr txBox="1"/>
          <p:nvPr/>
        </p:nvSpPr>
        <p:spPr>
          <a:xfrm>
            <a:off x="1901889" y="6050821"/>
            <a:ext cx="838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River segments not represented in </a:t>
            </a:r>
            <a:r>
              <a:rPr lang="en-US" sz="2400" dirty="0" err="1"/>
              <a:t>HydroRIVERs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9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817c9f-a069-4af9-bf19-88a4203e56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E32792613CC46B84177EFD2FD1F3F" ma:contentTypeVersion="16" ma:contentTypeDescription="Create a new document." ma:contentTypeScope="" ma:versionID="8e0a6dc71b74d0092e34cafaa830c7c3">
  <xsd:schema xmlns:xsd="http://www.w3.org/2001/XMLSchema" xmlns:xs="http://www.w3.org/2001/XMLSchema" xmlns:p="http://schemas.microsoft.com/office/2006/metadata/properties" xmlns:ns3="76c329b8-1b9b-4910-aef9-535b284a4dc7" xmlns:ns4="75817c9f-a069-4af9-bf19-88a4203e567d" targetNamespace="http://schemas.microsoft.com/office/2006/metadata/properties" ma:root="true" ma:fieldsID="cf655294306417df7d9bbecf07452674" ns3:_="" ns4:_="">
    <xsd:import namespace="76c329b8-1b9b-4910-aef9-535b284a4dc7"/>
    <xsd:import namespace="75817c9f-a069-4af9-bf19-88a4203e56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329b8-1b9b-4910-aef9-535b284a4d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17c9f-a069-4af9-bf19-88a4203e5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8831A7-B48D-40B6-935D-6161DC03AD67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5817c9f-a069-4af9-bf19-88a4203e567d"/>
    <ds:schemaRef ds:uri="76c329b8-1b9b-4910-aef9-535b284a4dc7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06FA0F-409F-4614-B962-6D90503E8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D5D998-A9CD-462C-8CEF-667153A05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329b8-1b9b-4910-aef9-535b284a4dc7"/>
    <ds:schemaRef ds:uri="75817c9f-a069-4af9-bf19-88a4203e5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3951</TotalTime>
  <Words>450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Mapping-Stations</vt:lpstr>
      <vt:lpstr>Aim: create a code library that automates the matching of water quality and streamflow discharge stations</vt:lpstr>
      <vt:lpstr>Station Matching</vt:lpstr>
      <vt:lpstr>PowerPoint Presentation</vt:lpstr>
      <vt:lpstr>River network traversal</vt:lpstr>
      <vt:lpstr>Station Matching (cont)</vt:lpstr>
      <vt:lpstr>function vs Manual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Wang</dc:creator>
  <cp:lastModifiedBy>James Wang</cp:lastModifiedBy>
  <cp:revision>3</cp:revision>
  <dcterms:created xsi:type="dcterms:W3CDTF">2023-11-17T17:41:21Z</dcterms:created>
  <dcterms:modified xsi:type="dcterms:W3CDTF">2023-11-27T03:54:42Z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0x010100F3BE32792613CC46B84177EFD2FD1F3F</vt:lpwstr>
  </property>
</Properties>
</file>