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258" r:id="rId7"/>
    <p:sldId id="274" r:id="rId8"/>
    <p:sldId id="273" r:id="rId9"/>
    <p:sldId id="272" r:id="rId10"/>
    <p:sldId id="264" r:id="rId11"/>
    <p:sldId id="259" r:id="rId12"/>
    <p:sldId id="271" r:id="rId13"/>
    <p:sldId id="266" r:id="rId14"/>
    <p:sldId id="267" r:id="rId15"/>
    <p:sldId id="268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1305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40FD8-FCFE-4995-8DED-4F63030F800F}" v="38" dt="2023-11-21T22:36:26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3761A-1727-48EE-803F-EC09E4B33AC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A3AFF-6D77-4BFE-AF21-4F1CE1B45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59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assumption is made that the distance calculations generated by the organizations developing the datasets is more accurate and checked to a greater standard than what is calculated during script runtime. Therefore, the </a:t>
            </a:r>
            <a:r>
              <a:rPr lang="en-CA" dirty="0" err="1"/>
              <a:t>dist_along</a:t>
            </a:r>
            <a:r>
              <a:rPr lang="en-CA" dirty="0"/>
              <a:t> is calculated relative to the dataset length, IF PROVIDED and present in the line dataset. If not explicitly provided, the runtime calculated distance is used for </a:t>
            </a:r>
            <a:r>
              <a:rPr lang="en-CA" dirty="0" err="1"/>
              <a:t>dist_along</a:t>
            </a:r>
            <a:r>
              <a:rPr lang="en-CA" dirty="0"/>
              <a:t>. These values and station data are stored in a data container within the line segment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Basic </a:t>
            </a:r>
            <a:r>
              <a:rPr lang="en-CA" dirty="0" err="1"/>
              <a:t>dfs_search</a:t>
            </a:r>
            <a:r>
              <a:rPr lang="en-CA" dirty="0"/>
              <a:t>() flowchart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04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Distances are not accurate, but the matching of stations is still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770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Both distance and matching are incorrect.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23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035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3AFF-6D77-4BFE-AF21-4F1CE1B45C8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99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58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93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5322EAD-D2F7-4471-A3D4-D7CBA503C3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75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15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22EAD-D2F7-4471-A3D4-D7CBA503C3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169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16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01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70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7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097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24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5322EAD-D2F7-4471-A3D4-D7CBA503C3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96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wilight-goose/Mapping-Station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ADF0-7A67-3275-0C7C-540CC4547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79312"/>
            <a:ext cx="9144000" cy="2387600"/>
          </a:xfrm>
        </p:spPr>
        <p:txBody>
          <a:bodyPr/>
          <a:lstStyle/>
          <a:p>
            <a:r>
              <a:rPr lang="en-US" dirty="0"/>
              <a:t>Mapping-Stations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46520-08C7-5551-5C41-35888A5FC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0939" y="6012759"/>
            <a:ext cx="3870121" cy="405286"/>
          </a:xfrm>
        </p:spPr>
        <p:txBody>
          <a:bodyPr>
            <a:normAutofit/>
          </a:bodyPr>
          <a:lstStyle/>
          <a:p>
            <a:r>
              <a:rPr lang="en-US" dirty="0"/>
              <a:t>Developed by James Wang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BA9E17-B141-FA19-928E-61B4530DDA78}"/>
              </a:ext>
            </a:extLst>
          </p:cNvPr>
          <p:cNvSpPr txBox="1">
            <a:spLocks/>
          </p:cNvSpPr>
          <p:nvPr/>
        </p:nvSpPr>
        <p:spPr>
          <a:xfrm>
            <a:off x="838199" y="4608113"/>
            <a:ext cx="10515600" cy="912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Aim: </a:t>
            </a:r>
            <a:r>
              <a:rPr lang="en-US" sz="2200" dirty="0">
                <a:solidFill>
                  <a:schemeClr val="tx1"/>
                </a:solidFill>
              </a:rPr>
              <a:t>create a code library To automate the matching of water quality and streamflow discharge stations</a:t>
            </a:r>
            <a:endParaRPr lang="en-CA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5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A9B2F-3F3C-419C-147D-862A98558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4592" y="270013"/>
            <a:ext cx="8442811" cy="5686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42C1DB-0B60-6224-83DB-52955428AB15}"/>
              </a:ext>
            </a:extLst>
          </p:cNvPr>
          <p:cNvSpPr txBox="1"/>
          <p:nvPr/>
        </p:nvSpPr>
        <p:spPr>
          <a:xfrm>
            <a:off x="1901889" y="6027003"/>
            <a:ext cx="8388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River segments not captured in </a:t>
            </a:r>
            <a:r>
              <a:rPr lang="en-US" sz="2400" dirty="0" err="1"/>
              <a:t>HydroRIVERs</a:t>
            </a:r>
            <a:r>
              <a:rPr lang="en-US" sz="2400" dirty="0"/>
              <a:t> – distance and matching incorrect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6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A9B2F-3F3C-419C-147D-862A98558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8840" y="447674"/>
            <a:ext cx="8134317" cy="5266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42C1DB-0B60-6224-83DB-52955428AB15}"/>
              </a:ext>
            </a:extLst>
          </p:cNvPr>
          <p:cNvSpPr txBox="1"/>
          <p:nvPr/>
        </p:nvSpPr>
        <p:spPr>
          <a:xfrm>
            <a:off x="1901887" y="5790041"/>
            <a:ext cx="8388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Meandering not represented in </a:t>
            </a:r>
            <a:r>
              <a:rPr lang="en-US" sz="2400" dirty="0" err="1"/>
              <a:t>HydroRIVERs</a:t>
            </a:r>
            <a:r>
              <a:rPr lang="en-US" sz="2400" dirty="0"/>
              <a:t> – distance incorrect, matching correct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63673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F28788-56BF-9682-391F-A72E1E3BA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6676" y="88965"/>
            <a:ext cx="8278648" cy="5789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4B4748-9A1A-535A-CAB8-9111D56D129C}"/>
              </a:ext>
            </a:extLst>
          </p:cNvPr>
          <p:cNvSpPr txBox="1"/>
          <p:nvPr/>
        </p:nvSpPr>
        <p:spPr>
          <a:xfrm>
            <a:off x="376471" y="5878162"/>
            <a:ext cx="10860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Station distance from river network and complex river structures – distances incorrect and matching potentially not ideal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8154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FC11-1EC0-C88A-B37C-8D9E9347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none" dirty="0"/>
              <a:t>Thank You!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EEC5-4991-7B15-802A-C4789D769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https://github.com/twilight-goose/Mapping-Stations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544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D11A-F5E2-C3D8-3234-8845C4C4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462"/>
            <a:ext cx="10515600" cy="912443"/>
          </a:xfrm>
        </p:spPr>
        <p:txBody>
          <a:bodyPr>
            <a:normAutofit/>
          </a:bodyPr>
          <a:lstStyle/>
          <a:p>
            <a:r>
              <a:rPr lang="en-US" sz="3600" dirty="0"/>
              <a:t>Aim: </a:t>
            </a:r>
            <a:r>
              <a:rPr lang="en-US" sz="2200" dirty="0"/>
              <a:t>create a code library that automates the matching of water quality and streamflow discharge stations</a:t>
            </a:r>
            <a:endParaRPr lang="en-CA" sz="2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C4BA5C-CB73-164C-A979-420CA63E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258"/>
            <a:ext cx="5005362" cy="3892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Key Functionality</a:t>
            </a:r>
          </a:p>
          <a:p>
            <a:r>
              <a:rPr lang="en-US" dirty="0"/>
              <a:t>Read in sets of station data</a:t>
            </a:r>
          </a:p>
          <a:p>
            <a:r>
              <a:rPr lang="en-US" dirty="0"/>
              <a:t>Read in a hydro network dataset</a:t>
            </a:r>
          </a:p>
          <a:p>
            <a:r>
              <a:rPr lang="en-US" dirty="0"/>
              <a:t>Traverse the river dataset from origin points to candidate points</a:t>
            </a:r>
          </a:p>
          <a:p>
            <a:r>
              <a:rPr lang="en-US" dirty="0"/>
              <a:t>Measure the distance between co-located stations along the river network</a:t>
            </a:r>
          </a:p>
          <a:p>
            <a:r>
              <a:rPr lang="en-US" dirty="0"/>
              <a:t>Quantify the number of days of data overlap between matched stations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2639C7-545B-D9CE-F30A-DDB8B3C7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8724" b="1097"/>
          <a:stretch/>
        </p:blipFill>
        <p:spPr>
          <a:xfrm>
            <a:off x="6738268" y="1924099"/>
            <a:ext cx="4897006" cy="47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B576-E711-4F2F-D514-F1337611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250"/>
            <a:ext cx="10515600" cy="904875"/>
          </a:xfrm>
        </p:spPr>
        <p:txBody>
          <a:bodyPr/>
          <a:lstStyle/>
          <a:p>
            <a:r>
              <a:rPr lang="en-US" dirty="0"/>
              <a:t>Station Matching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F511-2227-1323-20A7-D5FC196C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527" y="2016137"/>
            <a:ext cx="5851321" cy="44899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1: Load the origin and candidate stations and river network datasets into memory</a:t>
            </a:r>
          </a:p>
          <a:p>
            <a:r>
              <a:rPr lang="en-US" dirty="0"/>
              <a:t>Step 2: Assign stations to the river data</a:t>
            </a:r>
          </a:p>
          <a:p>
            <a:pPr lvl="1"/>
            <a:r>
              <a:rPr lang="en-CA" dirty="0"/>
              <a:t>Stations are assigned to the nearest river segment (purple)</a:t>
            </a:r>
          </a:p>
          <a:p>
            <a:pPr lvl="1"/>
            <a:r>
              <a:rPr lang="en-CA" dirty="0"/>
              <a:t>Station data and position along the river segment are saved to the river dataset loaded in memory</a:t>
            </a:r>
          </a:p>
          <a:p>
            <a:pPr lvl="1"/>
            <a:r>
              <a:rPr lang="en-CA" dirty="0"/>
              <a:t>Position is the distance from the head of the river segment to the point on the river closest to the station (blue)</a:t>
            </a:r>
          </a:p>
          <a:p>
            <a:r>
              <a:rPr lang="en-CA" dirty="0"/>
              <a:t>Step 3: Convert the river segment to a directed graph</a:t>
            </a:r>
          </a:p>
          <a:p>
            <a:pPr lvl="1"/>
            <a:r>
              <a:rPr lang="en-CA" dirty="0"/>
              <a:t>Maintains the attributes of each segment as edge attributes</a:t>
            </a:r>
          </a:p>
          <a:p>
            <a:r>
              <a:rPr lang="en-CA" dirty="0"/>
              <a:t>Step 4: Iterate through every edge of the graph and match each origin station to a specified number of candidate stations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ABC6-12AA-BD2E-9A7A-0B1D3EE4B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80" y="1978769"/>
            <a:ext cx="5466604" cy="45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3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9D101F-D4A9-6304-9B1D-9DBF3373B1D1}"/>
              </a:ext>
            </a:extLst>
          </p:cNvPr>
          <p:cNvSpPr/>
          <p:nvPr/>
        </p:nvSpPr>
        <p:spPr>
          <a:xfrm>
            <a:off x="1113575" y="2051820"/>
            <a:ext cx="9578567" cy="3823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E8990-4E7F-1BDB-DE4B-BD8CE56E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Station Assignment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928965-687C-D7A3-3A01-A49E0AC5412C}"/>
              </a:ext>
            </a:extLst>
          </p:cNvPr>
          <p:cNvCxnSpPr/>
          <p:nvPr/>
        </p:nvCxnSpPr>
        <p:spPr>
          <a:xfrm>
            <a:off x="1466661" y="3983525"/>
            <a:ext cx="8872396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405358-8C3E-CDD3-9396-E2C9AB1B9C42}"/>
              </a:ext>
            </a:extLst>
          </p:cNvPr>
          <p:cNvSpPr txBox="1"/>
          <p:nvPr/>
        </p:nvSpPr>
        <p:spPr>
          <a:xfrm>
            <a:off x="8498691" y="2285920"/>
            <a:ext cx="183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u="sng" dirty="0">
                <a:solidFill>
                  <a:schemeClr val="bg1"/>
                </a:solidFill>
              </a:rPr>
              <a:t>Field Value</a:t>
            </a:r>
          </a:p>
          <a:p>
            <a:pPr algn="r"/>
            <a:r>
              <a:rPr lang="en-CA" dirty="0">
                <a:solidFill>
                  <a:schemeClr val="bg1"/>
                </a:solidFill>
              </a:rPr>
              <a:t>LENGTH_M: 470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136C-A40C-DAEF-9393-908A31E4CD4E}"/>
              </a:ext>
            </a:extLst>
          </p:cNvPr>
          <p:cNvSpPr txBox="1"/>
          <p:nvPr/>
        </p:nvSpPr>
        <p:spPr>
          <a:xfrm>
            <a:off x="5811787" y="2305166"/>
            <a:ext cx="2030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>
                <a:solidFill>
                  <a:schemeClr val="bg1"/>
                </a:solidFill>
              </a:rPr>
              <a:t>Calculated</a:t>
            </a:r>
          </a:p>
          <a:p>
            <a:r>
              <a:rPr lang="en-CA" dirty="0">
                <a:solidFill>
                  <a:schemeClr val="bg1"/>
                </a:solidFill>
              </a:rPr>
              <a:t>Length: 450 m</a:t>
            </a:r>
          </a:p>
          <a:p>
            <a:r>
              <a:rPr lang="en-CA" dirty="0" err="1">
                <a:solidFill>
                  <a:schemeClr val="bg1"/>
                </a:solidFill>
              </a:rPr>
              <a:t>Dist_along</a:t>
            </a:r>
            <a:r>
              <a:rPr lang="en-CA" dirty="0">
                <a:solidFill>
                  <a:schemeClr val="bg1"/>
                </a:solidFill>
              </a:rPr>
              <a:t>: 200 m</a:t>
            </a:r>
          </a:p>
          <a:p>
            <a:r>
              <a:rPr lang="en-CA" dirty="0" err="1">
                <a:solidFill>
                  <a:schemeClr val="bg1"/>
                </a:solidFill>
              </a:rPr>
              <a:t>Dist_from</a:t>
            </a:r>
            <a:r>
              <a:rPr lang="en-CA" dirty="0">
                <a:solidFill>
                  <a:schemeClr val="bg1"/>
                </a:solidFill>
              </a:rPr>
              <a:t>: 75 m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FF9B2E-FC9F-8D55-3ED6-E9FB8CEB9F44}"/>
              </a:ext>
            </a:extLst>
          </p:cNvPr>
          <p:cNvSpPr/>
          <p:nvPr/>
        </p:nvSpPr>
        <p:spPr>
          <a:xfrm>
            <a:off x="4952245" y="2285920"/>
            <a:ext cx="380245" cy="3786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A13992-7A39-F275-655F-6FFBD7F5292E}"/>
              </a:ext>
            </a:extLst>
          </p:cNvPr>
          <p:cNvCxnSpPr>
            <a:cxnSpLocks/>
          </p:cNvCxnSpPr>
          <p:nvPr/>
        </p:nvCxnSpPr>
        <p:spPr>
          <a:xfrm>
            <a:off x="5142368" y="2734147"/>
            <a:ext cx="9053" cy="124937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5B185CA-E238-841E-AD43-A16580BB074A}"/>
              </a:ext>
            </a:extLst>
          </p:cNvPr>
          <p:cNvSpPr/>
          <p:nvPr/>
        </p:nvSpPr>
        <p:spPr>
          <a:xfrm>
            <a:off x="1355002" y="3901591"/>
            <a:ext cx="144856" cy="16386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E7AAE-C1D6-365A-DFA1-76EA283789EB}"/>
              </a:ext>
            </a:extLst>
          </p:cNvPr>
          <p:cNvSpPr/>
          <p:nvPr/>
        </p:nvSpPr>
        <p:spPr>
          <a:xfrm>
            <a:off x="10266629" y="3895707"/>
            <a:ext cx="144856" cy="16386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F68B3-B6C5-7B11-5A05-CFD4B6E6CAB2}"/>
              </a:ext>
            </a:extLst>
          </p:cNvPr>
          <p:cNvSpPr txBox="1"/>
          <p:nvPr/>
        </p:nvSpPr>
        <p:spPr>
          <a:xfrm>
            <a:off x="1147089" y="3508268"/>
            <a:ext cx="15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Upstream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A535E0-5DFC-29C1-4DE7-0D7EA514C74E}"/>
              </a:ext>
            </a:extLst>
          </p:cNvPr>
          <p:cNvSpPr txBox="1"/>
          <p:nvPr/>
        </p:nvSpPr>
        <p:spPr>
          <a:xfrm>
            <a:off x="9259868" y="3508268"/>
            <a:ext cx="14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Downstream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4B14AE-C3D3-94A4-CF2E-7055F806D6C5}"/>
              </a:ext>
            </a:extLst>
          </p:cNvPr>
          <p:cNvCxnSpPr>
            <a:cxnSpLocks/>
          </p:cNvCxnSpPr>
          <p:nvPr/>
        </p:nvCxnSpPr>
        <p:spPr>
          <a:xfrm>
            <a:off x="1427430" y="4375993"/>
            <a:ext cx="3723991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69AADA-9709-E1F2-A129-D946DCF335CE}"/>
              </a:ext>
            </a:extLst>
          </p:cNvPr>
          <p:cNvCxnSpPr>
            <a:cxnSpLocks/>
          </p:cNvCxnSpPr>
          <p:nvPr/>
        </p:nvCxnSpPr>
        <p:spPr>
          <a:xfrm>
            <a:off x="1427430" y="4222914"/>
            <a:ext cx="0" cy="30615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1E4E6C-B992-E2B7-4CFC-E49E512AD7EF}"/>
              </a:ext>
            </a:extLst>
          </p:cNvPr>
          <p:cNvCxnSpPr>
            <a:cxnSpLocks/>
          </p:cNvCxnSpPr>
          <p:nvPr/>
        </p:nvCxnSpPr>
        <p:spPr>
          <a:xfrm>
            <a:off x="5155946" y="4222914"/>
            <a:ext cx="0" cy="30615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2290B0E-D967-8027-F44B-B91E8F042048}"/>
              </a:ext>
            </a:extLst>
          </p:cNvPr>
          <p:cNvGrpSpPr/>
          <p:nvPr/>
        </p:nvGrpSpPr>
        <p:grpSpPr>
          <a:xfrm rot="5400000">
            <a:off x="3956954" y="3058847"/>
            <a:ext cx="1390119" cy="306157"/>
            <a:chOff x="1733738" y="4809881"/>
            <a:chExt cx="3728516" cy="30615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2401F3-AE48-0159-8ACB-F4419745AA6A}"/>
                </a:ext>
              </a:extLst>
            </p:cNvPr>
            <p:cNvCxnSpPr>
              <a:cxnSpLocks/>
            </p:cNvCxnSpPr>
            <p:nvPr/>
          </p:nvCxnSpPr>
          <p:spPr>
            <a:xfrm>
              <a:off x="1733738" y="4962960"/>
              <a:ext cx="3723991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EF3E1A1-2567-86BA-29D0-4113F9450DBF}"/>
                </a:ext>
              </a:extLst>
            </p:cNvPr>
            <p:cNvCxnSpPr>
              <a:cxnSpLocks/>
            </p:cNvCxnSpPr>
            <p:nvPr/>
          </p:nvCxnSpPr>
          <p:spPr>
            <a:xfrm>
              <a:off x="1733738" y="4809881"/>
              <a:ext cx="0" cy="30615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3F5F79-7E0E-B6F4-B2BC-E8A5BA6136E5}"/>
                </a:ext>
              </a:extLst>
            </p:cNvPr>
            <p:cNvCxnSpPr>
              <a:cxnSpLocks/>
            </p:cNvCxnSpPr>
            <p:nvPr/>
          </p:nvCxnSpPr>
          <p:spPr>
            <a:xfrm>
              <a:off x="5462254" y="4809881"/>
              <a:ext cx="0" cy="30615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E4C67A3-5D2C-1FB0-4CD6-B2248355CCE6}"/>
              </a:ext>
            </a:extLst>
          </p:cNvPr>
          <p:cNvSpPr txBox="1"/>
          <p:nvPr/>
        </p:nvSpPr>
        <p:spPr>
          <a:xfrm>
            <a:off x="2698249" y="4069028"/>
            <a:ext cx="124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dist_along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64BED4-F0FA-0830-22F8-48EB856FB7E6}"/>
              </a:ext>
            </a:extLst>
          </p:cNvPr>
          <p:cNvSpPr txBox="1"/>
          <p:nvPr/>
        </p:nvSpPr>
        <p:spPr>
          <a:xfrm>
            <a:off x="3560388" y="2875758"/>
            <a:ext cx="111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dist_from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B22711-175F-51D6-FC87-995AD5680990}"/>
              </a:ext>
            </a:extLst>
          </p:cNvPr>
          <p:cNvSpPr txBox="1"/>
          <p:nvPr/>
        </p:nvSpPr>
        <p:spPr>
          <a:xfrm>
            <a:off x="6513369" y="4438360"/>
            <a:ext cx="298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>
                <a:solidFill>
                  <a:schemeClr val="bg1"/>
                </a:solidFill>
              </a:rPr>
              <a:t>Saved</a:t>
            </a:r>
          </a:p>
          <a:p>
            <a:r>
              <a:rPr lang="en-CA" dirty="0" err="1">
                <a:solidFill>
                  <a:schemeClr val="bg1"/>
                </a:solidFill>
              </a:rPr>
              <a:t>Dist_along</a:t>
            </a:r>
            <a:r>
              <a:rPr lang="en-CA" dirty="0">
                <a:solidFill>
                  <a:schemeClr val="bg1"/>
                </a:solidFill>
              </a:rPr>
              <a:t>: 200/450 *470 m</a:t>
            </a:r>
          </a:p>
          <a:p>
            <a:r>
              <a:rPr lang="en-CA" dirty="0" err="1">
                <a:solidFill>
                  <a:schemeClr val="bg1"/>
                </a:solidFill>
              </a:rPr>
              <a:t>Dist_from</a:t>
            </a:r>
            <a:r>
              <a:rPr lang="en-CA" dirty="0">
                <a:solidFill>
                  <a:schemeClr val="bg1"/>
                </a:solidFill>
              </a:rPr>
              <a:t>: 75 m </a:t>
            </a:r>
          </a:p>
        </p:txBody>
      </p:sp>
    </p:spTree>
    <p:extLst>
      <p:ext uri="{BB962C8B-B14F-4D97-AF65-F5344CB8AC3E}">
        <p14:creationId xmlns:p14="http://schemas.microsoft.com/office/powerpoint/2010/main" val="116230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9A62A-31B1-791C-2D51-1AF672F900C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A9149A-4FEE-F931-6EE0-92E31CB98F7C}"/>
              </a:ext>
            </a:extLst>
          </p:cNvPr>
          <p:cNvSpPr/>
          <p:nvPr/>
        </p:nvSpPr>
        <p:spPr>
          <a:xfrm>
            <a:off x="462789" y="414020"/>
            <a:ext cx="1827405" cy="821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Start with the edge the origin station is on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A2DEE3-BF09-1F3D-8D15-754171C9C40F}"/>
              </a:ext>
            </a:extLst>
          </p:cNvPr>
          <p:cNvSpPr/>
          <p:nvPr/>
        </p:nvSpPr>
        <p:spPr>
          <a:xfrm>
            <a:off x="457882" y="1784991"/>
            <a:ext cx="1827401" cy="6627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Are there stations on this edge?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BABAC8-96C7-282A-92CA-C4B92A0DFCC6}"/>
              </a:ext>
            </a:extLst>
          </p:cNvPr>
          <p:cNvSpPr/>
          <p:nvPr/>
        </p:nvSpPr>
        <p:spPr>
          <a:xfrm>
            <a:off x="462790" y="2958542"/>
            <a:ext cx="1827401" cy="826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Depth travelled within algorithm parameters?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3FB783-6728-1F2E-6D24-AE2B0199F1E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1371583" y="2447695"/>
            <a:ext cx="4908" cy="510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830D49-6E84-2C1F-1B3A-4FDC0F2CD28B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1376491" y="3784844"/>
            <a:ext cx="0" cy="587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2F94F5-3553-2AAB-A76E-F2D3A113CD3A}"/>
              </a:ext>
            </a:extLst>
          </p:cNvPr>
          <p:cNvSpPr/>
          <p:nvPr/>
        </p:nvSpPr>
        <p:spPr>
          <a:xfrm>
            <a:off x="467699" y="4372486"/>
            <a:ext cx="1817584" cy="732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Sort candidate stations by distance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B59BFE-8514-0D17-5F99-7C9245C2E90E}"/>
              </a:ext>
            </a:extLst>
          </p:cNvPr>
          <p:cNvCxnSpPr>
            <a:cxnSpLocks/>
            <a:stCxn id="21" idx="2"/>
            <a:endCxn id="76" idx="0"/>
          </p:cNvCxnSpPr>
          <p:nvPr/>
        </p:nvCxnSpPr>
        <p:spPr>
          <a:xfrm flipH="1">
            <a:off x="1366674" y="5104735"/>
            <a:ext cx="9817" cy="388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FA8C0CD-B7B7-4A8E-570C-FE6D582E6E6E}"/>
              </a:ext>
            </a:extLst>
          </p:cNvPr>
          <p:cNvSpPr/>
          <p:nvPr/>
        </p:nvSpPr>
        <p:spPr>
          <a:xfrm>
            <a:off x="5065191" y="5415223"/>
            <a:ext cx="2049715" cy="8670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Add stations within distance parameters to matches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6B1A556-822B-0D94-0DC3-FD1E78CA8EC7}"/>
              </a:ext>
            </a:extLst>
          </p:cNvPr>
          <p:cNvSpPr/>
          <p:nvPr/>
        </p:nvSpPr>
        <p:spPr>
          <a:xfrm>
            <a:off x="5065191" y="4218827"/>
            <a:ext cx="2049715" cy="8104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Have the desired number of matches been made?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BF5E6B0-2B2D-B578-B60E-4D677E1B9A9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1099273" y="1507772"/>
            <a:ext cx="549530" cy="49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6EE0B5E-E491-0633-18E0-04DFCBB17C8B}"/>
              </a:ext>
            </a:extLst>
          </p:cNvPr>
          <p:cNvSpPr/>
          <p:nvPr/>
        </p:nvSpPr>
        <p:spPr>
          <a:xfrm>
            <a:off x="2895856" y="1654936"/>
            <a:ext cx="2117603" cy="903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Move to the next edge in the direction being travelled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0B342F-8416-E78C-D6AF-525C1AD916F2}"/>
              </a:ext>
            </a:extLst>
          </p:cNvPr>
          <p:cNvCxnSpPr>
            <a:cxnSpLocks/>
            <a:stCxn id="5" idx="3"/>
            <a:endCxn id="67" idx="1"/>
          </p:cNvCxnSpPr>
          <p:nvPr/>
        </p:nvCxnSpPr>
        <p:spPr>
          <a:xfrm flipV="1">
            <a:off x="2285283" y="2106818"/>
            <a:ext cx="610573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9714770-0FEE-2F6E-D0F9-D451910E3788}"/>
              </a:ext>
            </a:extLst>
          </p:cNvPr>
          <p:cNvSpPr/>
          <p:nvPr/>
        </p:nvSpPr>
        <p:spPr>
          <a:xfrm>
            <a:off x="457882" y="5493016"/>
            <a:ext cx="1817584" cy="711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Have the stations already been added?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4C161FE-28FF-794C-4FCF-76485E867880}"/>
              </a:ext>
            </a:extLst>
          </p:cNvPr>
          <p:cNvCxnSpPr>
            <a:cxnSpLocks/>
            <a:stCxn id="76" idx="3"/>
            <a:endCxn id="67" idx="2"/>
          </p:cNvCxnSpPr>
          <p:nvPr/>
        </p:nvCxnSpPr>
        <p:spPr>
          <a:xfrm flipV="1">
            <a:off x="2275466" y="2558700"/>
            <a:ext cx="1679192" cy="32900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B40BCB1-5F9A-BBDE-AF52-58C4BB1C3D76}"/>
              </a:ext>
            </a:extLst>
          </p:cNvPr>
          <p:cNvCxnSpPr>
            <a:cxnSpLocks/>
            <a:stCxn id="67" idx="0"/>
            <a:endCxn id="5" idx="0"/>
          </p:cNvCxnSpPr>
          <p:nvPr/>
        </p:nvCxnSpPr>
        <p:spPr>
          <a:xfrm rot="16200000" flipH="1" flipV="1">
            <a:off x="2598093" y="428425"/>
            <a:ext cx="130055" cy="2583075"/>
          </a:xfrm>
          <a:prstGeom prst="bentConnector3">
            <a:avLst>
              <a:gd name="adj1" fmla="val -1757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E91914B6-549A-FFA0-0C6A-CEC853EE983C}"/>
              </a:ext>
            </a:extLst>
          </p:cNvPr>
          <p:cNvSpPr/>
          <p:nvPr/>
        </p:nvSpPr>
        <p:spPr>
          <a:xfrm>
            <a:off x="5246460" y="1744079"/>
            <a:ext cx="1702965" cy="650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Move to the next origin station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B5550DDB-6C97-92D5-79B3-582CDC411232}"/>
              </a:ext>
            </a:extLst>
          </p:cNvPr>
          <p:cNvCxnSpPr>
            <a:cxnSpLocks/>
            <a:stCxn id="133" idx="0"/>
            <a:endCxn id="4" idx="3"/>
          </p:cNvCxnSpPr>
          <p:nvPr/>
        </p:nvCxnSpPr>
        <p:spPr>
          <a:xfrm rot="16200000" flipV="1">
            <a:off x="3734400" y="-619465"/>
            <a:ext cx="919338" cy="380774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C9E86C14-F0C8-9AD0-6B55-8E6EDAF8DAF0}"/>
              </a:ext>
            </a:extLst>
          </p:cNvPr>
          <p:cNvSpPr/>
          <p:nvPr/>
        </p:nvSpPr>
        <p:spPr>
          <a:xfrm>
            <a:off x="5246461" y="3051495"/>
            <a:ext cx="1702965" cy="650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Are there more origin stations?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C38DC37-5BE3-A709-F229-5246866E5F73}"/>
              </a:ext>
            </a:extLst>
          </p:cNvPr>
          <p:cNvCxnSpPr>
            <a:cxnSpLocks/>
            <a:stCxn id="143" idx="0"/>
            <a:endCxn id="133" idx="2"/>
          </p:cNvCxnSpPr>
          <p:nvPr/>
        </p:nvCxnSpPr>
        <p:spPr>
          <a:xfrm flipH="1" flipV="1">
            <a:off x="6097943" y="2394529"/>
            <a:ext cx="1" cy="656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0BB3FB7F-F8F6-1514-81AB-3F2E6ED6D72B}"/>
              </a:ext>
            </a:extLst>
          </p:cNvPr>
          <p:cNvSpPr/>
          <p:nvPr/>
        </p:nvSpPr>
        <p:spPr>
          <a:xfrm>
            <a:off x="7686461" y="2934844"/>
            <a:ext cx="1308683" cy="8810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Exit</a:t>
            </a:r>
            <a:endParaRPr lang="en-CA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AEEB46C-8A1B-C3A7-1BA8-B688F03B4D91}"/>
              </a:ext>
            </a:extLst>
          </p:cNvPr>
          <p:cNvCxnSpPr>
            <a:cxnSpLocks/>
            <a:stCxn id="143" idx="3"/>
            <a:endCxn id="153" idx="1"/>
          </p:cNvCxnSpPr>
          <p:nvPr/>
        </p:nvCxnSpPr>
        <p:spPr>
          <a:xfrm flipV="1">
            <a:off x="6949426" y="3375347"/>
            <a:ext cx="737035" cy="1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313B9CA-E48B-0066-09E8-3B9E67731AE8}"/>
              </a:ext>
            </a:extLst>
          </p:cNvPr>
          <p:cNvCxnSpPr>
            <a:cxnSpLocks/>
            <a:stCxn id="54" idx="0"/>
            <a:endCxn id="143" idx="2"/>
          </p:cNvCxnSpPr>
          <p:nvPr/>
        </p:nvCxnSpPr>
        <p:spPr>
          <a:xfrm flipV="1">
            <a:off x="6090049" y="3701945"/>
            <a:ext cx="7895" cy="516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F7D9C166-4E1E-C74D-F97D-5B506B2A56BB}"/>
              </a:ext>
            </a:extLst>
          </p:cNvPr>
          <p:cNvCxnSpPr>
            <a:cxnSpLocks/>
            <a:stCxn id="54" idx="1"/>
            <a:endCxn id="67" idx="2"/>
          </p:cNvCxnSpPr>
          <p:nvPr/>
        </p:nvCxnSpPr>
        <p:spPr>
          <a:xfrm rot="10800000">
            <a:off x="3954659" y="2558700"/>
            <a:ext cx="1110533" cy="206534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D52491AD-BE1F-55E1-F0B9-E353C104DAC0}"/>
              </a:ext>
            </a:extLst>
          </p:cNvPr>
          <p:cNvCxnSpPr>
            <a:cxnSpLocks/>
            <a:stCxn id="29" idx="0"/>
            <a:endCxn id="54" idx="2"/>
          </p:cNvCxnSpPr>
          <p:nvPr/>
        </p:nvCxnSpPr>
        <p:spPr>
          <a:xfrm flipV="1">
            <a:off x="6090049" y="5029260"/>
            <a:ext cx="0" cy="385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5110A55-EC7D-542C-C459-C57902C5D49C}"/>
              </a:ext>
            </a:extLst>
          </p:cNvPr>
          <p:cNvCxnSpPr>
            <a:cxnSpLocks/>
            <a:stCxn id="76" idx="3"/>
            <a:endCxn id="29" idx="1"/>
          </p:cNvCxnSpPr>
          <p:nvPr/>
        </p:nvCxnSpPr>
        <p:spPr>
          <a:xfrm flipV="1">
            <a:off x="2275466" y="5848726"/>
            <a:ext cx="278972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3EA99FC1-FE2E-BB7B-DFAB-73426D921E01}"/>
              </a:ext>
            </a:extLst>
          </p:cNvPr>
          <p:cNvSpPr txBox="1"/>
          <p:nvPr/>
        </p:nvSpPr>
        <p:spPr>
          <a:xfrm>
            <a:off x="2267015" y="191492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94F7E98E-A2B3-8C67-7B3F-87FB23558D3F}"/>
              </a:ext>
            </a:extLst>
          </p:cNvPr>
          <p:cNvSpPr txBox="1"/>
          <p:nvPr/>
        </p:nvSpPr>
        <p:spPr>
          <a:xfrm>
            <a:off x="7011645" y="106225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D9915FF-DD37-4C49-62D9-2BE2BA3E95AF}"/>
              </a:ext>
            </a:extLst>
          </p:cNvPr>
          <p:cNvSpPr txBox="1"/>
          <p:nvPr/>
        </p:nvSpPr>
        <p:spPr>
          <a:xfrm>
            <a:off x="4229762" y="5659972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C57CD62A-8B9D-F4F0-42D6-6B670E590742}"/>
              </a:ext>
            </a:extLst>
          </p:cNvPr>
          <p:cNvSpPr txBox="1"/>
          <p:nvPr/>
        </p:nvSpPr>
        <p:spPr>
          <a:xfrm>
            <a:off x="4254525" y="4228125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951D8A21-6B4A-68B0-F70E-3617931277CF}"/>
              </a:ext>
            </a:extLst>
          </p:cNvPr>
          <p:cNvSpPr txBox="1"/>
          <p:nvPr/>
        </p:nvSpPr>
        <p:spPr>
          <a:xfrm>
            <a:off x="6945479" y="3182939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B9BE0E2C-A0E9-B24A-F378-3EBC8C472889}"/>
              </a:ext>
            </a:extLst>
          </p:cNvPr>
          <p:cNvSpPr txBox="1"/>
          <p:nvPr/>
        </p:nvSpPr>
        <p:spPr>
          <a:xfrm>
            <a:off x="3617233" y="5014311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FB6AB09-54F3-8599-06A8-1CB6D9FF31FA}"/>
              </a:ext>
            </a:extLst>
          </p:cNvPr>
          <p:cNvSpPr txBox="1"/>
          <p:nvPr/>
        </p:nvSpPr>
        <p:spPr>
          <a:xfrm>
            <a:off x="5779296" y="377163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B69306B-C7C1-C11E-9C88-519AE563A287}"/>
              </a:ext>
            </a:extLst>
          </p:cNvPr>
          <p:cNvSpPr txBox="1"/>
          <p:nvPr/>
        </p:nvSpPr>
        <p:spPr>
          <a:xfrm>
            <a:off x="5779296" y="252712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FE63D8A0-8234-F4BF-DFDF-75335EB9E80C}"/>
              </a:ext>
            </a:extLst>
          </p:cNvPr>
          <p:cNvSpPr txBox="1"/>
          <p:nvPr/>
        </p:nvSpPr>
        <p:spPr>
          <a:xfrm>
            <a:off x="1052700" y="2501105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656723E-85A4-53DC-E36C-F0F3F89AC283}"/>
              </a:ext>
            </a:extLst>
          </p:cNvPr>
          <p:cNvSpPr txBox="1"/>
          <p:nvPr/>
        </p:nvSpPr>
        <p:spPr>
          <a:xfrm>
            <a:off x="1048028" y="3848788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0DA0107E-DF11-13A4-0A79-CBA185F2425F}"/>
              </a:ext>
            </a:extLst>
          </p:cNvPr>
          <p:cNvCxnSpPr>
            <a:cxnSpLocks/>
            <a:stCxn id="9" idx="3"/>
            <a:endCxn id="143" idx="1"/>
          </p:cNvCxnSpPr>
          <p:nvPr/>
        </p:nvCxnSpPr>
        <p:spPr>
          <a:xfrm>
            <a:off x="2290191" y="3371693"/>
            <a:ext cx="2956270" cy="502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6CD210BE-18EA-819F-DA00-15FBA6C002D1}"/>
              </a:ext>
            </a:extLst>
          </p:cNvPr>
          <p:cNvSpPr txBox="1"/>
          <p:nvPr/>
        </p:nvSpPr>
        <p:spPr>
          <a:xfrm>
            <a:off x="2417603" y="3173310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336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A2B1-1242-6B2C-9DC2-2108C0D4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calculation</a:t>
            </a:r>
            <a:endParaRPr lang="en-CA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505BA61-FCFE-0E1B-1C3E-0759D0EED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92" y="1952248"/>
            <a:ext cx="5632008" cy="4621576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B41A83-3020-C3E6-965C-A5BA901249C6}"/>
              </a:ext>
            </a:extLst>
          </p:cNvPr>
          <p:cNvCxnSpPr/>
          <p:nvPr/>
        </p:nvCxnSpPr>
        <p:spPr>
          <a:xfrm>
            <a:off x="616945" y="3161841"/>
            <a:ext cx="2258457" cy="2335576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C49C95-C29D-3D71-5F2A-9CD986F1B86E}"/>
              </a:ext>
            </a:extLst>
          </p:cNvPr>
          <p:cNvCxnSpPr>
            <a:cxnSpLocks/>
          </p:cNvCxnSpPr>
          <p:nvPr/>
        </p:nvCxnSpPr>
        <p:spPr>
          <a:xfrm flipH="1">
            <a:off x="3028355" y="3429000"/>
            <a:ext cx="2082297" cy="206841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1169D4E-2E75-5DDD-459C-987B4BB5BAA9}"/>
              </a:ext>
            </a:extLst>
          </p:cNvPr>
          <p:cNvSpPr txBox="1"/>
          <p:nvPr/>
        </p:nvSpPr>
        <p:spPr>
          <a:xfrm>
            <a:off x="6285705" y="1952248"/>
            <a:ext cx="5755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Always takes the greatest of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direct distance between 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distance along the network (based on </a:t>
            </a:r>
            <a:r>
              <a:rPr lang="en-CA" dirty="0" err="1"/>
              <a:t>dist_along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The distance of a station from the network is not incorporated into the distance calculation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C865A38-FC1D-7C27-AC98-20B8E30B8782}"/>
              </a:ext>
            </a:extLst>
          </p:cNvPr>
          <p:cNvSpPr/>
          <p:nvPr/>
        </p:nvSpPr>
        <p:spPr>
          <a:xfrm>
            <a:off x="895739" y="2537927"/>
            <a:ext cx="5072065" cy="3079102"/>
          </a:xfrm>
          <a:custGeom>
            <a:avLst/>
            <a:gdLst>
              <a:gd name="connsiteX0" fmla="*/ 0 w 5072065"/>
              <a:gd name="connsiteY0" fmla="*/ 0 h 3079102"/>
              <a:gd name="connsiteX1" fmla="*/ 671804 w 5072065"/>
              <a:gd name="connsiteY1" fmla="*/ 223934 h 3079102"/>
              <a:gd name="connsiteX2" fmla="*/ 1175657 w 5072065"/>
              <a:gd name="connsiteY2" fmla="*/ 438538 h 3079102"/>
              <a:gd name="connsiteX3" fmla="*/ 1334277 w 5072065"/>
              <a:gd name="connsiteY3" fmla="*/ 531844 h 3079102"/>
              <a:gd name="connsiteX4" fmla="*/ 1567543 w 5072065"/>
              <a:gd name="connsiteY4" fmla="*/ 634481 h 3079102"/>
              <a:gd name="connsiteX5" fmla="*/ 1838130 w 5072065"/>
              <a:gd name="connsiteY5" fmla="*/ 755779 h 3079102"/>
              <a:gd name="connsiteX6" fmla="*/ 2276669 w 5072065"/>
              <a:gd name="connsiteY6" fmla="*/ 821093 h 3079102"/>
              <a:gd name="connsiteX7" fmla="*/ 2631232 w 5072065"/>
              <a:gd name="connsiteY7" fmla="*/ 839755 h 3079102"/>
              <a:gd name="connsiteX8" fmla="*/ 2957804 w 5072065"/>
              <a:gd name="connsiteY8" fmla="*/ 895738 h 3079102"/>
              <a:gd name="connsiteX9" fmla="*/ 3125755 w 5072065"/>
              <a:gd name="connsiteY9" fmla="*/ 746449 h 3079102"/>
              <a:gd name="connsiteX10" fmla="*/ 3470988 w 5072065"/>
              <a:gd name="connsiteY10" fmla="*/ 391885 h 3079102"/>
              <a:gd name="connsiteX11" fmla="*/ 3629608 w 5072065"/>
              <a:gd name="connsiteY11" fmla="*/ 279918 h 3079102"/>
              <a:gd name="connsiteX12" fmla="*/ 3928188 w 5072065"/>
              <a:gd name="connsiteY12" fmla="*/ 429208 h 3079102"/>
              <a:gd name="connsiteX13" fmla="*/ 4385388 w 5072065"/>
              <a:gd name="connsiteY13" fmla="*/ 531844 h 3079102"/>
              <a:gd name="connsiteX14" fmla="*/ 4879910 w 5072065"/>
              <a:gd name="connsiteY14" fmla="*/ 569167 h 3079102"/>
              <a:gd name="connsiteX15" fmla="*/ 5029200 w 5072065"/>
              <a:gd name="connsiteY15" fmla="*/ 727787 h 3079102"/>
              <a:gd name="connsiteX16" fmla="*/ 5047861 w 5072065"/>
              <a:gd name="connsiteY16" fmla="*/ 867746 h 3079102"/>
              <a:gd name="connsiteX17" fmla="*/ 4721290 w 5072065"/>
              <a:gd name="connsiteY17" fmla="*/ 1324946 h 3079102"/>
              <a:gd name="connsiteX18" fmla="*/ 4553339 w 5072065"/>
              <a:gd name="connsiteY18" fmla="*/ 1604865 h 3079102"/>
              <a:gd name="connsiteX19" fmla="*/ 4469363 w 5072065"/>
              <a:gd name="connsiteY19" fmla="*/ 1828800 h 3079102"/>
              <a:gd name="connsiteX20" fmla="*/ 4030824 w 5072065"/>
              <a:gd name="connsiteY20" fmla="*/ 2211355 h 3079102"/>
              <a:gd name="connsiteX21" fmla="*/ 3890865 w 5072065"/>
              <a:gd name="connsiteY21" fmla="*/ 2453951 h 3079102"/>
              <a:gd name="connsiteX22" fmla="*/ 3648269 w 5072065"/>
              <a:gd name="connsiteY22" fmla="*/ 2528595 h 3079102"/>
              <a:gd name="connsiteX23" fmla="*/ 3582955 w 5072065"/>
              <a:gd name="connsiteY23" fmla="*/ 2593910 h 3079102"/>
              <a:gd name="connsiteX24" fmla="*/ 3396343 w 5072065"/>
              <a:gd name="connsiteY24" fmla="*/ 2640563 h 3079102"/>
              <a:gd name="connsiteX25" fmla="*/ 3041779 w 5072065"/>
              <a:gd name="connsiteY25" fmla="*/ 2715208 h 3079102"/>
              <a:gd name="connsiteX26" fmla="*/ 2696547 w 5072065"/>
              <a:gd name="connsiteY26" fmla="*/ 2780522 h 3079102"/>
              <a:gd name="connsiteX27" fmla="*/ 2481943 w 5072065"/>
              <a:gd name="connsiteY27" fmla="*/ 2855167 h 3079102"/>
              <a:gd name="connsiteX28" fmla="*/ 2313992 w 5072065"/>
              <a:gd name="connsiteY28" fmla="*/ 2995126 h 3079102"/>
              <a:gd name="connsiteX29" fmla="*/ 2080726 w 5072065"/>
              <a:gd name="connsiteY29" fmla="*/ 3079102 h 3079102"/>
              <a:gd name="connsiteX30" fmla="*/ 2080726 w 5072065"/>
              <a:gd name="connsiteY30" fmla="*/ 3079102 h 3079102"/>
              <a:gd name="connsiteX31" fmla="*/ 2080726 w 5072065"/>
              <a:gd name="connsiteY31" fmla="*/ 3060440 h 307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072065" h="3079102">
                <a:moveTo>
                  <a:pt x="0" y="0"/>
                </a:moveTo>
                <a:cubicBezTo>
                  <a:pt x="237930" y="75422"/>
                  <a:pt x="475861" y="150844"/>
                  <a:pt x="671804" y="223934"/>
                </a:cubicBezTo>
                <a:cubicBezTo>
                  <a:pt x="867747" y="297024"/>
                  <a:pt x="1065245" y="387220"/>
                  <a:pt x="1175657" y="438538"/>
                </a:cubicBezTo>
                <a:cubicBezTo>
                  <a:pt x="1286069" y="489856"/>
                  <a:pt x="1268963" y="499187"/>
                  <a:pt x="1334277" y="531844"/>
                </a:cubicBezTo>
                <a:cubicBezTo>
                  <a:pt x="1399591" y="564501"/>
                  <a:pt x="1567543" y="634481"/>
                  <a:pt x="1567543" y="634481"/>
                </a:cubicBezTo>
                <a:cubicBezTo>
                  <a:pt x="1651519" y="671804"/>
                  <a:pt x="1719942" y="724677"/>
                  <a:pt x="1838130" y="755779"/>
                </a:cubicBezTo>
                <a:cubicBezTo>
                  <a:pt x="1956318" y="786881"/>
                  <a:pt x="2144485" y="807097"/>
                  <a:pt x="2276669" y="821093"/>
                </a:cubicBezTo>
                <a:cubicBezTo>
                  <a:pt x="2408853" y="835089"/>
                  <a:pt x="2517710" y="827314"/>
                  <a:pt x="2631232" y="839755"/>
                </a:cubicBezTo>
                <a:cubicBezTo>
                  <a:pt x="2744754" y="852196"/>
                  <a:pt x="2875384" y="911289"/>
                  <a:pt x="2957804" y="895738"/>
                </a:cubicBezTo>
                <a:cubicBezTo>
                  <a:pt x="3040225" y="880187"/>
                  <a:pt x="3040224" y="830425"/>
                  <a:pt x="3125755" y="746449"/>
                </a:cubicBezTo>
                <a:cubicBezTo>
                  <a:pt x="3211286" y="662473"/>
                  <a:pt x="3387013" y="469640"/>
                  <a:pt x="3470988" y="391885"/>
                </a:cubicBezTo>
                <a:cubicBezTo>
                  <a:pt x="3554963" y="314130"/>
                  <a:pt x="3553408" y="273698"/>
                  <a:pt x="3629608" y="279918"/>
                </a:cubicBezTo>
                <a:cubicBezTo>
                  <a:pt x="3705808" y="286139"/>
                  <a:pt x="3802225" y="387220"/>
                  <a:pt x="3928188" y="429208"/>
                </a:cubicBezTo>
                <a:cubicBezTo>
                  <a:pt x="4054151" y="471196"/>
                  <a:pt x="4226768" y="508518"/>
                  <a:pt x="4385388" y="531844"/>
                </a:cubicBezTo>
                <a:cubicBezTo>
                  <a:pt x="4544008" y="555170"/>
                  <a:pt x="4772608" y="536510"/>
                  <a:pt x="4879910" y="569167"/>
                </a:cubicBezTo>
                <a:cubicBezTo>
                  <a:pt x="4987212" y="601824"/>
                  <a:pt x="5001208" y="678024"/>
                  <a:pt x="5029200" y="727787"/>
                </a:cubicBezTo>
                <a:cubicBezTo>
                  <a:pt x="5057192" y="777550"/>
                  <a:pt x="5099179" y="768220"/>
                  <a:pt x="5047861" y="867746"/>
                </a:cubicBezTo>
                <a:cubicBezTo>
                  <a:pt x="4996543" y="967272"/>
                  <a:pt x="4803710" y="1202093"/>
                  <a:pt x="4721290" y="1324946"/>
                </a:cubicBezTo>
                <a:cubicBezTo>
                  <a:pt x="4638870" y="1447799"/>
                  <a:pt x="4595327" y="1520889"/>
                  <a:pt x="4553339" y="1604865"/>
                </a:cubicBezTo>
                <a:cubicBezTo>
                  <a:pt x="4511351" y="1688841"/>
                  <a:pt x="4556449" y="1727718"/>
                  <a:pt x="4469363" y="1828800"/>
                </a:cubicBezTo>
                <a:cubicBezTo>
                  <a:pt x="4382277" y="1929882"/>
                  <a:pt x="4127240" y="2107163"/>
                  <a:pt x="4030824" y="2211355"/>
                </a:cubicBezTo>
                <a:cubicBezTo>
                  <a:pt x="3934408" y="2315547"/>
                  <a:pt x="3954624" y="2401078"/>
                  <a:pt x="3890865" y="2453951"/>
                </a:cubicBezTo>
                <a:cubicBezTo>
                  <a:pt x="3827106" y="2506824"/>
                  <a:pt x="3699587" y="2505269"/>
                  <a:pt x="3648269" y="2528595"/>
                </a:cubicBezTo>
                <a:cubicBezTo>
                  <a:pt x="3596951" y="2551921"/>
                  <a:pt x="3624943" y="2575249"/>
                  <a:pt x="3582955" y="2593910"/>
                </a:cubicBezTo>
                <a:cubicBezTo>
                  <a:pt x="3540967" y="2612571"/>
                  <a:pt x="3486539" y="2620347"/>
                  <a:pt x="3396343" y="2640563"/>
                </a:cubicBezTo>
                <a:cubicBezTo>
                  <a:pt x="3306147" y="2660779"/>
                  <a:pt x="3158412" y="2691882"/>
                  <a:pt x="3041779" y="2715208"/>
                </a:cubicBezTo>
                <a:cubicBezTo>
                  <a:pt x="2925146" y="2738534"/>
                  <a:pt x="2789853" y="2757196"/>
                  <a:pt x="2696547" y="2780522"/>
                </a:cubicBezTo>
                <a:cubicBezTo>
                  <a:pt x="2603241" y="2803848"/>
                  <a:pt x="2545702" y="2819400"/>
                  <a:pt x="2481943" y="2855167"/>
                </a:cubicBezTo>
                <a:cubicBezTo>
                  <a:pt x="2418184" y="2890934"/>
                  <a:pt x="2380861" y="2957804"/>
                  <a:pt x="2313992" y="2995126"/>
                </a:cubicBezTo>
                <a:cubicBezTo>
                  <a:pt x="2247123" y="3032448"/>
                  <a:pt x="2080726" y="3079102"/>
                  <a:pt x="2080726" y="3079102"/>
                </a:cubicBezTo>
                <a:lnTo>
                  <a:pt x="2080726" y="3079102"/>
                </a:lnTo>
                <a:lnTo>
                  <a:pt x="2080726" y="3060440"/>
                </a:lnTo>
              </a:path>
            </a:pathLst>
          </a:custGeom>
          <a:noFill/>
          <a:ln w="76200">
            <a:solidFill>
              <a:srgbClr val="671305">
                <a:alpha val="3882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15910E-7BE8-02AD-758B-3911FDD48C69}"/>
              </a:ext>
            </a:extLst>
          </p:cNvPr>
          <p:cNvCxnSpPr>
            <a:cxnSpLocks/>
          </p:cNvCxnSpPr>
          <p:nvPr/>
        </p:nvCxnSpPr>
        <p:spPr>
          <a:xfrm flipH="1">
            <a:off x="616945" y="2640563"/>
            <a:ext cx="278794" cy="40121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CD3D72-B758-0AB9-CD88-9F14A74EBA07}"/>
              </a:ext>
            </a:extLst>
          </p:cNvPr>
          <p:cNvCxnSpPr>
            <a:cxnSpLocks/>
          </p:cNvCxnSpPr>
          <p:nvPr/>
        </p:nvCxnSpPr>
        <p:spPr>
          <a:xfrm>
            <a:off x="5164696" y="3041780"/>
            <a:ext cx="0" cy="25782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05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E48C2E-3AB5-F32E-30EE-12C7B98F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250"/>
            <a:ext cx="10515600" cy="904875"/>
          </a:xfrm>
        </p:spPr>
        <p:txBody>
          <a:bodyPr/>
          <a:lstStyle/>
          <a:p>
            <a:r>
              <a:rPr lang="en-US" dirty="0"/>
              <a:t>Station Matching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C89F3-26C5-184E-3A89-D752C305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4" y="1992752"/>
            <a:ext cx="10616268" cy="2356325"/>
          </a:xfrm>
        </p:spPr>
        <p:txBody>
          <a:bodyPr>
            <a:normAutofit/>
          </a:bodyPr>
          <a:lstStyle/>
          <a:p>
            <a:r>
              <a:rPr lang="en-US" dirty="0"/>
              <a:t>Step 5: Record data</a:t>
            </a:r>
          </a:p>
          <a:p>
            <a:pPr lvl="1"/>
            <a:r>
              <a:rPr lang="en-US" dirty="0"/>
              <a:t>Save the distance from each station to the network</a:t>
            </a:r>
          </a:p>
          <a:p>
            <a:pPr lvl="1"/>
            <a:r>
              <a:rPr lang="en-US" dirty="0"/>
              <a:t>Save the distance between origin and candidate stations along the network</a:t>
            </a:r>
          </a:p>
          <a:p>
            <a:pPr lvl="1"/>
            <a:r>
              <a:rPr lang="en-US" dirty="0"/>
              <a:t>Save the path taken along the directed graph to reach each candidate station</a:t>
            </a:r>
          </a:p>
          <a:p>
            <a:pPr lvl="1"/>
            <a:r>
              <a:rPr lang="en-US" dirty="0"/>
              <a:t>Calculate the number of days of overlapping data between matched stations</a:t>
            </a:r>
          </a:p>
          <a:p>
            <a:r>
              <a:rPr lang="en-US" dirty="0"/>
              <a:t>Step 6: Calculate the number of days of overlapping data between matched stations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229F0-53FE-79C0-650A-AF26CD15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6" y="4349077"/>
            <a:ext cx="118967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F9C8-8E2A-CB8B-A0EF-6DD59995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function vs Manual matching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3FAE-6534-0E4B-1BBD-4243AD827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6580"/>
            <a:ext cx="3789784" cy="43538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manually matched pairs as a comparison for matched stations, and the Ontario Hydro Network dataset for distance, it was found that the function correctly matches all stations in </a:t>
            </a:r>
            <a:r>
              <a:rPr lang="en-US" dirty="0" err="1"/>
              <a:t>q_c_pairs</a:t>
            </a:r>
            <a:r>
              <a:rPr lang="en-US" dirty="0"/>
              <a:t>. The greater the resolution of the river network used, the more accurate station matching is and distance calculations are.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E4777-F047-325E-15F3-B3B4D900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1" y="1574422"/>
            <a:ext cx="6914348" cy="49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3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BB4183-02AF-C455-F92E-115AF2BFB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653" y="360873"/>
            <a:ext cx="6944694" cy="5563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B722BF-8566-8063-0B5C-CE661438449A}"/>
              </a:ext>
            </a:extLst>
          </p:cNvPr>
          <p:cNvSpPr txBox="1"/>
          <p:nvPr/>
        </p:nvSpPr>
        <p:spPr>
          <a:xfrm>
            <a:off x="3572069" y="6127795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Distance incorrect, but matching is functional</a:t>
            </a:r>
          </a:p>
        </p:txBody>
      </p:sp>
    </p:spTree>
    <p:extLst>
      <p:ext uri="{BB962C8B-B14F-4D97-AF65-F5344CB8AC3E}">
        <p14:creationId xmlns:p14="http://schemas.microsoft.com/office/powerpoint/2010/main" val="2138375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5817c9f-a069-4af9-bf19-88a4203e567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BE32792613CC46B84177EFD2FD1F3F" ma:contentTypeVersion="16" ma:contentTypeDescription="Create a new document." ma:contentTypeScope="" ma:versionID="8e0a6dc71b74d0092e34cafaa830c7c3">
  <xsd:schema xmlns:xsd="http://www.w3.org/2001/XMLSchema" xmlns:xs="http://www.w3.org/2001/XMLSchema" xmlns:p="http://schemas.microsoft.com/office/2006/metadata/properties" xmlns:ns3="76c329b8-1b9b-4910-aef9-535b284a4dc7" xmlns:ns4="75817c9f-a069-4af9-bf19-88a4203e567d" targetNamespace="http://schemas.microsoft.com/office/2006/metadata/properties" ma:root="true" ma:fieldsID="cf655294306417df7d9bbecf07452674" ns3:_="" ns4:_="">
    <xsd:import namespace="76c329b8-1b9b-4910-aef9-535b284a4dc7"/>
    <xsd:import namespace="75817c9f-a069-4af9-bf19-88a4203e567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329b8-1b9b-4910-aef9-535b284a4d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17c9f-a069-4af9-bf19-88a4203e5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8831A7-B48D-40B6-935D-6161DC03AD67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75817c9f-a069-4af9-bf19-88a4203e567d"/>
    <ds:schemaRef ds:uri="76c329b8-1b9b-4910-aef9-535b284a4dc7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E06FA0F-409F-4614-B962-6D90503E85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D5D998-A9CD-462C-8CEF-667153A055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329b8-1b9b-4910-aef9-535b284a4dc7"/>
    <ds:schemaRef ds:uri="75817c9f-a069-4af9-bf19-88a4203e56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4197</TotalTime>
  <Words>688</Words>
  <Application>Microsoft Office PowerPoint</Application>
  <PresentationFormat>Widescreen</PresentationFormat>
  <Paragraphs>86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Banded</vt:lpstr>
      <vt:lpstr>Mapping-Stations</vt:lpstr>
      <vt:lpstr>Aim: create a code library that automates the matching of water quality and streamflow discharge stations</vt:lpstr>
      <vt:lpstr>Station Matching</vt:lpstr>
      <vt:lpstr>Station Assignment</vt:lpstr>
      <vt:lpstr>PowerPoint Presentation</vt:lpstr>
      <vt:lpstr>Distance calculation</vt:lpstr>
      <vt:lpstr>Station Matching (cont)</vt:lpstr>
      <vt:lpstr>function vs Manual matching</vt:lpstr>
      <vt:lpstr>PowerPoint Presentation</vt:lpstr>
      <vt:lpstr>PowerPoint Presentation</vt:lpstr>
      <vt:lpstr>PowerPoint Presentation</vt:lpstr>
      <vt:lpstr>PowerPoint Presentation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Wang</dc:creator>
  <cp:lastModifiedBy>James Wang</cp:lastModifiedBy>
  <cp:revision>8</cp:revision>
  <dcterms:created xsi:type="dcterms:W3CDTF">2023-11-17T17:41:21Z</dcterms:created>
  <dcterms:modified xsi:type="dcterms:W3CDTF">2023-11-28T19:35:09Z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0x010100F3BE32792613CC46B84177EFD2FD1F3F</vt:lpwstr>
  </property>
</Properties>
</file>