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256" r:id="rId5"/>
    <p:sldId id="257" r:id="rId6"/>
    <p:sldId id="258" r:id="rId7"/>
    <p:sldId id="274" r:id="rId8"/>
    <p:sldId id="276" r:id="rId9"/>
    <p:sldId id="272" r:id="rId10"/>
    <p:sldId id="264" r:id="rId11"/>
    <p:sldId id="259" r:id="rId12"/>
    <p:sldId id="278" r:id="rId13"/>
    <p:sldId id="271" r:id="rId14"/>
    <p:sldId id="267" r:id="rId15"/>
    <p:sldId id="266" r:id="rId16"/>
    <p:sldId id="268" r:id="rId17"/>
    <p:sldId id="275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1305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840FD8-FCFE-4995-8DED-4F63030F800F}" v="38" dt="2023-11-21T22:36:26.1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3761A-1727-48EE-803F-EC09E4B33ACD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A3AFF-6D77-4BFE-AF21-4F1CE1B45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259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assumption is made that the distance calculations generated by the organizations developing the datasets is more accurate and checked to a greater standard than what is calculated during script runtime. Therefore, the </a:t>
            </a:r>
            <a:r>
              <a:rPr lang="en-CA" dirty="0" err="1"/>
              <a:t>dist_along</a:t>
            </a:r>
            <a:r>
              <a:rPr lang="en-CA" dirty="0"/>
              <a:t> is calculated relative to the dataset length, IF PROVIDED and present in the line dataset. If not explicitly provided, the runtime calculated distance is used for </a:t>
            </a:r>
            <a:r>
              <a:rPr lang="en-CA" dirty="0" err="1"/>
              <a:t>dist_along</a:t>
            </a:r>
            <a:r>
              <a:rPr lang="en-CA" dirty="0"/>
              <a:t>. These values and station data are stored in a data container within the line segment attributes.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A3AFF-6D77-4BFE-AF21-4F1CE1B45C8D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For the sake of this example, </a:t>
            </a:r>
            <a:r>
              <a:rPr lang="en-CA" dirty="0" err="1"/>
              <a:t>Hydat</a:t>
            </a:r>
            <a:r>
              <a:rPr lang="en-CA" dirty="0"/>
              <a:t> stations will be the origin stations, and PWQMN stations the candidate stations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A3AFF-6D77-4BFE-AF21-4F1CE1B45C8D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316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direct distance between two points (yellow) is closer to the real world distance along the blue lines than the distance along the network (magenta).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A3AFF-6D77-4BFE-AF21-4F1CE1B45C8D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2772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To finish off, I’d like to go through some of the most common errors that occur when matching stations.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A3AFF-6D77-4BFE-AF21-4F1CE1B45C8D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1532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Distances are not accurate, but the matching of stations is still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A3AFF-6D77-4BFE-AF21-4F1CE1B45C8D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770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A3AFF-6D77-4BFE-AF21-4F1CE1B45C8D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6035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Both distance and matching are incorrect.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A3AFF-6D77-4BFE-AF21-4F1CE1B45C8D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235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A3AFF-6D77-4BFE-AF21-4F1CE1B45C8D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5997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Basic </a:t>
            </a:r>
            <a:r>
              <a:rPr lang="en-CA" dirty="0" err="1"/>
              <a:t>dfs_search</a:t>
            </a:r>
            <a:r>
              <a:rPr lang="en-CA" dirty="0"/>
              <a:t>() flowchart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A3AFF-6D77-4BFE-AF21-4F1CE1B45C8D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5048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458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693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5322EAD-D2F7-4471-A3D4-D7CBA503C35D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875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715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22EAD-D2F7-4471-A3D4-D7CBA503C35D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6169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316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001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970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78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097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624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5322EAD-D2F7-4471-A3D4-D7CBA503C35D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4960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wilight-goose/Mapping-Stations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ADF0-7A67-3275-0C7C-540CC4547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79312"/>
            <a:ext cx="9144000" cy="2387600"/>
          </a:xfrm>
        </p:spPr>
        <p:txBody>
          <a:bodyPr/>
          <a:lstStyle/>
          <a:p>
            <a:r>
              <a:rPr lang="en-US" dirty="0"/>
              <a:t>Mapping-Stations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46520-08C7-5551-5C41-35888A5FC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0939" y="6012759"/>
            <a:ext cx="3870121" cy="405286"/>
          </a:xfrm>
        </p:spPr>
        <p:txBody>
          <a:bodyPr>
            <a:normAutofit/>
          </a:bodyPr>
          <a:lstStyle/>
          <a:p>
            <a:r>
              <a:rPr lang="en-US" dirty="0"/>
              <a:t>Developed by James Wang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BA9E17-B141-FA19-928E-61B4530DDA78}"/>
              </a:ext>
            </a:extLst>
          </p:cNvPr>
          <p:cNvSpPr txBox="1">
            <a:spLocks/>
          </p:cNvSpPr>
          <p:nvPr/>
        </p:nvSpPr>
        <p:spPr>
          <a:xfrm>
            <a:off x="838199" y="4608113"/>
            <a:ext cx="10515600" cy="912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Aim: </a:t>
            </a:r>
            <a:r>
              <a:rPr lang="en-US" sz="2200" dirty="0">
                <a:solidFill>
                  <a:schemeClr val="tx1"/>
                </a:solidFill>
              </a:rPr>
              <a:t>create a code library To automate the matching of water quality and streamflow discharge stations</a:t>
            </a:r>
            <a:endParaRPr lang="en-CA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151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BB4183-02AF-C455-F92E-115AF2BFB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653" y="360873"/>
            <a:ext cx="6944694" cy="5563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B722BF-8566-8063-0B5C-CE661438449A}"/>
              </a:ext>
            </a:extLst>
          </p:cNvPr>
          <p:cNvSpPr txBox="1"/>
          <p:nvPr/>
        </p:nvSpPr>
        <p:spPr>
          <a:xfrm>
            <a:off x="3141306" y="6114347"/>
            <a:ext cx="5909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Distance incorrect, but matching is functional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50201C-1AEE-0C3C-B07B-41EECEBE2B80}"/>
              </a:ext>
            </a:extLst>
          </p:cNvPr>
          <p:cNvGrpSpPr/>
          <p:nvPr/>
        </p:nvGrpSpPr>
        <p:grpSpPr>
          <a:xfrm>
            <a:off x="144624" y="4870886"/>
            <a:ext cx="3076704" cy="1861458"/>
            <a:chOff x="4327028" y="1034143"/>
            <a:chExt cx="3076704" cy="186145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4FD0AE1-EBC8-D994-7670-2C734972E843}"/>
                </a:ext>
              </a:extLst>
            </p:cNvPr>
            <p:cNvSpPr/>
            <p:nvPr/>
          </p:nvSpPr>
          <p:spPr>
            <a:xfrm>
              <a:off x="4327028" y="1034143"/>
              <a:ext cx="2892922" cy="18614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566251-793A-F081-87B4-77075BD01B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0758" y="1132745"/>
              <a:ext cx="350360" cy="35036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242152C-605F-367E-3D12-631D4D983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0758" y="1625320"/>
              <a:ext cx="350360" cy="35036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8141ACE-47CF-D415-A0B4-088981691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758" y="2131267"/>
              <a:ext cx="350360" cy="24057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BBEEEB9-40B1-D115-36EB-FB91282CDB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758" y="2548735"/>
              <a:ext cx="350360" cy="240578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3019F3-05A7-EABE-79FD-6B6C4916F511}"/>
                </a:ext>
              </a:extLst>
            </p:cNvPr>
            <p:cNvSpPr txBox="1"/>
            <p:nvPr/>
          </p:nvSpPr>
          <p:spPr>
            <a:xfrm>
              <a:off x="4776632" y="1117428"/>
              <a:ext cx="1996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PWQMN Stations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DB6B9B-C053-45E9-DDC3-0AACBD0EF07E}"/>
                </a:ext>
              </a:extLst>
            </p:cNvPr>
            <p:cNvSpPr txBox="1"/>
            <p:nvPr/>
          </p:nvSpPr>
          <p:spPr>
            <a:xfrm>
              <a:off x="4776632" y="1598537"/>
              <a:ext cx="199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HYDAT Stations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30975C-8BFC-36F3-9AE2-45960B7E95B2}"/>
                </a:ext>
              </a:extLst>
            </p:cNvPr>
            <p:cNvSpPr txBox="1"/>
            <p:nvPr/>
          </p:nvSpPr>
          <p:spPr>
            <a:xfrm>
              <a:off x="4776632" y="2061293"/>
              <a:ext cx="262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Ontario Hydro Network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8239A0-F12C-DC87-62A2-9D2A6DBBB724}"/>
                </a:ext>
              </a:extLst>
            </p:cNvPr>
            <p:cNvSpPr txBox="1"/>
            <p:nvPr/>
          </p:nvSpPr>
          <p:spPr>
            <a:xfrm>
              <a:off x="4776632" y="2484358"/>
              <a:ext cx="262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>
                  <a:solidFill>
                    <a:schemeClr val="bg1"/>
                  </a:solidFill>
                </a:rPr>
                <a:t>HydroRIVERs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837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2A9B2F-3F3C-419C-147D-862A98558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8840" y="447674"/>
            <a:ext cx="8134317" cy="5266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42C1DB-0B60-6224-83DB-52955428AB15}"/>
              </a:ext>
            </a:extLst>
          </p:cNvPr>
          <p:cNvSpPr txBox="1"/>
          <p:nvPr/>
        </p:nvSpPr>
        <p:spPr>
          <a:xfrm>
            <a:off x="2649113" y="5780912"/>
            <a:ext cx="6893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Meandering not represented in </a:t>
            </a:r>
            <a:r>
              <a:rPr lang="en-US" sz="2400" dirty="0" err="1"/>
              <a:t>HydroRIVERs</a:t>
            </a:r>
            <a:r>
              <a:rPr lang="en-US" sz="2400" dirty="0"/>
              <a:t> – distance incorrect, matching correct</a:t>
            </a:r>
            <a:endParaRPr lang="en-CA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D92920-ADF3-1FF0-4B09-61423A0E094B}"/>
              </a:ext>
            </a:extLst>
          </p:cNvPr>
          <p:cNvGrpSpPr/>
          <p:nvPr/>
        </p:nvGrpSpPr>
        <p:grpSpPr>
          <a:xfrm>
            <a:off x="111967" y="4870886"/>
            <a:ext cx="3076704" cy="1861458"/>
            <a:chOff x="4327028" y="1034143"/>
            <a:chExt cx="3076704" cy="186145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361CD14-2CD5-CD54-CD56-2D3A285D2C17}"/>
                </a:ext>
              </a:extLst>
            </p:cNvPr>
            <p:cNvSpPr/>
            <p:nvPr/>
          </p:nvSpPr>
          <p:spPr>
            <a:xfrm>
              <a:off x="4327028" y="1034143"/>
              <a:ext cx="2892922" cy="18614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166312C-FB48-E0EB-BBE7-CAB6D87052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0758" y="1132745"/>
              <a:ext cx="350360" cy="35036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6EBAB84-1E05-E062-60A1-1C703AB8F1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0758" y="1625320"/>
              <a:ext cx="350360" cy="35036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C563308-B0E2-E244-4153-AB1D99CFDE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758" y="2131267"/>
              <a:ext cx="350360" cy="24057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F955EE3-C18E-2F50-5AF3-1976AFC3B8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758" y="2548735"/>
              <a:ext cx="350360" cy="240578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51AE24-0A59-0E77-3627-C540EC064FCF}"/>
                </a:ext>
              </a:extLst>
            </p:cNvPr>
            <p:cNvSpPr txBox="1"/>
            <p:nvPr/>
          </p:nvSpPr>
          <p:spPr>
            <a:xfrm>
              <a:off x="4776633" y="1117428"/>
              <a:ext cx="1632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Origin Station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ADE899E-9AEC-8586-C3F7-F0FE1069190A}"/>
                </a:ext>
              </a:extLst>
            </p:cNvPr>
            <p:cNvSpPr txBox="1"/>
            <p:nvPr/>
          </p:nvSpPr>
          <p:spPr>
            <a:xfrm>
              <a:off x="4776632" y="1598537"/>
              <a:ext cx="199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Candidate Stations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F1DC4F-7AE0-AC7D-2917-5E871EA651BF}"/>
                </a:ext>
              </a:extLst>
            </p:cNvPr>
            <p:cNvSpPr txBox="1"/>
            <p:nvPr/>
          </p:nvSpPr>
          <p:spPr>
            <a:xfrm>
              <a:off x="4776632" y="2061293"/>
              <a:ext cx="262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Ontario Hydro Network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A3C723-595E-B4C2-A333-AB6934E1ABAC}"/>
                </a:ext>
              </a:extLst>
            </p:cNvPr>
            <p:cNvSpPr txBox="1"/>
            <p:nvPr/>
          </p:nvSpPr>
          <p:spPr>
            <a:xfrm>
              <a:off x="4776632" y="2484358"/>
              <a:ext cx="262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>
                  <a:solidFill>
                    <a:schemeClr val="bg1"/>
                  </a:solidFill>
                </a:rPr>
                <a:t>HydroRIVERs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6735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2A9B2F-3F3C-419C-147D-862A98558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4592" y="270013"/>
            <a:ext cx="8442811" cy="56861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42C1DB-0B60-6224-83DB-52955428AB15}"/>
              </a:ext>
            </a:extLst>
          </p:cNvPr>
          <p:cNvSpPr txBox="1"/>
          <p:nvPr/>
        </p:nvSpPr>
        <p:spPr>
          <a:xfrm>
            <a:off x="2904927" y="5962092"/>
            <a:ext cx="6382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River segments not captured in </a:t>
            </a:r>
            <a:r>
              <a:rPr lang="en-US" sz="2400" dirty="0" err="1"/>
              <a:t>HydroRIVERs</a:t>
            </a:r>
            <a:r>
              <a:rPr lang="en-US" sz="2400" dirty="0"/>
              <a:t> – distance and matching incorrect</a:t>
            </a:r>
            <a:endParaRPr lang="en-CA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F31971-A085-E6C1-CE35-F6127AE760D8}"/>
              </a:ext>
            </a:extLst>
          </p:cNvPr>
          <p:cNvGrpSpPr/>
          <p:nvPr/>
        </p:nvGrpSpPr>
        <p:grpSpPr>
          <a:xfrm>
            <a:off x="108857" y="4887685"/>
            <a:ext cx="3076704" cy="1861458"/>
            <a:chOff x="4327028" y="1034143"/>
            <a:chExt cx="3076704" cy="186145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2535AA9-EA8F-DFD4-3F90-6BF4BC654261}"/>
                </a:ext>
              </a:extLst>
            </p:cNvPr>
            <p:cNvSpPr/>
            <p:nvPr/>
          </p:nvSpPr>
          <p:spPr>
            <a:xfrm>
              <a:off x="4327028" y="1034143"/>
              <a:ext cx="2892922" cy="18614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5673484-423E-AD9C-7572-FE7348F339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0758" y="1132745"/>
              <a:ext cx="350360" cy="35036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8F4A151-29DC-1DA6-7998-2BE62304CE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0758" y="1625320"/>
              <a:ext cx="350360" cy="35036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9383A58-8E14-D665-A823-D4C2CEBE93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758" y="2131267"/>
              <a:ext cx="350360" cy="24057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26FFD88-8091-A6DC-4797-D690978C50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758" y="2548735"/>
              <a:ext cx="350360" cy="240578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8F520E-6845-F6BC-78A2-E8F2EACB10FA}"/>
                </a:ext>
              </a:extLst>
            </p:cNvPr>
            <p:cNvSpPr txBox="1"/>
            <p:nvPr/>
          </p:nvSpPr>
          <p:spPr>
            <a:xfrm>
              <a:off x="4776633" y="1117428"/>
              <a:ext cx="1632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Origin Station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7C79F5-6E48-6A9E-95BA-443B84D0A874}"/>
                </a:ext>
              </a:extLst>
            </p:cNvPr>
            <p:cNvSpPr txBox="1"/>
            <p:nvPr/>
          </p:nvSpPr>
          <p:spPr>
            <a:xfrm>
              <a:off x="4776632" y="1598537"/>
              <a:ext cx="199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Candidate Stations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98A29B-4235-8F7C-E2A9-46EBFB44F079}"/>
                </a:ext>
              </a:extLst>
            </p:cNvPr>
            <p:cNvSpPr txBox="1"/>
            <p:nvPr/>
          </p:nvSpPr>
          <p:spPr>
            <a:xfrm>
              <a:off x="4776632" y="2061293"/>
              <a:ext cx="262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Ontario Hydro Network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057955-1068-3A40-8969-254637D62816}"/>
                </a:ext>
              </a:extLst>
            </p:cNvPr>
            <p:cNvSpPr txBox="1"/>
            <p:nvPr/>
          </p:nvSpPr>
          <p:spPr>
            <a:xfrm>
              <a:off x="4776632" y="2484358"/>
              <a:ext cx="262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>
                  <a:solidFill>
                    <a:schemeClr val="bg1"/>
                  </a:solidFill>
                </a:rPr>
                <a:t>HydroRIVERs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9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F28788-56BF-9682-391F-A72E1E3BA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56676" y="88965"/>
            <a:ext cx="8278648" cy="5789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4B4748-9A1A-535A-CAB8-9111D56D129C}"/>
              </a:ext>
            </a:extLst>
          </p:cNvPr>
          <p:cNvSpPr txBox="1"/>
          <p:nvPr/>
        </p:nvSpPr>
        <p:spPr>
          <a:xfrm>
            <a:off x="2891072" y="5936442"/>
            <a:ext cx="8430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Station distance from river network and complex river structure </a:t>
            </a:r>
          </a:p>
          <a:p>
            <a:pPr algn="ctr"/>
            <a:r>
              <a:rPr lang="en-US" sz="2400" dirty="0"/>
              <a:t>– distances incorrect and matching not ideal </a:t>
            </a:r>
            <a:endParaRPr lang="en-CA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2258900-FBA6-E1A0-4558-83B37765D36F}"/>
              </a:ext>
            </a:extLst>
          </p:cNvPr>
          <p:cNvGrpSpPr/>
          <p:nvPr/>
        </p:nvGrpSpPr>
        <p:grpSpPr>
          <a:xfrm>
            <a:off x="111967" y="4870886"/>
            <a:ext cx="3076704" cy="1861458"/>
            <a:chOff x="4327028" y="1034143"/>
            <a:chExt cx="3076704" cy="186145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EA5390D-E9A5-5425-5675-AFE0C03FCF8E}"/>
                </a:ext>
              </a:extLst>
            </p:cNvPr>
            <p:cNvSpPr/>
            <p:nvPr/>
          </p:nvSpPr>
          <p:spPr>
            <a:xfrm>
              <a:off x="4327028" y="1034143"/>
              <a:ext cx="2892922" cy="18614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032F14D-4402-C702-E360-457BBA135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0758" y="1132745"/>
              <a:ext cx="350360" cy="35036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3CF7944-4333-9D92-69D3-ACDB488A73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0758" y="1625320"/>
              <a:ext cx="350360" cy="35036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707F13-7C2D-61F3-61C6-1B3A0252F2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758" y="2131267"/>
              <a:ext cx="350360" cy="24057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F7BFA7A-E18D-98C9-322C-E17261CE5E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758" y="2548735"/>
              <a:ext cx="350360" cy="240578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F0E83D-CC0B-CACD-C64D-E1DCB95E1CC2}"/>
                </a:ext>
              </a:extLst>
            </p:cNvPr>
            <p:cNvSpPr txBox="1"/>
            <p:nvPr/>
          </p:nvSpPr>
          <p:spPr>
            <a:xfrm>
              <a:off x="4776633" y="1117428"/>
              <a:ext cx="1632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Origin Station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BB8B10-4B28-956E-F67C-9C344C8F41C5}"/>
                </a:ext>
              </a:extLst>
            </p:cNvPr>
            <p:cNvSpPr txBox="1"/>
            <p:nvPr/>
          </p:nvSpPr>
          <p:spPr>
            <a:xfrm>
              <a:off x="4776632" y="1598537"/>
              <a:ext cx="199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Candidate Stations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79E7E2-95F9-9AD4-68D1-97145B1D741E}"/>
                </a:ext>
              </a:extLst>
            </p:cNvPr>
            <p:cNvSpPr txBox="1"/>
            <p:nvPr/>
          </p:nvSpPr>
          <p:spPr>
            <a:xfrm>
              <a:off x="4776632" y="2061293"/>
              <a:ext cx="262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Ontario Hydro Network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30FDF0-43F2-8CA4-D1C6-478617C10404}"/>
                </a:ext>
              </a:extLst>
            </p:cNvPr>
            <p:cNvSpPr txBox="1"/>
            <p:nvPr/>
          </p:nvSpPr>
          <p:spPr>
            <a:xfrm>
              <a:off x="4776632" y="2484358"/>
              <a:ext cx="262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>
                  <a:solidFill>
                    <a:schemeClr val="bg1"/>
                  </a:solidFill>
                </a:rPr>
                <a:t>HydroRIVERs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546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FC11-1EC0-C88A-B37C-8D9E9347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cap="none" dirty="0"/>
              <a:t>Thank You!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BEEC5-4991-7B15-802A-C4789D7694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https://github.com/twilight-goose/Mapping-Stations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5441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39A62A-31B1-791C-2D51-1AF672F900C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A9149A-4FEE-F931-6EE0-92E31CB98F7C}"/>
              </a:ext>
            </a:extLst>
          </p:cNvPr>
          <p:cNvSpPr/>
          <p:nvPr/>
        </p:nvSpPr>
        <p:spPr>
          <a:xfrm>
            <a:off x="462789" y="414020"/>
            <a:ext cx="1827405" cy="821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Start with the edge the origin station is on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A2DEE3-BF09-1F3D-8D15-754171C9C40F}"/>
              </a:ext>
            </a:extLst>
          </p:cNvPr>
          <p:cNvSpPr/>
          <p:nvPr/>
        </p:nvSpPr>
        <p:spPr>
          <a:xfrm>
            <a:off x="457882" y="1668964"/>
            <a:ext cx="1827401" cy="778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Are there candidate stations on this edge?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BABAC8-96C7-282A-92CA-C4B92A0DFCC6}"/>
              </a:ext>
            </a:extLst>
          </p:cNvPr>
          <p:cNvSpPr/>
          <p:nvPr/>
        </p:nvSpPr>
        <p:spPr>
          <a:xfrm>
            <a:off x="462790" y="2958542"/>
            <a:ext cx="1827401" cy="8263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Depth travelled within algorithm parameters?</a:t>
            </a:r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3FB783-6728-1F2E-6D24-AE2B0199F1E4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1371583" y="2447695"/>
            <a:ext cx="4908" cy="5108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830D49-6E84-2C1F-1B3A-4FDC0F2CD28B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1376491" y="3784844"/>
            <a:ext cx="0" cy="5876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F2F94F5-3553-2AAB-A76E-F2D3A113CD3A}"/>
              </a:ext>
            </a:extLst>
          </p:cNvPr>
          <p:cNvSpPr/>
          <p:nvPr/>
        </p:nvSpPr>
        <p:spPr>
          <a:xfrm>
            <a:off x="467699" y="4372486"/>
            <a:ext cx="1817584" cy="7322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Sort candidate stations by distance</a:t>
            </a:r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B59BFE-8514-0D17-5F99-7C9245C2E90E}"/>
              </a:ext>
            </a:extLst>
          </p:cNvPr>
          <p:cNvCxnSpPr>
            <a:cxnSpLocks/>
            <a:stCxn id="21" idx="2"/>
            <a:endCxn id="76" idx="0"/>
          </p:cNvCxnSpPr>
          <p:nvPr/>
        </p:nvCxnSpPr>
        <p:spPr>
          <a:xfrm flipH="1">
            <a:off x="1366674" y="5104735"/>
            <a:ext cx="9817" cy="3882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FA8C0CD-B7B7-4A8E-570C-FE6D582E6E6E}"/>
              </a:ext>
            </a:extLst>
          </p:cNvPr>
          <p:cNvSpPr/>
          <p:nvPr/>
        </p:nvSpPr>
        <p:spPr>
          <a:xfrm>
            <a:off x="5065191" y="5415223"/>
            <a:ext cx="2049715" cy="8670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Add stations within distance parameters to matches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6B1A556-822B-0D94-0DC3-FD1E78CA8EC7}"/>
              </a:ext>
            </a:extLst>
          </p:cNvPr>
          <p:cNvSpPr/>
          <p:nvPr/>
        </p:nvSpPr>
        <p:spPr>
          <a:xfrm>
            <a:off x="5065191" y="4218827"/>
            <a:ext cx="2049715" cy="8104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Have the desired number of matches been made?</a:t>
            </a:r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BF5E6B0-2B2D-B578-B60E-4D677E1B9A9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1157287" y="1449758"/>
            <a:ext cx="433503" cy="490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6EE0B5E-E491-0633-18E0-04DFCBB17C8B}"/>
              </a:ext>
            </a:extLst>
          </p:cNvPr>
          <p:cNvSpPr/>
          <p:nvPr/>
        </p:nvSpPr>
        <p:spPr>
          <a:xfrm>
            <a:off x="2895856" y="1654936"/>
            <a:ext cx="2117603" cy="903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Move to the next edge in the direction being travelled</a:t>
            </a:r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0B342F-8416-E78C-D6AF-525C1AD916F2}"/>
              </a:ext>
            </a:extLst>
          </p:cNvPr>
          <p:cNvCxnSpPr>
            <a:cxnSpLocks/>
            <a:stCxn id="5" idx="3"/>
            <a:endCxn id="67" idx="1"/>
          </p:cNvCxnSpPr>
          <p:nvPr/>
        </p:nvCxnSpPr>
        <p:spPr>
          <a:xfrm>
            <a:off x="2285283" y="2058330"/>
            <a:ext cx="610573" cy="48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9714770-0FEE-2F6E-D0F9-D451910E3788}"/>
              </a:ext>
            </a:extLst>
          </p:cNvPr>
          <p:cNvSpPr/>
          <p:nvPr/>
        </p:nvSpPr>
        <p:spPr>
          <a:xfrm>
            <a:off x="457882" y="5493016"/>
            <a:ext cx="1817584" cy="7114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Have the stations already been added?</a:t>
            </a:r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04C161FE-28FF-794C-4FCF-76485E867880}"/>
              </a:ext>
            </a:extLst>
          </p:cNvPr>
          <p:cNvCxnSpPr>
            <a:cxnSpLocks/>
            <a:stCxn id="76" idx="3"/>
            <a:endCxn id="67" idx="2"/>
          </p:cNvCxnSpPr>
          <p:nvPr/>
        </p:nvCxnSpPr>
        <p:spPr>
          <a:xfrm flipV="1">
            <a:off x="2275466" y="2558700"/>
            <a:ext cx="1679192" cy="329002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CB40BCB1-5F9A-BBDE-AF52-58C4BB1C3D76}"/>
              </a:ext>
            </a:extLst>
          </p:cNvPr>
          <p:cNvCxnSpPr>
            <a:cxnSpLocks/>
            <a:stCxn id="67" idx="0"/>
            <a:endCxn id="5" idx="0"/>
          </p:cNvCxnSpPr>
          <p:nvPr/>
        </p:nvCxnSpPr>
        <p:spPr>
          <a:xfrm rot="16200000" flipH="1" flipV="1">
            <a:off x="2656107" y="370412"/>
            <a:ext cx="14028" cy="2583075"/>
          </a:xfrm>
          <a:prstGeom prst="bentConnector3">
            <a:avLst>
              <a:gd name="adj1" fmla="val -162959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E91914B6-549A-FFA0-0C6A-CEC853EE983C}"/>
              </a:ext>
            </a:extLst>
          </p:cNvPr>
          <p:cNvSpPr/>
          <p:nvPr/>
        </p:nvSpPr>
        <p:spPr>
          <a:xfrm>
            <a:off x="5246460" y="1744079"/>
            <a:ext cx="1702965" cy="650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Move to the next origin station</a:t>
            </a:r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B5550DDB-6C97-92D5-79B3-582CDC411232}"/>
              </a:ext>
            </a:extLst>
          </p:cNvPr>
          <p:cNvCxnSpPr>
            <a:cxnSpLocks/>
            <a:stCxn id="133" idx="0"/>
            <a:endCxn id="4" idx="3"/>
          </p:cNvCxnSpPr>
          <p:nvPr/>
        </p:nvCxnSpPr>
        <p:spPr>
          <a:xfrm rot="16200000" flipV="1">
            <a:off x="3734400" y="-619465"/>
            <a:ext cx="919338" cy="380774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C9E86C14-F0C8-9AD0-6B55-8E6EDAF8DAF0}"/>
              </a:ext>
            </a:extLst>
          </p:cNvPr>
          <p:cNvSpPr/>
          <p:nvPr/>
        </p:nvSpPr>
        <p:spPr>
          <a:xfrm>
            <a:off x="5246461" y="3051495"/>
            <a:ext cx="1702965" cy="650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Are there more origin stations?</a:t>
            </a:r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C38DC37-5BE3-A709-F229-5246866E5F73}"/>
              </a:ext>
            </a:extLst>
          </p:cNvPr>
          <p:cNvCxnSpPr>
            <a:cxnSpLocks/>
            <a:stCxn id="143" idx="0"/>
            <a:endCxn id="133" idx="2"/>
          </p:cNvCxnSpPr>
          <p:nvPr/>
        </p:nvCxnSpPr>
        <p:spPr>
          <a:xfrm flipH="1" flipV="1">
            <a:off x="6097943" y="2394529"/>
            <a:ext cx="1" cy="656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0BB3FB7F-F8F6-1514-81AB-3F2E6ED6D72B}"/>
              </a:ext>
            </a:extLst>
          </p:cNvPr>
          <p:cNvSpPr/>
          <p:nvPr/>
        </p:nvSpPr>
        <p:spPr>
          <a:xfrm>
            <a:off x="7686461" y="2934844"/>
            <a:ext cx="1308683" cy="8810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Exit</a:t>
            </a:r>
            <a:endParaRPr lang="en-CA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AEEB46C-8A1B-C3A7-1BA8-B688F03B4D91}"/>
              </a:ext>
            </a:extLst>
          </p:cNvPr>
          <p:cNvCxnSpPr>
            <a:cxnSpLocks/>
            <a:stCxn id="143" idx="3"/>
            <a:endCxn id="153" idx="1"/>
          </p:cNvCxnSpPr>
          <p:nvPr/>
        </p:nvCxnSpPr>
        <p:spPr>
          <a:xfrm flipV="1">
            <a:off x="6949426" y="3375347"/>
            <a:ext cx="737035" cy="13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B313B9CA-E48B-0066-09E8-3B9E67731AE8}"/>
              </a:ext>
            </a:extLst>
          </p:cNvPr>
          <p:cNvCxnSpPr>
            <a:cxnSpLocks/>
            <a:stCxn id="54" idx="0"/>
            <a:endCxn id="143" idx="2"/>
          </p:cNvCxnSpPr>
          <p:nvPr/>
        </p:nvCxnSpPr>
        <p:spPr>
          <a:xfrm flipV="1">
            <a:off x="6090049" y="3701945"/>
            <a:ext cx="7895" cy="5168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or: Elbow 295">
            <a:extLst>
              <a:ext uri="{FF2B5EF4-FFF2-40B4-BE49-F238E27FC236}">
                <a16:creationId xmlns:a16="http://schemas.microsoft.com/office/drawing/2014/main" id="{F7D9C166-4E1E-C74D-F97D-5B506B2A56BB}"/>
              </a:ext>
            </a:extLst>
          </p:cNvPr>
          <p:cNvCxnSpPr>
            <a:cxnSpLocks/>
            <a:stCxn id="54" idx="1"/>
            <a:endCxn id="67" idx="2"/>
          </p:cNvCxnSpPr>
          <p:nvPr/>
        </p:nvCxnSpPr>
        <p:spPr>
          <a:xfrm rot="10800000">
            <a:off x="3954659" y="2558700"/>
            <a:ext cx="1110533" cy="206534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D52491AD-BE1F-55E1-F0B9-E353C104DAC0}"/>
              </a:ext>
            </a:extLst>
          </p:cNvPr>
          <p:cNvCxnSpPr>
            <a:cxnSpLocks/>
            <a:stCxn id="29" idx="0"/>
            <a:endCxn id="54" idx="2"/>
          </p:cNvCxnSpPr>
          <p:nvPr/>
        </p:nvCxnSpPr>
        <p:spPr>
          <a:xfrm flipV="1">
            <a:off x="6090049" y="5029260"/>
            <a:ext cx="0" cy="385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15110A55-EC7D-542C-C459-C57902C5D49C}"/>
              </a:ext>
            </a:extLst>
          </p:cNvPr>
          <p:cNvCxnSpPr>
            <a:cxnSpLocks/>
            <a:stCxn id="76" idx="3"/>
            <a:endCxn id="29" idx="1"/>
          </p:cNvCxnSpPr>
          <p:nvPr/>
        </p:nvCxnSpPr>
        <p:spPr>
          <a:xfrm flipV="1">
            <a:off x="2275466" y="5848726"/>
            <a:ext cx="278972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>
            <a:extLst>
              <a:ext uri="{FF2B5EF4-FFF2-40B4-BE49-F238E27FC236}">
                <a16:creationId xmlns:a16="http://schemas.microsoft.com/office/drawing/2014/main" id="{3EA99FC1-FE2E-BB7B-DFAB-73426D921E01}"/>
              </a:ext>
            </a:extLst>
          </p:cNvPr>
          <p:cNvSpPr txBox="1"/>
          <p:nvPr/>
        </p:nvSpPr>
        <p:spPr>
          <a:xfrm>
            <a:off x="2267015" y="1914923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No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D9915FF-DD37-4C49-62D9-2BE2BA3E95AF}"/>
              </a:ext>
            </a:extLst>
          </p:cNvPr>
          <p:cNvSpPr txBox="1"/>
          <p:nvPr/>
        </p:nvSpPr>
        <p:spPr>
          <a:xfrm>
            <a:off x="4229762" y="5659972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No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C57CD62A-8B9D-F4F0-42D6-6B670E590742}"/>
              </a:ext>
            </a:extLst>
          </p:cNvPr>
          <p:cNvSpPr txBox="1"/>
          <p:nvPr/>
        </p:nvSpPr>
        <p:spPr>
          <a:xfrm>
            <a:off x="4254525" y="4228125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No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951D8A21-6B4A-68B0-F70E-3617931277CF}"/>
              </a:ext>
            </a:extLst>
          </p:cNvPr>
          <p:cNvSpPr txBox="1"/>
          <p:nvPr/>
        </p:nvSpPr>
        <p:spPr>
          <a:xfrm>
            <a:off x="6945479" y="3182939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No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B9BE0E2C-A0E9-B24A-F378-3EBC8C472889}"/>
              </a:ext>
            </a:extLst>
          </p:cNvPr>
          <p:cNvSpPr txBox="1"/>
          <p:nvPr/>
        </p:nvSpPr>
        <p:spPr>
          <a:xfrm>
            <a:off x="3617233" y="5014311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Yes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0FB6AB09-54F3-8599-06A8-1CB6D9FF31FA}"/>
              </a:ext>
            </a:extLst>
          </p:cNvPr>
          <p:cNvSpPr txBox="1"/>
          <p:nvPr/>
        </p:nvSpPr>
        <p:spPr>
          <a:xfrm>
            <a:off x="5779296" y="3771633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Yes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5B69306B-C7C1-C11E-9C88-519AE563A287}"/>
              </a:ext>
            </a:extLst>
          </p:cNvPr>
          <p:cNvSpPr txBox="1"/>
          <p:nvPr/>
        </p:nvSpPr>
        <p:spPr>
          <a:xfrm>
            <a:off x="5779296" y="2527123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Yes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FE63D8A0-8234-F4BF-DFDF-75335EB9E80C}"/>
              </a:ext>
            </a:extLst>
          </p:cNvPr>
          <p:cNvSpPr txBox="1"/>
          <p:nvPr/>
        </p:nvSpPr>
        <p:spPr>
          <a:xfrm>
            <a:off x="1052700" y="2501105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Yes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6656723E-85A4-53DC-E36C-F0F3F89AC283}"/>
              </a:ext>
            </a:extLst>
          </p:cNvPr>
          <p:cNvSpPr txBox="1"/>
          <p:nvPr/>
        </p:nvSpPr>
        <p:spPr>
          <a:xfrm>
            <a:off x="1048028" y="3848788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Yes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0DA0107E-DF11-13A4-0A79-CBA185F2425F}"/>
              </a:ext>
            </a:extLst>
          </p:cNvPr>
          <p:cNvCxnSpPr>
            <a:cxnSpLocks/>
            <a:stCxn id="9" idx="3"/>
            <a:endCxn id="143" idx="1"/>
          </p:cNvCxnSpPr>
          <p:nvPr/>
        </p:nvCxnSpPr>
        <p:spPr>
          <a:xfrm>
            <a:off x="2290191" y="3371693"/>
            <a:ext cx="2956270" cy="502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6CD210BE-18EA-819F-DA00-15FBA6C002D1}"/>
              </a:ext>
            </a:extLst>
          </p:cNvPr>
          <p:cNvSpPr txBox="1"/>
          <p:nvPr/>
        </p:nvSpPr>
        <p:spPr>
          <a:xfrm>
            <a:off x="2417603" y="3173310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No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7336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D11A-F5E2-C3D8-3234-8845C4C4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462"/>
            <a:ext cx="10515600" cy="912443"/>
          </a:xfrm>
        </p:spPr>
        <p:txBody>
          <a:bodyPr>
            <a:normAutofit/>
          </a:bodyPr>
          <a:lstStyle/>
          <a:p>
            <a:r>
              <a:rPr lang="en-US" sz="3600" dirty="0"/>
              <a:t>Aim: </a:t>
            </a:r>
            <a:r>
              <a:rPr lang="en-US" sz="2200" dirty="0"/>
              <a:t>create a code library that automates the matching of water quality and streamflow discharge stations</a:t>
            </a:r>
            <a:endParaRPr lang="en-CA" sz="2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C4BA5C-CB73-164C-A979-420CA63EC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9258"/>
            <a:ext cx="5005362" cy="3892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Key Functionality</a:t>
            </a:r>
          </a:p>
          <a:p>
            <a:r>
              <a:rPr lang="en-US" dirty="0"/>
              <a:t>Read in sets of station data</a:t>
            </a:r>
          </a:p>
          <a:p>
            <a:r>
              <a:rPr lang="en-US" dirty="0"/>
              <a:t>Read in a hydro network dataset</a:t>
            </a:r>
          </a:p>
          <a:p>
            <a:r>
              <a:rPr lang="en-US" dirty="0"/>
              <a:t>Traverse the river dataset from origin points to candidate points</a:t>
            </a:r>
          </a:p>
          <a:p>
            <a:r>
              <a:rPr lang="en-US" dirty="0"/>
              <a:t>Measure the distance between co-located stations along the river network</a:t>
            </a:r>
          </a:p>
          <a:p>
            <a:r>
              <a:rPr lang="en-US" dirty="0"/>
              <a:t>Quantify the number of days of data overlap between matched stations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2639C7-545B-D9CE-F30A-DDB8B3C7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48724" b="1097"/>
          <a:stretch/>
        </p:blipFill>
        <p:spPr>
          <a:xfrm>
            <a:off x="6738268" y="1924099"/>
            <a:ext cx="4897006" cy="472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9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B576-E711-4F2F-D514-F1337611B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250"/>
            <a:ext cx="10515600" cy="904875"/>
          </a:xfrm>
        </p:spPr>
        <p:txBody>
          <a:bodyPr/>
          <a:lstStyle/>
          <a:p>
            <a:r>
              <a:rPr lang="en-US" dirty="0"/>
              <a:t>Station Matching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1F511-2227-1323-20A7-D5FC196CD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8527" y="2016137"/>
            <a:ext cx="5851321" cy="44899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Step 1: Load the origin and candidate stations and river network datasets into memory</a:t>
            </a:r>
          </a:p>
          <a:p>
            <a:r>
              <a:rPr lang="en-US" dirty="0"/>
              <a:t>Step 2: Assign stations to the river data</a:t>
            </a:r>
          </a:p>
          <a:p>
            <a:pPr lvl="1"/>
            <a:r>
              <a:rPr lang="en-CA" dirty="0"/>
              <a:t>Stations are assigned to the nearest river segment (purple)</a:t>
            </a:r>
          </a:p>
          <a:p>
            <a:pPr lvl="1"/>
            <a:r>
              <a:rPr lang="en-CA" dirty="0"/>
              <a:t>Station data and position along the river segment are saved to the river dataset loaded in memory</a:t>
            </a:r>
          </a:p>
          <a:p>
            <a:pPr lvl="1"/>
            <a:r>
              <a:rPr lang="en-CA" dirty="0"/>
              <a:t>Position is the distance from the head of the river segment to the point on the river closest to the station (blue)</a:t>
            </a:r>
          </a:p>
          <a:p>
            <a:r>
              <a:rPr lang="en-CA" dirty="0"/>
              <a:t>Step 3: Convert the river segment to a directed graph</a:t>
            </a:r>
          </a:p>
          <a:p>
            <a:pPr lvl="1"/>
            <a:r>
              <a:rPr lang="en-CA" dirty="0"/>
              <a:t>Maintains the attributes of each segment as edge attributes</a:t>
            </a:r>
          </a:p>
          <a:p>
            <a:r>
              <a:rPr lang="en-CA" dirty="0"/>
              <a:t>Step 4: Iterate through every edge of the graph and match each origin station to a specified number of candidate stations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DABC6-12AA-BD2E-9A7A-0B1D3EE4B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280" y="1978769"/>
            <a:ext cx="5466604" cy="45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3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9D101F-D4A9-6304-9B1D-9DBF3373B1D1}"/>
              </a:ext>
            </a:extLst>
          </p:cNvPr>
          <p:cNvSpPr/>
          <p:nvPr/>
        </p:nvSpPr>
        <p:spPr>
          <a:xfrm>
            <a:off x="1113575" y="2051820"/>
            <a:ext cx="9578567" cy="42234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E8990-4E7F-1BDB-DE4B-BD8CE56E2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Station Assignment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2928965-687C-D7A3-3A01-A49E0AC5412C}"/>
              </a:ext>
            </a:extLst>
          </p:cNvPr>
          <p:cNvCxnSpPr/>
          <p:nvPr/>
        </p:nvCxnSpPr>
        <p:spPr>
          <a:xfrm>
            <a:off x="1466661" y="3983525"/>
            <a:ext cx="8872396" cy="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405358-8C3E-CDD3-9396-E2C9AB1B9C42}"/>
              </a:ext>
            </a:extLst>
          </p:cNvPr>
          <p:cNvSpPr txBox="1"/>
          <p:nvPr/>
        </p:nvSpPr>
        <p:spPr>
          <a:xfrm>
            <a:off x="8498691" y="2285920"/>
            <a:ext cx="183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u="sng" dirty="0">
                <a:solidFill>
                  <a:schemeClr val="bg2">
                    <a:lumMod val="50000"/>
                  </a:schemeClr>
                </a:solidFill>
              </a:rPr>
              <a:t>Field Value</a:t>
            </a:r>
          </a:p>
          <a:p>
            <a:pPr algn="r"/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LENGTH_M: 470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136C-A40C-DAEF-9393-908A31E4CD4E}"/>
              </a:ext>
            </a:extLst>
          </p:cNvPr>
          <p:cNvSpPr txBox="1"/>
          <p:nvPr/>
        </p:nvSpPr>
        <p:spPr>
          <a:xfrm>
            <a:off x="1438248" y="4873194"/>
            <a:ext cx="2122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>
                <a:solidFill>
                  <a:schemeClr val="accent6">
                    <a:lumMod val="50000"/>
                  </a:schemeClr>
                </a:solidFill>
              </a:rPr>
              <a:t>Calculated</a:t>
            </a:r>
          </a:p>
          <a:p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Length: 450 m</a:t>
            </a:r>
          </a:p>
          <a:p>
            <a:r>
              <a:rPr lang="en-CA" dirty="0" err="1">
                <a:solidFill>
                  <a:schemeClr val="accent6">
                    <a:lumMod val="50000"/>
                  </a:schemeClr>
                </a:solidFill>
              </a:rPr>
              <a:t>Dist_along</a:t>
            </a:r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: 200 m</a:t>
            </a:r>
          </a:p>
          <a:p>
            <a:r>
              <a:rPr lang="en-CA" dirty="0" err="1">
                <a:solidFill>
                  <a:schemeClr val="accent6">
                    <a:lumMod val="50000"/>
                  </a:schemeClr>
                </a:solidFill>
              </a:rPr>
              <a:t>Dist_from</a:t>
            </a:r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: 75 m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FF9B2E-FC9F-8D55-3ED6-E9FB8CEB9F44}"/>
              </a:ext>
            </a:extLst>
          </p:cNvPr>
          <p:cNvSpPr/>
          <p:nvPr/>
        </p:nvSpPr>
        <p:spPr>
          <a:xfrm>
            <a:off x="4952245" y="2285920"/>
            <a:ext cx="380245" cy="3786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A13992-7A39-F275-655F-6FFBD7F5292E}"/>
              </a:ext>
            </a:extLst>
          </p:cNvPr>
          <p:cNvCxnSpPr>
            <a:cxnSpLocks/>
          </p:cNvCxnSpPr>
          <p:nvPr/>
        </p:nvCxnSpPr>
        <p:spPr>
          <a:xfrm>
            <a:off x="5142368" y="2734147"/>
            <a:ext cx="9053" cy="1249378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5B185CA-E238-841E-AD43-A16580BB074A}"/>
              </a:ext>
            </a:extLst>
          </p:cNvPr>
          <p:cNvSpPr/>
          <p:nvPr/>
        </p:nvSpPr>
        <p:spPr>
          <a:xfrm>
            <a:off x="1355002" y="3901591"/>
            <a:ext cx="144856" cy="163867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BE7AAE-C1D6-365A-DFA1-76EA283789EB}"/>
              </a:ext>
            </a:extLst>
          </p:cNvPr>
          <p:cNvSpPr/>
          <p:nvPr/>
        </p:nvSpPr>
        <p:spPr>
          <a:xfrm>
            <a:off x="10266629" y="3895707"/>
            <a:ext cx="144856" cy="163867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7F68B3-B6C5-7B11-5A05-CFD4B6E6CAB2}"/>
              </a:ext>
            </a:extLst>
          </p:cNvPr>
          <p:cNvSpPr txBox="1"/>
          <p:nvPr/>
        </p:nvSpPr>
        <p:spPr>
          <a:xfrm>
            <a:off x="1147089" y="3508268"/>
            <a:ext cx="155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Upstream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A535E0-5DFC-29C1-4DE7-0D7EA514C74E}"/>
              </a:ext>
            </a:extLst>
          </p:cNvPr>
          <p:cNvSpPr txBox="1"/>
          <p:nvPr/>
        </p:nvSpPr>
        <p:spPr>
          <a:xfrm>
            <a:off x="9259868" y="3508268"/>
            <a:ext cx="143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Downstream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4B14AE-C3D3-94A4-CF2E-7055F806D6C5}"/>
              </a:ext>
            </a:extLst>
          </p:cNvPr>
          <p:cNvCxnSpPr>
            <a:cxnSpLocks/>
          </p:cNvCxnSpPr>
          <p:nvPr/>
        </p:nvCxnSpPr>
        <p:spPr>
          <a:xfrm>
            <a:off x="1427430" y="4326547"/>
            <a:ext cx="3723991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69AADA-9709-E1F2-A129-D946DCF335CE}"/>
              </a:ext>
            </a:extLst>
          </p:cNvPr>
          <p:cNvCxnSpPr>
            <a:cxnSpLocks/>
          </p:cNvCxnSpPr>
          <p:nvPr/>
        </p:nvCxnSpPr>
        <p:spPr>
          <a:xfrm>
            <a:off x="1427430" y="4173468"/>
            <a:ext cx="0" cy="30615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01E4E6C-B992-E2B7-4CFC-E49E512AD7EF}"/>
              </a:ext>
            </a:extLst>
          </p:cNvPr>
          <p:cNvCxnSpPr>
            <a:cxnSpLocks/>
          </p:cNvCxnSpPr>
          <p:nvPr/>
        </p:nvCxnSpPr>
        <p:spPr>
          <a:xfrm>
            <a:off x="5155946" y="4173468"/>
            <a:ext cx="0" cy="30615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2290B0E-D967-8027-F44B-B91E8F042048}"/>
              </a:ext>
            </a:extLst>
          </p:cNvPr>
          <p:cNvGrpSpPr/>
          <p:nvPr/>
        </p:nvGrpSpPr>
        <p:grpSpPr>
          <a:xfrm rot="5400000">
            <a:off x="3956954" y="3058847"/>
            <a:ext cx="1390119" cy="306157"/>
            <a:chOff x="1733738" y="4809881"/>
            <a:chExt cx="3728516" cy="30615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2401F3-AE48-0159-8ACB-F4419745AA6A}"/>
                </a:ext>
              </a:extLst>
            </p:cNvPr>
            <p:cNvCxnSpPr>
              <a:cxnSpLocks/>
            </p:cNvCxnSpPr>
            <p:nvPr/>
          </p:nvCxnSpPr>
          <p:spPr>
            <a:xfrm>
              <a:off x="1733738" y="4962960"/>
              <a:ext cx="3723991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EF3E1A1-2567-86BA-29D0-4113F9450DBF}"/>
                </a:ext>
              </a:extLst>
            </p:cNvPr>
            <p:cNvCxnSpPr>
              <a:cxnSpLocks/>
            </p:cNvCxnSpPr>
            <p:nvPr/>
          </p:nvCxnSpPr>
          <p:spPr>
            <a:xfrm>
              <a:off x="1733738" y="4809881"/>
              <a:ext cx="0" cy="306157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73F5F79-7E0E-B6F4-B2BC-E8A5BA6136E5}"/>
                </a:ext>
              </a:extLst>
            </p:cNvPr>
            <p:cNvCxnSpPr>
              <a:cxnSpLocks/>
            </p:cNvCxnSpPr>
            <p:nvPr/>
          </p:nvCxnSpPr>
          <p:spPr>
            <a:xfrm>
              <a:off x="5462254" y="4809881"/>
              <a:ext cx="0" cy="306157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E4C67A3-5D2C-1FB0-4CD6-B2248355CCE6}"/>
              </a:ext>
            </a:extLst>
          </p:cNvPr>
          <p:cNvSpPr txBox="1"/>
          <p:nvPr/>
        </p:nvSpPr>
        <p:spPr>
          <a:xfrm>
            <a:off x="2698249" y="4019582"/>
            <a:ext cx="124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/>
                </a:solidFill>
              </a:rPr>
              <a:t>dist_along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64BED4-F0FA-0830-22F8-48EB856FB7E6}"/>
              </a:ext>
            </a:extLst>
          </p:cNvPr>
          <p:cNvSpPr txBox="1"/>
          <p:nvPr/>
        </p:nvSpPr>
        <p:spPr>
          <a:xfrm>
            <a:off x="3560388" y="2875758"/>
            <a:ext cx="111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/>
                </a:solidFill>
              </a:rPr>
              <a:t>dist_from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B22711-175F-51D6-FC87-995AD5680990}"/>
              </a:ext>
            </a:extLst>
          </p:cNvPr>
          <p:cNvSpPr txBox="1"/>
          <p:nvPr/>
        </p:nvSpPr>
        <p:spPr>
          <a:xfrm>
            <a:off x="7580764" y="5069559"/>
            <a:ext cx="2980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>
                <a:solidFill>
                  <a:schemeClr val="bg1"/>
                </a:solidFill>
              </a:rPr>
              <a:t>Saved</a:t>
            </a:r>
          </a:p>
          <a:p>
            <a:r>
              <a:rPr lang="en-CA" dirty="0" err="1">
                <a:solidFill>
                  <a:schemeClr val="bg1"/>
                </a:solidFill>
              </a:rPr>
              <a:t>Dist_along</a:t>
            </a:r>
            <a:r>
              <a:rPr lang="en-CA" dirty="0">
                <a:solidFill>
                  <a:schemeClr val="bg1"/>
                </a:solidFill>
              </a:rPr>
              <a:t>: 200/450 *470 m</a:t>
            </a:r>
          </a:p>
          <a:p>
            <a:r>
              <a:rPr lang="en-CA" dirty="0" err="1">
                <a:solidFill>
                  <a:schemeClr val="bg1"/>
                </a:solidFill>
              </a:rPr>
              <a:t>Dist_from</a:t>
            </a:r>
            <a:r>
              <a:rPr lang="en-CA" dirty="0">
                <a:solidFill>
                  <a:schemeClr val="bg1"/>
                </a:solidFill>
              </a:rPr>
              <a:t>: 75 m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0B328C-A81A-E33D-F6B2-A88CB4D6F27A}"/>
              </a:ext>
            </a:extLst>
          </p:cNvPr>
          <p:cNvGrpSpPr/>
          <p:nvPr/>
        </p:nvGrpSpPr>
        <p:grpSpPr>
          <a:xfrm>
            <a:off x="1427433" y="4576157"/>
            <a:ext cx="8910303" cy="306157"/>
            <a:chOff x="1427430" y="4388369"/>
            <a:chExt cx="3728516" cy="30615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2406B27-A953-D6C5-EAEF-30691171CED2}"/>
                </a:ext>
              </a:extLst>
            </p:cNvPr>
            <p:cNvCxnSpPr>
              <a:cxnSpLocks/>
            </p:cNvCxnSpPr>
            <p:nvPr/>
          </p:nvCxnSpPr>
          <p:spPr>
            <a:xfrm>
              <a:off x="1427430" y="4541448"/>
              <a:ext cx="3723991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E393396-4076-239F-8A4F-6C1DC71C1742}"/>
                </a:ext>
              </a:extLst>
            </p:cNvPr>
            <p:cNvCxnSpPr>
              <a:cxnSpLocks/>
            </p:cNvCxnSpPr>
            <p:nvPr/>
          </p:nvCxnSpPr>
          <p:spPr>
            <a:xfrm>
              <a:off x="1427430" y="4388369"/>
              <a:ext cx="0" cy="306157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5A8C17D-3660-1C1F-6592-9BD3D3E72A1D}"/>
                </a:ext>
              </a:extLst>
            </p:cNvPr>
            <p:cNvCxnSpPr>
              <a:cxnSpLocks/>
            </p:cNvCxnSpPr>
            <p:nvPr/>
          </p:nvCxnSpPr>
          <p:spPr>
            <a:xfrm>
              <a:off x="5155946" y="4388369"/>
              <a:ext cx="0" cy="306157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3A998BF-03C6-D9F0-EC25-70318A1001B2}"/>
              </a:ext>
            </a:extLst>
          </p:cNvPr>
          <p:cNvSpPr txBox="1"/>
          <p:nvPr/>
        </p:nvSpPr>
        <p:spPr>
          <a:xfrm>
            <a:off x="2677907" y="4396596"/>
            <a:ext cx="124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length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DFAB3A-0CC4-EEB2-F947-7A585B2D2D75}"/>
              </a:ext>
            </a:extLst>
          </p:cNvPr>
          <p:cNvSpPr txBox="1"/>
          <p:nvPr/>
        </p:nvSpPr>
        <p:spPr>
          <a:xfrm>
            <a:off x="6548202" y="3955863"/>
            <a:ext cx="206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2">
                    <a:lumMod val="50000"/>
                  </a:schemeClr>
                </a:solidFill>
              </a:rPr>
              <a:t>River Segment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8A5585-E91E-97D7-CD63-55A674B62C77}"/>
              </a:ext>
            </a:extLst>
          </p:cNvPr>
          <p:cNvSpPr txBox="1"/>
          <p:nvPr/>
        </p:nvSpPr>
        <p:spPr>
          <a:xfrm>
            <a:off x="5330723" y="2281442"/>
            <a:ext cx="17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2">
                    <a:lumMod val="25000"/>
                  </a:schemeClr>
                </a:solidFill>
              </a:rPr>
              <a:t>Station</a:t>
            </a:r>
          </a:p>
        </p:txBody>
      </p:sp>
    </p:spTree>
    <p:extLst>
      <p:ext uri="{BB962C8B-B14F-4D97-AF65-F5344CB8AC3E}">
        <p14:creationId xmlns:p14="http://schemas.microsoft.com/office/powerpoint/2010/main" val="116230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70B03-986C-D5F5-B389-09BDF68C9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65375" y="192255"/>
            <a:ext cx="2614022" cy="2750036"/>
          </a:xfrm>
        </p:spPr>
        <p:txBody>
          <a:bodyPr vert="horz" wrap="none">
            <a:normAutofit/>
          </a:bodyPr>
          <a:lstStyle/>
          <a:p>
            <a:r>
              <a:rPr lang="en-CA" sz="2400" dirty="0" err="1"/>
              <a:t>Alg</a:t>
            </a:r>
            <a:r>
              <a:rPr lang="en-CA" sz="2400" dirty="0"/>
              <a:t> Inputs:</a:t>
            </a:r>
            <a:br>
              <a:rPr lang="en-CA" sz="2400" dirty="0"/>
            </a:br>
            <a:r>
              <a:rPr lang="en-CA" sz="2000" cap="none" dirty="0"/>
              <a:t>- network</a:t>
            </a:r>
            <a:br>
              <a:rPr lang="en-CA" sz="2000" cap="none" dirty="0"/>
            </a:br>
            <a:r>
              <a:rPr lang="en-CA" sz="2000" cap="none" dirty="0"/>
              <a:t>- prefix1</a:t>
            </a:r>
            <a:br>
              <a:rPr lang="en-CA" sz="2000" cap="none" dirty="0"/>
            </a:br>
            <a:r>
              <a:rPr lang="en-CA" sz="2000" cap="none" dirty="0"/>
              <a:t>- prefix2</a:t>
            </a:r>
            <a:br>
              <a:rPr lang="en-CA" sz="2000" cap="none" dirty="0"/>
            </a:br>
            <a:br>
              <a:rPr lang="en-CA" sz="2400" dirty="0"/>
            </a:br>
            <a:r>
              <a:rPr lang="en-CA" sz="2400" dirty="0" err="1"/>
              <a:t>alg</a:t>
            </a:r>
            <a:r>
              <a:rPr lang="en-CA" sz="2400" dirty="0"/>
              <a:t> Parameters:</a:t>
            </a:r>
            <a:br>
              <a:rPr lang="en-CA" sz="2400" dirty="0"/>
            </a:br>
            <a:r>
              <a:rPr lang="en-CA" sz="2000" cap="none" dirty="0"/>
              <a:t>- max depth</a:t>
            </a:r>
            <a:br>
              <a:rPr lang="en-CA" sz="2000" cap="none" dirty="0"/>
            </a:br>
            <a:r>
              <a:rPr lang="en-CA" sz="2000" cap="none" dirty="0"/>
              <a:t>- max distance</a:t>
            </a:r>
            <a:br>
              <a:rPr lang="en-CA" sz="2000" cap="none" dirty="0"/>
            </a:br>
            <a:r>
              <a:rPr lang="en-CA" sz="2000" cap="none" dirty="0"/>
              <a:t>- max matches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634CD3-67CB-94DA-9FC1-B953A4CEB6DC}"/>
              </a:ext>
            </a:extLst>
          </p:cNvPr>
          <p:cNvSpPr/>
          <p:nvPr/>
        </p:nvSpPr>
        <p:spPr>
          <a:xfrm>
            <a:off x="111967" y="63440"/>
            <a:ext cx="8714792" cy="66433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A08C15-98F7-6514-C9A2-EB1CEF0DC04E}"/>
              </a:ext>
            </a:extLst>
          </p:cNvPr>
          <p:cNvSpPr/>
          <p:nvPr/>
        </p:nvSpPr>
        <p:spPr>
          <a:xfrm rot="845766">
            <a:off x="2554475" y="3486160"/>
            <a:ext cx="2181018" cy="4728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DBEF2F-C023-406C-A77A-066D9894FC69}"/>
              </a:ext>
            </a:extLst>
          </p:cNvPr>
          <p:cNvSpPr/>
          <p:nvPr/>
        </p:nvSpPr>
        <p:spPr>
          <a:xfrm rot="2946296">
            <a:off x="113360" y="2098738"/>
            <a:ext cx="2878250" cy="4728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A25DCF-5E09-CF14-EF5B-BB20493E0902}"/>
              </a:ext>
            </a:extLst>
          </p:cNvPr>
          <p:cNvCxnSpPr>
            <a:cxnSpLocks/>
          </p:cNvCxnSpPr>
          <p:nvPr/>
        </p:nvCxnSpPr>
        <p:spPr>
          <a:xfrm>
            <a:off x="628996" y="1254659"/>
            <a:ext cx="1931437" cy="2192694"/>
          </a:xfrm>
          <a:prstGeom prst="line">
            <a:avLst/>
          </a:prstGeom>
          <a:ln w="76200">
            <a:solidFill>
              <a:srgbClr val="7030A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EF802C9A-34A3-860E-F219-BA6C3E7EF7C0}"/>
              </a:ext>
            </a:extLst>
          </p:cNvPr>
          <p:cNvSpPr/>
          <p:nvPr/>
        </p:nvSpPr>
        <p:spPr>
          <a:xfrm rot="19132891">
            <a:off x="4593437" y="2970530"/>
            <a:ext cx="2181018" cy="4728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2213977-E1AD-F6C8-747C-2266D829AC5D}"/>
              </a:ext>
            </a:extLst>
          </p:cNvPr>
          <p:cNvSpPr/>
          <p:nvPr/>
        </p:nvSpPr>
        <p:spPr>
          <a:xfrm rot="21048183">
            <a:off x="4604936" y="3565260"/>
            <a:ext cx="2673667" cy="4728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BE74EED-43EE-14E7-8A66-70AB42FE7A60}"/>
              </a:ext>
            </a:extLst>
          </p:cNvPr>
          <p:cNvSpPr/>
          <p:nvPr/>
        </p:nvSpPr>
        <p:spPr>
          <a:xfrm rot="508373">
            <a:off x="6523350" y="2343225"/>
            <a:ext cx="1747711" cy="4728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590EAD-325E-4A53-3519-8883BA6BE19D}"/>
              </a:ext>
            </a:extLst>
          </p:cNvPr>
          <p:cNvCxnSpPr>
            <a:cxnSpLocks/>
          </p:cNvCxnSpPr>
          <p:nvPr/>
        </p:nvCxnSpPr>
        <p:spPr>
          <a:xfrm>
            <a:off x="2560433" y="3447353"/>
            <a:ext cx="2220685" cy="550506"/>
          </a:xfrm>
          <a:prstGeom prst="line">
            <a:avLst/>
          </a:prstGeom>
          <a:ln w="76200">
            <a:solidFill>
              <a:srgbClr val="7030A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D496959-C7E0-891F-C086-277A0FD4F2B1}"/>
              </a:ext>
            </a:extLst>
          </p:cNvPr>
          <p:cNvCxnSpPr>
            <a:cxnSpLocks/>
          </p:cNvCxnSpPr>
          <p:nvPr/>
        </p:nvCxnSpPr>
        <p:spPr>
          <a:xfrm flipV="1">
            <a:off x="4781118" y="2448978"/>
            <a:ext cx="1766596" cy="1548881"/>
          </a:xfrm>
          <a:prstGeom prst="line">
            <a:avLst/>
          </a:prstGeom>
          <a:ln w="76200">
            <a:solidFill>
              <a:srgbClr val="7030A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7D6860-B276-C6DE-37F5-F72C26658155}"/>
              </a:ext>
            </a:extLst>
          </p:cNvPr>
          <p:cNvCxnSpPr>
            <a:cxnSpLocks/>
          </p:cNvCxnSpPr>
          <p:nvPr/>
        </p:nvCxnSpPr>
        <p:spPr>
          <a:xfrm flipV="1">
            <a:off x="4781118" y="3577828"/>
            <a:ext cx="2457882" cy="420031"/>
          </a:xfrm>
          <a:prstGeom prst="line">
            <a:avLst/>
          </a:prstGeom>
          <a:ln w="76200">
            <a:solidFill>
              <a:srgbClr val="7030A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A7EC4D-B303-9094-17B8-DEF748AA6ABE}"/>
              </a:ext>
            </a:extLst>
          </p:cNvPr>
          <p:cNvCxnSpPr>
            <a:cxnSpLocks/>
          </p:cNvCxnSpPr>
          <p:nvPr/>
        </p:nvCxnSpPr>
        <p:spPr>
          <a:xfrm>
            <a:off x="6547714" y="2448978"/>
            <a:ext cx="1768151" cy="251926"/>
          </a:xfrm>
          <a:prstGeom prst="line">
            <a:avLst/>
          </a:prstGeom>
          <a:ln w="76200">
            <a:solidFill>
              <a:srgbClr val="7030A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08DDDF1-EC7B-5222-F9DC-6BD0F8A2D0E2}"/>
              </a:ext>
            </a:extLst>
          </p:cNvPr>
          <p:cNvSpPr>
            <a:spLocks noChangeAspect="1"/>
          </p:cNvSpPr>
          <p:nvPr/>
        </p:nvSpPr>
        <p:spPr>
          <a:xfrm>
            <a:off x="2826887" y="3385695"/>
            <a:ext cx="350360" cy="35036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266B2A-0E01-4125-ED7E-F68FA35076B6}"/>
              </a:ext>
            </a:extLst>
          </p:cNvPr>
          <p:cNvSpPr>
            <a:spLocks noChangeAspect="1"/>
          </p:cNvSpPr>
          <p:nvPr/>
        </p:nvSpPr>
        <p:spPr>
          <a:xfrm>
            <a:off x="3721085" y="3609392"/>
            <a:ext cx="350360" cy="350360"/>
          </a:xfrm>
          <a:prstGeom prst="ellipse">
            <a:avLst/>
          </a:prstGeom>
          <a:solidFill>
            <a:srgbClr val="0070C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AB670D7-F984-DED2-5FD3-9C7FB1D6FA21}"/>
              </a:ext>
            </a:extLst>
          </p:cNvPr>
          <p:cNvGrpSpPr/>
          <p:nvPr/>
        </p:nvGrpSpPr>
        <p:grpSpPr>
          <a:xfrm>
            <a:off x="111967" y="4834732"/>
            <a:ext cx="3076704" cy="1861458"/>
            <a:chOff x="4327028" y="1034143"/>
            <a:chExt cx="3076704" cy="186145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FF746E6-4DD1-0209-CA78-031980A18B1B}"/>
                </a:ext>
              </a:extLst>
            </p:cNvPr>
            <p:cNvSpPr/>
            <p:nvPr/>
          </p:nvSpPr>
          <p:spPr>
            <a:xfrm>
              <a:off x="4327028" y="1034143"/>
              <a:ext cx="2892922" cy="18614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2D42DCB-7D40-5CAE-A3B8-21521EEB59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0758" y="1132745"/>
              <a:ext cx="350360" cy="35036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3B4D036-B98B-86D6-3191-616D2DF0D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0758" y="1625320"/>
              <a:ext cx="350360" cy="35036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A6554E-BDE5-9BD5-EC93-CC3A462CB9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758" y="2131267"/>
              <a:ext cx="350360" cy="24057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34B0F6E-1D17-E558-950A-A1BE97021E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758" y="2548735"/>
              <a:ext cx="350360" cy="240578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585BC00-9FE6-4B24-2CA2-07F0CCB03173}"/>
                </a:ext>
              </a:extLst>
            </p:cNvPr>
            <p:cNvSpPr txBox="1"/>
            <p:nvPr/>
          </p:nvSpPr>
          <p:spPr>
            <a:xfrm>
              <a:off x="4776633" y="1117428"/>
              <a:ext cx="1632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HYDAT Station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5C32B89-8358-95A9-D4C6-A41BA8D25043}"/>
                </a:ext>
              </a:extLst>
            </p:cNvPr>
            <p:cNvSpPr txBox="1"/>
            <p:nvPr/>
          </p:nvSpPr>
          <p:spPr>
            <a:xfrm>
              <a:off x="4776632" y="1598537"/>
              <a:ext cx="199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PWQMN Stations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028C687-E058-CBC4-2F9C-E8801F10F490}"/>
                </a:ext>
              </a:extLst>
            </p:cNvPr>
            <p:cNvSpPr txBox="1"/>
            <p:nvPr/>
          </p:nvSpPr>
          <p:spPr>
            <a:xfrm>
              <a:off x="4776632" y="2061293"/>
              <a:ext cx="262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Ontario Hydro Network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36C5F0C-E953-B3D0-DDAF-F688D3C5E088}"/>
                </a:ext>
              </a:extLst>
            </p:cNvPr>
            <p:cNvSpPr txBox="1"/>
            <p:nvPr/>
          </p:nvSpPr>
          <p:spPr>
            <a:xfrm>
              <a:off x="4776632" y="2484358"/>
              <a:ext cx="262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>
                  <a:solidFill>
                    <a:schemeClr val="bg1"/>
                  </a:solidFill>
                </a:rPr>
                <a:t>HydroRIVERs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4B1D75D-FCA6-AC2F-3A57-81A90C4B574E}"/>
              </a:ext>
            </a:extLst>
          </p:cNvPr>
          <p:cNvCxnSpPr>
            <a:stCxn id="39" idx="3"/>
            <a:endCxn id="39" idx="3"/>
          </p:cNvCxnSpPr>
          <p:nvPr/>
        </p:nvCxnSpPr>
        <p:spPr>
          <a:xfrm>
            <a:off x="1470843" y="195680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7E44E1C-DAA5-8D1A-986D-DF19CE79CAAC}"/>
              </a:ext>
            </a:extLst>
          </p:cNvPr>
          <p:cNvCxnSpPr>
            <a:cxnSpLocks/>
            <a:stCxn id="39" idx="3"/>
          </p:cNvCxnSpPr>
          <p:nvPr/>
        </p:nvCxnSpPr>
        <p:spPr>
          <a:xfrm flipH="1">
            <a:off x="1377979" y="1956804"/>
            <a:ext cx="92864" cy="815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3997A3C-1409-0583-DC19-828680D9AB65}"/>
              </a:ext>
            </a:extLst>
          </p:cNvPr>
          <p:cNvCxnSpPr>
            <a:cxnSpLocks/>
          </p:cNvCxnSpPr>
          <p:nvPr/>
        </p:nvCxnSpPr>
        <p:spPr>
          <a:xfrm flipH="1">
            <a:off x="7750124" y="2183293"/>
            <a:ext cx="75337" cy="4003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F4C9E66C-A99C-B7F6-8126-BD834D481DC5}"/>
              </a:ext>
            </a:extLst>
          </p:cNvPr>
          <p:cNvSpPr>
            <a:spLocks noChangeAspect="1"/>
          </p:cNvSpPr>
          <p:nvPr/>
        </p:nvSpPr>
        <p:spPr>
          <a:xfrm>
            <a:off x="7648529" y="2006361"/>
            <a:ext cx="353864" cy="353864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FFA1FF5-0B0E-2583-D3B0-28DB39E4CA79}"/>
              </a:ext>
            </a:extLst>
          </p:cNvPr>
          <p:cNvSpPr>
            <a:spLocks noChangeAspect="1"/>
          </p:cNvSpPr>
          <p:nvPr/>
        </p:nvSpPr>
        <p:spPr>
          <a:xfrm>
            <a:off x="1419534" y="1657753"/>
            <a:ext cx="350360" cy="35036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7C383E8-59B9-FF6A-85AC-8DA89BACA4DA}"/>
              </a:ext>
            </a:extLst>
          </p:cNvPr>
          <p:cNvCxnSpPr>
            <a:cxnSpLocks/>
          </p:cNvCxnSpPr>
          <p:nvPr/>
        </p:nvCxnSpPr>
        <p:spPr>
          <a:xfrm>
            <a:off x="6612170" y="3722605"/>
            <a:ext cx="67876" cy="3096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AEDFE26-719D-77AE-5CFC-C04B3F38EF64}"/>
              </a:ext>
            </a:extLst>
          </p:cNvPr>
          <p:cNvSpPr>
            <a:spLocks noChangeAspect="1"/>
          </p:cNvSpPr>
          <p:nvPr/>
        </p:nvSpPr>
        <p:spPr>
          <a:xfrm>
            <a:off x="6502402" y="3857076"/>
            <a:ext cx="350360" cy="35036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B4A03BE-A6AC-44E6-786F-EB7C2D0B5B6A}"/>
              </a:ext>
            </a:extLst>
          </p:cNvPr>
          <p:cNvCxnSpPr>
            <a:cxnSpLocks/>
          </p:cNvCxnSpPr>
          <p:nvPr/>
        </p:nvCxnSpPr>
        <p:spPr>
          <a:xfrm flipH="1">
            <a:off x="4198756" y="3157457"/>
            <a:ext cx="157629" cy="6620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1E76D0A6-5A12-6DB5-49B8-51DA44FA63BA}"/>
              </a:ext>
            </a:extLst>
          </p:cNvPr>
          <p:cNvSpPr>
            <a:spLocks noChangeAspect="1"/>
          </p:cNvSpPr>
          <p:nvPr/>
        </p:nvSpPr>
        <p:spPr>
          <a:xfrm>
            <a:off x="4158709" y="3048237"/>
            <a:ext cx="350360" cy="35036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96" name="Vertical Title 1">
            <a:extLst>
              <a:ext uri="{FF2B5EF4-FFF2-40B4-BE49-F238E27FC236}">
                <a16:creationId xmlns:a16="http://schemas.microsoft.com/office/drawing/2014/main" id="{D5C3376A-1ACE-5922-62CF-C80F28001360}"/>
              </a:ext>
            </a:extLst>
          </p:cNvPr>
          <p:cNvSpPr txBox="1">
            <a:spLocks/>
          </p:cNvSpPr>
          <p:nvPr/>
        </p:nvSpPr>
        <p:spPr>
          <a:xfrm>
            <a:off x="8977717" y="3473908"/>
            <a:ext cx="2751078" cy="275003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cap="none" dirty="0"/>
              <a:t>MATCHES</a:t>
            </a: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25C2D82-F50C-9A14-5D4E-2497423F4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723475"/>
              </p:ext>
            </p:extLst>
          </p:nvPr>
        </p:nvGraphicFramePr>
        <p:xfrm>
          <a:off x="9027994" y="3859543"/>
          <a:ext cx="2718711" cy="24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37">
                  <a:extLst>
                    <a:ext uri="{9D8B030D-6E8A-4147-A177-3AD203B41FA5}">
                      <a16:colId xmlns:a16="http://schemas.microsoft.com/office/drawing/2014/main" val="2646833550"/>
                    </a:ext>
                  </a:extLst>
                </a:gridCol>
                <a:gridCol w="1085530">
                  <a:extLst>
                    <a:ext uri="{9D8B030D-6E8A-4147-A177-3AD203B41FA5}">
                      <a16:colId xmlns:a16="http://schemas.microsoft.com/office/drawing/2014/main" val="1917078534"/>
                    </a:ext>
                  </a:extLst>
                </a:gridCol>
                <a:gridCol w="726944">
                  <a:extLst>
                    <a:ext uri="{9D8B030D-6E8A-4147-A177-3AD203B41FA5}">
                      <a16:colId xmlns:a16="http://schemas.microsoft.com/office/drawing/2014/main" val="738380867"/>
                    </a:ext>
                  </a:extLst>
                </a:gridCol>
              </a:tblGrid>
              <a:tr h="637319">
                <a:tc>
                  <a:txBody>
                    <a:bodyPr/>
                    <a:lstStyle/>
                    <a:p>
                      <a:r>
                        <a:rPr lang="en-CA" dirty="0" err="1"/>
                        <a:t>Hydat</a:t>
                      </a:r>
                      <a:r>
                        <a:rPr lang="en-CA" dirty="0"/>
                        <a:t>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PWQMN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069238"/>
                  </a:ext>
                </a:extLst>
              </a:tr>
              <a:tr h="369240"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12800"/>
                  </a:ext>
                </a:extLst>
              </a:tr>
              <a:tr h="369240"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756749"/>
                  </a:ext>
                </a:extLst>
              </a:tr>
              <a:tr h="369240"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342199"/>
                  </a:ext>
                </a:extLst>
              </a:tr>
              <a:tr h="369240"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771026"/>
                  </a:ext>
                </a:extLst>
              </a:tr>
              <a:tr h="369240"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11548"/>
                  </a:ext>
                </a:extLst>
              </a:tr>
            </a:tbl>
          </a:graphicData>
        </a:graphic>
      </p:graphicFrame>
      <p:sp>
        <p:nvSpPr>
          <p:cNvPr id="100" name="Rectangle 99">
            <a:extLst>
              <a:ext uri="{FF2B5EF4-FFF2-40B4-BE49-F238E27FC236}">
                <a16:creationId xmlns:a16="http://schemas.microsoft.com/office/drawing/2014/main" id="{E80A5E6D-EC01-2D1E-2C4B-5DD3269DF9C0}"/>
              </a:ext>
            </a:extLst>
          </p:cNvPr>
          <p:cNvSpPr/>
          <p:nvPr/>
        </p:nvSpPr>
        <p:spPr>
          <a:xfrm>
            <a:off x="9027994" y="4495800"/>
            <a:ext cx="2718711" cy="7584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C941E5E-CB00-167C-C838-A10F7D70EF21}"/>
              </a:ext>
            </a:extLst>
          </p:cNvPr>
          <p:cNvSpPr/>
          <p:nvPr/>
        </p:nvSpPr>
        <p:spPr>
          <a:xfrm>
            <a:off x="9032443" y="5254221"/>
            <a:ext cx="2700801" cy="3468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DC4ABD8-5FA0-5C4D-A7D0-4A6BBBA86C91}"/>
              </a:ext>
            </a:extLst>
          </p:cNvPr>
          <p:cNvSpPr/>
          <p:nvPr/>
        </p:nvSpPr>
        <p:spPr>
          <a:xfrm>
            <a:off x="9045904" y="5602835"/>
            <a:ext cx="2700801" cy="3468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4AD7439-F148-9723-9E70-59A3F1569A9B}"/>
              </a:ext>
            </a:extLst>
          </p:cNvPr>
          <p:cNvSpPr/>
          <p:nvPr/>
        </p:nvSpPr>
        <p:spPr>
          <a:xfrm>
            <a:off x="9036892" y="5925811"/>
            <a:ext cx="2700801" cy="4439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B037A0D2-FEB2-854F-3699-F31B3E8907FE}"/>
              </a:ext>
            </a:extLst>
          </p:cNvPr>
          <p:cNvSpPr/>
          <p:nvPr/>
        </p:nvSpPr>
        <p:spPr>
          <a:xfrm>
            <a:off x="3108619" y="4862046"/>
            <a:ext cx="5613228" cy="170079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Are there any candidate stations on the highlighted edge?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18E0411F-7C01-C0A4-59EB-C66F78922732}"/>
              </a:ext>
            </a:extLst>
          </p:cNvPr>
          <p:cNvSpPr/>
          <p:nvPr/>
        </p:nvSpPr>
        <p:spPr>
          <a:xfrm>
            <a:off x="3090709" y="4862046"/>
            <a:ext cx="5622126" cy="172150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Yes! Add them to the list of matches.</a:t>
            </a:r>
          </a:p>
        </p:txBody>
      </p:sp>
    </p:spTree>
    <p:extLst>
      <p:ext uri="{BB962C8B-B14F-4D97-AF65-F5344CB8AC3E}">
        <p14:creationId xmlns:p14="http://schemas.microsoft.com/office/powerpoint/2010/main" val="163619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6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" dur="6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6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6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7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50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600"/>
                            </p:stCondLst>
                            <p:childTnLst>
                              <p:par>
                                <p:cTn id="34" presetID="10" presetClass="exit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" dur="5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0" presetClass="exit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7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5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3" dur="5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" dur="5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7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5" dur="50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6" dur="50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60" grpId="0" animBg="1"/>
      <p:bldP spid="60" grpId="1" animBg="1"/>
      <p:bldP spid="59" grpId="0" animBg="1"/>
      <p:bldP spid="59" grpId="1" animBg="1"/>
      <p:bldP spid="62" grpId="0" animBg="1"/>
      <p:bldP spid="62" grpId="1" animBg="1"/>
      <p:bldP spid="61" grpId="0" animBg="1"/>
      <p:bldP spid="61" grpId="1" animBg="1"/>
      <p:bldP spid="41" grpId="0" animBg="1"/>
      <p:bldP spid="38" grpId="0" animBg="1"/>
      <p:bldP spid="39" grpId="0" animBg="1"/>
      <p:bldP spid="40" grpId="0" animBg="1"/>
      <p:bldP spid="77" grpId="1" animBg="1"/>
      <p:bldP spid="100" grpId="0" animBg="1"/>
      <p:bldP spid="101" grpId="0" animBg="1"/>
      <p:bldP spid="103" grpId="0" animBg="1"/>
      <p:bldP spid="104" grpId="0" animBg="1"/>
      <p:bldP spid="106" grpId="0" animBg="1"/>
      <p:bldP spid="95" grpId="0" animBg="1"/>
      <p:bldP spid="95" grpId="1" animBg="1"/>
      <p:bldP spid="95" grpId="2" animBg="1"/>
      <p:bldP spid="95" grpId="3" animBg="1"/>
      <p:bldP spid="95" grpId="4" animBg="1"/>
      <p:bldP spid="95" grpId="5" animBg="1"/>
      <p:bldP spid="95" grpId="6" animBg="1"/>
      <p:bldP spid="95" grpId="7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A2B1-1242-6B2C-9DC2-2108C0D4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calculation</a:t>
            </a:r>
            <a:endParaRPr lang="en-CA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D505BA61-FCFE-0E1B-1C3E-0759D0EED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92" y="1952248"/>
            <a:ext cx="5632008" cy="462157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1169D4E-2E75-5DDD-459C-987B4BB5BAA9}"/>
              </a:ext>
            </a:extLst>
          </p:cNvPr>
          <p:cNvSpPr txBox="1"/>
          <p:nvPr/>
        </p:nvSpPr>
        <p:spPr>
          <a:xfrm>
            <a:off x="6285705" y="1952248"/>
            <a:ext cx="57558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Always takes the greatest of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direct distance between stations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distance along the network (based on </a:t>
            </a:r>
            <a:r>
              <a:rPr lang="en-CA" dirty="0" err="1"/>
              <a:t>dist_along</a:t>
            </a:r>
            <a:r>
              <a:rPr lang="en-CA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The distance of a station from the network is not incorporated into the distance calculation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8C865A38-FC1D-7C27-AC98-20B8E30B8782}"/>
              </a:ext>
            </a:extLst>
          </p:cNvPr>
          <p:cNvSpPr/>
          <p:nvPr/>
        </p:nvSpPr>
        <p:spPr>
          <a:xfrm>
            <a:off x="895739" y="2537927"/>
            <a:ext cx="5072065" cy="3079102"/>
          </a:xfrm>
          <a:custGeom>
            <a:avLst/>
            <a:gdLst>
              <a:gd name="connsiteX0" fmla="*/ 0 w 5072065"/>
              <a:gd name="connsiteY0" fmla="*/ 0 h 3079102"/>
              <a:gd name="connsiteX1" fmla="*/ 671804 w 5072065"/>
              <a:gd name="connsiteY1" fmla="*/ 223934 h 3079102"/>
              <a:gd name="connsiteX2" fmla="*/ 1175657 w 5072065"/>
              <a:gd name="connsiteY2" fmla="*/ 438538 h 3079102"/>
              <a:gd name="connsiteX3" fmla="*/ 1334277 w 5072065"/>
              <a:gd name="connsiteY3" fmla="*/ 531844 h 3079102"/>
              <a:gd name="connsiteX4" fmla="*/ 1567543 w 5072065"/>
              <a:gd name="connsiteY4" fmla="*/ 634481 h 3079102"/>
              <a:gd name="connsiteX5" fmla="*/ 1838130 w 5072065"/>
              <a:gd name="connsiteY5" fmla="*/ 755779 h 3079102"/>
              <a:gd name="connsiteX6" fmla="*/ 2276669 w 5072065"/>
              <a:gd name="connsiteY6" fmla="*/ 821093 h 3079102"/>
              <a:gd name="connsiteX7" fmla="*/ 2631232 w 5072065"/>
              <a:gd name="connsiteY7" fmla="*/ 839755 h 3079102"/>
              <a:gd name="connsiteX8" fmla="*/ 2957804 w 5072065"/>
              <a:gd name="connsiteY8" fmla="*/ 895738 h 3079102"/>
              <a:gd name="connsiteX9" fmla="*/ 3125755 w 5072065"/>
              <a:gd name="connsiteY9" fmla="*/ 746449 h 3079102"/>
              <a:gd name="connsiteX10" fmla="*/ 3470988 w 5072065"/>
              <a:gd name="connsiteY10" fmla="*/ 391885 h 3079102"/>
              <a:gd name="connsiteX11" fmla="*/ 3629608 w 5072065"/>
              <a:gd name="connsiteY11" fmla="*/ 279918 h 3079102"/>
              <a:gd name="connsiteX12" fmla="*/ 3928188 w 5072065"/>
              <a:gd name="connsiteY12" fmla="*/ 429208 h 3079102"/>
              <a:gd name="connsiteX13" fmla="*/ 4385388 w 5072065"/>
              <a:gd name="connsiteY13" fmla="*/ 531844 h 3079102"/>
              <a:gd name="connsiteX14" fmla="*/ 4879910 w 5072065"/>
              <a:gd name="connsiteY14" fmla="*/ 569167 h 3079102"/>
              <a:gd name="connsiteX15" fmla="*/ 5029200 w 5072065"/>
              <a:gd name="connsiteY15" fmla="*/ 727787 h 3079102"/>
              <a:gd name="connsiteX16" fmla="*/ 5047861 w 5072065"/>
              <a:gd name="connsiteY16" fmla="*/ 867746 h 3079102"/>
              <a:gd name="connsiteX17" fmla="*/ 4721290 w 5072065"/>
              <a:gd name="connsiteY17" fmla="*/ 1324946 h 3079102"/>
              <a:gd name="connsiteX18" fmla="*/ 4553339 w 5072065"/>
              <a:gd name="connsiteY18" fmla="*/ 1604865 h 3079102"/>
              <a:gd name="connsiteX19" fmla="*/ 4469363 w 5072065"/>
              <a:gd name="connsiteY19" fmla="*/ 1828800 h 3079102"/>
              <a:gd name="connsiteX20" fmla="*/ 4030824 w 5072065"/>
              <a:gd name="connsiteY20" fmla="*/ 2211355 h 3079102"/>
              <a:gd name="connsiteX21" fmla="*/ 3890865 w 5072065"/>
              <a:gd name="connsiteY21" fmla="*/ 2453951 h 3079102"/>
              <a:gd name="connsiteX22" fmla="*/ 3648269 w 5072065"/>
              <a:gd name="connsiteY22" fmla="*/ 2528595 h 3079102"/>
              <a:gd name="connsiteX23" fmla="*/ 3582955 w 5072065"/>
              <a:gd name="connsiteY23" fmla="*/ 2593910 h 3079102"/>
              <a:gd name="connsiteX24" fmla="*/ 3396343 w 5072065"/>
              <a:gd name="connsiteY24" fmla="*/ 2640563 h 3079102"/>
              <a:gd name="connsiteX25" fmla="*/ 3041779 w 5072065"/>
              <a:gd name="connsiteY25" fmla="*/ 2715208 h 3079102"/>
              <a:gd name="connsiteX26" fmla="*/ 2696547 w 5072065"/>
              <a:gd name="connsiteY26" fmla="*/ 2780522 h 3079102"/>
              <a:gd name="connsiteX27" fmla="*/ 2481943 w 5072065"/>
              <a:gd name="connsiteY27" fmla="*/ 2855167 h 3079102"/>
              <a:gd name="connsiteX28" fmla="*/ 2313992 w 5072065"/>
              <a:gd name="connsiteY28" fmla="*/ 2995126 h 3079102"/>
              <a:gd name="connsiteX29" fmla="*/ 2080726 w 5072065"/>
              <a:gd name="connsiteY29" fmla="*/ 3079102 h 3079102"/>
              <a:gd name="connsiteX30" fmla="*/ 2080726 w 5072065"/>
              <a:gd name="connsiteY30" fmla="*/ 3079102 h 3079102"/>
              <a:gd name="connsiteX31" fmla="*/ 2080726 w 5072065"/>
              <a:gd name="connsiteY31" fmla="*/ 3060440 h 3079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072065" h="3079102">
                <a:moveTo>
                  <a:pt x="0" y="0"/>
                </a:moveTo>
                <a:cubicBezTo>
                  <a:pt x="237930" y="75422"/>
                  <a:pt x="475861" y="150844"/>
                  <a:pt x="671804" y="223934"/>
                </a:cubicBezTo>
                <a:cubicBezTo>
                  <a:pt x="867747" y="297024"/>
                  <a:pt x="1065245" y="387220"/>
                  <a:pt x="1175657" y="438538"/>
                </a:cubicBezTo>
                <a:cubicBezTo>
                  <a:pt x="1286069" y="489856"/>
                  <a:pt x="1268963" y="499187"/>
                  <a:pt x="1334277" y="531844"/>
                </a:cubicBezTo>
                <a:cubicBezTo>
                  <a:pt x="1399591" y="564501"/>
                  <a:pt x="1567543" y="634481"/>
                  <a:pt x="1567543" y="634481"/>
                </a:cubicBezTo>
                <a:cubicBezTo>
                  <a:pt x="1651519" y="671804"/>
                  <a:pt x="1719942" y="724677"/>
                  <a:pt x="1838130" y="755779"/>
                </a:cubicBezTo>
                <a:cubicBezTo>
                  <a:pt x="1956318" y="786881"/>
                  <a:pt x="2144485" y="807097"/>
                  <a:pt x="2276669" y="821093"/>
                </a:cubicBezTo>
                <a:cubicBezTo>
                  <a:pt x="2408853" y="835089"/>
                  <a:pt x="2517710" y="827314"/>
                  <a:pt x="2631232" y="839755"/>
                </a:cubicBezTo>
                <a:cubicBezTo>
                  <a:pt x="2744754" y="852196"/>
                  <a:pt x="2875384" y="911289"/>
                  <a:pt x="2957804" y="895738"/>
                </a:cubicBezTo>
                <a:cubicBezTo>
                  <a:pt x="3040225" y="880187"/>
                  <a:pt x="3040224" y="830425"/>
                  <a:pt x="3125755" y="746449"/>
                </a:cubicBezTo>
                <a:cubicBezTo>
                  <a:pt x="3211286" y="662473"/>
                  <a:pt x="3387013" y="469640"/>
                  <a:pt x="3470988" y="391885"/>
                </a:cubicBezTo>
                <a:cubicBezTo>
                  <a:pt x="3554963" y="314130"/>
                  <a:pt x="3553408" y="273698"/>
                  <a:pt x="3629608" y="279918"/>
                </a:cubicBezTo>
                <a:cubicBezTo>
                  <a:pt x="3705808" y="286139"/>
                  <a:pt x="3802225" y="387220"/>
                  <a:pt x="3928188" y="429208"/>
                </a:cubicBezTo>
                <a:cubicBezTo>
                  <a:pt x="4054151" y="471196"/>
                  <a:pt x="4226768" y="508518"/>
                  <a:pt x="4385388" y="531844"/>
                </a:cubicBezTo>
                <a:cubicBezTo>
                  <a:pt x="4544008" y="555170"/>
                  <a:pt x="4772608" y="536510"/>
                  <a:pt x="4879910" y="569167"/>
                </a:cubicBezTo>
                <a:cubicBezTo>
                  <a:pt x="4987212" y="601824"/>
                  <a:pt x="5001208" y="678024"/>
                  <a:pt x="5029200" y="727787"/>
                </a:cubicBezTo>
                <a:cubicBezTo>
                  <a:pt x="5057192" y="777550"/>
                  <a:pt x="5099179" y="768220"/>
                  <a:pt x="5047861" y="867746"/>
                </a:cubicBezTo>
                <a:cubicBezTo>
                  <a:pt x="4996543" y="967272"/>
                  <a:pt x="4803710" y="1202093"/>
                  <a:pt x="4721290" y="1324946"/>
                </a:cubicBezTo>
                <a:cubicBezTo>
                  <a:pt x="4638870" y="1447799"/>
                  <a:pt x="4595327" y="1520889"/>
                  <a:pt x="4553339" y="1604865"/>
                </a:cubicBezTo>
                <a:cubicBezTo>
                  <a:pt x="4511351" y="1688841"/>
                  <a:pt x="4556449" y="1727718"/>
                  <a:pt x="4469363" y="1828800"/>
                </a:cubicBezTo>
                <a:cubicBezTo>
                  <a:pt x="4382277" y="1929882"/>
                  <a:pt x="4127240" y="2107163"/>
                  <a:pt x="4030824" y="2211355"/>
                </a:cubicBezTo>
                <a:cubicBezTo>
                  <a:pt x="3934408" y="2315547"/>
                  <a:pt x="3954624" y="2401078"/>
                  <a:pt x="3890865" y="2453951"/>
                </a:cubicBezTo>
                <a:cubicBezTo>
                  <a:pt x="3827106" y="2506824"/>
                  <a:pt x="3699587" y="2505269"/>
                  <a:pt x="3648269" y="2528595"/>
                </a:cubicBezTo>
                <a:cubicBezTo>
                  <a:pt x="3596951" y="2551921"/>
                  <a:pt x="3624943" y="2575249"/>
                  <a:pt x="3582955" y="2593910"/>
                </a:cubicBezTo>
                <a:cubicBezTo>
                  <a:pt x="3540967" y="2612571"/>
                  <a:pt x="3486539" y="2620347"/>
                  <a:pt x="3396343" y="2640563"/>
                </a:cubicBezTo>
                <a:cubicBezTo>
                  <a:pt x="3306147" y="2660779"/>
                  <a:pt x="3158412" y="2691882"/>
                  <a:pt x="3041779" y="2715208"/>
                </a:cubicBezTo>
                <a:cubicBezTo>
                  <a:pt x="2925146" y="2738534"/>
                  <a:pt x="2789853" y="2757196"/>
                  <a:pt x="2696547" y="2780522"/>
                </a:cubicBezTo>
                <a:cubicBezTo>
                  <a:pt x="2603241" y="2803848"/>
                  <a:pt x="2545702" y="2819400"/>
                  <a:pt x="2481943" y="2855167"/>
                </a:cubicBezTo>
                <a:cubicBezTo>
                  <a:pt x="2418184" y="2890934"/>
                  <a:pt x="2380861" y="2957804"/>
                  <a:pt x="2313992" y="2995126"/>
                </a:cubicBezTo>
                <a:cubicBezTo>
                  <a:pt x="2247123" y="3032448"/>
                  <a:pt x="2080726" y="3079102"/>
                  <a:pt x="2080726" y="3079102"/>
                </a:cubicBezTo>
                <a:lnTo>
                  <a:pt x="2080726" y="3079102"/>
                </a:lnTo>
                <a:lnTo>
                  <a:pt x="2080726" y="3060440"/>
                </a:lnTo>
              </a:path>
            </a:pathLst>
          </a:custGeom>
          <a:noFill/>
          <a:ln w="76200">
            <a:solidFill>
              <a:srgbClr val="671305">
                <a:alpha val="3882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415910E-7BE8-02AD-758B-3911FDD48C69}"/>
              </a:ext>
            </a:extLst>
          </p:cNvPr>
          <p:cNvCxnSpPr>
            <a:cxnSpLocks/>
          </p:cNvCxnSpPr>
          <p:nvPr/>
        </p:nvCxnSpPr>
        <p:spPr>
          <a:xfrm flipH="1">
            <a:off x="616945" y="2640563"/>
            <a:ext cx="278794" cy="401217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7CD3D72-B758-0AB9-CD88-9F14A74EBA07}"/>
              </a:ext>
            </a:extLst>
          </p:cNvPr>
          <p:cNvCxnSpPr>
            <a:cxnSpLocks/>
          </p:cNvCxnSpPr>
          <p:nvPr/>
        </p:nvCxnSpPr>
        <p:spPr>
          <a:xfrm>
            <a:off x="5164696" y="3041780"/>
            <a:ext cx="0" cy="257829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53784B29-1395-9663-7FCB-49162EB63763}"/>
              </a:ext>
            </a:extLst>
          </p:cNvPr>
          <p:cNvSpPr>
            <a:spLocks noChangeAspect="1"/>
          </p:cNvSpPr>
          <p:nvPr/>
        </p:nvSpPr>
        <p:spPr>
          <a:xfrm>
            <a:off x="2764320" y="5386730"/>
            <a:ext cx="350360" cy="350360"/>
          </a:xfrm>
          <a:prstGeom prst="ellipse">
            <a:avLst/>
          </a:prstGeom>
          <a:solidFill>
            <a:srgbClr val="0070C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D7D0FB-0C12-42AD-E495-1A03C113B2E3}"/>
              </a:ext>
            </a:extLst>
          </p:cNvPr>
          <p:cNvSpPr>
            <a:spLocks noChangeAspect="1"/>
          </p:cNvSpPr>
          <p:nvPr/>
        </p:nvSpPr>
        <p:spPr>
          <a:xfrm>
            <a:off x="423823" y="2938295"/>
            <a:ext cx="350360" cy="35036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B21F74-DD5A-3D2E-9C95-1CADE4E229BF}"/>
              </a:ext>
            </a:extLst>
          </p:cNvPr>
          <p:cNvSpPr>
            <a:spLocks noChangeAspect="1"/>
          </p:cNvSpPr>
          <p:nvPr/>
        </p:nvSpPr>
        <p:spPr>
          <a:xfrm>
            <a:off x="4970525" y="3184460"/>
            <a:ext cx="350360" cy="35036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E434F8-0424-FB82-B6AC-503E0B3D3ACE}"/>
              </a:ext>
            </a:extLst>
          </p:cNvPr>
          <p:cNvSpPr>
            <a:spLocks noChangeAspect="1"/>
          </p:cNvSpPr>
          <p:nvPr/>
        </p:nvSpPr>
        <p:spPr>
          <a:xfrm>
            <a:off x="1690632" y="5386730"/>
            <a:ext cx="350360" cy="35036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61E6AE-AAF9-5EF2-D553-084D25531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23" y="1952248"/>
            <a:ext cx="5679894" cy="462157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20F30A-E85A-1D05-D291-7808320F1FFE}"/>
              </a:ext>
            </a:extLst>
          </p:cNvPr>
          <p:cNvCxnSpPr>
            <a:cxnSpLocks/>
          </p:cNvCxnSpPr>
          <p:nvPr/>
        </p:nvCxnSpPr>
        <p:spPr>
          <a:xfrm flipV="1">
            <a:off x="5303928" y="4284662"/>
            <a:ext cx="0" cy="478398"/>
          </a:xfrm>
          <a:prstGeom prst="line">
            <a:avLst/>
          </a:prstGeom>
          <a:ln w="762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2E624F-FB63-B1D8-A9A6-4F177EB59B37}"/>
              </a:ext>
            </a:extLst>
          </p:cNvPr>
          <p:cNvCxnSpPr>
            <a:cxnSpLocks/>
          </p:cNvCxnSpPr>
          <p:nvPr/>
        </p:nvCxnSpPr>
        <p:spPr>
          <a:xfrm flipV="1">
            <a:off x="1036223" y="3819525"/>
            <a:ext cx="0" cy="443511"/>
          </a:xfrm>
          <a:prstGeom prst="line">
            <a:avLst/>
          </a:prstGeom>
          <a:ln w="762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6A1429-C377-CC70-E32B-CF47C1DB2A09}"/>
              </a:ext>
            </a:extLst>
          </p:cNvPr>
          <p:cNvCxnSpPr>
            <a:cxnSpLocks/>
          </p:cNvCxnSpPr>
          <p:nvPr/>
        </p:nvCxnSpPr>
        <p:spPr>
          <a:xfrm>
            <a:off x="995363" y="4284662"/>
            <a:ext cx="4325522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AD8CBA-1E5F-C591-4AFD-EC5523751C1C}"/>
              </a:ext>
            </a:extLst>
          </p:cNvPr>
          <p:cNvCxnSpPr>
            <a:cxnSpLocks/>
          </p:cNvCxnSpPr>
          <p:nvPr/>
        </p:nvCxnSpPr>
        <p:spPr>
          <a:xfrm>
            <a:off x="1117600" y="3734705"/>
            <a:ext cx="4070350" cy="1099915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C3A2DC4-C0C7-B5D9-D2E6-996A47CA2D11}"/>
              </a:ext>
            </a:extLst>
          </p:cNvPr>
          <p:cNvSpPr txBox="1"/>
          <p:nvPr/>
        </p:nvSpPr>
        <p:spPr>
          <a:xfrm>
            <a:off x="6361690" y="3890865"/>
            <a:ext cx="5679894" cy="1026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305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3E48C2E-3AB5-F32E-30EE-12C7B98F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250"/>
            <a:ext cx="10515600" cy="904875"/>
          </a:xfrm>
        </p:spPr>
        <p:txBody>
          <a:bodyPr/>
          <a:lstStyle/>
          <a:p>
            <a:r>
              <a:rPr lang="en-US" dirty="0"/>
              <a:t>Station Matching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C89F3-26C5-184E-3A89-D752C3058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4" y="1992752"/>
            <a:ext cx="10616268" cy="2356325"/>
          </a:xfrm>
        </p:spPr>
        <p:txBody>
          <a:bodyPr>
            <a:normAutofit/>
          </a:bodyPr>
          <a:lstStyle/>
          <a:p>
            <a:r>
              <a:rPr lang="en-US" dirty="0"/>
              <a:t>Step 5: Record data</a:t>
            </a:r>
          </a:p>
          <a:p>
            <a:pPr lvl="1"/>
            <a:r>
              <a:rPr lang="en-US" dirty="0"/>
              <a:t>Save the distance from each station to the network</a:t>
            </a:r>
          </a:p>
          <a:p>
            <a:pPr lvl="1"/>
            <a:r>
              <a:rPr lang="en-US" dirty="0"/>
              <a:t>Save the distance between origin and candidate stations along the network</a:t>
            </a:r>
          </a:p>
          <a:p>
            <a:pPr lvl="1"/>
            <a:r>
              <a:rPr lang="en-US" dirty="0"/>
              <a:t>Save the path taken along the directed graph to reach each candidate station</a:t>
            </a:r>
          </a:p>
          <a:p>
            <a:pPr lvl="1"/>
            <a:r>
              <a:rPr lang="en-US" dirty="0"/>
              <a:t>Calculate the number of days of overlapping data between matched stations</a:t>
            </a:r>
          </a:p>
          <a:p>
            <a:r>
              <a:rPr lang="en-US" dirty="0"/>
              <a:t>Step 6: Calculate the number of days of overlapping data between matched stations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F229F0-53FE-79C0-650A-AF26CD15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6" y="4349077"/>
            <a:ext cx="118967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F9C8-8E2A-CB8B-A0EF-6DD59995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76275"/>
          </a:xfrm>
        </p:spPr>
        <p:txBody>
          <a:bodyPr>
            <a:normAutofit/>
          </a:bodyPr>
          <a:lstStyle/>
          <a:p>
            <a:r>
              <a:rPr lang="en-US" dirty="0"/>
              <a:t>function vs Manual matching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33FAE-6534-0E4B-1BBD-4243AD827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6580"/>
            <a:ext cx="3789784" cy="43538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manually matched pairs as a comparison for matched stations, and the Ontario Hydro Network dataset for distance, it was found that the function correctly matches all stations in </a:t>
            </a:r>
            <a:r>
              <a:rPr lang="en-US" dirty="0" err="1"/>
              <a:t>q_c_pairs</a:t>
            </a:r>
            <a:r>
              <a:rPr lang="en-US" dirty="0"/>
              <a:t>. The greater the resolution of the river network used, the more accurate station matching is and distance calculations are.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E4777-F047-325E-15F3-B3B4D9004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31" y="1574422"/>
            <a:ext cx="6914348" cy="494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3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2645-3CCE-C789-F0F2-860585C3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cap="none" dirty="0" err="1"/>
              <a:t>HydroRIVERS</a:t>
            </a:r>
            <a:r>
              <a:rPr lang="en-CA" cap="none" dirty="0"/>
              <a:t> vs OHN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60C4D-D259-93EC-8C51-53D3C27ADD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Low vs High resolution matching</a:t>
            </a:r>
          </a:p>
        </p:txBody>
      </p:sp>
    </p:spTree>
    <p:extLst>
      <p:ext uri="{BB962C8B-B14F-4D97-AF65-F5344CB8AC3E}">
        <p14:creationId xmlns:p14="http://schemas.microsoft.com/office/powerpoint/2010/main" val="2513823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5817c9f-a069-4af9-bf19-88a4203e567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BE32792613CC46B84177EFD2FD1F3F" ma:contentTypeVersion="16" ma:contentTypeDescription="Create a new document." ma:contentTypeScope="" ma:versionID="8e0a6dc71b74d0092e34cafaa830c7c3">
  <xsd:schema xmlns:xsd="http://www.w3.org/2001/XMLSchema" xmlns:xs="http://www.w3.org/2001/XMLSchema" xmlns:p="http://schemas.microsoft.com/office/2006/metadata/properties" xmlns:ns3="76c329b8-1b9b-4910-aef9-535b284a4dc7" xmlns:ns4="75817c9f-a069-4af9-bf19-88a4203e567d" targetNamespace="http://schemas.microsoft.com/office/2006/metadata/properties" ma:root="true" ma:fieldsID="cf655294306417df7d9bbecf07452674" ns3:_="" ns4:_="">
    <xsd:import namespace="76c329b8-1b9b-4910-aef9-535b284a4dc7"/>
    <xsd:import namespace="75817c9f-a069-4af9-bf19-88a4203e567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c329b8-1b9b-4910-aef9-535b284a4dc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17c9f-a069-4af9-bf19-88a4203e56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8831A7-B48D-40B6-935D-6161DC03AD67}">
  <ds:schemaRefs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75817c9f-a069-4af9-bf19-88a4203e567d"/>
    <ds:schemaRef ds:uri="76c329b8-1b9b-4910-aef9-535b284a4dc7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E06FA0F-409F-4614-B962-6D90503E85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D5D998-A9CD-462C-8CEF-667153A055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c329b8-1b9b-4910-aef9-535b284a4dc7"/>
    <ds:schemaRef ds:uri="75817c9f-a069-4af9-bf19-88a4203e56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4588</TotalTime>
  <Words>889</Words>
  <Application>Microsoft Office PowerPoint</Application>
  <PresentationFormat>Widescreen</PresentationFormat>
  <Paragraphs>145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Corbel</vt:lpstr>
      <vt:lpstr>Wingdings</vt:lpstr>
      <vt:lpstr>Banded</vt:lpstr>
      <vt:lpstr>Mapping-Stations</vt:lpstr>
      <vt:lpstr>Aim: create a code library that automates the matching of water quality and streamflow discharge stations</vt:lpstr>
      <vt:lpstr>Station Matching</vt:lpstr>
      <vt:lpstr>Station Assignment</vt:lpstr>
      <vt:lpstr>Alg Inputs: - network - prefix1 - prefix2  alg Parameters: - max depth - max distance - max matches</vt:lpstr>
      <vt:lpstr>Distance calculation</vt:lpstr>
      <vt:lpstr>Station Matching (cont)</vt:lpstr>
      <vt:lpstr>function vs Manual matching</vt:lpstr>
      <vt:lpstr>HydroRIVERS vs OHN</vt:lpstr>
      <vt:lpstr>PowerPoint Presentation</vt:lpstr>
      <vt:lpstr>PowerPoint Presentation</vt:lpstr>
      <vt:lpstr>PowerPoint Presentation</vt:lpstr>
      <vt:lpstr>PowerPoint Presentation</vt:lpstr>
      <vt:lpstr>Thank You! 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Wang</dc:creator>
  <cp:lastModifiedBy>James Wang</cp:lastModifiedBy>
  <cp:revision>15</cp:revision>
  <dcterms:created xsi:type="dcterms:W3CDTF">2023-11-17T17:41:21Z</dcterms:created>
  <dcterms:modified xsi:type="dcterms:W3CDTF">2023-11-30T15:06:43Z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0x010100F3BE32792613CC46B84177EFD2FD1F3F</vt:lpwstr>
  </property>
</Properties>
</file>