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B850-62BE-4AE9-A36C-D289B9A0906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02C4-E9FF-4D53-96A1-97A84B745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7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B850-62BE-4AE9-A36C-D289B9A0906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02C4-E9FF-4D53-96A1-97A84B745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B850-62BE-4AE9-A36C-D289B9A0906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02C4-E9FF-4D53-96A1-97A84B745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40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B850-62BE-4AE9-A36C-D289B9A0906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02C4-E9FF-4D53-96A1-97A84B745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6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B850-62BE-4AE9-A36C-D289B9A0906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02C4-E9FF-4D53-96A1-97A84B745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59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B850-62BE-4AE9-A36C-D289B9A0906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02C4-E9FF-4D53-96A1-97A84B745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6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B850-62BE-4AE9-A36C-D289B9A0906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02C4-E9FF-4D53-96A1-97A84B745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6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B850-62BE-4AE9-A36C-D289B9A0906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02C4-E9FF-4D53-96A1-97A84B745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B850-62BE-4AE9-A36C-D289B9A0906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02C4-E9FF-4D53-96A1-97A84B745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9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B850-62BE-4AE9-A36C-D289B9A0906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02C4-E9FF-4D53-96A1-97A84B745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B850-62BE-4AE9-A36C-D289B9A0906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02C4-E9FF-4D53-96A1-97A84B745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5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B850-62BE-4AE9-A36C-D289B9A09061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02C4-E9FF-4D53-96A1-97A84B745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59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Lecture 1: Introduction Information Retrieval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17/01/2023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7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Kinds of information retrieval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broad categories of information retrieval system can be identified: </a:t>
            </a:r>
          </a:p>
          <a:p>
            <a:pPr marL="0" indent="0">
              <a:buNone/>
            </a:pPr>
            <a:r>
              <a:rPr lang="en-US" dirty="0" smtClean="0"/>
              <a:t>• In- house: In- house information retrieval systems are set up by a particular library or information center to serve mainly the users within the organization. One particular type of in-house database is the library catalogue.</a:t>
            </a:r>
          </a:p>
          <a:p>
            <a:pPr marL="0" indent="0">
              <a:buNone/>
            </a:pPr>
            <a:r>
              <a:rPr lang="en-US" dirty="0" smtClean="0"/>
              <a:t> • Online: Online IR is nothing but retrieving data from web sites, web pages and servers that may include data bases, images, text, tables, and other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6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an IR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Liston and </a:t>
            </a:r>
            <a:r>
              <a:rPr lang="en-US" dirty="0" err="1" smtClean="0"/>
              <a:t>Schoene</a:t>
            </a:r>
            <a:r>
              <a:rPr lang="en-US" dirty="0" smtClean="0"/>
              <a:t> suggest that an effective information retrieval system must have provisions for: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Prompt dissemination of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Filtering of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right amount of information at the right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Active switching of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Receiving information in an economical way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Browsing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information in an economical way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Current literature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to other information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Interpersonal communications,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Personalized help.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IR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1960-70’s:</a:t>
            </a:r>
          </a:p>
          <a:p>
            <a:pPr marL="400050" lvl="1" indent="0">
              <a:buNone/>
            </a:pPr>
            <a:r>
              <a:rPr lang="en-US" dirty="0" smtClean="0"/>
              <a:t>– Initial exploration of text retrieval systems for “small” corpora of scientific abstracts, and law</a:t>
            </a:r>
          </a:p>
          <a:p>
            <a:pPr marL="400050" lvl="1" indent="0">
              <a:buNone/>
            </a:pPr>
            <a:r>
              <a:rPr lang="en-US" dirty="0" smtClean="0"/>
              <a:t>and business documents.</a:t>
            </a:r>
          </a:p>
          <a:p>
            <a:pPr marL="400050" lvl="1" indent="0">
              <a:buNone/>
            </a:pPr>
            <a:r>
              <a:rPr lang="en-US" dirty="0" smtClean="0"/>
              <a:t>– Development of the basic Boolean and vector-space models of retrieval.</a:t>
            </a:r>
          </a:p>
          <a:p>
            <a:pPr marL="400050" lvl="1" indent="0">
              <a:buNone/>
            </a:pPr>
            <a:r>
              <a:rPr lang="en-US" dirty="0" smtClean="0"/>
              <a:t>– Prof. Salton and his students at Cornell University are the leading researchers in the area.</a:t>
            </a:r>
          </a:p>
          <a:p>
            <a:pPr marL="0" indent="0">
              <a:buNone/>
            </a:pPr>
            <a:r>
              <a:rPr lang="en-US" dirty="0" smtClean="0"/>
              <a:t>• 1980’s:</a:t>
            </a:r>
          </a:p>
          <a:p>
            <a:pPr marL="0" indent="0">
              <a:buNone/>
            </a:pPr>
            <a:r>
              <a:rPr lang="en-US" dirty="0" smtClean="0"/>
              <a:t>– Large document database systems, many run by companies:</a:t>
            </a:r>
          </a:p>
          <a:p>
            <a:pPr marL="400050" lvl="1" indent="0">
              <a:buNone/>
            </a:pPr>
            <a:r>
              <a:rPr lang="en-US" dirty="0" smtClean="0"/>
              <a:t>• Lexis-Nexis</a:t>
            </a:r>
          </a:p>
          <a:p>
            <a:pPr marL="400050" lvl="1" indent="0">
              <a:buNone/>
            </a:pPr>
            <a:r>
              <a:rPr lang="en-US" dirty="0" smtClean="0"/>
              <a:t>• Dialog</a:t>
            </a:r>
          </a:p>
          <a:p>
            <a:pPr marL="400050" lvl="1" indent="0">
              <a:buNone/>
            </a:pPr>
            <a:r>
              <a:rPr lang="en-US" dirty="0" smtClean="0"/>
              <a:t>• MEDLINE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History of IR in  1990’s: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– Searching </a:t>
            </a:r>
            <a:r>
              <a:rPr lang="en-IN" dirty="0" err="1"/>
              <a:t>FTPable</a:t>
            </a:r>
            <a:r>
              <a:rPr lang="en-IN" dirty="0"/>
              <a:t> documents on the Internet</a:t>
            </a:r>
          </a:p>
          <a:p>
            <a:pPr marL="800100" lvl="2" indent="0">
              <a:buNone/>
            </a:pPr>
            <a:r>
              <a:rPr lang="en-IN" dirty="0"/>
              <a:t>• Archie</a:t>
            </a:r>
          </a:p>
          <a:p>
            <a:pPr marL="800100" lvl="2" indent="0">
              <a:buNone/>
            </a:pPr>
            <a:r>
              <a:rPr lang="en-IN" dirty="0"/>
              <a:t>• WAIS</a:t>
            </a:r>
          </a:p>
          <a:p>
            <a:pPr marL="0" indent="0">
              <a:buNone/>
            </a:pPr>
            <a:r>
              <a:rPr lang="en-IN" dirty="0"/>
              <a:t>– Searching the World Wide Web</a:t>
            </a:r>
          </a:p>
          <a:p>
            <a:pPr marL="800100" lvl="2" indent="0">
              <a:buNone/>
            </a:pPr>
            <a:r>
              <a:rPr lang="en-IN" dirty="0"/>
              <a:t>• Lycos</a:t>
            </a:r>
          </a:p>
          <a:p>
            <a:pPr marL="800100" lvl="2" indent="0">
              <a:buNone/>
            </a:pPr>
            <a:r>
              <a:rPr lang="en-IN" dirty="0"/>
              <a:t>• Yahoo</a:t>
            </a:r>
          </a:p>
          <a:p>
            <a:pPr marL="800100" lvl="2" indent="0">
              <a:buNone/>
            </a:pPr>
            <a:r>
              <a:rPr lang="en-IN" dirty="0"/>
              <a:t>• </a:t>
            </a:r>
            <a:r>
              <a:rPr lang="en-IN" dirty="0" err="1"/>
              <a:t>Altavista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 Organized Competitions</a:t>
            </a:r>
          </a:p>
          <a:p>
            <a:pPr marL="800100" lvl="2" indent="0">
              <a:buNone/>
            </a:pPr>
            <a:r>
              <a:rPr lang="en-IN" dirty="0"/>
              <a:t>• NIST TREC</a:t>
            </a:r>
          </a:p>
          <a:p>
            <a:pPr marL="0" indent="0">
              <a:buNone/>
            </a:pPr>
            <a:r>
              <a:rPr lang="en-IN" dirty="0"/>
              <a:t>– Recommender Systems</a:t>
            </a:r>
          </a:p>
          <a:p>
            <a:pPr marL="800100" lvl="2" indent="0">
              <a:buNone/>
            </a:pPr>
            <a:r>
              <a:rPr lang="en-IN" dirty="0"/>
              <a:t>• Ringo</a:t>
            </a:r>
          </a:p>
          <a:p>
            <a:pPr marL="800100" lvl="2" indent="0">
              <a:buNone/>
            </a:pPr>
            <a:r>
              <a:rPr lang="en-IN" dirty="0"/>
              <a:t>• Amazon</a:t>
            </a:r>
          </a:p>
          <a:p>
            <a:pPr marL="800100" lvl="2" indent="0">
              <a:buNone/>
            </a:pPr>
            <a:r>
              <a:rPr lang="en-IN" dirty="0"/>
              <a:t>• </a:t>
            </a:r>
            <a:r>
              <a:rPr lang="en-IN" dirty="0" err="1"/>
              <a:t>NetPerceptions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 Automated Text Categorization &amp; Clustering</a:t>
            </a:r>
          </a:p>
        </p:txBody>
      </p:sp>
    </p:spTree>
    <p:extLst>
      <p:ext uri="{BB962C8B-B14F-4D97-AF65-F5344CB8AC3E}">
        <p14:creationId xmlns:p14="http://schemas.microsoft.com/office/powerpoint/2010/main" val="488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History of IR in 2000’s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3970784" cy="48574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– Link analysis for Web Search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• Google</a:t>
            </a:r>
          </a:p>
          <a:p>
            <a:pPr marL="0" indent="0">
              <a:buNone/>
            </a:pPr>
            <a:r>
              <a:rPr lang="en-IN" dirty="0" smtClean="0"/>
              <a:t>– Automated Information Extraction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• </a:t>
            </a:r>
            <a:r>
              <a:rPr lang="en-IN" dirty="0" err="1" smtClean="0"/>
              <a:t>Whizbang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• Fetch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Burning Glass</a:t>
            </a:r>
          </a:p>
          <a:p>
            <a:pPr marL="0" indent="0">
              <a:buNone/>
            </a:pPr>
            <a:r>
              <a:rPr lang="en-IN" dirty="0" smtClean="0"/>
              <a:t>– Question Answering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TREC Q/A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268760"/>
            <a:ext cx="41764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– Multimedia IR</a:t>
            </a:r>
          </a:p>
          <a:p>
            <a:r>
              <a:rPr lang="en-IN" sz="2800" dirty="0" smtClean="0"/>
              <a:t>	• Image</a:t>
            </a:r>
          </a:p>
          <a:p>
            <a:r>
              <a:rPr lang="en-IN" sz="2800" dirty="0" smtClean="0"/>
              <a:t>	• Video</a:t>
            </a:r>
          </a:p>
          <a:p>
            <a:r>
              <a:rPr lang="en-IN" sz="2800" dirty="0" smtClean="0"/>
              <a:t>	• Audio and music</a:t>
            </a:r>
          </a:p>
          <a:p>
            <a:r>
              <a:rPr lang="en-US" sz="2800" dirty="0" smtClean="0"/>
              <a:t>– Cross-Language IR</a:t>
            </a:r>
          </a:p>
          <a:p>
            <a:r>
              <a:rPr lang="en-US" sz="2800" dirty="0" smtClean="0"/>
              <a:t>	• DARPA Tides</a:t>
            </a:r>
          </a:p>
          <a:p>
            <a:r>
              <a:rPr lang="en-US" sz="2800" dirty="0" smtClean="0"/>
              <a:t>– Document Summarization</a:t>
            </a:r>
          </a:p>
          <a:p>
            <a:r>
              <a:rPr lang="en-US" sz="2800" dirty="0" smtClean="0"/>
              <a:t>– Learning to Rank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5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IR and Related Areas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Database Management</a:t>
            </a:r>
          </a:p>
          <a:p>
            <a:pPr marL="0" indent="0">
              <a:buNone/>
            </a:pPr>
            <a:r>
              <a:rPr lang="en-US" dirty="0" smtClean="0"/>
              <a:t>2. Library and Information Science</a:t>
            </a:r>
          </a:p>
          <a:p>
            <a:pPr marL="0" indent="0">
              <a:buNone/>
            </a:pPr>
            <a:r>
              <a:rPr lang="en-US" dirty="0" smtClean="0"/>
              <a:t>3. Artificial Intelligence</a:t>
            </a:r>
          </a:p>
          <a:p>
            <a:pPr marL="0" indent="0">
              <a:buNone/>
            </a:pPr>
            <a:r>
              <a:rPr lang="en-US" dirty="0" smtClean="0"/>
              <a:t>4. Natural Language Processing</a:t>
            </a:r>
          </a:p>
          <a:p>
            <a:pPr marL="0" indent="0">
              <a:buNone/>
            </a:pPr>
            <a:r>
              <a:rPr lang="en-US" dirty="0" smtClean="0"/>
              <a:t>5. Machine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2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1. IR  in </a:t>
            </a:r>
            <a:r>
              <a:rPr lang="en-US" dirty="0" smtClean="0"/>
              <a:t>Database Management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Focused on structured data stored in relational tables rather than free-form text.</a:t>
            </a:r>
          </a:p>
          <a:p>
            <a:pPr marL="0" indent="0">
              <a:buNone/>
            </a:pPr>
            <a:r>
              <a:rPr lang="en-US" dirty="0" smtClean="0"/>
              <a:t>• Focused on efficient processing of well-defined queries in a formal language (SQL).</a:t>
            </a:r>
          </a:p>
          <a:p>
            <a:pPr marL="0" indent="0">
              <a:buNone/>
            </a:pPr>
            <a:r>
              <a:rPr lang="en-US" dirty="0" smtClean="0"/>
              <a:t>• Clearer semantics for both data and queries.</a:t>
            </a:r>
          </a:p>
          <a:p>
            <a:pPr marL="0" indent="0">
              <a:buNone/>
            </a:pPr>
            <a:r>
              <a:rPr lang="en-US" dirty="0" smtClean="0"/>
              <a:t>• Recent move towards semi-structured data (XML) brings it closer to IR.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9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IR in Library and Information Science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• Focused on the human user aspects of information retrieval (human-computer interaction, user interface,</a:t>
            </a:r>
          </a:p>
          <a:p>
            <a:pPr marL="0" indent="0">
              <a:buNone/>
            </a:pPr>
            <a:r>
              <a:rPr lang="en-US" dirty="0" smtClean="0"/>
              <a:t>visualization).</a:t>
            </a:r>
          </a:p>
          <a:p>
            <a:pPr marL="0" indent="0">
              <a:buNone/>
            </a:pPr>
            <a:r>
              <a:rPr lang="en-US" dirty="0" smtClean="0"/>
              <a:t>• Concerned with effective categorization of human knowledge.</a:t>
            </a:r>
          </a:p>
          <a:p>
            <a:pPr marL="0" indent="0">
              <a:buNone/>
            </a:pPr>
            <a:r>
              <a:rPr lang="en-US" dirty="0" smtClean="0"/>
              <a:t>• Concerned with citation analysis and </a:t>
            </a:r>
            <a:r>
              <a:rPr lang="en-US" dirty="0" err="1" smtClean="0"/>
              <a:t>bibliometrics</a:t>
            </a:r>
            <a:r>
              <a:rPr lang="en-US" dirty="0" smtClean="0"/>
              <a:t> (structure of information).</a:t>
            </a:r>
          </a:p>
          <a:p>
            <a:pPr marL="0" indent="0">
              <a:buNone/>
            </a:pPr>
            <a:r>
              <a:rPr lang="en-US" dirty="0" smtClean="0"/>
              <a:t>• Recent work on digital libraries brings it closer to CS &amp; IR.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0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3.IR in Artificial Intelligence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• Focused on the representation of knowledge, reasoning, and intelligent action.</a:t>
            </a:r>
          </a:p>
          <a:p>
            <a:r>
              <a:rPr lang="en-US" dirty="0" smtClean="0"/>
              <a:t>• Formalisms for representing knowledge and queries:</a:t>
            </a:r>
          </a:p>
          <a:p>
            <a:r>
              <a:rPr lang="en-US" dirty="0" smtClean="0"/>
              <a:t>– First-order Predicate Logic</a:t>
            </a:r>
          </a:p>
          <a:p>
            <a:r>
              <a:rPr lang="en-US" dirty="0" smtClean="0"/>
              <a:t>– Bayesian Networks</a:t>
            </a:r>
          </a:p>
          <a:p>
            <a:r>
              <a:rPr lang="en-US" dirty="0" smtClean="0"/>
              <a:t>• Recent work on web ontologies and intelligent information agents brings it closer to IR.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6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4.IR in Natural Language Processing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Focused on the syntactic, semantic, and pragmatic analysis of natural language text and discourse.</a:t>
            </a:r>
          </a:p>
          <a:p>
            <a:pPr marL="0" indent="0">
              <a:buNone/>
            </a:pPr>
            <a:r>
              <a:rPr lang="en-US" dirty="0" smtClean="0"/>
              <a:t>• Ability to analyze syntax (phrase structure) and semantics could allow retrieval based on meaning rather</a:t>
            </a:r>
          </a:p>
          <a:p>
            <a:pPr marL="0" indent="0">
              <a:buNone/>
            </a:pPr>
            <a:r>
              <a:rPr lang="en-US" dirty="0" smtClean="0"/>
              <a:t>than keywords.</a:t>
            </a:r>
          </a:p>
          <a:p>
            <a:pPr marL="0" indent="0">
              <a:buNone/>
            </a:pPr>
            <a:r>
              <a:rPr lang="en-US" dirty="0" smtClean="0"/>
              <a:t>Natural Language Processing: IR Directions</a:t>
            </a:r>
          </a:p>
          <a:p>
            <a:pPr marL="0" indent="0">
              <a:buNone/>
            </a:pPr>
            <a:r>
              <a:rPr lang="en-US" dirty="0" smtClean="0"/>
              <a:t>• Methods for determining the sense of an ambiguous word based on context (word sense</a:t>
            </a:r>
          </a:p>
          <a:p>
            <a:pPr marL="0" indent="0">
              <a:buNone/>
            </a:pPr>
            <a:r>
              <a:rPr lang="en-US" dirty="0" smtClean="0"/>
              <a:t>disambiguation).</a:t>
            </a:r>
          </a:p>
          <a:p>
            <a:pPr marL="0" indent="0">
              <a:buNone/>
            </a:pPr>
            <a:r>
              <a:rPr lang="en-US" dirty="0" smtClean="0"/>
              <a:t>• Methods for identifying specific pieces of information in a document (information extraction).</a:t>
            </a:r>
          </a:p>
          <a:p>
            <a:pPr marL="0" indent="0">
              <a:buNone/>
            </a:pPr>
            <a:r>
              <a:rPr lang="en-US" dirty="0" smtClean="0"/>
              <a:t>• Methods for answering specific NL questions from document corpora or structured data like </a:t>
            </a:r>
            <a:r>
              <a:rPr lang="en-US" dirty="0" err="1" smtClean="0"/>
              <a:t>FreeBase</a:t>
            </a:r>
            <a:r>
              <a:rPr lang="en-US" dirty="0" smtClean="0"/>
              <a:t> or</a:t>
            </a:r>
          </a:p>
          <a:p>
            <a:pPr marL="0" indent="0">
              <a:buNone/>
            </a:pPr>
            <a:r>
              <a:rPr lang="en-US" dirty="0" smtClean="0"/>
              <a:t>Google’s Knowledge 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1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Introduction-Information Retrieval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Information: NEWS or facts about something</a:t>
            </a:r>
          </a:p>
          <a:p>
            <a:r>
              <a:rPr lang="en-IN" dirty="0" smtClean="0"/>
              <a:t>Types of Information:</a:t>
            </a:r>
          </a:p>
          <a:p>
            <a:pPr lvl="1"/>
            <a:r>
              <a:rPr lang="en-IN" dirty="0" smtClean="0"/>
              <a:t>Text </a:t>
            </a:r>
          </a:p>
          <a:p>
            <a:pPr lvl="1"/>
            <a:r>
              <a:rPr lang="en-IN" dirty="0" smtClean="0"/>
              <a:t> XML</a:t>
            </a:r>
          </a:p>
          <a:p>
            <a:pPr lvl="1"/>
            <a:r>
              <a:rPr lang="en-IN" dirty="0" smtClean="0"/>
              <a:t>structured documents </a:t>
            </a:r>
          </a:p>
          <a:p>
            <a:pPr lvl="1"/>
            <a:r>
              <a:rPr lang="en-IN" dirty="0" smtClean="0"/>
              <a:t>Images </a:t>
            </a:r>
          </a:p>
          <a:p>
            <a:pPr lvl="1"/>
            <a:r>
              <a:rPr lang="en-IN" dirty="0" smtClean="0"/>
              <a:t>Audio </a:t>
            </a:r>
          </a:p>
          <a:p>
            <a:pPr lvl="1"/>
            <a:r>
              <a:rPr lang="en-IN" dirty="0" smtClean="0"/>
              <a:t>Video</a:t>
            </a:r>
          </a:p>
          <a:p>
            <a:pPr lvl="1"/>
            <a:r>
              <a:rPr lang="en-IN" dirty="0" smtClean="0"/>
              <a:t> Source Code Applications</a:t>
            </a:r>
          </a:p>
          <a:p>
            <a:pPr lvl="1"/>
            <a:r>
              <a:rPr lang="en-IN" dirty="0" smtClean="0"/>
              <a:t>Web services</a:t>
            </a:r>
          </a:p>
          <a:p>
            <a:r>
              <a:rPr lang="en-US" dirty="0" smtClean="0"/>
              <a:t>Retrieval: “Fetch something” that’s been stored</a:t>
            </a:r>
            <a:endParaRPr lang="en-IN" dirty="0" smtClean="0"/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1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5.IR in Machine Learning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25000" lnSpcReduction="20000"/>
          </a:bodyPr>
          <a:lstStyle/>
          <a:p>
            <a:endParaRPr lang="en-US" sz="4800" dirty="0" smtClean="0"/>
          </a:p>
          <a:p>
            <a:pPr marL="0" indent="0">
              <a:buNone/>
            </a:pPr>
            <a:r>
              <a:rPr lang="en-US" sz="7200" dirty="0" smtClean="0"/>
              <a:t>• Focused on the development of computational systems that improve their performance with experience.</a:t>
            </a:r>
          </a:p>
          <a:p>
            <a:pPr marL="0" indent="0">
              <a:buNone/>
            </a:pPr>
            <a:r>
              <a:rPr lang="en-US" sz="7200" dirty="0" smtClean="0"/>
              <a:t>• Automated classification of examples based on learning concepts from labeled training examples</a:t>
            </a:r>
          </a:p>
          <a:p>
            <a:pPr marL="0" indent="0">
              <a:buNone/>
            </a:pPr>
            <a:r>
              <a:rPr lang="en-US" sz="7200" dirty="0" smtClean="0"/>
              <a:t>(supervised learning).</a:t>
            </a:r>
          </a:p>
          <a:p>
            <a:pPr marL="0" indent="0">
              <a:buNone/>
            </a:pPr>
            <a:r>
              <a:rPr lang="en-US" sz="7200" dirty="0" smtClean="0"/>
              <a:t>• Automated methods for clustering unlabeled examples into meaningful groups (unsupervised learning).</a:t>
            </a:r>
          </a:p>
          <a:p>
            <a:pPr marL="0" indent="0">
              <a:buNone/>
            </a:pPr>
            <a:r>
              <a:rPr lang="en-US" sz="7200" dirty="0" smtClean="0"/>
              <a:t>Machine Learning: IR Directions</a:t>
            </a:r>
          </a:p>
          <a:p>
            <a:pPr marL="0" indent="0">
              <a:buNone/>
            </a:pPr>
            <a:r>
              <a:rPr lang="en-US" sz="7200" dirty="0" smtClean="0"/>
              <a:t>• Text Categorization</a:t>
            </a:r>
          </a:p>
          <a:p>
            <a:pPr marL="0" indent="0">
              <a:buNone/>
            </a:pPr>
            <a:r>
              <a:rPr lang="en-US" sz="7200" dirty="0" smtClean="0"/>
              <a:t>– Automatic hierarchical classification (Yahoo).</a:t>
            </a:r>
          </a:p>
          <a:p>
            <a:pPr marL="0" indent="0">
              <a:buNone/>
            </a:pPr>
            <a:r>
              <a:rPr lang="en-US" sz="7200" dirty="0" smtClean="0"/>
              <a:t>– Adaptive filtering/routing/recommending.</a:t>
            </a:r>
          </a:p>
          <a:p>
            <a:pPr marL="0" indent="0">
              <a:buNone/>
            </a:pPr>
            <a:r>
              <a:rPr lang="en-US" sz="7200" dirty="0" smtClean="0"/>
              <a:t>– Automated spam filtering.</a:t>
            </a:r>
          </a:p>
          <a:p>
            <a:pPr marL="0" indent="0">
              <a:buNone/>
            </a:pPr>
            <a:r>
              <a:rPr lang="en-US" sz="7200" dirty="0" smtClean="0"/>
              <a:t>• Text Clustering</a:t>
            </a:r>
          </a:p>
          <a:p>
            <a:pPr marL="0" indent="0">
              <a:buNone/>
            </a:pPr>
            <a:r>
              <a:rPr lang="en-US" sz="7200" dirty="0" smtClean="0"/>
              <a:t>– Clustering of IR query results.</a:t>
            </a:r>
          </a:p>
          <a:p>
            <a:pPr marL="0" indent="0">
              <a:buNone/>
            </a:pPr>
            <a:r>
              <a:rPr lang="en-US" sz="7200" dirty="0" smtClean="0"/>
              <a:t>– Automatic formation of hierarchies (Yahoo).</a:t>
            </a:r>
          </a:p>
          <a:p>
            <a:pPr marL="0" indent="0">
              <a:buNone/>
            </a:pPr>
            <a:r>
              <a:rPr lang="en-US" sz="7200" dirty="0" smtClean="0"/>
              <a:t>• Learning for Information Extraction</a:t>
            </a:r>
          </a:p>
          <a:p>
            <a:pPr marL="0" indent="0">
              <a:buNone/>
            </a:pPr>
            <a:r>
              <a:rPr lang="en-US" sz="7200" dirty="0" smtClean="0"/>
              <a:t>• Text Mining</a:t>
            </a:r>
          </a:p>
          <a:p>
            <a:pPr marL="0" indent="0">
              <a:buNone/>
            </a:pPr>
            <a:r>
              <a:rPr lang="en-US" sz="7200" dirty="0" smtClean="0"/>
              <a:t>• Learning to Rank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0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</a:t>
            </a:r>
            <a:r>
              <a:rPr lang="en-US" dirty="0" err="1" smtClean="0"/>
              <a:t>Mooers</a:t>
            </a:r>
            <a:r>
              <a:rPr lang="en-US" dirty="0" smtClean="0"/>
              <a:t>- Definition of IR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retrieval is a field concerned with the structure, analysis, organization, storage, searching, and retrieval of information.</a:t>
            </a:r>
          </a:p>
          <a:p>
            <a:r>
              <a:rPr lang="en-US" dirty="0" smtClean="0"/>
              <a:t>It is the activity of obtaining information resources relevant to an information need from a collection of information resources.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objective of IR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the users with effective access to and interaction with information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1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IR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goal is to search large document collections to retrieve small subsets relevant to the user’s information need.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6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Purpose/role of an IR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information retrieval system is designed to retrieve the documents or information required by the user community. </a:t>
            </a:r>
          </a:p>
          <a:p>
            <a:r>
              <a:rPr lang="en-US" dirty="0" smtClean="0"/>
              <a:t>It should make the right information available to the right user.</a:t>
            </a:r>
          </a:p>
          <a:p>
            <a:r>
              <a:rPr lang="en-US" dirty="0" smtClean="0"/>
              <a:t>Thus, an information retrieval system aims at collecting and organizing information in one or more subject areas in order to provide it to the user as soon as possible. </a:t>
            </a:r>
          </a:p>
          <a:p>
            <a:r>
              <a:rPr lang="en-US" dirty="0" smtClean="0"/>
              <a:t>Thus it serves as a bridge between the world of creators or generators of information and the users of that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1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areas within IR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Cross language retrieval </a:t>
            </a:r>
          </a:p>
          <a:p>
            <a:pPr marL="0" indent="0">
              <a:buNone/>
            </a:pPr>
            <a:r>
              <a:rPr lang="en-US" dirty="0" smtClean="0"/>
              <a:t>• Speech/broadcast retrieval </a:t>
            </a:r>
          </a:p>
          <a:p>
            <a:pPr marL="0" indent="0">
              <a:buNone/>
            </a:pPr>
            <a:r>
              <a:rPr lang="en-US" dirty="0" smtClean="0"/>
              <a:t>• Text categorization </a:t>
            </a:r>
          </a:p>
          <a:p>
            <a:pPr marL="0" indent="0">
              <a:buNone/>
            </a:pPr>
            <a:r>
              <a:rPr lang="en-US" dirty="0" smtClean="0"/>
              <a:t>• Text summarization</a:t>
            </a:r>
          </a:p>
          <a:p>
            <a:pPr marL="0" indent="0">
              <a:buNone/>
            </a:pPr>
            <a:r>
              <a:rPr lang="en-US" dirty="0" smtClean="0"/>
              <a:t>• Structured document element retrieval (XML)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24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Retrieval vs Information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• Information Retrieval: Given a set of terms and a set of document terms select only the most relevant document (precision and preferably all the relevant ones (recall).</a:t>
            </a:r>
          </a:p>
          <a:p>
            <a:pPr marL="0" indent="0">
              <a:buNone/>
            </a:pPr>
            <a:r>
              <a:rPr lang="en-US" dirty="0" smtClean="0"/>
              <a:t> • Information Extraction: Extract from the text what the document means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data retrieval and information retrieval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7"/>
            <a:ext cx="835292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3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Microsoft Office PowerPoint</Application>
  <PresentationFormat>On-screen Show (4:3)</PresentationFormat>
  <Paragraphs>148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Lecture 1: Introduction Information Retrieval </vt:lpstr>
      <vt:lpstr>Introduction-Information Retrieval</vt:lpstr>
      <vt:lpstr>Calvin Mooers- Definition of IR</vt:lpstr>
      <vt:lpstr>Main objective of IR</vt:lpstr>
      <vt:lpstr>Goal of IR</vt:lpstr>
      <vt:lpstr>Purpose/role of an IR system</vt:lpstr>
      <vt:lpstr>Application areas within IR</vt:lpstr>
      <vt:lpstr>Information Retrieval vs Information Extraction</vt:lpstr>
      <vt:lpstr>Difference between data retrieval and information retrieval</vt:lpstr>
      <vt:lpstr>Kinds of information retrieval systems</vt:lpstr>
      <vt:lpstr>Features of an IR Systems</vt:lpstr>
      <vt:lpstr>HISTORY OF IR</vt:lpstr>
      <vt:lpstr>History of IR in  1990’s: </vt:lpstr>
      <vt:lpstr>History of IR in 2000’s </vt:lpstr>
      <vt:lpstr>IR and Related Areas</vt:lpstr>
      <vt:lpstr>1. IR  in Database Management </vt:lpstr>
      <vt:lpstr>2. IR in Library and Information Science </vt:lpstr>
      <vt:lpstr> 3.IR in Artificial Intelligence </vt:lpstr>
      <vt:lpstr>4.IR in Natural Language Processing </vt:lpstr>
      <vt:lpstr>5.IR in Machine Learning 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Information Retrieval </dc:title>
  <dc:creator>Admin</dc:creator>
  <cp:lastModifiedBy>Admin</cp:lastModifiedBy>
  <cp:revision>2</cp:revision>
  <dcterms:created xsi:type="dcterms:W3CDTF">2023-01-17T06:34:55Z</dcterms:created>
  <dcterms:modified xsi:type="dcterms:W3CDTF">2023-02-07T08:55:05Z</dcterms:modified>
</cp:coreProperties>
</file>