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99E81-8D31-4410-84DA-357D79EFF26C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71747-5A51-4D8C-AA68-6588C3AC9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D9642-A226-4553-82EE-6585899147F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4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AB23-97A9-4277-8C28-6BE4633916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7BB-65EA-44F5-B20A-477A0363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61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AB23-97A9-4277-8C28-6BE4633916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7BB-65EA-44F5-B20A-477A0363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78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AB23-97A9-4277-8C28-6BE4633916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7BB-65EA-44F5-B20A-477A0363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4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AB23-97A9-4277-8C28-6BE4633916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7BB-65EA-44F5-B20A-477A0363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30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AB23-97A9-4277-8C28-6BE4633916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7BB-65EA-44F5-B20A-477A0363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70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AB23-97A9-4277-8C28-6BE4633916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7BB-65EA-44F5-B20A-477A0363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77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AB23-97A9-4277-8C28-6BE4633916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7BB-65EA-44F5-B20A-477A0363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AB23-97A9-4277-8C28-6BE4633916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7BB-65EA-44F5-B20A-477A0363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23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AB23-97A9-4277-8C28-6BE4633916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7BB-65EA-44F5-B20A-477A0363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06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AB23-97A9-4277-8C28-6BE4633916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7BB-65EA-44F5-B20A-477A0363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26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AB23-97A9-4277-8C28-6BE4633916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7BB-65EA-44F5-B20A-477A0363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43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AB23-97A9-4277-8C28-6BE4633916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47BB-65EA-44F5-B20A-477A0363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3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3: Impact of Information Retrieval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24/01/2023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296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Exploration of  </a:t>
            </a:r>
            <a:r>
              <a:rPr lang="en-IN" dirty="0"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Additional methods exist, such as taking advantage of the hyperlink structure of the Web, yet they are not fully available, and likely less well known and also much more complex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53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548681"/>
            <a:ext cx="8064897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86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39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94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39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9036496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05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964488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02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928992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37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856984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232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644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62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8686800" cy="1656184"/>
          </a:xfrm>
        </p:spPr>
        <p:txBody>
          <a:bodyPr>
            <a:normAutofit fontScale="90000"/>
          </a:bodyPr>
          <a:lstStyle/>
          <a:p>
            <a:r>
              <a:rPr lang="en-IN" dirty="0"/>
              <a:t>THE IMPACT OF WEB ON </a:t>
            </a:r>
            <a:r>
              <a:rPr lang="en-IN" dirty="0" smtClean="0"/>
              <a:t>IR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/>
              <a:t>(Ricardo </a:t>
            </a:r>
            <a:r>
              <a:rPr lang="en-IN" dirty="0" err="1"/>
              <a:t>Baeza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Tim Berners-Lee conceived the conceptual Web in 1989, tested it successfully in December of </a:t>
            </a:r>
            <a:r>
              <a:rPr lang="en-IN" dirty="0" smtClean="0"/>
              <a:t>1990,and </a:t>
            </a:r>
            <a:r>
              <a:rPr lang="en-IN" dirty="0"/>
              <a:t>released the first Web server early in 1991. It was called World Wide Web, and is referred as Web. </a:t>
            </a:r>
            <a:endParaRPr lang="en-IN" dirty="0" smtClean="0"/>
          </a:p>
          <a:p>
            <a:r>
              <a:rPr lang="en-IN" dirty="0" smtClean="0"/>
              <a:t>At that time</a:t>
            </a:r>
            <a:r>
              <a:rPr lang="en-IN" dirty="0"/>
              <a:t>, no one could have imagined the impact that the Web would have.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Web boom, characterized </a:t>
            </a:r>
            <a:r>
              <a:rPr lang="en-IN" dirty="0" smtClean="0"/>
              <a:t>by exponential </a:t>
            </a:r>
            <a:r>
              <a:rPr lang="en-IN" dirty="0"/>
              <a:t>growth on the volume of data and information, imply that various daily tasks such as </a:t>
            </a:r>
            <a:r>
              <a:rPr lang="en-IN" dirty="0" smtClean="0"/>
              <a:t>e-commerce, banking</a:t>
            </a:r>
            <a:r>
              <a:rPr lang="en-IN" dirty="0"/>
              <a:t>, research, entertainment, and personal communication can no longer be done outside the Web </a:t>
            </a:r>
            <a:r>
              <a:rPr lang="en-IN" dirty="0" smtClean="0"/>
              <a:t>if convenience </a:t>
            </a:r>
            <a:r>
              <a:rPr lang="en-IN" dirty="0"/>
              <a:t>and low cost are to be granted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961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4000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230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8856984" cy="691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21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7344816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190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036496" cy="6473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793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856984" cy="65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848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of  Data (Text)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Unstructured  Data</a:t>
            </a:r>
          </a:p>
          <a:p>
            <a:r>
              <a:rPr lang="en-IN" dirty="0" smtClean="0"/>
              <a:t>Semi structure Data</a:t>
            </a:r>
          </a:p>
          <a:p>
            <a:r>
              <a:rPr lang="en-IN" dirty="0" smtClean="0"/>
              <a:t>Structured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929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Structured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/>
            </a:r>
            <a:br>
              <a:rPr lang="en-US" dirty="0"/>
            </a:br>
            <a:r>
              <a:rPr lang="en-US" dirty="0"/>
              <a:t>Structured data is data whose elements are addressable for effective analysis. It has been organized into a formatted repository that is typically a database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It concerns all data which can be stored in database SQL in a table with rows and columns. </a:t>
            </a:r>
            <a:endParaRPr lang="en-US" dirty="0" smtClean="0"/>
          </a:p>
          <a:p>
            <a:pPr fontAlgn="base"/>
            <a:r>
              <a:rPr lang="en-US" dirty="0" smtClean="0"/>
              <a:t>They </a:t>
            </a:r>
            <a:r>
              <a:rPr lang="en-US" dirty="0"/>
              <a:t>have relational keys and can easily be mapped into pre-designed fields. </a:t>
            </a:r>
            <a:endParaRPr lang="en-US" dirty="0" smtClean="0"/>
          </a:p>
          <a:p>
            <a:pPr fontAlgn="base"/>
            <a:r>
              <a:rPr lang="en-US" dirty="0" smtClean="0"/>
              <a:t>Today</a:t>
            </a:r>
            <a:r>
              <a:rPr lang="en-US" dirty="0"/>
              <a:t>, those data are most processed in the development and simplest way to manage information. </a:t>
            </a:r>
            <a:endParaRPr lang="en-US" dirty="0" smtClean="0"/>
          </a:p>
          <a:p>
            <a:pPr fontAlgn="base"/>
            <a:r>
              <a:rPr lang="en-US" i="1" dirty="0" smtClean="0"/>
              <a:t>Example</a:t>
            </a:r>
            <a:r>
              <a:rPr lang="en-US" i="1" dirty="0"/>
              <a:t>:</a:t>
            </a:r>
            <a:r>
              <a:rPr lang="en-US" dirty="0"/>
              <a:t> Relational data. </a:t>
            </a:r>
            <a:br>
              <a:rPr lang="en-US" dirty="0"/>
            </a:br>
            <a:r>
              <a:rPr lang="en-US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819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Semi-Structured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/>
            </a:r>
            <a:br>
              <a:rPr lang="en-US" dirty="0"/>
            </a:br>
            <a:r>
              <a:rPr lang="en-US" dirty="0"/>
              <a:t>Semi-structured data is information that does not reside in a relational database but that has some organizational properties that make it easier to analyze. </a:t>
            </a:r>
            <a:endParaRPr lang="en-US" dirty="0" smtClean="0"/>
          </a:p>
          <a:p>
            <a:pPr fontAlgn="base"/>
            <a:r>
              <a:rPr lang="en-US" dirty="0" smtClean="0"/>
              <a:t>With </a:t>
            </a:r>
            <a:r>
              <a:rPr lang="en-US" dirty="0"/>
              <a:t>some processes, you can store them in the relation database (it could be very hard for some kind of semi-structured data), but Semi-structured exist to ease space. </a:t>
            </a:r>
            <a:endParaRPr lang="en-US" dirty="0" smtClean="0"/>
          </a:p>
          <a:p>
            <a:pPr fontAlgn="base"/>
            <a:r>
              <a:rPr lang="en-US" i="1" dirty="0" smtClean="0"/>
              <a:t>Example</a:t>
            </a:r>
            <a:r>
              <a:rPr lang="en-US" dirty="0"/>
              <a:t>: XML data. </a:t>
            </a:r>
            <a:br>
              <a:rPr lang="en-US" dirty="0"/>
            </a:br>
            <a:r>
              <a:rPr lang="en-US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860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Unstructured data </a:t>
            </a:r>
            <a:r>
              <a:rPr lang="en-US" dirty="0"/>
              <a:t>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Unstructured data is a data which is not organized in a predefined manner or does not have a predefined data model, thus it is not a good fit for a mainstream relational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So for Unstructured data, there are alternative platforms for storing and managing, it is increasingly prevalent in IT systems and is used by organizations in a variety of business intelligence and analytics applications. </a:t>
            </a:r>
            <a:endParaRPr lang="en-US" dirty="0" smtClean="0"/>
          </a:p>
          <a:p>
            <a:r>
              <a:rPr lang="en-US" i="1" dirty="0" smtClean="0"/>
              <a:t>Example</a:t>
            </a:r>
            <a:r>
              <a:rPr lang="en-US" dirty="0"/>
              <a:t>: Word, PDF, Text, Media logs.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259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Structured Vs Unstructured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87424"/>
            <a:ext cx="9753600" cy="759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7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Deals in IR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amount of textual data available on the Web is estimated in the order of petabytes.</a:t>
            </a:r>
          </a:p>
          <a:p>
            <a:r>
              <a:rPr lang="en-IN" dirty="0" smtClean="0"/>
              <a:t> In addition, other media, such as images, audio, and video, are also available in even greater volumes. Thus, the Web can be seen as a very large, public and unstructured but ubiquitous data repository, which triggers the need for efficient tools to manage, retrieve, and filter information from the Web.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360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47546"/>
              </p:ext>
            </p:extLst>
          </p:nvPr>
        </p:nvGraphicFramePr>
        <p:xfrm>
          <a:off x="107505" y="1"/>
          <a:ext cx="8754875" cy="6704989"/>
        </p:xfrm>
        <a:graphic>
          <a:graphicData uri="http://schemas.openxmlformats.org/drawingml/2006/table">
            <a:tbl>
              <a:tblPr/>
              <a:tblGrid>
                <a:gridCol w="2005622"/>
                <a:gridCol w="2005622"/>
                <a:gridCol w="2005622"/>
                <a:gridCol w="2738009"/>
              </a:tblGrid>
              <a:tr h="46277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effectLst/>
                        </a:rPr>
                        <a:t>Properties</a:t>
                      </a:r>
                    </a:p>
                  </a:txBody>
                  <a:tcPr marL="57320" marR="57320" marT="57320" marB="57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>
                          <a:effectLst/>
                        </a:rPr>
                        <a:t>Structured data</a:t>
                      </a:r>
                    </a:p>
                  </a:txBody>
                  <a:tcPr marL="57320" marR="57320" marT="57320" marB="57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>
                          <a:effectLst/>
                        </a:rPr>
                        <a:t>Semi-structured data</a:t>
                      </a:r>
                    </a:p>
                  </a:txBody>
                  <a:tcPr marL="57320" marR="57320" marT="57320" marB="57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>
                          <a:effectLst/>
                        </a:rPr>
                        <a:t>Unstructured data</a:t>
                      </a:r>
                    </a:p>
                  </a:txBody>
                  <a:tcPr marL="57320" marR="57320" marT="57320" marB="573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0079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Technology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It is based on Relational database table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It is based on XML/RDF(Resource Description Framework).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It is based on character and binary data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0079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Transaction management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Matured transaction and various concurrency techniques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Transaction is adapted from DBMS not matured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No transaction management and no concurrency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4635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Version management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Versioning over tuples,row,tables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Versioning over tuples or graph is possible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Versioned as a whole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522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Flexibility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It is schema dependent and less flexible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It is more flexible than structured data but less flexible than unstructured data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It is more flexible and there is absence of schema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4635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Scalability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It is very difficult to scale DB schema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It’s scaling is simpler than structured data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It is more scalable.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4635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Robustness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Very robust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New technology, not very spread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—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4635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Query performance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Structured query allow complex joining 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Queries over anonymous nodes are possible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Only textual queries are possible</a:t>
                      </a:r>
                    </a:p>
                  </a:txBody>
                  <a:tcPr marL="57320" marR="57320" marT="80248" marB="802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66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of IR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 a result, Web search engines have become one of the most used tools in the Internet. </a:t>
            </a:r>
          </a:p>
          <a:p>
            <a:r>
              <a:rPr lang="en-IN" dirty="0" smtClean="0"/>
              <a:t>Additionally, information finding is also becoming more important in large Intranets, in which one might need to extract or infer new information to support a decision process, a task called data mining (or Web mining for the particular case of the Web).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25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Impact IR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very large volume of data available, combined with the fast pace of change, make the retrieval </a:t>
            </a:r>
            <a:r>
              <a:rPr lang="en-IN" dirty="0" smtClean="0"/>
              <a:t>of relevant </a:t>
            </a:r>
            <a:r>
              <a:rPr lang="en-IN" dirty="0"/>
              <a:t>information from the Web a really hard task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To cope with the fast pace of change, efficient crawling </a:t>
            </a:r>
            <a:r>
              <a:rPr lang="en-IN" dirty="0" smtClean="0"/>
              <a:t>of the </a:t>
            </a:r>
            <a:r>
              <a:rPr lang="en-IN" dirty="0"/>
              <a:t>Web has become essential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62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Impact IR continue..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 In spite of recent progress in image and non-textual data search in general, the existing techniques do not scale up well on the Web.</a:t>
            </a:r>
          </a:p>
          <a:p>
            <a:r>
              <a:rPr lang="en-IN" dirty="0" smtClean="0"/>
              <a:t> Thus, search on text continues to be the most popular and most studied alternative.</a:t>
            </a:r>
          </a:p>
          <a:p>
            <a:r>
              <a:rPr lang="en-IN" dirty="0" smtClean="0"/>
              <a:t> While most search engines are based in the United States and focus on documents in English, there are important non-US search engines that have been designed for specific languages and can </a:t>
            </a:r>
            <a:r>
              <a:rPr lang="en-IN" dirty="0"/>
              <a:t>handle various scripts and alphabets, such as Kanji or Cyrillic. Examples include Baidu in China, </a:t>
            </a:r>
            <a:r>
              <a:rPr lang="en-IN" dirty="0" err="1"/>
              <a:t>Yandex</a:t>
            </a:r>
            <a:r>
              <a:rPr lang="en-IN" dirty="0"/>
              <a:t> </a:t>
            </a:r>
            <a:r>
              <a:rPr lang="en-IN" dirty="0" smtClean="0"/>
              <a:t>in Russia</a:t>
            </a:r>
            <a:r>
              <a:rPr lang="en-IN" dirty="0"/>
              <a:t>, and </a:t>
            </a:r>
            <a:r>
              <a:rPr lang="en-IN" dirty="0" err="1"/>
              <a:t>Naver</a:t>
            </a:r>
            <a:r>
              <a:rPr lang="en-IN" dirty="0"/>
              <a:t> in South </a:t>
            </a:r>
            <a:r>
              <a:rPr lang="en-IN" dirty="0" smtClean="0"/>
              <a:t>Korea.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1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 IR continue..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search continues to be dominated by a “syntactic” paradigm in which documents that contain </a:t>
            </a:r>
            <a:r>
              <a:rPr lang="en-IN" dirty="0" smtClean="0"/>
              <a:t>user specified </a:t>
            </a:r>
            <a:r>
              <a:rPr lang="en-IN" dirty="0"/>
              <a:t>words or patterns are retrieved in response to a query.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alternative approach to syntactic search is </a:t>
            </a:r>
            <a:r>
              <a:rPr lang="en-IN" dirty="0" smtClean="0"/>
              <a:t>to do </a:t>
            </a:r>
            <a:r>
              <a:rPr lang="en-IN" dirty="0"/>
              <a:t>a natural language analysis of the text. </a:t>
            </a:r>
            <a:endParaRPr lang="en-IN" dirty="0" smtClean="0"/>
          </a:p>
          <a:p>
            <a:r>
              <a:rPr lang="en-IN" dirty="0" smtClean="0"/>
              <a:t>Techniques </a:t>
            </a:r>
            <a:r>
              <a:rPr lang="en-IN" dirty="0"/>
              <a:t>to </a:t>
            </a:r>
            <a:r>
              <a:rPr lang="en-IN" dirty="0" err="1"/>
              <a:t>preprocess</a:t>
            </a:r>
            <a:r>
              <a:rPr lang="en-IN" dirty="0"/>
              <a:t> natural language and extract the </a:t>
            </a:r>
            <a:r>
              <a:rPr lang="en-IN" dirty="0" smtClean="0"/>
              <a:t>text semantics </a:t>
            </a:r>
            <a:r>
              <a:rPr lang="en-IN" dirty="0"/>
              <a:t>have been around for a while, yet they are not very effective.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fact, except for some fast </a:t>
            </a:r>
            <a:r>
              <a:rPr lang="en-IN" dirty="0" smtClean="0"/>
              <a:t>entity extraction </a:t>
            </a:r>
            <a:r>
              <a:rPr lang="en-IN" dirty="0"/>
              <a:t>tools that have been devised recently, these techniques are too costly to be used with large </a:t>
            </a:r>
            <a:r>
              <a:rPr lang="en-IN" dirty="0" smtClean="0"/>
              <a:t>amounts of </a:t>
            </a:r>
            <a:r>
              <a:rPr lang="en-IN" dirty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152002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 IR continue..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/>
              <a:t>In addition, in most cases they are only effective with well written and structured text, in combination</a:t>
            </a:r>
          </a:p>
          <a:p>
            <a:r>
              <a:rPr lang="en-IN" dirty="0"/>
              <a:t>with a thesaurus, or other contextual information such as a specific knowledge domain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63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Forms of Exploring Web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There are basically two main forms of exploring the Web: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Issue a word-based query to a search engine that indexes a portion of the Web documents.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Browse the Web, which can be seen as a sequential search process of following hyperlinks, as embodied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for example, in Web directories that classify selected Web documents by subject.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00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Microsoft Office PowerPoint</Application>
  <PresentationFormat>On-screen Show (4:3)</PresentationFormat>
  <Paragraphs>86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Lecture 3: Impact of Information Retrieval </vt:lpstr>
      <vt:lpstr>THE IMPACT OF WEB ON IR  (Ricardo Baeza) </vt:lpstr>
      <vt:lpstr>Data Deals in IR</vt:lpstr>
      <vt:lpstr>Result of IR</vt:lpstr>
      <vt:lpstr>Impact IR</vt:lpstr>
      <vt:lpstr>Impact IR continue..</vt:lpstr>
      <vt:lpstr>Impact IR continue..</vt:lpstr>
      <vt:lpstr>Impact IR continue..</vt:lpstr>
      <vt:lpstr>Two Forms of Exploring Web</vt:lpstr>
      <vt:lpstr>Exploration of 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of  Data (Text)</vt:lpstr>
      <vt:lpstr>Structured data </vt:lpstr>
      <vt:lpstr>Semi-Structured data </vt:lpstr>
      <vt:lpstr>Unstructured data  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Impact of Information Retrieval </dc:title>
  <dc:creator>Admin</dc:creator>
  <cp:lastModifiedBy>Admin</cp:lastModifiedBy>
  <cp:revision>1</cp:revision>
  <dcterms:created xsi:type="dcterms:W3CDTF">2023-02-07T08:56:37Z</dcterms:created>
  <dcterms:modified xsi:type="dcterms:W3CDTF">2023-02-07T08:57:32Z</dcterms:modified>
</cp:coreProperties>
</file>