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EE597-7D4E-48B0-A95A-03493C1F979F}" type="datetimeFigureOut">
              <a:rPr lang="en-IN" smtClean="0"/>
              <a:t>03-02-2023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4D951-9131-4C25-A2A1-49BCC00C555F}" type="slidenum">
              <a:rPr lang="en-IN" smtClean="0"/>
              <a:t>‹#›</a:t>
            </a:fld>
            <a:endParaRPr lang="en-IN"/>
          </a:p>
        </p:txBody>
      </p:sp>
    </p:spTree>
    <p:extLst>
      <p:ext uri="{BB962C8B-B14F-4D97-AF65-F5344CB8AC3E}">
        <p14:creationId xmlns:p14="http://schemas.microsoft.com/office/powerpoint/2010/main" val="297083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tx1"/>
                </a:solidFill>
                <a:latin typeface="Arial" charset="0"/>
                <a:ea typeface="SimSun" charset="-122"/>
              </a:defRPr>
            </a:lvl1pPr>
            <a:lvl2pPr eaLnBrk="0">
              <a:tabLst>
                <a:tab pos="634643" algn="l"/>
                <a:tab pos="1269286" algn="l"/>
                <a:tab pos="1903929" algn="l"/>
                <a:tab pos="2538573" algn="l"/>
              </a:tabLst>
              <a:defRPr>
                <a:solidFill>
                  <a:schemeClr val="tx1"/>
                </a:solidFill>
                <a:latin typeface="Arial" charset="0"/>
                <a:ea typeface="SimSun" charset="-122"/>
              </a:defRPr>
            </a:lvl2pPr>
            <a:lvl3pPr eaLnBrk="0">
              <a:tabLst>
                <a:tab pos="634643" algn="l"/>
                <a:tab pos="1269286" algn="l"/>
                <a:tab pos="1903929" algn="l"/>
                <a:tab pos="2538573" algn="l"/>
              </a:tabLst>
              <a:defRPr>
                <a:solidFill>
                  <a:schemeClr val="tx1"/>
                </a:solidFill>
                <a:latin typeface="Arial" charset="0"/>
                <a:ea typeface="SimSun" charset="-122"/>
              </a:defRPr>
            </a:lvl3pPr>
            <a:lvl4pPr eaLnBrk="0">
              <a:tabLst>
                <a:tab pos="634643" algn="l"/>
                <a:tab pos="1269286" algn="l"/>
                <a:tab pos="1903929" algn="l"/>
                <a:tab pos="2538573" algn="l"/>
              </a:tabLst>
              <a:defRPr>
                <a:solidFill>
                  <a:schemeClr val="tx1"/>
                </a:solidFill>
                <a:latin typeface="Arial" charset="0"/>
                <a:ea typeface="SimSun" charset="-122"/>
              </a:defRPr>
            </a:lvl4pPr>
            <a:lvl5pPr eaLnBrk="0">
              <a:tabLst>
                <a:tab pos="634643" algn="l"/>
                <a:tab pos="1269286" algn="l"/>
                <a:tab pos="1903929" algn="l"/>
                <a:tab pos="2538573" algn="l"/>
              </a:tabLst>
              <a:defRPr>
                <a:solidFill>
                  <a:schemeClr val="tx1"/>
                </a:solidFill>
                <a:latin typeface="Arial" charset="0"/>
                <a:ea typeface="SimSun" charset="-122"/>
              </a:defRPr>
            </a:lvl5pPr>
            <a:lvl6pPr marL="2204550"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6pPr>
            <a:lvl7pPr marL="2605377"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7pPr>
            <a:lvl8pPr marL="3006204"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8pPr>
            <a:lvl9pPr marL="3407032"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9pPr>
          </a:lstStyle>
          <a:p>
            <a:pPr eaLnBrk="1"/>
            <a:fld id="{DF0B7460-82BE-48A0-9E49-1C7317D1F166}" type="slidenum">
              <a:rPr lang="en-US" altLang="en-US">
                <a:solidFill>
                  <a:srgbClr val="000000"/>
                </a:solidFill>
                <a:latin typeface="Times New Roman" pitchFamily="16" charset="0"/>
              </a:rPr>
              <a:pPr eaLnBrk="1"/>
              <a:t>1</a:t>
            </a:fld>
            <a:endParaRPr lang="en-US" altLang="en-US">
              <a:solidFill>
                <a:srgbClr val="000000"/>
              </a:solidFill>
              <a:latin typeface="Times New Roman" pitchFamily="16" charset="0"/>
            </a:endParaRPr>
          </a:p>
        </p:txBody>
      </p:sp>
      <p:sp>
        <p:nvSpPr>
          <p:cNvPr id="31747" name="Rectangle 1"/>
          <p:cNvSpPr txBox="1">
            <a:spLocks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txBox="1">
            <a:spLocks noChangeArrowheads="1"/>
          </p:cNvSpPr>
          <p:nvPr>
            <p:ph type="body" idx="1"/>
          </p:nvPr>
        </p:nvSpPr>
        <p:spPr>
          <a:xfrm>
            <a:off x="685512" y="4343230"/>
            <a:ext cx="5486976" cy="4115139"/>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lvl1pPr eaLnBrk="0">
              <a:tabLst>
                <a:tab pos="634643" algn="l"/>
                <a:tab pos="1269286" algn="l"/>
                <a:tab pos="1903929" algn="l"/>
                <a:tab pos="2538573" algn="l"/>
              </a:tabLst>
              <a:defRPr>
                <a:solidFill>
                  <a:schemeClr val="tx1"/>
                </a:solidFill>
                <a:latin typeface="Arial" charset="0"/>
                <a:ea typeface="SimSun" charset="-122"/>
              </a:defRPr>
            </a:lvl1pPr>
            <a:lvl2pPr eaLnBrk="0">
              <a:tabLst>
                <a:tab pos="634643" algn="l"/>
                <a:tab pos="1269286" algn="l"/>
                <a:tab pos="1903929" algn="l"/>
                <a:tab pos="2538573" algn="l"/>
              </a:tabLst>
              <a:defRPr>
                <a:solidFill>
                  <a:schemeClr val="tx1"/>
                </a:solidFill>
                <a:latin typeface="Arial" charset="0"/>
                <a:ea typeface="SimSun" charset="-122"/>
              </a:defRPr>
            </a:lvl2pPr>
            <a:lvl3pPr eaLnBrk="0">
              <a:tabLst>
                <a:tab pos="634643" algn="l"/>
                <a:tab pos="1269286" algn="l"/>
                <a:tab pos="1903929" algn="l"/>
                <a:tab pos="2538573" algn="l"/>
              </a:tabLst>
              <a:defRPr>
                <a:solidFill>
                  <a:schemeClr val="tx1"/>
                </a:solidFill>
                <a:latin typeface="Arial" charset="0"/>
                <a:ea typeface="SimSun" charset="-122"/>
              </a:defRPr>
            </a:lvl3pPr>
            <a:lvl4pPr eaLnBrk="0">
              <a:tabLst>
                <a:tab pos="634643" algn="l"/>
                <a:tab pos="1269286" algn="l"/>
                <a:tab pos="1903929" algn="l"/>
                <a:tab pos="2538573" algn="l"/>
              </a:tabLst>
              <a:defRPr>
                <a:solidFill>
                  <a:schemeClr val="tx1"/>
                </a:solidFill>
                <a:latin typeface="Arial" charset="0"/>
                <a:ea typeface="SimSun" charset="-122"/>
              </a:defRPr>
            </a:lvl4pPr>
            <a:lvl5pPr eaLnBrk="0">
              <a:tabLst>
                <a:tab pos="634643" algn="l"/>
                <a:tab pos="1269286" algn="l"/>
                <a:tab pos="1903929" algn="l"/>
                <a:tab pos="2538573" algn="l"/>
              </a:tabLst>
              <a:defRPr>
                <a:solidFill>
                  <a:schemeClr val="tx1"/>
                </a:solidFill>
                <a:latin typeface="Arial" charset="0"/>
                <a:ea typeface="SimSun" charset="-122"/>
              </a:defRPr>
            </a:lvl5pPr>
            <a:lvl6pPr marL="2204550"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6pPr>
            <a:lvl7pPr marL="2605377"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7pPr>
            <a:lvl8pPr marL="3006204"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8pPr>
            <a:lvl9pPr marL="3407032" indent="-200414" algn="r" defTabSz="400827" rtl="1"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SimSun" charset="-122"/>
              </a:defRPr>
            </a:lvl9pPr>
          </a:lstStyle>
          <a:p>
            <a:pPr eaLnBrk="1"/>
            <a:fld id="{1D3485F1-28FE-459A-909F-15C9F493BBAB}" type="slidenum">
              <a:rPr lang="en-US" altLang="en-US">
                <a:solidFill>
                  <a:srgbClr val="000000"/>
                </a:solidFill>
                <a:latin typeface="Times New Roman" pitchFamily="16" charset="0"/>
              </a:rPr>
              <a:pPr eaLnBrk="1"/>
              <a:t>2</a:t>
            </a:fld>
            <a:endParaRPr lang="en-US" altLang="en-US">
              <a:solidFill>
                <a:srgbClr val="000000"/>
              </a:solidFill>
              <a:latin typeface="Times New Roman" pitchFamily="16" charset="0"/>
            </a:endParaRPr>
          </a:p>
        </p:txBody>
      </p:sp>
      <p:sp>
        <p:nvSpPr>
          <p:cNvPr id="32771" name="Rectangle 1"/>
          <p:cNvSpPr txBox="1">
            <a:spLocks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txBox="1">
            <a:spLocks noChangeArrowheads="1"/>
          </p:cNvSpPr>
          <p:nvPr>
            <p:ph type="body" idx="1"/>
          </p:nvPr>
        </p:nvSpPr>
        <p:spPr>
          <a:xfrm>
            <a:off x="685512" y="4343231"/>
            <a:ext cx="5486976" cy="403775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2715A3-7A72-41FB-9BB4-A7E154C7116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17399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2715A3-7A72-41FB-9BB4-A7E154C7116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214356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2715A3-7A72-41FB-9BB4-A7E154C7116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67912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IN"/>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B0EBEA0A-E7C5-4227-913E-160E97B81108}" type="slidenum">
              <a:rPr lang="en-US" altLang="en-US"/>
              <a:pPr>
                <a:defRPr/>
              </a:pPr>
              <a:t>‹#›</a:t>
            </a:fld>
            <a:endParaRPr lang="en-US" altLang="en-US"/>
          </a:p>
        </p:txBody>
      </p:sp>
    </p:spTree>
    <p:extLst>
      <p:ext uri="{BB962C8B-B14F-4D97-AF65-F5344CB8AC3E}">
        <p14:creationId xmlns:p14="http://schemas.microsoft.com/office/powerpoint/2010/main" val="211751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2715A3-7A72-41FB-9BB4-A7E154C7116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310158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2715A3-7A72-41FB-9BB4-A7E154C7116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300354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2715A3-7A72-41FB-9BB4-A7E154C7116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388034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2715A3-7A72-41FB-9BB4-A7E154C71160}"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141933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2715A3-7A72-41FB-9BB4-A7E154C71160}"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236822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715A3-7A72-41FB-9BB4-A7E154C71160}"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336222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2715A3-7A72-41FB-9BB4-A7E154C7116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383762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2715A3-7A72-41FB-9BB4-A7E154C7116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C649E-0BDF-481B-BB97-04B3E6D3EBD6}" type="slidenum">
              <a:rPr lang="en-IN" smtClean="0"/>
              <a:t>‹#›</a:t>
            </a:fld>
            <a:endParaRPr lang="en-IN"/>
          </a:p>
        </p:txBody>
      </p:sp>
    </p:spTree>
    <p:extLst>
      <p:ext uri="{BB962C8B-B14F-4D97-AF65-F5344CB8AC3E}">
        <p14:creationId xmlns:p14="http://schemas.microsoft.com/office/powerpoint/2010/main" val="387941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715A3-7A72-41FB-9BB4-A7E154C71160}" type="datetimeFigureOut">
              <a:rPr lang="en-IN" smtClean="0"/>
              <a:t>03-02-2023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C649E-0BDF-481B-BB97-04B3E6D3EBD6}" type="slidenum">
              <a:rPr lang="en-IN" smtClean="0"/>
              <a:t>‹#›</a:t>
            </a:fld>
            <a:endParaRPr lang="en-IN"/>
          </a:p>
        </p:txBody>
      </p:sp>
    </p:spTree>
    <p:extLst>
      <p:ext uri="{BB962C8B-B14F-4D97-AF65-F5344CB8AC3E}">
        <p14:creationId xmlns:p14="http://schemas.microsoft.com/office/powerpoint/2010/main" val="317114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subTitle" idx="4294967295"/>
          </p:nvPr>
        </p:nvSpPr>
        <p:spPr>
          <a:xfrm>
            <a:off x="456481" y="1646094"/>
            <a:ext cx="8228160" cy="4444307"/>
          </a:xfrm>
        </p:spPr>
        <p:txBody>
          <a:bodyPr tIns="35203" anchor="ctr"/>
          <a:lstStyle/>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4000" b="1" i="1" dirty="0" smtClean="0">
                <a:latin typeface="Palatino-BoldItalic" pitchFamily="64" charset="0"/>
              </a:rPr>
              <a:t>Lecture 4: </a:t>
            </a: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4000" b="1" i="1" dirty="0" smtClean="0">
                <a:latin typeface="Palatino-BoldItalic" pitchFamily="64" charset="0"/>
              </a:rPr>
              <a:t>Introduction of Boolean retrieval</a:t>
            </a:r>
          </a:p>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4000" b="1" i="1" dirty="0" smtClean="0">
                <a:latin typeface="Palatino-BoldItalic" pitchFamily="64" charset="0"/>
              </a:rPr>
              <a:t> 02 February 2023 </a:t>
            </a:r>
            <a:endParaRPr lang="en-US" altLang="en-US" sz="4000" b="1" i="1" dirty="0">
              <a:latin typeface="Palatino-BoldItalic" pitchFamily="64" charset="0"/>
            </a:endParaRPr>
          </a:p>
        </p:txBody>
      </p:sp>
    </p:spTree>
    <p:extLst>
      <p:ext uri="{BB962C8B-B14F-4D97-AF65-F5344CB8AC3E}">
        <p14:creationId xmlns:p14="http://schemas.microsoft.com/office/powerpoint/2010/main" val="381602791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a:r>
              <a:rPr lang="en-IN" altLang="en-US" smtClean="0"/>
              <a:t>How to search general Way?</a:t>
            </a:r>
          </a:p>
        </p:txBody>
      </p:sp>
      <p:sp>
        <p:nvSpPr>
          <p:cNvPr id="12291" name="Content Placeholder 2"/>
          <p:cNvSpPr>
            <a:spLocks noGrp="1"/>
          </p:cNvSpPr>
          <p:nvPr>
            <p:ph idx="1"/>
          </p:nvPr>
        </p:nvSpPr>
        <p:spPr/>
        <p:txBody>
          <a:bodyPr>
            <a:normAutofit lnSpcReduction="10000"/>
          </a:bodyPr>
          <a:lstStyle/>
          <a:p>
            <a:pPr algn="l" eaLnBrk="1"/>
            <a:r>
              <a:rPr lang="en-US" altLang="en-US" smtClean="0"/>
              <a:t>Given a set of topics, standing information needs, or other categories (such as suitability of texts for different age groups), classification is the task of deciding which class(es), if any, each of a set of documents belongs to.</a:t>
            </a:r>
          </a:p>
          <a:p>
            <a:pPr algn="l" eaLnBrk="1"/>
            <a:r>
              <a:rPr lang="en-US" altLang="en-US" smtClean="0"/>
              <a:t> It is often approached by first manually classifying some documents and then hoping to be able to classify new documents automatically</a:t>
            </a:r>
            <a:endParaRPr lang="en-IN" altLang="en-US" smtClean="0"/>
          </a:p>
          <a:p>
            <a:pPr algn="l" eaLnBrk="1"/>
            <a:endParaRPr lang="en-IN" altLang="en-US" smtClean="0"/>
          </a:p>
        </p:txBody>
      </p:sp>
    </p:spTree>
    <p:extLst>
      <p:ext uri="{BB962C8B-B14F-4D97-AF65-F5344CB8AC3E}">
        <p14:creationId xmlns:p14="http://schemas.microsoft.com/office/powerpoint/2010/main" val="108450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a:r>
              <a:rPr lang="en-IN" altLang="en-US" smtClean="0"/>
              <a:t> Methods -Information Retrieval</a:t>
            </a:r>
          </a:p>
        </p:txBody>
      </p:sp>
      <p:sp>
        <p:nvSpPr>
          <p:cNvPr id="13315" name="Content Placeholder 2"/>
          <p:cNvSpPr>
            <a:spLocks noGrp="1"/>
          </p:cNvSpPr>
          <p:nvPr>
            <p:ph idx="1"/>
          </p:nvPr>
        </p:nvSpPr>
        <p:spPr/>
        <p:txBody>
          <a:bodyPr/>
          <a:lstStyle/>
          <a:p>
            <a:pPr algn="l" eaLnBrk="1"/>
            <a:r>
              <a:rPr lang="en-US" altLang="en-US" smtClean="0"/>
              <a:t>Information retrieval systems can also be distinguished by the scale at which they operate, and it is useful to distinguish three prominent scales.</a:t>
            </a:r>
          </a:p>
          <a:p>
            <a:pPr algn="l" eaLnBrk="1"/>
            <a:r>
              <a:rPr lang="en-US" altLang="en-US" smtClean="0"/>
              <a:t> In </a:t>
            </a:r>
            <a:r>
              <a:rPr lang="en-US" altLang="en-US" i="1" smtClean="0"/>
              <a:t>web search</a:t>
            </a:r>
            <a:r>
              <a:rPr lang="en-US" altLang="en-US" smtClean="0"/>
              <a:t> , the system has to provide search over billions of documents stored on millions of computers. </a:t>
            </a:r>
            <a:endParaRPr lang="en-IN" altLang="en-US" smtClean="0"/>
          </a:p>
        </p:txBody>
      </p:sp>
    </p:spTree>
    <p:extLst>
      <p:ext uri="{BB962C8B-B14F-4D97-AF65-F5344CB8AC3E}">
        <p14:creationId xmlns:p14="http://schemas.microsoft.com/office/powerpoint/2010/main" val="286226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a:r>
              <a:rPr lang="en-IN" altLang="en-US" smtClean="0"/>
              <a:t> Methods -Information Retrieval</a:t>
            </a:r>
          </a:p>
        </p:txBody>
      </p:sp>
      <p:sp>
        <p:nvSpPr>
          <p:cNvPr id="14339" name="Content Placeholder 2"/>
          <p:cNvSpPr>
            <a:spLocks noGrp="1"/>
          </p:cNvSpPr>
          <p:nvPr>
            <p:ph idx="1"/>
          </p:nvPr>
        </p:nvSpPr>
        <p:spPr/>
        <p:txBody>
          <a:bodyPr/>
          <a:lstStyle/>
          <a:p>
            <a:pPr algn="l" eaLnBrk="1"/>
            <a:r>
              <a:rPr lang="en-US" altLang="en-US" dirty="0" smtClean="0"/>
              <a:t>Distinctive issues are needing to gather documents for indexing, being able to build systems that work efficiently at this enormous scale, and handling particular aspects of the web, such as the exploitation of hypertext and not being fooled by site providers </a:t>
            </a:r>
            <a:r>
              <a:rPr lang="en-US" altLang="en-US" dirty="0" smtClean="0"/>
              <a:t> manipulating </a:t>
            </a:r>
            <a:r>
              <a:rPr lang="en-US" altLang="en-US" dirty="0" smtClean="0"/>
              <a:t>page content in an attempt to boost their search engine rankings, given the commercial importance of the web. </a:t>
            </a:r>
            <a:endParaRPr lang="en-IN" altLang="en-US" dirty="0" smtClean="0"/>
          </a:p>
        </p:txBody>
      </p:sp>
    </p:spTree>
    <p:extLst>
      <p:ext uri="{BB962C8B-B14F-4D97-AF65-F5344CB8AC3E}">
        <p14:creationId xmlns:p14="http://schemas.microsoft.com/office/powerpoint/2010/main" val="409046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7544" y="0"/>
            <a:ext cx="8229600" cy="467544"/>
          </a:xfrm>
        </p:spPr>
        <p:txBody>
          <a:bodyPr>
            <a:normAutofit fontScale="90000"/>
          </a:bodyPr>
          <a:lstStyle/>
          <a:p>
            <a:pPr eaLnBrk="1"/>
            <a:r>
              <a:rPr lang="en-IN" altLang="en-US" dirty="0" smtClean="0"/>
              <a:t> Boolean </a:t>
            </a:r>
            <a:r>
              <a:rPr lang="en-IN" altLang="en-US" dirty="0" err="1" smtClean="0"/>
              <a:t>Retreival</a:t>
            </a:r>
            <a:r>
              <a:rPr lang="en-IN" altLang="en-US" dirty="0"/>
              <a:t> </a:t>
            </a:r>
            <a:r>
              <a:rPr lang="en-IN" altLang="en-US" dirty="0" smtClean="0"/>
              <a:t>Issues</a:t>
            </a:r>
            <a:endParaRPr lang="en-IN" altLang="en-US" dirty="0" smtClean="0"/>
          </a:p>
        </p:txBody>
      </p:sp>
      <p:sp>
        <p:nvSpPr>
          <p:cNvPr id="15363" name="Content Placeholder 2"/>
          <p:cNvSpPr>
            <a:spLocks noGrp="1"/>
          </p:cNvSpPr>
          <p:nvPr>
            <p:ph idx="1"/>
          </p:nvPr>
        </p:nvSpPr>
        <p:spPr>
          <a:xfrm>
            <a:off x="611560" y="476672"/>
            <a:ext cx="8352928" cy="6192688"/>
          </a:xfrm>
        </p:spPr>
        <p:txBody>
          <a:bodyPr>
            <a:noAutofit/>
          </a:bodyPr>
          <a:lstStyle/>
          <a:p>
            <a:pPr eaLnBrk="1"/>
            <a:r>
              <a:rPr lang="en-US" altLang="en-US" sz="2400" dirty="0" smtClean="0"/>
              <a:t>We </a:t>
            </a:r>
            <a:r>
              <a:rPr lang="en-US" altLang="en-US" sz="2400" dirty="0" smtClean="0"/>
              <a:t>focus on all these issues in </a:t>
            </a:r>
            <a:r>
              <a:rPr lang="en-US" altLang="en-US" sz="2400" dirty="0" err="1" smtClean="0"/>
              <a:t>webcharlink</a:t>
            </a:r>
            <a:r>
              <a:rPr lang="en-US" altLang="en-US" sz="2400" dirty="0" smtClean="0"/>
              <a:t>. </a:t>
            </a:r>
            <a:endParaRPr lang="en-US" altLang="en-US" sz="2400" dirty="0" smtClean="0"/>
          </a:p>
          <a:p>
            <a:pPr eaLnBrk="1"/>
            <a:r>
              <a:rPr lang="en-US" altLang="en-US" sz="2400" dirty="0" smtClean="0"/>
              <a:t>At </a:t>
            </a:r>
            <a:r>
              <a:rPr lang="en-US" altLang="en-US" sz="2400" dirty="0" smtClean="0"/>
              <a:t>the other extreme is </a:t>
            </a:r>
            <a:r>
              <a:rPr lang="en-US" altLang="en-US" sz="2400" i="1" dirty="0" smtClean="0"/>
              <a:t>personal information retrieval</a:t>
            </a:r>
            <a:r>
              <a:rPr lang="en-US" altLang="en-US" sz="2400" dirty="0" smtClean="0"/>
              <a:t> </a:t>
            </a:r>
            <a:r>
              <a:rPr lang="en-US" altLang="en-US" sz="2400" dirty="0" smtClean="0"/>
              <a:t>.</a:t>
            </a:r>
          </a:p>
          <a:p>
            <a:pPr eaLnBrk="1"/>
            <a:r>
              <a:rPr lang="en-US" altLang="en-US" sz="2400" dirty="0" smtClean="0"/>
              <a:t> </a:t>
            </a:r>
            <a:r>
              <a:rPr lang="en-US" altLang="en-US" sz="2400" dirty="0" smtClean="0"/>
              <a:t>In the last few years, consumer operating systems have integrated information retrieval (such as Apple's Mac OS X Spotlight or Windows Vista's Instant Search). </a:t>
            </a:r>
            <a:endParaRPr lang="en-US" altLang="en-US" sz="2400" dirty="0" smtClean="0"/>
          </a:p>
          <a:p>
            <a:pPr eaLnBrk="1"/>
            <a:r>
              <a:rPr lang="en-US" altLang="en-US" sz="2400" dirty="0" smtClean="0"/>
              <a:t>Email programs usually not only provide search but also text classification: they at least provide a spam (junk mail) filter, and commonly also provide either manual or automatic means for classifying mail so that it can be placed directly into particular folders. </a:t>
            </a:r>
          </a:p>
          <a:p>
            <a:pPr eaLnBrk="1"/>
            <a:r>
              <a:rPr lang="en-US" altLang="en-US" sz="2400" dirty="0" smtClean="0"/>
              <a:t>Distinctive issues here include handling the broad range of document types on a typical personal computer, and making the search system maintenance free and sufficiently lightweight in terms of startup, processing, and disk space usage that it can run on one machine without annoying its owner.</a:t>
            </a:r>
            <a:endParaRPr lang="en-IN" altLang="en-US" sz="2400" dirty="0" smtClean="0"/>
          </a:p>
        </p:txBody>
      </p:sp>
    </p:spTree>
    <p:extLst>
      <p:ext uri="{BB962C8B-B14F-4D97-AF65-F5344CB8AC3E}">
        <p14:creationId xmlns:p14="http://schemas.microsoft.com/office/powerpoint/2010/main" val="352168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a:r>
              <a:rPr lang="en-IN" altLang="en-US" dirty="0" smtClean="0"/>
              <a:t>Boolean Retrieval Issues</a:t>
            </a:r>
            <a:endParaRPr lang="en-IN" altLang="en-US" dirty="0" smtClean="0"/>
          </a:p>
        </p:txBody>
      </p:sp>
      <p:sp>
        <p:nvSpPr>
          <p:cNvPr id="16387" name="Content Placeholder 2"/>
          <p:cNvSpPr>
            <a:spLocks noGrp="1"/>
          </p:cNvSpPr>
          <p:nvPr>
            <p:ph idx="1"/>
          </p:nvPr>
        </p:nvSpPr>
        <p:spPr/>
        <p:txBody>
          <a:bodyPr>
            <a:normAutofit fontScale="92500"/>
          </a:bodyPr>
          <a:lstStyle/>
          <a:p>
            <a:pPr eaLnBrk="1"/>
            <a:r>
              <a:rPr lang="en-US" altLang="en-US" dirty="0" smtClean="0"/>
              <a:t>In between is the space of </a:t>
            </a:r>
            <a:r>
              <a:rPr lang="en-US" altLang="en-US" i="1" dirty="0" smtClean="0"/>
              <a:t>enterprise, institutional, and domain-specific search</a:t>
            </a:r>
            <a:r>
              <a:rPr lang="en-US" altLang="en-US" dirty="0" smtClean="0"/>
              <a:t> , where retrieval might be provided for collections such as a corporation's internal documents, a database of patents, or research articles on biochemistry</a:t>
            </a:r>
            <a:r>
              <a:rPr lang="en-US" altLang="en-US" dirty="0" smtClean="0"/>
              <a:t>.</a:t>
            </a:r>
          </a:p>
          <a:p>
            <a:pPr eaLnBrk="1"/>
            <a:r>
              <a:rPr lang="en-US" altLang="en-US" dirty="0" smtClean="0"/>
              <a:t> </a:t>
            </a:r>
            <a:r>
              <a:rPr lang="en-US" altLang="en-US" dirty="0" smtClean="0"/>
              <a:t>In this case, the documents will typically be stored on centralized file systems and one or a handful of dedicated machines will provide search over the collection. enterprise scenarios</a:t>
            </a:r>
            <a:endParaRPr lang="en-IN" altLang="en-US" dirty="0" smtClean="0"/>
          </a:p>
          <a:p>
            <a:pPr eaLnBrk="1"/>
            <a:endParaRPr lang="en-IN" altLang="en-US" dirty="0" smtClean="0"/>
          </a:p>
        </p:txBody>
      </p:sp>
    </p:spTree>
    <p:extLst>
      <p:ext uri="{BB962C8B-B14F-4D97-AF65-F5344CB8AC3E}">
        <p14:creationId xmlns:p14="http://schemas.microsoft.com/office/powerpoint/2010/main" val="172877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4030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6481" y="273629"/>
            <a:ext cx="8228160" cy="1144921"/>
          </a:xfrm>
        </p:spPr>
        <p:txBody>
          <a:bodyPr tIns="35203"/>
          <a:lstStyle/>
          <a:p>
            <a:pPr eaLnBrk="1"/>
            <a:r>
              <a:rPr lang="en-IN" altLang="en-US" smtClean="0"/>
              <a:t>Definition of IR</a:t>
            </a:r>
          </a:p>
        </p:txBody>
      </p:sp>
      <p:sp>
        <p:nvSpPr>
          <p:cNvPr id="3075" name="Rectangle 2"/>
          <p:cNvSpPr>
            <a:spLocks noGrp="1" noChangeArrowheads="1"/>
          </p:cNvSpPr>
          <p:nvPr>
            <p:ph type="body" idx="1"/>
          </p:nvPr>
        </p:nvSpPr>
        <p:spPr>
          <a:xfrm>
            <a:off x="456481" y="1604329"/>
            <a:ext cx="8228160" cy="4444307"/>
          </a:xfrm>
        </p:spPr>
        <p:txBody>
          <a:bodyPr tIns="0"/>
          <a:lstStyle/>
          <a:p>
            <a:pPr marL="391686" indent="-293764">
              <a:lnSpc>
                <a:spcPct val="112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000" dirty="0">
                <a:latin typeface="Palatino-Roman" charset="0"/>
              </a:rPr>
              <a:t>Information retrieval (IR) is finding material (usually documents) of an unstructured nature (usually text) that satisfies an information need from within large collections (usually stored on computers</a:t>
            </a:r>
            <a:r>
              <a:rPr lang="en-US" altLang="en-US" sz="2000" dirty="0" smtClean="0">
                <a:latin typeface="Palatino-Roman" charset="0"/>
              </a:rPr>
              <a:t>).</a:t>
            </a:r>
          </a:p>
          <a:p>
            <a:pPr marL="391686" indent="-293764">
              <a:lnSpc>
                <a:spcPct val="112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2000" dirty="0" smtClean="0">
                <a:latin typeface="Palatino-Roman" charset="0"/>
              </a:rPr>
              <a:t>Will Discuss in Next Lecture: </a:t>
            </a:r>
          </a:p>
          <a:p>
            <a:pPr marL="791736" lvl="1" indent="-293764">
              <a:lnSpc>
                <a:spcPct val="112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1600" dirty="0" smtClean="0">
                <a:latin typeface="Palatino-Roman" charset="0"/>
              </a:rPr>
              <a:t>Term</a:t>
            </a:r>
            <a:endParaRPr lang="en-US" altLang="en-US" sz="1600" dirty="0">
              <a:latin typeface="Palatino-Roman" charset="0"/>
            </a:endParaRPr>
          </a:p>
          <a:p>
            <a:pPr marL="791736" lvl="1" indent="-293764">
              <a:lnSpc>
                <a:spcPct val="112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sz="1600" dirty="0">
                <a:latin typeface="Palatino-Roman" charset="0"/>
              </a:rPr>
              <a:t>Incidence matrix</a:t>
            </a:r>
          </a:p>
          <a:p>
            <a:pPr marL="391686" indent="-293764">
              <a:lnSpc>
                <a:spcPct val="112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n-US" sz="2000" dirty="0">
              <a:latin typeface="Palatino-Roman" charset="0"/>
            </a:endParaRPr>
          </a:p>
        </p:txBody>
      </p:sp>
    </p:spTree>
    <p:extLst>
      <p:ext uri="{BB962C8B-B14F-4D97-AF65-F5344CB8AC3E}">
        <p14:creationId xmlns:p14="http://schemas.microsoft.com/office/powerpoint/2010/main" val="2543826308"/>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a:r>
              <a:rPr lang="en-IN" altLang="en-US" smtClean="0"/>
              <a:t>USERS IR</a:t>
            </a:r>
          </a:p>
        </p:txBody>
      </p:sp>
      <p:sp>
        <p:nvSpPr>
          <p:cNvPr id="4099" name="Content Placeholder 2"/>
          <p:cNvSpPr>
            <a:spLocks noGrp="1"/>
          </p:cNvSpPr>
          <p:nvPr>
            <p:ph idx="1"/>
          </p:nvPr>
        </p:nvSpPr>
        <p:spPr/>
        <p:txBody>
          <a:bodyPr/>
          <a:lstStyle/>
          <a:p>
            <a:pPr algn="l" eaLnBrk="1"/>
            <a:r>
              <a:rPr lang="en-US" altLang="en-US" smtClean="0"/>
              <a:t>Reference librarians,</a:t>
            </a:r>
          </a:p>
          <a:p>
            <a:pPr algn="l" eaLnBrk="1"/>
            <a:r>
              <a:rPr lang="en-US" altLang="en-US" smtClean="0"/>
              <a:t> Paralegals, </a:t>
            </a:r>
          </a:p>
          <a:p>
            <a:pPr algn="l" eaLnBrk="1"/>
            <a:r>
              <a:rPr lang="en-US" altLang="en-US" smtClean="0"/>
              <a:t>and similar professional searchers.</a:t>
            </a:r>
            <a:endParaRPr lang="en-IN" altLang="en-US" smtClean="0"/>
          </a:p>
        </p:txBody>
      </p:sp>
    </p:spTree>
    <p:extLst>
      <p:ext uri="{BB962C8B-B14F-4D97-AF65-F5344CB8AC3E}">
        <p14:creationId xmlns:p14="http://schemas.microsoft.com/office/powerpoint/2010/main" val="48430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a:r>
              <a:rPr lang="en-IN" altLang="en-US" smtClean="0"/>
              <a:t>Example of Query IR</a:t>
            </a:r>
          </a:p>
        </p:txBody>
      </p:sp>
      <p:sp>
        <p:nvSpPr>
          <p:cNvPr id="5123" name="Content Placeholder 2"/>
          <p:cNvSpPr>
            <a:spLocks noGrp="1"/>
          </p:cNvSpPr>
          <p:nvPr>
            <p:ph idx="1"/>
          </p:nvPr>
        </p:nvSpPr>
        <p:spPr>
          <a:xfrm>
            <a:off x="260641" y="1604329"/>
            <a:ext cx="8883360" cy="4524955"/>
          </a:xfrm>
        </p:spPr>
        <p:txBody>
          <a:bodyPr/>
          <a:lstStyle/>
          <a:p>
            <a:pPr algn="l" eaLnBrk="1"/>
            <a:r>
              <a:rPr lang="en-US" altLang="en-US" smtClean="0"/>
              <a:t>Information retrieval is fast becoming the dominant form of information access, overtaking traditional database-style searching.</a:t>
            </a:r>
          </a:p>
          <a:p>
            <a:pPr algn="l" eaLnBrk="1"/>
            <a:r>
              <a:rPr lang="en-US" altLang="en-US" smtClean="0"/>
              <a:t>To  sort query that is going on when a clerk says to you:</a:t>
            </a:r>
          </a:p>
          <a:p>
            <a:pPr algn="l" eaLnBrk="1"/>
            <a:r>
              <a:rPr lang="en-US" altLang="en-US" smtClean="0"/>
              <a:t> ``I'm sorry, I can only look up your order if you can give me your Order ID''.</a:t>
            </a:r>
            <a:endParaRPr lang="en-IN" altLang="en-US" smtClean="0"/>
          </a:p>
        </p:txBody>
      </p:sp>
    </p:spTree>
    <p:extLst>
      <p:ext uri="{BB962C8B-B14F-4D97-AF65-F5344CB8AC3E}">
        <p14:creationId xmlns:p14="http://schemas.microsoft.com/office/powerpoint/2010/main" val="8394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a:r>
              <a:rPr lang="en-IN" altLang="en-US" smtClean="0"/>
              <a:t>Additional Problem coverage</a:t>
            </a:r>
          </a:p>
        </p:txBody>
      </p:sp>
      <p:sp>
        <p:nvSpPr>
          <p:cNvPr id="6147" name="Content Placeholder 2"/>
          <p:cNvSpPr>
            <a:spLocks noGrp="1"/>
          </p:cNvSpPr>
          <p:nvPr>
            <p:ph idx="1"/>
          </p:nvPr>
        </p:nvSpPr>
        <p:spPr/>
        <p:txBody>
          <a:bodyPr/>
          <a:lstStyle/>
          <a:p>
            <a:pPr algn="l" eaLnBrk="1"/>
            <a:r>
              <a:rPr lang="en-US" altLang="en-US" smtClean="0"/>
              <a:t>IR can also cover other kinds of data and information problems beyond that specified in </a:t>
            </a:r>
          </a:p>
          <a:p>
            <a:pPr algn="l" eaLnBrk="1"/>
            <a:r>
              <a:rPr lang="en-US" altLang="en-US" smtClean="0"/>
              <a:t>the core definition above.</a:t>
            </a:r>
            <a:endParaRPr lang="en-IN" altLang="en-US" smtClean="0"/>
          </a:p>
        </p:txBody>
      </p:sp>
    </p:spTree>
    <p:extLst>
      <p:ext uri="{BB962C8B-B14F-4D97-AF65-F5344CB8AC3E}">
        <p14:creationId xmlns:p14="http://schemas.microsoft.com/office/powerpoint/2010/main" val="304059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a:r>
              <a:rPr lang="en-US" altLang="en-US" dirty="0" smtClean="0"/>
              <a:t>U</a:t>
            </a:r>
            <a:r>
              <a:rPr lang="en-US" altLang="en-US" dirty="0" smtClean="0"/>
              <a:t>nstructured </a:t>
            </a:r>
            <a:r>
              <a:rPr lang="en-US" altLang="en-US" dirty="0" smtClean="0"/>
              <a:t>data</a:t>
            </a:r>
            <a:endParaRPr lang="en-IN" altLang="en-US" dirty="0" smtClean="0"/>
          </a:p>
        </p:txBody>
      </p:sp>
      <p:sp>
        <p:nvSpPr>
          <p:cNvPr id="8195" name="Content Placeholder 2"/>
          <p:cNvSpPr>
            <a:spLocks noGrp="1"/>
          </p:cNvSpPr>
          <p:nvPr>
            <p:ph idx="1"/>
          </p:nvPr>
        </p:nvSpPr>
        <p:spPr/>
        <p:txBody>
          <a:bodyPr>
            <a:normAutofit fontScale="85000" lnSpcReduction="10000"/>
          </a:bodyPr>
          <a:lstStyle/>
          <a:p>
            <a:pPr algn="l" eaLnBrk="1"/>
            <a:r>
              <a:rPr lang="en-US" altLang="en-US" dirty="0" smtClean="0"/>
              <a:t>The term ``'' refers to data which does not have clear, semantically overt, easy-for-a-computer structure. </a:t>
            </a:r>
            <a:endParaRPr lang="en-US" altLang="en-US" dirty="0" smtClean="0"/>
          </a:p>
          <a:p>
            <a:pPr algn="l" eaLnBrk="1"/>
            <a:r>
              <a:rPr lang="en-US" altLang="en-US" dirty="0" smtClean="0"/>
              <a:t>It </a:t>
            </a:r>
            <a:r>
              <a:rPr lang="en-US" altLang="en-US" dirty="0" smtClean="0"/>
              <a:t>is the opposite of structured data, the canonical example of which is a relational database, of the sort companies usually use to maintain product inventories and personnel records</a:t>
            </a:r>
            <a:r>
              <a:rPr lang="en-US" altLang="en-US" dirty="0" smtClean="0"/>
              <a:t>.</a:t>
            </a:r>
          </a:p>
          <a:p>
            <a:pPr algn="l" eaLnBrk="1"/>
            <a:r>
              <a:rPr lang="en-US" altLang="en-US" dirty="0" smtClean="0"/>
              <a:t> </a:t>
            </a:r>
            <a:r>
              <a:rPr lang="en-US" altLang="en-US" dirty="0" smtClean="0"/>
              <a:t>In reality, almost no data are truly ``unstructured''. </a:t>
            </a:r>
            <a:endParaRPr lang="en-US" altLang="en-US" dirty="0" smtClean="0"/>
          </a:p>
          <a:p>
            <a:pPr algn="l" eaLnBrk="1"/>
            <a:r>
              <a:rPr lang="en-US" altLang="en-US" dirty="0" smtClean="0"/>
              <a:t>This </a:t>
            </a:r>
            <a:r>
              <a:rPr lang="en-US" altLang="en-US" dirty="0" smtClean="0"/>
              <a:t>is definitely true of all text data if you count the latent linguistic structure of human languages..</a:t>
            </a:r>
            <a:endParaRPr lang="en-IN" altLang="en-US" dirty="0" smtClean="0"/>
          </a:p>
        </p:txBody>
      </p:sp>
    </p:spTree>
    <p:extLst>
      <p:ext uri="{BB962C8B-B14F-4D97-AF65-F5344CB8AC3E}">
        <p14:creationId xmlns:p14="http://schemas.microsoft.com/office/powerpoint/2010/main" val="15125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a:r>
              <a:rPr lang="en-IN" altLang="en-US" smtClean="0"/>
              <a:t>Reality of Data -Semistructured</a:t>
            </a:r>
          </a:p>
        </p:txBody>
      </p:sp>
      <p:sp>
        <p:nvSpPr>
          <p:cNvPr id="9219" name="Content Placeholder 2"/>
          <p:cNvSpPr>
            <a:spLocks noGrp="1"/>
          </p:cNvSpPr>
          <p:nvPr>
            <p:ph idx="1"/>
          </p:nvPr>
        </p:nvSpPr>
        <p:spPr/>
        <p:txBody>
          <a:bodyPr>
            <a:normAutofit fontScale="92500"/>
          </a:bodyPr>
          <a:lstStyle/>
          <a:p>
            <a:pPr eaLnBrk="1"/>
            <a:r>
              <a:rPr lang="en-US" altLang="en-US" dirty="0" smtClean="0"/>
              <a:t>But even accepting that the intended notion of structure is overt structure, most text has structure, such as headings and paragraphs and footnotes, which is commonly represented in documents by explicit markup (such as the coding underlying web pages</a:t>
            </a:r>
            <a:r>
              <a:rPr lang="en-US" altLang="en-US" dirty="0" smtClean="0"/>
              <a:t>).</a:t>
            </a:r>
          </a:p>
          <a:p>
            <a:pPr eaLnBrk="1"/>
            <a:r>
              <a:rPr lang="en-US" altLang="en-US" dirty="0" smtClean="0"/>
              <a:t> </a:t>
            </a:r>
            <a:r>
              <a:rPr lang="en-US" altLang="en-US" dirty="0" smtClean="0"/>
              <a:t>IR is also used to facilitate ``</a:t>
            </a:r>
            <a:r>
              <a:rPr lang="en-US" altLang="en-US" dirty="0" err="1" smtClean="0"/>
              <a:t>semistructured</a:t>
            </a:r>
            <a:r>
              <a:rPr lang="en-US" altLang="en-US" dirty="0" smtClean="0"/>
              <a:t>'' search such as finding a document where the title contains Java and the body contains threading</a:t>
            </a:r>
            <a:endParaRPr lang="en-IN" altLang="en-US" dirty="0" smtClean="0"/>
          </a:p>
        </p:txBody>
      </p:sp>
    </p:spTree>
    <p:extLst>
      <p:ext uri="{BB962C8B-B14F-4D97-AF65-F5344CB8AC3E}">
        <p14:creationId xmlns:p14="http://schemas.microsoft.com/office/powerpoint/2010/main" val="294001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a:r>
              <a:rPr lang="en-IN" altLang="en-US" smtClean="0"/>
              <a:t>Role of Users Browser</a:t>
            </a:r>
          </a:p>
        </p:txBody>
      </p:sp>
      <p:sp>
        <p:nvSpPr>
          <p:cNvPr id="10243" name="Content Placeholder 2"/>
          <p:cNvSpPr>
            <a:spLocks noGrp="1"/>
          </p:cNvSpPr>
          <p:nvPr>
            <p:ph idx="1"/>
          </p:nvPr>
        </p:nvSpPr>
        <p:spPr/>
        <p:txBody>
          <a:bodyPr/>
          <a:lstStyle/>
          <a:p>
            <a:pPr algn="l" eaLnBrk="1"/>
            <a:r>
              <a:rPr lang="en-US" altLang="en-US" smtClean="0"/>
              <a:t>The field of information retrieval also covers supporting users in browsing or filtering document collections or further processing a set of retrieved documents.</a:t>
            </a:r>
            <a:endParaRPr lang="en-IN" altLang="en-US" smtClean="0"/>
          </a:p>
        </p:txBody>
      </p:sp>
    </p:spTree>
    <p:extLst>
      <p:ext uri="{BB962C8B-B14F-4D97-AF65-F5344CB8AC3E}">
        <p14:creationId xmlns:p14="http://schemas.microsoft.com/office/powerpoint/2010/main" val="270665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a:r>
              <a:rPr lang="en-IN" altLang="en-US" smtClean="0"/>
              <a:t>Example how to handle task?</a:t>
            </a:r>
          </a:p>
        </p:txBody>
      </p:sp>
      <p:sp>
        <p:nvSpPr>
          <p:cNvPr id="11267" name="Content Placeholder 2"/>
          <p:cNvSpPr>
            <a:spLocks noGrp="1"/>
          </p:cNvSpPr>
          <p:nvPr>
            <p:ph idx="1"/>
          </p:nvPr>
        </p:nvSpPr>
        <p:spPr>
          <a:xfrm>
            <a:off x="456481" y="1337901"/>
            <a:ext cx="8226720" cy="4791383"/>
          </a:xfrm>
        </p:spPr>
        <p:txBody>
          <a:bodyPr/>
          <a:lstStyle/>
          <a:p>
            <a:pPr algn="l" eaLnBrk="1"/>
            <a:r>
              <a:rPr lang="en-US" altLang="en-US" smtClean="0"/>
              <a:t>. Given a set of documents, clustering is the task of coming up with a good grouping of the documents based on their contents.</a:t>
            </a:r>
          </a:p>
          <a:p>
            <a:pPr algn="l" eaLnBrk="1"/>
            <a:r>
              <a:rPr lang="en-US" altLang="en-US" smtClean="0"/>
              <a:t> It is similar to arranging books on a bookshelf according to their topic. </a:t>
            </a:r>
          </a:p>
        </p:txBody>
      </p:sp>
    </p:spTree>
    <p:extLst>
      <p:ext uri="{BB962C8B-B14F-4D97-AF65-F5344CB8AC3E}">
        <p14:creationId xmlns:p14="http://schemas.microsoft.com/office/powerpoint/2010/main" val="4262635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530</Words>
  <Application>Microsoft Office PowerPoint</Application>
  <PresentationFormat>On-screen Show (4:3)</PresentationFormat>
  <Paragraphs>51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Definition of IR</vt:lpstr>
      <vt:lpstr>USERS IR</vt:lpstr>
      <vt:lpstr>Example of Query IR</vt:lpstr>
      <vt:lpstr>Additional Problem coverage</vt:lpstr>
      <vt:lpstr>Unstructured data</vt:lpstr>
      <vt:lpstr>Reality of Data -Semistructured</vt:lpstr>
      <vt:lpstr>Role of Users Browser</vt:lpstr>
      <vt:lpstr>Example how to handle task?</vt:lpstr>
      <vt:lpstr>How to search general Way?</vt:lpstr>
      <vt:lpstr> Methods -Information Retrieval</vt:lpstr>
      <vt:lpstr> Methods -Information Retrieval</vt:lpstr>
      <vt:lpstr> Boolean Retreival Issues</vt:lpstr>
      <vt:lpstr>Boolean Retrieval Issues</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2023-02-03T04:48:40Z</dcterms:created>
  <dcterms:modified xsi:type="dcterms:W3CDTF">2023-02-03T04:54:58Z</dcterms:modified>
</cp:coreProperties>
</file>