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1" r:id="rId6"/>
    <p:sldId id="262" r:id="rId7"/>
    <p:sldId id="263" r:id="rId8"/>
    <p:sldId id="264" r:id="rId9"/>
    <p:sldId id="265" r:id="rId10"/>
    <p:sldId id="26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EBEA95B-DC3A-41A2-9177-CBB0DD2F7916}"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89414A-E0DE-4726-A28E-B600B1490447}" type="slidenum">
              <a:rPr lang="en-IN" smtClean="0"/>
              <a:t>‹#›</a:t>
            </a:fld>
            <a:endParaRPr lang="en-IN"/>
          </a:p>
        </p:txBody>
      </p:sp>
    </p:spTree>
    <p:extLst>
      <p:ext uri="{BB962C8B-B14F-4D97-AF65-F5344CB8AC3E}">
        <p14:creationId xmlns:p14="http://schemas.microsoft.com/office/powerpoint/2010/main" val="2110034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BEA95B-DC3A-41A2-9177-CBB0DD2F7916}"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89414A-E0DE-4726-A28E-B600B1490447}" type="slidenum">
              <a:rPr lang="en-IN" smtClean="0"/>
              <a:t>‹#›</a:t>
            </a:fld>
            <a:endParaRPr lang="en-IN"/>
          </a:p>
        </p:txBody>
      </p:sp>
    </p:spTree>
    <p:extLst>
      <p:ext uri="{BB962C8B-B14F-4D97-AF65-F5344CB8AC3E}">
        <p14:creationId xmlns:p14="http://schemas.microsoft.com/office/powerpoint/2010/main" val="3392281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BEA95B-DC3A-41A2-9177-CBB0DD2F7916}"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89414A-E0DE-4726-A28E-B600B1490447}" type="slidenum">
              <a:rPr lang="en-IN" smtClean="0"/>
              <a:t>‹#›</a:t>
            </a:fld>
            <a:endParaRPr lang="en-IN"/>
          </a:p>
        </p:txBody>
      </p:sp>
    </p:spTree>
    <p:extLst>
      <p:ext uri="{BB962C8B-B14F-4D97-AF65-F5344CB8AC3E}">
        <p14:creationId xmlns:p14="http://schemas.microsoft.com/office/powerpoint/2010/main" val="1026494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BEA95B-DC3A-41A2-9177-CBB0DD2F7916}"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89414A-E0DE-4726-A28E-B600B1490447}" type="slidenum">
              <a:rPr lang="en-IN" smtClean="0"/>
              <a:t>‹#›</a:t>
            </a:fld>
            <a:endParaRPr lang="en-IN"/>
          </a:p>
        </p:txBody>
      </p:sp>
    </p:spTree>
    <p:extLst>
      <p:ext uri="{BB962C8B-B14F-4D97-AF65-F5344CB8AC3E}">
        <p14:creationId xmlns:p14="http://schemas.microsoft.com/office/powerpoint/2010/main" val="152269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BEA95B-DC3A-41A2-9177-CBB0DD2F7916}"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89414A-E0DE-4726-A28E-B600B1490447}" type="slidenum">
              <a:rPr lang="en-IN" smtClean="0"/>
              <a:t>‹#›</a:t>
            </a:fld>
            <a:endParaRPr lang="en-IN"/>
          </a:p>
        </p:txBody>
      </p:sp>
    </p:spTree>
    <p:extLst>
      <p:ext uri="{BB962C8B-B14F-4D97-AF65-F5344CB8AC3E}">
        <p14:creationId xmlns:p14="http://schemas.microsoft.com/office/powerpoint/2010/main" val="1107262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EBEA95B-DC3A-41A2-9177-CBB0DD2F7916}"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89414A-E0DE-4726-A28E-B600B1490447}" type="slidenum">
              <a:rPr lang="en-IN" smtClean="0"/>
              <a:t>‹#›</a:t>
            </a:fld>
            <a:endParaRPr lang="en-IN"/>
          </a:p>
        </p:txBody>
      </p:sp>
    </p:spTree>
    <p:extLst>
      <p:ext uri="{BB962C8B-B14F-4D97-AF65-F5344CB8AC3E}">
        <p14:creationId xmlns:p14="http://schemas.microsoft.com/office/powerpoint/2010/main" val="1963913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EBEA95B-DC3A-41A2-9177-CBB0DD2F7916}" type="datetimeFigureOut">
              <a:rPr lang="en-IN" smtClean="0"/>
              <a:t>03-02-2023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89414A-E0DE-4726-A28E-B600B1490447}" type="slidenum">
              <a:rPr lang="en-IN" smtClean="0"/>
              <a:t>‹#›</a:t>
            </a:fld>
            <a:endParaRPr lang="en-IN"/>
          </a:p>
        </p:txBody>
      </p:sp>
    </p:spTree>
    <p:extLst>
      <p:ext uri="{BB962C8B-B14F-4D97-AF65-F5344CB8AC3E}">
        <p14:creationId xmlns:p14="http://schemas.microsoft.com/office/powerpoint/2010/main" val="46454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EBEA95B-DC3A-41A2-9177-CBB0DD2F7916}" type="datetimeFigureOut">
              <a:rPr lang="en-IN" smtClean="0"/>
              <a:t>03-02-2023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89414A-E0DE-4726-A28E-B600B1490447}" type="slidenum">
              <a:rPr lang="en-IN" smtClean="0"/>
              <a:t>‹#›</a:t>
            </a:fld>
            <a:endParaRPr lang="en-IN"/>
          </a:p>
        </p:txBody>
      </p:sp>
    </p:spTree>
    <p:extLst>
      <p:ext uri="{BB962C8B-B14F-4D97-AF65-F5344CB8AC3E}">
        <p14:creationId xmlns:p14="http://schemas.microsoft.com/office/powerpoint/2010/main" val="462834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BEA95B-DC3A-41A2-9177-CBB0DD2F7916}" type="datetimeFigureOut">
              <a:rPr lang="en-IN" smtClean="0"/>
              <a:t>03-02-2023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89414A-E0DE-4726-A28E-B600B1490447}" type="slidenum">
              <a:rPr lang="en-IN" smtClean="0"/>
              <a:t>‹#›</a:t>
            </a:fld>
            <a:endParaRPr lang="en-IN"/>
          </a:p>
        </p:txBody>
      </p:sp>
    </p:spTree>
    <p:extLst>
      <p:ext uri="{BB962C8B-B14F-4D97-AF65-F5344CB8AC3E}">
        <p14:creationId xmlns:p14="http://schemas.microsoft.com/office/powerpoint/2010/main" val="418935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BEA95B-DC3A-41A2-9177-CBB0DD2F7916}"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89414A-E0DE-4726-A28E-B600B1490447}" type="slidenum">
              <a:rPr lang="en-IN" smtClean="0"/>
              <a:t>‹#›</a:t>
            </a:fld>
            <a:endParaRPr lang="en-IN"/>
          </a:p>
        </p:txBody>
      </p:sp>
    </p:spTree>
    <p:extLst>
      <p:ext uri="{BB962C8B-B14F-4D97-AF65-F5344CB8AC3E}">
        <p14:creationId xmlns:p14="http://schemas.microsoft.com/office/powerpoint/2010/main" val="4245196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BEA95B-DC3A-41A2-9177-CBB0DD2F7916}"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89414A-E0DE-4726-A28E-B600B1490447}" type="slidenum">
              <a:rPr lang="en-IN" smtClean="0"/>
              <a:t>‹#›</a:t>
            </a:fld>
            <a:endParaRPr lang="en-IN"/>
          </a:p>
        </p:txBody>
      </p:sp>
    </p:spTree>
    <p:extLst>
      <p:ext uri="{BB962C8B-B14F-4D97-AF65-F5344CB8AC3E}">
        <p14:creationId xmlns:p14="http://schemas.microsoft.com/office/powerpoint/2010/main" val="2386833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BEA95B-DC3A-41A2-9177-CBB0DD2F7916}" type="datetimeFigureOut">
              <a:rPr lang="en-IN" smtClean="0"/>
              <a:t>03-02-2023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9414A-E0DE-4726-A28E-B600B1490447}" type="slidenum">
              <a:rPr lang="en-IN" smtClean="0"/>
              <a:t>‹#›</a:t>
            </a:fld>
            <a:endParaRPr lang="en-IN"/>
          </a:p>
        </p:txBody>
      </p:sp>
    </p:spTree>
    <p:extLst>
      <p:ext uri="{BB962C8B-B14F-4D97-AF65-F5344CB8AC3E}">
        <p14:creationId xmlns:p14="http://schemas.microsoft.com/office/powerpoint/2010/main" val="879982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Lecture 5</a:t>
            </a:r>
            <a:br>
              <a:rPr lang="en-IN" dirty="0" smtClean="0"/>
            </a:br>
            <a:r>
              <a:rPr lang="en-IN" b="1" dirty="0" smtClean="0"/>
              <a:t>Boolean </a:t>
            </a:r>
            <a:r>
              <a:rPr lang="en-IN" b="1" dirty="0"/>
              <a:t>Retrieval Model</a:t>
            </a:r>
            <a:endParaRPr lang="en-IN" dirty="0"/>
          </a:p>
        </p:txBody>
      </p:sp>
      <p:sp>
        <p:nvSpPr>
          <p:cNvPr id="3" name="Subtitle 2"/>
          <p:cNvSpPr>
            <a:spLocks noGrp="1"/>
          </p:cNvSpPr>
          <p:nvPr>
            <p:ph type="subTitle" idx="1"/>
          </p:nvPr>
        </p:nvSpPr>
        <p:spPr/>
        <p:txBody>
          <a:bodyPr/>
          <a:lstStyle/>
          <a:p>
            <a:r>
              <a:rPr lang="en-IN" dirty="0" smtClean="0"/>
              <a:t>Term and Incident Matrix</a:t>
            </a:r>
          </a:p>
          <a:p>
            <a:r>
              <a:rPr lang="en-IN" dirty="0" smtClean="0"/>
              <a:t>03February 2023</a:t>
            </a:r>
            <a:endParaRPr lang="en-IN" dirty="0"/>
          </a:p>
        </p:txBody>
      </p:sp>
    </p:spTree>
    <p:extLst>
      <p:ext uri="{BB962C8B-B14F-4D97-AF65-F5344CB8AC3E}">
        <p14:creationId xmlns:p14="http://schemas.microsoft.com/office/powerpoint/2010/main" val="75529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Conclusion</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Term-Document </a:t>
            </a:r>
            <a:r>
              <a:rPr lang="en-IN" dirty="0"/>
              <a:t>Incidence matrix is one of the basic mathematical model to represent texts and it can be used to answer Boolean expression queries via model called Boolean Retrieval Model. Below are the key points to consider:</a:t>
            </a:r>
          </a:p>
          <a:p>
            <a:pPr lvl="0"/>
            <a:r>
              <a:rPr lang="en-IN" dirty="0"/>
              <a:t>It can answer any query which is a Boolean expression.</a:t>
            </a:r>
          </a:p>
          <a:p>
            <a:pPr lvl="0"/>
            <a:r>
              <a:rPr lang="en-IN" dirty="0"/>
              <a:t>Views document as the set of terms.</a:t>
            </a:r>
          </a:p>
          <a:p>
            <a:pPr lvl="0"/>
            <a:r>
              <a:rPr lang="en-IN" dirty="0"/>
              <a:t>Good precision since the documents are retrieved only if the condition is matched.</a:t>
            </a:r>
          </a:p>
          <a:p>
            <a:endParaRPr lang="en-IN" dirty="0"/>
          </a:p>
        </p:txBody>
      </p:sp>
    </p:spTree>
    <p:extLst>
      <p:ext uri="{BB962C8B-B14F-4D97-AF65-F5344CB8AC3E}">
        <p14:creationId xmlns:p14="http://schemas.microsoft.com/office/powerpoint/2010/main" val="3652746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Boolean Data Matrix Example</a:t>
            </a:r>
            <a:endParaRPr lang="en-IN" dirty="0"/>
          </a:p>
        </p:txBody>
      </p:sp>
      <p:sp>
        <p:nvSpPr>
          <p:cNvPr id="3" name="Content Placeholder 2"/>
          <p:cNvSpPr>
            <a:spLocks noGrp="1"/>
          </p:cNvSpPr>
          <p:nvPr>
            <p:ph idx="1"/>
          </p:nvPr>
        </p:nvSpPr>
        <p:spPr/>
        <p:txBody>
          <a:bodyPr>
            <a:normAutofit fontScale="92500" lnSpcReduction="20000"/>
          </a:bodyPr>
          <a:lstStyle/>
          <a:p>
            <a:r>
              <a:rPr lang="en-IN" i="1" dirty="0"/>
              <a:t>Consider below sentences,</a:t>
            </a:r>
            <a:br>
              <a:rPr lang="en-IN" i="1" dirty="0"/>
            </a:br>
            <a:r>
              <a:rPr lang="en-IN" dirty="0"/>
              <a:t>1. I am a cow.</a:t>
            </a:r>
            <a:br>
              <a:rPr lang="en-IN" dirty="0"/>
            </a:br>
            <a:r>
              <a:rPr lang="en-IN" dirty="0"/>
              <a:t>2. Cow is what I am.</a:t>
            </a:r>
            <a:br>
              <a:rPr lang="en-IN" dirty="0"/>
            </a:br>
            <a:r>
              <a:rPr lang="en-IN" dirty="0"/>
              <a:t>3. Today is Tuesday</a:t>
            </a:r>
            <a:r>
              <a:rPr lang="en-IN" dirty="0" smtClean="0"/>
              <a:t>.</a:t>
            </a:r>
          </a:p>
          <a:p>
            <a:r>
              <a:rPr lang="en-IN" i="1" dirty="0" smtClean="0"/>
              <a:t>Now</a:t>
            </a:r>
            <a:r>
              <a:rPr lang="en-IN" i="1" dirty="0"/>
              <a:t>, if I ask you a question — Can you tell the sentences which contain the term ‘cow’ but not ‘Tuesday’?</a:t>
            </a:r>
            <a:br>
              <a:rPr lang="en-IN" i="1" dirty="0"/>
            </a:br>
            <a:r>
              <a:rPr lang="en-IN" i="1" dirty="0"/>
              <a:t>As a human, it is easy for us to say that the answer will be sentence 1 and sentence 2.</a:t>
            </a:r>
            <a:br>
              <a:rPr lang="en-IN" i="1" dirty="0"/>
            </a:br>
            <a:r>
              <a:rPr lang="en-IN" i="1" dirty="0"/>
              <a:t>But how to model this problem mathematically so that it can be solved by a machine?</a:t>
            </a:r>
            <a:endParaRPr lang="en-IN" dirty="0"/>
          </a:p>
          <a:p>
            <a:endParaRPr lang="en-IN" dirty="0"/>
          </a:p>
        </p:txBody>
      </p:sp>
    </p:spTree>
    <p:extLst>
      <p:ext uri="{BB962C8B-B14F-4D97-AF65-F5344CB8AC3E}">
        <p14:creationId xmlns:p14="http://schemas.microsoft.com/office/powerpoint/2010/main" val="495658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Term-Document Incidence Matrix</a:t>
            </a:r>
            <a:r>
              <a:rPr lang="en-IN" dirty="0" smtClean="0"/>
              <a:t/>
            </a:r>
            <a:br>
              <a:rPr lang="en-IN" dirty="0" smtClean="0"/>
            </a:br>
            <a:endParaRPr lang="en-IN" dirty="0"/>
          </a:p>
        </p:txBody>
      </p:sp>
      <p:sp>
        <p:nvSpPr>
          <p:cNvPr id="3" name="Content Placeholder 2"/>
          <p:cNvSpPr>
            <a:spLocks noGrp="1"/>
          </p:cNvSpPr>
          <p:nvPr>
            <p:ph idx="1"/>
          </p:nvPr>
        </p:nvSpPr>
        <p:spPr/>
        <p:txBody>
          <a:bodyPr>
            <a:normAutofit/>
          </a:bodyPr>
          <a:lstStyle/>
          <a:p>
            <a:r>
              <a:rPr lang="en-IN" dirty="0" smtClean="0"/>
              <a:t>The </a:t>
            </a:r>
            <a:r>
              <a:rPr lang="en-IN" dirty="0"/>
              <a:t>term-document incidence matrix is one of the basic techniques to represent text data where,</a:t>
            </a:r>
            <a:br>
              <a:rPr lang="en-IN" dirty="0"/>
            </a:br>
            <a:r>
              <a:rPr lang="en-IN" i="1" dirty="0"/>
              <a:t>&gt; We get the </a:t>
            </a:r>
            <a:r>
              <a:rPr lang="en-IN" b="1" i="1" dirty="0"/>
              <a:t>unique words</a:t>
            </a:r>
            <a:r>
              <a:rPr lang="en-IN" i="1" dirty="0"/>
              <a:t> across all the documents.</a:t>
            </a:r>
            <a:br>
              <a:rPr lang="en-IN" i="1" dirty="0"/>
            </a:br>
            <a:r>
              <a:rPr lang="en-IN" i="1" dirty="0"/>
              <a:t>&gt; For each document, we </a:t>
            </a:r>
            <a:r>
              <a:rPr lang="en-IN" b="1" i="1" dirty="0"/>
              <a:t>add 1 if the term exists</a:t>
            </a:r>
            <a:r>
              <a:rPr lang="en-IN" i="1" dirty="0"/>
              <a:t> in the document otherwise fill 0 in the cell.</a:t>
            </a:r>
            <a:endParaRPr lang="en-IN" dirty="0"/>
          </a:p>
          <a:p>
            <a:endParaRPr lang="en-IN" dirty="0"/>
          </a:p>
        </p:txBody>
      </p:sp>
    </p:spTree>
    <p:extLst>
      <p:ext uri="{BB962C8B-B14F-4D97-AF65-F5344CB8AC3E}">
        <p14:creationId xmlns:p14="http://schemas.microsoft.com/office/powerpoint/2010/main" val="1731094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Conversion of </a:t>
            </a:r>
            <a:r>
              <a:rPr lang="en-IN" dirty="0" smtClean="0"/>
              <a:t>Term-Document to Incidence Matrix</a:t>
            </a:r>
            <a:endParaRPr lang="en-IN" dirty="0"/>
          </a:p>
        </p:txBody>
      </p:sp>
      <p:pic>
        <p:nvPicPr>
          <p:cNvPr id="4" name="Picture 3" descr="https://miro.medium.com/max/975/1*eeAAaQfcWZN3-k6w43dU_g.png"/>
          <p:cNvPicPr/>
          <p:nvPr/>
        </p:nvPicPr>
        <p:blipFill>
          <a:blip r:embed="rId2">
            <a:extLst>
              <a:ext uri="{28A0092B-C50C-407E-A947-70E740481C1C}">
                <a14:useLocalDpi xmlns:a14="http://schemas.microsoft.com/office/drawing/2010/main" val="0"/>
              </a:ext>
            </a:extLst>
          </a:blip>
          <a:srcRect/>
          <a:stretch>
            <a:fillRect/>
          </a:stretch>
        </p:blipFill>
        <p:spPr bwMode="auto">
          <a:xfrm>
            <a:off x="323528" y="1628800"/>
            <a:ext cx="5472608" cy="3816424"/>
          </a:xfrm>
          <a:prstGeom prst="rect">
            <a:avLst/>
          </a:prstGeom>
          <a:noFill/>
          <a:ln>
            <a:noFill/>
          </a:ln>
        </p:spPr>
      </p:pic>
      <p:sp>
        <p:nvSpPr>
          <p:cNvPr id="5" name="Rectangle 4"/>
          <p:cNvSpPr/>
          <p:nvPr/>
        </p:nvSpPr>
        <p:spPr>
          <a:xfrm>
            <a:off x="6156176" y="1916832"/>
            <a:ext cx="2790056" cy="923330"/>
          </a:xfrm>
          <a:prstGeom prst="rect">
            <a:avLst/>
          </a:prstGeom>
        </p:spPr>
        <p:txBody>
          <a:bodyPr wrap="square">
            <a:spAutoFit/>
          </a:bodyPr>
          <a:lstStyle/>
          <a:p>
            <a:r>
              <a:rPr lang="en-IN" dirty="0" smtClean="0"/>
              <a:t>1. I am a cow.</a:t>
            </a:r>
            <a:br>
              <a:rPr lang="en-IN" dirty="0" smtClean="0"/>
            </a:br>
            <a:r>
              <a:rPr lang="en-IN" dirty="0" smtClean="0"/>
              <a:t>2. Cow is what I am.</a:t>
            </a:r>
            <a:br>
              <a:rPr lang="en-IN" dirty="0" smtClean="0"/>
            </a:br>
            <a:r>
              <a:rPr lang="en-IN" dirty="0" smtClean="0"/>
              <a:t>3. Today is Tuesday.</a:t>
            </a:r>
            <a:endParaRPr lang="en-IN" dirty="0" smtClean="0"/>
          </a:p>
        </p:txBody>
      </p:sp>
      <p:sp>
        <p:nvSpPr>
          <p:cNvPr id="6" name="Rectangle 5"/>
          <p:cNvSpPr/>
          <p:nvPr/>
        </p:nvSpPr>
        <p:spPr>
          <a:xfrm>
            <a:off x="107504" y="5589240"/>
            <a:ext cx="7326559" cy="369332"/>
          </a:xfrm>
          <a:prstGeom prst="rect">
            <a:avLst/>
          </a:prstGeom>
        </p:spPr>
        <p:txBody>
          <a:bodyPr wrap="square">
            <a:spAutoFit/>
          </a:bodyPr>
          <a:lstStyle/>
          <a:p>
            <a:r>
              <a:rPr lang="en-IN" dirty="0"/>
              <a:t>Term-Document Incidence Matrix for the sentences — 1, 2 and 3.</a:t>
            </a:r>
          </a:p>
        </p:txBody>
      </p:sp>
      <p:sp>
        <p:nvSpPr>
          <p:cNvPr id="7" name="Rectangle 6"/>
          <p:cNvSpPr/>
          <p:nvPr/>
        </p:nvSpPr>
        <p:spPr>
          <a:xfrm>
            <a:off x="251520" y="6093296"/>
            <a:ext cx="8496944" cy="646331"/>
          </a:xfrm>
          <a:prstGeom prst="rect">
            <a:avLst/>
          </a:prstGeom>
        </p:spPr>
        <p:txBody>
          <a:bodyPr wrap="square">
            <a:spAutoFit/>
          </a:bodyPr>
          <a:lstStyle/>
          <a:p>
            <a:r>
              <a:rPr lang="en-IN" b="1" dirty="0"/>
              <a:t>Note : </a:t>
            </a:r>
            <a:r>
              <a:rPr lang="en-IN" dirty="0"/>
              <a:t>Words are normalized i.e. same word is not considered twice across all the documents/sentences.</a:t>
            </a:r>
          </a:p>
        </p:txBody>
      </p:sp>
    </p:spTree>
    <p:extLst>
      <p:ext uri="{BB962C8B-B14F-4D97-AF65-F5344CB8AC3E}">
        <p14:creationId xmlns:p14="http://schemas.microsoft.com/office/powerpoint/2010/main" val="4289158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Boolean Retrieval Model</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It is one of the application of this matrix where we can answer any query which is in the form of a </a:t>
            </a:r>
            <a:r>
              <a:rPr lang="en-IN" b="1" i="1" dirty="0"/>
              <a:t>Boolean expression</a:t>
            </a:r>
            <a:r>
              <a:rPr lang="en-IN" dirty="0"/>
              <a:t> of terms, that is, in which terms are combined with the operators </a:t>
            </a:r>
            <a:r>
              <a:rPr lang="en-IN" b="1" i="1" dirty="0"/>
              <a:t>and, or,</a:t>
            </a:r>
            <a:r>
              <a:rPr lang="en-IN" dirty="0"/>
              <a:t> and </a:t>
            </a:r>
            <a:r>
              <a:rPr lang="en-IN" b="1" i="1" dirty="0"/>
              <a:t>not</a:t>
            </a:r>
            <a:r>
              <a:rPr lang="en-IN" dirty="0"/>
              <a:t>.</a:t>
            </a:r>
          </a:p>
          <a:p>
            <a:endParaRPr lang="en-IN" dirty="0"/>
          </a:p>
        </p:txBody>
      </p:sp>
    </p:spTree>
    <p:extLst>
      <p:ext uri="{BB962C8B-B14F-4D97-AF65-F5344CB8AC3E}">
        <p14:creationId xmlns:p14="http://schemas.microsoft.com/office/powerpoint/2010/main" val="3618907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Relate with Example</a:t>
            </a:r>
            <a:endParaRPr lang="en-IN" dirty="0"/>
          </a:p>
        </p:txBody>
      </p:sp>
      <p:sp>
        <p:nvSpPr>
          <p:cNvPr id="3" name="Content Placeholder 2"/>
          <p:cNvSpPr>
            <a:spLocks noGrp="1"/>
          </p:cNvSpPr>
          <p:nvPr>
            <p:ph idx="1"/>
          </p:nvPr>
        </p:nvSpPr>
        <p:spPr/>
        <p:txBody>
          <a:bodyPr/>
          <a:lstStyle/>
          <a:p>
            <a:r>
              <a:rPr lang="en-IN" dirty="0"/>
              <a:t>For our query i.e. get the sentences which contain the term ‘cow’ but not ‘</a:t>
            </a:r>
            <a:r>
              <a:rPr lang="en-IN" dirty="0" err="1"/>
              <a:t>tuesday</a:t>
            </a:r>
            <a:r>
              <a:rPr lang="en-IN" dirty="0"/>
              <a:t>’,</a:t>
            </a:r>
            <a:br>
              <a:rPr lang="en-IN" dirty="0"/>
            </a:br>
            <a:r>
              <a:rPr lang="en-IN" dirty="0"/>
              <a:t>&gt; We will </a:t>
            </a:r>
            <a:r>
              <a:rPr lang="en-IN" b="1" i="1" dirty="0"/>
              <a:t>get the term vector</a:t>
            </a:r>
            <a:r>
              <a:rPr lang="en-IN" b="1" dirty="0"/>
              <a:t>,</a:t>
            </a:r>
            <a:r>
              <a:rPr lang="en-IN" dirty="0"/>
              <a:t> which is basically, the values from the row containing the term in Term-Document Matrix. Example — For Cow, the vector will be [1,1,0].</a:t>
            </a:r>
            <a:br>
              <a:rPr lang="en-IN" dirty="0"/>
            </a:br>
            <a:endParaRPr lang="en-IN" dirty="0"/>
          </a:p>
        </p:txBody>
      </p:sp>
    </p:spTree>
    <p:extLst>
      <p:ext uri="{BB962C8B-B14F-4D97-AF65-F5344CB8AC3E}">
        <p14:creationId xmlns:p14="http://schemas.microsoft.com/office/powerpoint/2010/main" val="223170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to Make Model</a:t>
            </a:r>
            <a:endParaRPr lang="en-IN" dirty="0"/>
          </a:p>
        </p:txBody>
      </p:sp>
      <p:sp>
        <p:nvSpPr>
          <p:cNvPr id="3" name="Content Placeholder 2"/>
          <p:cNvSpPr>
            <a:spLocks noGrp="1"/>
          </p:cNvSpPr>
          <p:nvPr>
            <p:ph idx="1"/>
          </p:nvPr>
        </p:nvSpPr>
        <p:spPr/>
        <p:txBody>
          <a:bodyPr/>
          <a:lstStyle/>
          <a:p>
            <a:r>
              <a:rPr lang="en-IN" dirty="0"/>
              <a:t>Perform a </a:t>
            </a:r>
            <a:r>
              <a:rPr lang="en-IN" b="1" i="1" dirty="0"/>
              <a:t>Bitwise AND operation</a:t>
            </a:r>
            <a:r>
              <a:rPr lang="en-IN" dirty="0"/>
              <a:t> between the vectors of the terms provided in the input query.</a:t>
            </a:r>
          </a:p>
          <a:p>
            <a:r>
              <a:rPr lang="en-IN" dirty="0"/>
              <a:t>Let’s apply the algorithm and see if we get the right answer.</a:t>
            </a:r>
          </a:p>
          <a:p>
            <a:pPr lvl="1"/>
            <a:r>
              <a:rPr lang="en-IN" dirty="0"/>
              <a:t>Cow Vector = [1,1,0]</a:t>
            </a:r>
          </a:p>
          <a:p>
            <a:pPr lvl="1"/>
            <a:r>
              <a:rPr lang="en-IN" dirty="0"/>
              <a:t>Tuesday Vector = [0,0,1].</a:t>
            </a:r>
          </a:p>
          <a:p>
            <a:pPr lvl="1"/>
            <a:r>
              <a:rPr lang="en-IN" dirty="0"/>
              <a:t>Not Tuesday Vector = [1,1,0]. </a:t>
            </a:r>
          </a:p>
        </p:txBody>
      </p:sp>
      <p:sp>
        <p:nvSpPr>
          <p:cNvPr id="4" name="Rectangle 3"/>
          <p:cNvSpPr/>
          <p:nvPr/>
        </p:nvSpPr>
        <p:spPr>
          <a:xfrm>
            <a:off x="467544" y="6093296"/>
            <a:ext cx="7920880" cy="369332"/>
          </a:xfrm>
          <a:prstGeom prst="rect">
            <a:avLst/>
          </a:prstGeom>
        </p:spPr>
        <p:txBody>
          <a:bodyPr wrap="square">
            <a:spAutoFit/>
          </a:bodyPr>
          <a:lstStyle/>
          <a:p>
            <a:pPr lvl="0"/>
            <a:r>
              <a:rPr lang="en-IN" b="1" i="1" dirty="0"/>
              <a:t>Not </a:t>
            </a:r>
            <a:r>
              <a:rPr lang="en-IN" i="1" dirty="0"/>
              <a:t>vector can be obtained by taking </a:t>
            </a:r>
            <a:r>
              <a:rPr lang="en-IN" b="1" i="1" dirty="0"/>
              <a:t>compliment </a:t>
            </a:r>
            <a:r>
              <a:rPr lang="en-IN" i="1" dirty="0"/>
              <a:t>of the original vector.</a:t>
            </a:r>
            <a:endParaRPr lang="en-IN" dirty="0"/>
          </a:p>
        </p:txBody>
      </p:sp>
    </p:spTree>
    <p:extLst>
      <p:ext uri="{BB962C8B-B14F-4D97-AF65-F5344CB8AC3E}">
        <p14:creationId xmlns:p14="http://schemas.microsoft.com/office/powerpoint/2010/main" val="4183707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Perform BITWISE AND OPERATION on Cow Vector and Tuesday Vector</a:t>
            </a:r>
            <a:endParaRPr lang="en-IN" dirty="0"/>
          </a:p>
        </p:txBody>
      </p:sp>
      <p:sp>
        <p:nvSpPr>
          <p:cNvPr id="3" name="Content Placeholder 2"/>
          <p:cNvSpPr>
            <a:spLocks noGrp="1"/>
          </p:cNvSpPr>
          <p:nvPr>
            <p:ph idx="1"/>
          </p:nvPr>
        </p:nvSpPr>
        <p:spPr/>
        <p:txBody>
          <a:bodyPr/>
          <a:lstStyle/>
          <a:p>
            <a:r>
              <a:rPr lang="en-IN" dirty="0"/>
              <a:t/>
            </a:r>
            <a:br>
              <a:rPr lang="en-IN" dirty="0"/>
            </a:br>
            <a:r>
              <a:rPr lang="en-IN" dirty="0"/>
              <a:t>[1,1,0] &amp; [1,1,0] =&gt; </a:t>
            </a:r>
            <a:r>
              <a:rPr lang="en-IN" b="1" dirty="0"/>
              <a:t>[1,1,0]</a:t>
            </a:r>
            <a:endParaRPr lang="en-IN" dirty="0"/>
          </a:p>
          <a:p>
            <a:endParaRPr lang="en-IN" dirty="0"/>
          </a:p>
        </p:txBody>
      </p:sp>
    </p:spTree>
    <p:extLst>
      <p:ext uri="{BB962C8B-B14F-4D97-AF65-F5344CB8AC3E}">
        <p14:creationId xmlns:p14="http://schemas.microsoft.com/office/powerpoint/2010/main" val="1156409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t>Inference from the result </a:t>
            </a:r>
            <a:endParaRPr lang="en-IN" dirty="0"/>
          </a:p>
        </p:txBody>
      </p:sp>
      <p:sp>
        <p:nvSpPr>
          <p:cNvPr id="3" name="Content Placeholder 2"/>
          <p:cNvSpPr>
            <a:spLocks noGrp="1"/>
          </p:cNvSpPr>
          <p:nvPr>
            <p:ph idx="1"/>
          </p:nvPr>
        </p:nvSpPr>
        <p:spPr/>
        <p:txBody>
          <a:bodyPr/>
          <a:lstStyle/>
          <a:p>
            <a:r>
              <a:rPr lang="en-IN" b="1" i="1" dirty="0"/>
              <a:t/>
            </a:r>
            <a:br>
              <a:rPr lang="en-IN" b="1" i="1" dirty="0"/>
            </a:br>
            <a:r>
              <a:rPr lang="en-IN" dirty="0"/>
              <a:t>In the result obtained from BITWISE AND operation, </a:t>
            </a:r>
            <a:r>
              <a:rPr lang="en-IN" b="1" dirty="0"/>
              <a:t>the indices for which 1 is present</a:t>
            </a:r>
            <a:r>
              <a:rPr lang="en-IN" dirty="0"/>
              <a:t>, those sentence satisfy the input query. Hence, sentence one and two contain the word ‘cow’ but not ‘</a:t>
            </a:r>
            <a:r>
              <a:rPr lang="en-IN" dirty="0" err="1"/>
              <a:t>tuesday</a:t>
            </a:r>
            <a:r>
              <a:rPr lang="en-IN" dirty="0"/>
              <a:t>’ and will be returned as result for the query.</a:t>
            </a:r>
          </a:p>
          <a:p>
            <a:endParaRPr lang="en-IN" dirty="0"/>
          </a:p>
        </p:txBody>
      </p:sp>
    </p:spTree>
    <p:extLst>
      <p:ext uri="{BB962C8B-B14F-4D97-AF65-F5344CB8AC3E}">
        <p14:creationId xmlns:p14="http://schemas.microsoft.com/office/powerpoint/2010/main" val="297363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204</Words>
  <Application>Microsoft Office PowerPoint</Application>
  <PresentationFormat>On-screen Show (4:3)</PresentationFormat>
  <Paragraphs>32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Lecture 5 Boolean Retrieval Model</vt:lpstr>
      <vt:lpstr>Boolean Data Matrix Example</vt:lpstr>
      <vt:lpstr>Term-Document Incidence Matrix </vt:lpstr>
      <vt:lpstr>Conversion of Term-Document to Incidence Matrix</vt:lpstr>
      <vt:lpstr>Boolean Retrieval Model </vt:lpstr>
      <vt:lpstr>Relate with Example</vt:lpstr>
      <vt:lpstr>Process to Make Model</vt:lpstr>
      <vt:lpstr>Perform BITWISE AND OPERATION on Cow Vector and Tuesday Vector</vt:lpstr>
      <vt:lpstr>Inference from the result </vt:lpstr>
      <vt:lpstr>Conclusion </vt:lpstr>
    </vt:vector>
  </TitlesOfParts>
  <Company>HP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 Boolean Retrieval Model</dc:title>
  <dc:creator>Admin</dc:creator>
  <cp:lastModifiedBy>Admin</cp:lastModifiedBy>
  <cp:revision>2</cp:revision>
  <dcterms:created xsi:type="dcterms:W3CDTF">2023-02-03T04:55:03Z</dcterms:created>
  <dcterms:modified xsi:type="dcterms:W3CDTF">2023-02-03T05:34:02Z</dcterms:modified>
</cp:coreProperties>
</file>