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55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70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2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3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0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2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8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5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3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9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18094-DCFB-4D86-B0CD-6BA2B0B608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EBC9-C0E4-438F-A1F4-99407A89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8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7772400" cy="2520280"/>
          </a:xfrm>
        </p:spPr>
        <p:txBody>
          <a:bodyPr>
            <a:normAutofit/>
          </a:bodyPr>
          <a:lstStyle/>
          <a:p>
            <a:r>
              <a:rPr lang="en-US" dirty="0" smtClean="0"/>
              <a:t>Basic Tokenizing, Indexing, and Implementation of Vector-Space Retrieval: Simple tokenizing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14-02-2023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9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666" y="684468"/>
            <a:ext cx="5355678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Porter</a:t>
            </a:r>
            <a:r>
              <a:rPr spc="-31" dirty="0"/>
              <a:t> </a:t>
            </a:r>
            <a:r>
              <a:rPr spc="-4" dirty="0"/>
              <a:t>Stemmer</a:t>
            </a:r>
            <a:r>
              <a:rPr spc="9" dirty="0"/>
              <a:t> </a:t>
            </a:r>
            <a:r>
              <a:rPr spc="-4" dirty="0"/>
              <a:t>Errors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4519" y="6089019"/>
            <a:ext cx="146627" cy="173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279"/>
              </a:lnSpc>
            </a:pPr>
            <a:fld id="{81D60167-4931-47E6-BA6A-407CBD079E47}" type="slidenum">
              <a:rPr sz="1100" dirty="0">
                <a:latin typeface="Arial MT"/>
                <a:cs typeface="Arial MT"/>
              </a:rPr>
              <a:pPr marL="34191">
                <a:lnSpc>
                  <a:spcPts val="1279"/>
                </a:lnSpc>
              </a:pPr>
              <a:t>10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666" y="1542023"/>
            <a:ext cx="4426527" cy="3855307"/>
          </a:xfrm>
          <a:prstGeom prst="rect">
            <a:avLst/>
          </a:prstGeom>
        </p:spPr>
        <p:txBody>
          <a:bodyPr vert="horz" wrap="square" lIns="0" tIns="102002" rIns="0" bIns="0" rtlCol="0">
            <a:spAutoFit/>
          </a:bodyPr>
          <a:lstStyle/>
          <a:p>
            <a:pPr marL="319115" indent="-308288">
              <a:spcBef>
                <a:spcPts val="802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Errors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“comission”:</a:t>
            </a:r>
          </a:p>
          <a:p>
            <a:pPr marL="678690" lvl="1" indent="-257572">
              <a:spcBef>
                <a:spcPts val="615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organization,</a:t>
            </a:r>
            <a:r>
              <a:rPr sz="2500" spc="-3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organ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0" dirty="0">
                <a:solidFill>
                  <a:srgbClr val="333399"/>
                </a:solidFill>
                <a:latin typeface="Cambria"/>
                <a:cs typeface="Cambria"/>
              </a:rPr>
              <a:t></a:t>
            </a:r>
            <a:r>
              <a:rPr sz="2500" spc="67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organ</a:t>
            </a:r>
            <a:endParaRPr sz="2500" dirty="0">
              <a:latin typeface="Times New Roman"/>
              <a:cs typeface="Times New Roman"/>
            </a:endParaRPr>
          </a:p>
          <a:p>
            <a:pPr marL="678690" lvl="1" indent="-257572">
              <a:spcBef>
                <a:spcPts val="606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police,</a:t>
            </a:r>
            <a:r>
              <a:rPr sz="2500" spc="-36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policy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0" dirty="0">
                <a:solidFill>
                  <a:srgbClr val="333399"/>
                </a:solidFill>
                <a:latin typeface="Cambria"/>
                <a:cs typeface="Cambria"/>
              </a:rPr>
              <a:t></a:t>
            </a:r>
            <a:r>
              <a:rPr sz="2500" spc="72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polic</a:t>
            </a:r>
            <a:endParaRPr sz="2500" dirty="0">
              <a:latin typeface="Times New Roman"/>
              <a:cs typeface="Times New Roman"/>
            </a:endParaRPr>
          </a:p>
          <a:p>
            <a:pPr marL="678690" lvl="1" indent="-257572">
              <a:spcBef>
                <a:spcPts val="601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arm,</a:t>
            </a:r>
            <a:r>
              <a:rPr sz="2500" spc="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army</a:t>
            </a:r>
            <a:r>
              <a:rPr sz="2500" spc="18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0" dirty="0">
                <a:solidFill>
                  <a:srgbClr val="333399"/>
                </a:solidFill>
                <a:latin typeface="Cambria"/>
                <a:cs typeface="Cambria"/>
              </a:rPr>
              <a:t></a:t>
            </a:r>
            <a:r>
              <a:rPr sz="2500" spc="58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arm</a:t>
            </a:r>
            <a:endParaRPr sz="2500" dirty="0">
              <a:latin typeface="Times New Roman"/>
              <a:cs typeface="Times New Roman"/>
            </a:endParaRPr>
          </a:p>
          <a:p>
            <a:pPr marL="319115" indent="-308288">
              <a:spcBef>
                <a:spcPts val="678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Errors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“omission”:</a:t>
            </a:r>
          </a:p>
          <a:p>
            <a:pPr marL="678690" lvl="1" indent="-257572">
              <a:spcBef>
                <a:spcPts val="606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cylinder,</a:t>
            </a:r>
            <a:r>
              <a:rPr sz="2500" spc="-27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cylindrical</a:t>
            </a:r>
            <a:endParaRPr sz="2500" dirty="0">
              <a:latin typeface="Times New Roman"/>
              <a:cs typeface="Times New Roman"/>
            </a:endParaRPr>
          </a:p>
          <a:p>
            <a:pPr marL="678690" lvl="1" indent="-257572">
              <a:spcBef>
                <a:spcPts val="601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create,</a:t>
            </a:r>
            <a:r>
              <a:rPr sz="2500" spc="-3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creation</a:t>
            </a:r>
            <a:endParaRPr sz="2500" dirty="0">
              <a:latin typeface="Times New Roman"/>
              <a:cs typeface="Times New Roman"/>
            </a:endParaRPr>
          </a:p>
          <a:p>
            <a:pPr marL="678690" lvl="1" indent="-257572">
              <a:spcBef>
                <a:spcPts val="606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Europe,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European</a:t>
            </a:r>
            <a:endParaRPr sz="2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28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3847" y="404664"/>
            <a:ext cx="5356217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Sparse</a:t>
            </a:r>
            <a:r>
              <a:rPr spc="-36" dirty="0"/>
              <a:t> </a:t>
            </a:r>
            <a:r>
              <a:rPr spc="-4" dirty="0"/>
              <a:t>Vectors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00025" y="6089019"/>
            <a:ext cx="177800" cy="173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sz="1100" dirty="0">
                <a:latin typeface="Arial MT"/>
                <a:cs typeface="Arial MT"/>
              </a:rPr>
              <a:t>10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574" y="1630754"/>
            <a:ext cx="6848764" cy="331497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41909" marR="27353" indent="-308288">
              <a:spcBef>
                <a:spcPts val="90"/>
              </a:spcBef>
              <a:buClr>
                <a:srgbClr val="FF0000"/>
              </a:buClr>
              <a:buChar char="•"/>
              <a:tabLst>
                <a:tab pos="341340" algn="l"/>
                <a:tab pos="342479" algn="l"/>
              </a:tabLst>
            </a:pPr>
            <a:r>
              <a:rPr sz="2900" dirty="0">
                <a:latin typeface="Times New Roman"/>
                <a:cs typeface="Times New Roman"/>
              </a:rPr>
              <a:t>Vocabulary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and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therefore</a:t>
            </a:r>
            <a:r>
              <a:rPr sz="2900" spc="-4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dimensionality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vectors</a:t>
            </a:r>
            <a:r>
              <a:rPr sz="2900" spc="-63" dirty="0">
                <a:latin typeface="Times New Roman"/>
                <a:cs typeface="Times New Roman"/>
              </a:rPr>
              <a:t> </a:t>
            </a:r>
            <a:r>
              <a:rPr sz="2900" spc="9" dirty="0">
                <a:latin typeface="Times New Roman"/>
                <a:cs typeface="Times New Roman"/>
              </a:rPr>
              <a:t>can</a:t>
            </a:r>
            <a:r>
              <a:rPr sz="2900" dirty="0">
                <a:latin typeface="Times New Roman"/>
                <a:cs typeface="Times New Roman"/>
              </a:rPr>
              <a:t> be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very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large,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~10</a:t>
            </a:r>
            <a:r>
              <a:rPr sz="2800" spc="6" baseline="25132" dirty="0">
                <a:latin typeface="Times New Roman"/>
                <a:cs typeface="Times New Roman"/>
              </a:rPr>
              <a:t>4</a:t>
            </a:r>
            <a:r>
              <a:rPr sz="2800" baseline="2513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.</a:t>
            </a:r>
          </a:p>
          <a:p>
            <a:pPr marL="341909" marR="287204" indent="-308288">
              <a:spcBef>
                <a:spcPts val="691"/>
              </a:spcBef>
              <a:buClr>
                <a:srgbClr val="FF0000"/>
              </a:buClr>
              <a:buChar char="•"/>
              <a:tabLst>
                <a:tab pos="341340" algn="l"/>
                <a:tab pos="342479" algn="l"/>
              </a:tabLst>
            </a:pPr>
            <a:r>
              <a:rPr sz="2900" dirty="0">
                <a:latin typeface="Times New Roman"/>
                <a:cs typeface="Times New Roman"/>
              </a:rPr>
              <a:t>However,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most documents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and </a:t>
            </a:r>
            <a:r>
              <a:rPr sz="2900" dirty="0">
                <a:latin typeface="Times New Roman"/>
                <a:cs typeface="Times New Roman"/>
              </a:rPr>
              <a:t>queries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13" dirty="0">
                <a:latin typeface="Times New Roman"/>
                <a:cs typeface="Times New Roman"/>
              </a:rPr>
              <a:t>do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not contain most words, so vectors are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sparse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(i.e.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most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entries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are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0).</a:t>
            </a:r>
            <a:endParaRPr sz="2900" dirty="0">
              <a:latin typeface="Times New Roman"/>
              <a:cs typeface="Times New Roman"/>
            </a:endParaRPr>
          </a:p>
          <a:p>
            <a:pPr marL="341909" marR="765877" indent="-308288">
              <a:spcBef>
                <a:spcPts val="691"/>
              </a:spcBef>
              <a:buClr>
                <a:srgbClr val="FF0000"/>
              </a:buClr>
              <a:buChar char="•"/>
              <a:tabLst>
                <a:tab pos="341340" algn="l"/>
                <a:tab pos="342479" algn="l"/>
              </a:tabLst>
            </a:pPr>
            <a:r>
              <a:rPr sz="2900" spc="-4" dirty="0">
                <a:latin typeface="Times New Roman"/>
                <a:cs typeface="Times New Roman"/>
              </a:rPr>
              <a:t>Need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efficient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methods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for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storing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and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computing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with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sparse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vectors.</a:t>
            </a:r>
          </a:p>
        </p:txBody>
      </p:sp>
    </p:spTree>
    <p:extLst>
      <p:ext uri="{BB962C8B-B14F-4D97-AF65-F5344CB8AC3E}">
        <p14:creationId xmlns:p14="http://schemas.microsoft.com/office/powerpoint/2010/main" val="19837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358" y="345914"/>
            <a:ext cx="3888509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Sparse</a:t>
            </a:r>
            <a:r>
              <a:rPr spc="4" dirty="0"/>
              <a:t> </a:t>
            </a:r>
            <a:r>
              <a:rPr spc="-4" dirty="0"/>
              <a:t>Vectors</a:t>
            </a:r>
            <a:r>
              <a:rPr spc="-13" dirty="0"/>
              <a:t> </a:t>
            </a:r>
            <a:r>
              <a:rPr spc="-9" dirty="0"/>
              <a:t>as Lists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09707" y="6089019"/>
            <a:ext cx="168564" cy="173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sz="1100" spc="-72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666" y="1630753"/>
            <a:ext cx="6784109" cy="34432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68416" indent="-308288">
              <a:spcBef>
                <a:spcPts val="9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Store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vectors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linked</a:t>
            </a:r>
            <a:r>
              <a:rPr sz="2900" spc="-4" dirty="0">
                <a:latin typeface="Times New Roman"/>
                <a:cs typeface="Times New Roman"/>
              </a:rPr>
              <a:t> lists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13" dirty="0">
                <a:latin typeface="Times New Roman"/>
                <a:cs typeface="Times New Roman"/>
              </a:rPr>
              <a:t>of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non-zero-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weight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tokens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paired </a:t>
            </a:r>
            <a:r>
              <a:rPr sz="2900" spc="-9" dirty="0">
                <a:latin typeface="Times New Roman"/>
                <a:cs typeface="Times New Roman"/>
              </a:rPr>
              <a:t>with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18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weight.</a:t>
            </a:r>
            <a:endParaRPr sz="2900">
              <a:latin typeface="Times New Roman"/>
              <a:cs typeface="Times New Roman"/>
            </a:endParaRPr>
          </a:p>
          <a:p>
            <a:pPr marL="678690" lvl="1" indent="-257572">
              <a:spcBef>
                <a:spcPts val="610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Space</a:t>
            </a:r>
            <a:r>
              <a:rPr sz="2500" spc="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proportional</a:t>
            </a:r>
            <a:r>
              <a:rPr sz="2500" spc="-27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to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number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sz="2500" spc="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unique</a:t>
            </a:r>
            <a:r>
              <a:rPr sz="2500" spc="-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tokens</a:t>
            </a:r>
            <a:endParaRPr sz="2500">
              <a:latin typeface="Times New Roman"/>
              <a:cs typeface="Times New Roman"/>
            </a:endParaRPr>
          </a:p>
          <a:p>
            <a:pPr marL="678690"/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(</a:t>
            </a:r>
            <a:r>
              <a:rPr sz="2500" i="1" dirty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)</a:t>
            </a:r>
            <a:r>
              <a:rPr sz="2500" spc="-27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in</a:t>
            </a:r>
            <a:r>
              <a:rPr sz="2500" spc="-22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document.</a:t>
            </a:r>
            <a:endParaRPr sz="2500">
              <a:latin typeface="Times New Roman"/>
              <a:cs typeface="Times New Roman"/>
            </a:endParaRPr>
          </a:p>
          <a:p>
            <a:pPr marL="678690" marR="522552" lvl="1" indent="-257572">
              <a:spcBef>
                <a:spcPts val="601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Requires</a:t>
            </a:r>
            <a:r>
              <a:rPr sz="2500" spc="-3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linear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search </a:t>
            </a:r>
            <a:r>
              <a:rPr sz="2500" spc="9" dirty="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2500" spc="-18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list</a:t>
            </a:r>
            <a:r>
              <a:rPr sz="2500" spc="-27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to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find</a:t>
            </a:r>
            <a:r>
              <a:rPr sz="2500" spc="18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(or </a:t>
            </a:r>
            <a:r>
              <a:rPr sz="2500" spc="-6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change)</a:t>
            </a:r>
            <a:r>
              <a:rPr sz="2500" spc="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weight</a:t>
            </a:r>
            <a:r>
              <a:rPr sz="2500" spc="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2500" spc="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specific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token.</a:t>
            </a:r>
            <a:endParaRPr sz="2500">
              <a:latin typeface="Times New Roman"/>
              <a:cs typeface="Times New Roman"/>
            </a:endParaRPr>
          </a:p>
          <a:p>
            <a:pPr marL="678690" marR="896372" lvl="1" indent="-257572">
              <a:spcBef>
                <a:spcPts val="606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Requires</a:t>
            </a:r>
            <a:r>
              <a:rPr sz="2500" spc="-3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quadratic</a:t>
            </a:r>
            <a:r>
              <a:rPr sz="2500" spc="-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time</a:t>
            </a:r>
            <a:r>
              <a:rPr sz="2500" spc="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in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worst</a:t>
            </a:r>
            <a:r>
              <a:rPr sz="2500" spc="-22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case</a:t>
            </a:r>
            <a:r>
              <a:rPr sz="2500" spc="-18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to </a:t>
            </a:r>
            <a:r>
              <a:rPr sz="2500" spc="-6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compute</a:t>
            </a:r>
            <a:r>
              <a:rPr sz="2500" spc="-18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vector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2500" spc="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document: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4270" y="5442697"/>
            <a:ext cx="170295" cy="36531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300" spc="-4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0384" y="5220820"/>
            <a:ext cx="2503055" cy="36531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4191">
              <a:spcBef>
                <a:spcPts val="85"/>
              </a:spcBef>
            </a:pPr>
            <a:r>
              <a:rPr sz="2300" i="1" spc="-4" dirty="0">
                <a:latin typeface="Times New Roman"/>
                <a:cs typeface="Times New Roman"/>
              </a:rPr>
              <a:t>i</a:t>
            </a:r>
            <a:r>
              <a:rPr sz="2300" i="1" spc="102" dirty="0">
                <a:latin typeface="Times New Roman"/>
                <a:cs typeface="Times New Roman"/>
              </a:rPr>
              <a:t> </a:t>
            </a:r>
            <a:r>
              <a:rPr sz="2300" spc="-13" dirty="0">
                <a:latin typeface="Cambria"/>
                <a:cs typeface="Cambria"/>
              </a:rPr>
              <a:t>=</a:t>
            </a:r>
            <a:r>
              <a:rPr sz="2300" spc="148" dirty="0">
                <a:latin typeface="Cambria"/>
                <a:cs typeface="Cambria"/>
              </a:rPr>
              <a:t> </a:t>
            </a:r>
            <a:r>
              <a:rPr sz="3400" i="1" u="heavy" spc="181" baseline="348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400" u="heavy" spc="175" baseline="348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400" i="1" u="heavy" spc="-6" baseline="348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400" i="1" u="heavy" spc="-87" baseline="348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00" u="heavy" spc="-20" baseline="3485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+</a:t>
            </a:r>
            <a:r>
              <a:rPr sz="3400" u="heavy" spc="-329" baseline="3485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400" u="heavy" spc="-154" baseline="348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400" u="heavy" spc="-6" baseline="3485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3400" spc="389" baseline="34858" dirty="0">
                <a:latin typeface="Times New Roman"/>
                <a:cs typeface="Times New Roman"/>
              </a:rPr>
              <a:t> </a:t>
            </a:r>
            <a:r>
              <a:rPr sz="2300" spc="-13" dirty="0">
                <a:latin typeface="Cambria"/>
                <a:cs typeface="Cambria"/>
              </a:rPr>
              <a:t>=</a:t>
            </a:r>
            <a:r>
              <a:rPr sz="2300" spc="94" dirty="0">
                <a:latin typeface="Cambria"/>
                <a:cs typeface="Cambria"/>
              </a:rPr>
              <a:t> </a:t>
            </a:r>
            <a:r>
              <a:rPr sz="2300" i="1" spc="183" dirty="0">
                <a:latin typeface="Times New Roman"/>
                <a:cs typeface="Times New Roman"/>
              </a:rPr>
              <a:t>O</a:t>
            </a:r>
            <a:r>
              <a:rPr sz="2300" spc="126" dirty="0">
                <a:latin typeface="Times New Roman"/>
                <a:cs typeface="Times New Roman"/>
              </a:rPr>
              <a:t>(</a:t>
            </a:r>
            <a:r>
              <a:rPr sz="2300" i="1" spc="-4" dirty="0">
                <a:latin typeface="Times New Roman"/>
                <a:cs typeface="Times New Roman"/>
              </a:rPr>
              <a:t>n</a:t>
            </a:r>
            <a:r>
              <a:rPr sz="2300" i="1" spc="-350" dirty="0">
                <a:latin typeface="Times New Roman"/>
                <a:cs typeface="Times New Roman"/>
              </a:rPr>
              <a:t> </a:t>
            </a:r>
            <a:r>
              <a:rPr sz="2000" spc="20" baseline="44061" dirty="0">
                <a:latin typeface="Times New Roman"/>
                <a:cs typeface="Times New Roman"/>
              </a:rPr>
              <a:t>2</a:t>
            </a:r>
            <a:r>
              <a:rPr sz="2000" spc="-6" baseline="44061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2174" y="5050585"/>
            <a:ext cx="326159" cy="783291"/>
          </a:xfrm>
          <a:prstGeom prst="rect">
            <a:avLst/>
          </a:prstGeom>
        </p:spPr>
        <p:txBody>
          <a:bodyPr vert="horz" wrap="square" lIns="0" tIns="15386" rIns="0" bIns="0" rtlCol="0">
            <a:spAutoFit/>
          </a:bodyPr>
          <a:lstStyle/>
          <a:p>
            <a:pPr marL="131635">
              <a:lnSpc>
                <a:spcPts val="1149"/>
              </a:lnSpc>
              <a:spcBef>
                <a:spcPts val="121"/>
              </a:spcBef>
            </a:pPr>
            <a:r>
              <a:rPr sz="1300" i="1" spc="13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  <a:p>
            <a:pPr marL="11397">
              <a:lnSpc>
                <a:spcPts val="3509"/>
              </a:lnSpc>
            </a:pPr>
            <a:r>
              <a:rPr sz="3400" spc="-2468" dirty="0">
                <a:latin typeface="Cambria"/>
                <a:cs typeface="Cambria"/>
              </a:rPr>
              <a:t></a:t>
            </a:r>
            <a:endParaRPr sz="3400">
              <a:latin typeface="Cambria"/>
              <a:cs typeface="Cambria"/>
            </a:endParaRPr>
          </a:p>
          <a:p>
            <a:pPr marL="60404">
              <a:lnSpc>
                <a:spcPts val="1395"/>
              </a:lnSpc>
            </a:pPr>
            <a:r>
              <a:rPr sz="1300" i="1" spc="4" dirty="0">
                <a:latin typeface="Times New Roman"/>
                <a:cs typeface="Times New Roman"/>
              </a:rPr>
              <a:t>i</a:t>
            </a:r>
            <a:r>
              <a:rPr sz="1300" i="1" spc="-193" dirty="0">
                <a:latin typeface="Times New Roman"/>
                <a:cs typeface="Times New Roman"/>
              </a:rPr>
              <a:t> </a:t>
            </a:r>
            <a:r>
              <a:rPr sz="1300" spc="-4" dirty="0">
                <a:latin typeface="Cambria"/>
                <a:cs typeface="Cambria"/>
              </a:rPr>
              <a:t>=</a:t>
            </a:r>
            <a:r>
              <a:rPr sz="1300" spc="13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14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113" y="345914"/>
            <a:ext cx="4004541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Sparse</a:t>
            </a:r>
            <a:r>
              <a:rPr dirty="0"/>
              <a:t> </a:t>
            </a:r>
            <a:r>
              <a:rPr spc="-4" dirty="0"/>
              <a:t>Vectors</a:t>
            </a:r>
            <a:r>
              <a:rPr spc="-13" dirty="0"/>
              <a:t> </a:t>
            </a:r>
            <a:r>
              <a:rPr spc="-9" dirty="0"/>
              <a:t>as</a:t>
            </a:r>
            <a:r>
              <a:rPr spc="-13" dirty="0"/>
              <a:t> </a:t>
            </a:r>
            <a:r>
              <a:rPr spc="-4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6" y="1630754"/>
            <a:ext cx="6646141" cy="135033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559" indent="-308288">
              <a:spcBef>
                <a:spcPts val="9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Index </a:t>
            </a:r>
            <a:r>
              <a:rPr sz="2900" spc="4" dirty="0">
                <a:latin typeface="Times New Roman"/>
                <a:cs typeface="Times New Roman"/>
              </a:rPr>
              <a:t>tokens </a:t>
            </a:r>
            <a:r>
              <a:rPr sz="2900" spc="-13" dirty="0">
                <a:latin typeface="Times New Roman"/>
                <a:cs typeface="Times New Roman"/>
              </a:rPr>
              <a:t>in </a:t>
            </a: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4" dirty="0">
                <a:latin typeface="Times New Roman"/>
                <a:cs typeface="Times New Roman"/>
              </a:rPr>
              <a:t>document </a:t>
            </a:r>
            <a:r>
              <a:rPr sz="2900" spc="-13" dirty="0">
                <a:latin typeface="Times New Roman"/>
                <a:cs typeface="Times New Roman"/>
              </a:rPr>
              <a:t>in </a:t>
            </a:r>
            <a:r>
              <a:rPr sz="2900" dirty="0">
                <a:latin typeface="Times New Roman"/>
                <a:cs typeface="Times New Roman"/>
              </a:rPr>
              <a:t>a balanced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binary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tree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or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trie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with </a:t>
            </a:r>
            <a:r>
              <a:rPr sz="2900" spc="-4" dirty="0">
                <a:latin typeface="Times New Roman"/>
                <a:cs typeface="Times New Roman"/>
              </a:rPr>
              <a:t>weights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stored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with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tokens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at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leaves.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2565" y="3251043"/>
            <a:ext cx="715241" cy="26445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-13" dirty="0">
                <a:solidFill>
                  <a:srgbClr val="008000"/>
                </a:solidFill>
                <a:latin typeface="Times New Roman"/>
                <a:cs typeface="Times New Roman"/>
              </a:rPr>
              <a:t>m</a:t>
            </a:r>
            <a:r>
              <a:rPr sz="1600" spc="9" dirty="0">
                <a:solidFill>
                  <a:srgbClr val="008000"/>
                </a:solidFill>
                <a:latin typeface="Times New Roman"/>
                <a:cs typeface="Times New Roman"/>
              </a:rPr>
              <a:t>e</a:t>
            </a:r>
            <a:r>
              <a:rPr sz="1600" spc="-13" dirty="0">
                <a:solidFill>
                  <a:srgbClr val="008000"/>
                </a:solidFill>
                <a:latin typeface="Times New Roman"/>
                <a:cs typeface="Times New Roman"/>
              </a:rPr>
              <a:t>m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sz="1600" spc="9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603" y="3515060"/>
            <a:ext cx="771813" cy="610721"/>
          </a:xfrm>
          <a:custGeom>
            <a:avLst/>
            <a:gdLst/>
            <a:ahLst/>
            <a:cxnLst/>
            <a:rect l="l" t="t" r="r" b="b"/>
            <a:pathLst>
              <a:path w="848995" h="692150">
                <a:moveTo>
                  <a:pt x="848868" y="685800"/>
                </a:moveTo>
                <a:lnTo>
                  <a:pt x="391668" y="0"/>
                </a:lnTo>
                <a:lnTo>
                  <a:pt x="386334" y="3060"/>
                </a:lnTo>
                <a:lnTo>
                  <a:pt x="381000" y="0"/>
                </a:lnTo>
                <a:lnTo>
                  <a:pt x="0" y="685800"/>
                </a:lnTo>
                <a:lnTo>
                  <a:pt x="10668" y="691908"/>
                </a:lnTo>
                <a:lnTo>
                  <a:pt x="386816" y="14846"/>
                </a:lnTo>
                <a:lnTo>
                  <a:pt x="838200" y="691908"/>
                </a:lnTo>
                <a:lnTo>
                  <a:pt x="848868" y="68580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2435" y="4321884"/>
            <a:ext cx="771813" cy="610721"/>
          </a:xfrm>
          <a:custGeom>
            <a:avLst/>
            <a:gdLst/>
            <a:ahLst/>
            <a:cxnLst/>
            <a:rect l="l" t="t" r="r" b="b"/>
            <a:pathLst>
              <a:path w="848995" h="692150">
                <a:moveTo>
                  <a:pt x="848868" y="685800"/>
                </a:moveTo>
                <a:lnTo>
                  <a:pt x="391668" y="0"/>
                </a:lnTo>
                <a:lnTo>
                  <a:pt x="386689" y="2857"/>
                </a:lnTo>
                <a:lnTo>
                  <a:pt x="381000" y="0"/>
                </a:lnTo>
                <a:lnTo>
                  <a:pt x="0" y="685800"/>
                </a:lnTo>
                <a:lnTo>
                  <a:pt x="12192" y="691908"/>
                </a:lnTo>
                <a:lnTo>
                  <a:pt x="387642" y="16090"/>
                </a:lnTo>
                <a:lnTo>
                  <a:pt x="838200" y="691908"/>
                </a:lnTo>
                <a:lnTo>
                  <a:pt x="848868" y="6858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1526" y="4321884"/>
            <a:ext cx="771813" cy="610721"/>
          </a:xfrm>
          <a:custGeom>
            <a:avLst/>
            <a:gdLst/>
            <a:ahLst/>
            <a:cxnLst/>
            <a:rect l="l" t="t" r="r" b="b"/>
            <a:pathLst>
              <a:path w="848995" h="692150">
                <a:moveTo>
                  <a:pt x="848868" y="685800"/>
                </a:moveTo>
                <a:lnTo>
                  <a:pt x="391668" y="0"/>
                </a:lnTo>
                <a:lnTo>
                  <a:pt x="386689" y="2857"/>
                </a:lnTo>
                <a:lnTo>
                  <a:pt x="381000" y="0"/>
                </a:lnTo>
                <a:lnTo>
                  <a:pt x="0" y="685800"/>
                </a:lnTo>
                <a:lnTo>
                  <a:pt x="12192" y="691908"/>
                </a:lnTo>
                <a:lnTo>
                  <a:pt x="387642" y="16090"/>
                </a:lnTo>
                <a:lnTo>
                  <a:pt x="838200" y="691908"/>
                </a:lnTo>
                <a:lnTo>
                  <a:pt x="848868" y="6858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10311" y="4449804"/>
            <a:ext cx="224559" cy="27846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700" i="1" spc="-821" dirty="0">
                <a:solidFill>
                  <a:srgbClr val="008000"/>
                </a:solidFill>
                <a:latin typeface="Constantia"/>
                <a:cs typeface="Constantia"/>
              </a:rPr>
              <a:t></a:t>
            </a:r>
            <a:endParaRPr sz="17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12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24850" y="4515050"/>
            <a:ext cx="163368" cy="26445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i="1" dirty="0">
                <a:solidFill>
                  <a:srgbClr val="008000"/>
                </a:solidFill>
                <a:latin typeface="Times New Roman"/>
                <a:cs typeface="Times New Roman"/>
              </a:rPr>
              <a:t>&lt;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9794" y="3642983"/>
            <a:ext cx="1431636" cy="6998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58418">
              <a:spcBef>
                <a:spcPts val="90"/>
              </a:spcBef>
              <a:tabLst>
                <a:tab pos="833689" algn="l"/>
              </a:tabLst>
            </a:pPr>
            <a:r>
              <a:rPr sz="2400" i="1" baseline="-15432" dirty="0">
                <a:solidFill>
                  <a:srgbClr val="008000"/>
                </a:solidFill>
                <a:latin typeface="Times New Roman"/>
                <a:cs typeface="Times New Roman"/>
              </a:rPr>
              <a:t>&lt;	</a:t>
            </a:r>
            <a:r>
              <a:rPr sz="1700" i="1" spc="-821" dirty="0">
                <a:solidFill>
                  <a:srgbClr val="008000"/>
                </a:solidFill>
                <a:latin typeface="Constantia"/>
                <a:cs typeface="Constantia"/>
              </a:rPr>
              <a:t></a:t>
            </a:r>
            <a:endParaRPr sz="1700">
              <a:latin typeface="Constantia"/>
              <a:cs typeface="Constantia"/>
            </a:endParaRPr>
          </a:p>
          <a:p>
            <a:pPr marL="34191">
              <a:spcBef>
                <a:spcPts val="1436"/>
              </a:spcBef>
              <a:tabLst>
                <a:tab pos="716870" algn="l"/>
              </a:tabLst>
            </a:pPr>
            <a:r>
              <a:rPr sz="1600" spc="-4" dirty="0">
                <a:solidFill>
                  <a:srgbClr val="008000"/>
                </a:solidFill>
                <a:latin typeface="Times New Roman"/>
                <a:cs typeface="Times New Roman"/>
              </a:rPr>
              <a:t>film	variable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1919" y="4449804"/>
            <a:ext cx="2621973" cy="94185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399">
              <a:spcBef>
                <a:spcPts val="90"/>
              </a:spcBef>
              <a:tabLst>
                <a:tab pos="790380" algn="l"/>
              </a:tabLst>
            </a:pPr>
            <a:r>
              <a:rPr sz="2400" i="1" baseline="-15432" dirty="0">
                <a:solidFill>
                  <a:srgbClr val="008000"/>
                </a:solidFill>
                <a:latin typeface="Times New Roman"/>
                <a:cs typeface="Times New Roman"/>
              </a:rPr>
              <a:t>&lt;	</a:t>
            </a:r>
            <a:r>
              <a:rPr sz="1700" i="1" spc="-821" dirty="0">
                <a:solidFill>
                  <a:srgbClr val="008000"/>
                </a:solidFill>
                <a:latin typeface="Constantia"/>
                <a:cs typeface="Constantia"/>
              </a:rPr>
              <a:t></a:t>
            </a:r>
            <a:endParaRPr sz="1700">
              <a:latin typeface="Constantia"/>
              <a:cs typeface="Constantia"/>
            </a:endParaRPr>
          </a:p>
          <a:p>
            <a:pPr marL="101433" marR="27353" indent="-56415">
              <a:spcBef>
                <a:spcPts val="1436"/>
              </a:spcBef>
              <a:tabLst>
                <a:tab pos="660455" algn="l"/>
                <a:tab pos="779553" algn="l"/>
                <a:tab pos="1139128" algn="l"/>
                <a:tab pos="1429181" algn="l"/>
                <a:tab pos="2170555" algn="l"/>
              </a:tabLst>
            </a:pP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bit	</a:t>
            </a:r>
            <a:r>
              <a:rPr sz="1600" spc="-4" dirty="0">
                <a:solidFill>
                  <a:srgbClr val="008000"/>
                </a:solidFill>
                <a:latin typeface="Times New Roman"/>
                <a:cs typeface="Times New Roman"/>
              </a:rPr>
              <a:t>film	memory</a:t>
            </a:r>
            <a:r>
              <a:rPr sz="1600" spc="63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variable </a:t>
            </a:r>
            <a:r>
              <a:rPr sz="1600" spc="-389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000"/>
                </a:solidFill>
                <a:latin typeface="Times New Roman"/>
                <a:cs typeface="Times New Roman"/>
              </a:rPr>
              <a:t>2		1		1	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6982" y="4055206"/>
            <a:ext cx="2437823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dirty="0">
                <a:solidFill>
                  <a:srgbClr val="FF5050"/>
                </a:solidFill>
                <a:latin typeface="Times New Roman"/>
                <a:cs typeface="Times New Roman"/>
              </a:rPr>
              <a:t>Balanced</a:t>
            </a:r>
            <a:r>
              <a:rPr sz="2200" spc="-76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5050"/>
                </a:solidFill>
                <a:latin typeface="Times New Roman"/>
                <a:cs typeface="Times New Roman"/>
              </a:rPr>
              <a:t>Binary</a:t>
            </a:r>
            <a:r>
              <a:rPr sz="2200" spc="-72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200" spc="-22" dirty="0">
                <a:solidFill>
                  <a:srgbClr val="FF5050"/>
                </a:solidFill>
                <a:latin typeface="Times New Roman"/>
                <a:cs typeface="Times New Roman"/>
              </a:rPr>
              <a:t>Tree</a:t>
            </a:r>
            <a:endParaRPr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90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202" y="345914"/>
            <a:ext cx="5207577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Sparse</a:t>
            </a:r>
            <a:r>
              <a:rPr spc="9" dirty="0"/>
              <a:t> </a:t>
            </a:r>
            <a:r>
              <a:rPr spc="-4" dirty="0"/>
              <a:t>Vectors</a:t>
            </a:r>
            <a:r>
              <a:rPr spc="-9" dirty="0"/>
              <a:t> as </a:t>
            </a:r>
            <a:r>
              <a:rPr spc="-4" dirty="0"/>
              <a:t>Trees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9204" y="1545307"/>
            <a:ext cx="7035800" cy="3046507"/>
          </a:xfrm>
          <a:prstGeom prst="rect">
            <a:avLst/>
          </a:prstGeom>
        </p:spPr>
        <p:txBody>
          <a:bodyPr vert="horz" wrap="square" lIns="0" tIns="98584" rIns="0" bIns="0" rtlCol="0">
            <a:spAutoFit/>
          </a:bodyPr>
          <a:lstStyle/>
          <a:p>
            <a:pPr marL="319115" indent="-308288">
              <a:spcBef>
                <a:spcPts val="776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Space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overhead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for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tree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structure:</a:t>
            </a:r>
            <a:r>
              <a:rPr sz="2900" spc="-49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~2</a:t>
            </a:r>
            <a:r>
              <a:rPr sz="2900" i="1" spc="4" dirty="0">
                <a:latin typeface="Times New Roman"/>
                <a:cs typeface="Times New Roman"/>
              </a:rPr>
              <a:t>n</a:t>
            </a:r>
            <a:r>
              <a:rPr sz="2900" i="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nodes.</a:t>
            </a:r>
            <a:endParaRPr sz="2900">
              <a:latin typeface="Times New Roman"/>
              <a:cs typeface="Times New Roman"/>
            </a:endParaRPr>
          </a:p>
          <a:p>
            <a:pPr marL="319115" marR="391486" indent="-308288">
              <a:spcBef>
                <a:spcPts val="687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O(log </a:t>
            </a:r>
            <a:r>
              <a:rPr sz="2900" i="1" dirty="0">
                <a:latin typeface="Times New Roman"/>
                <a:cs typeface="Times New Roman"/>
              </a:rPr>
              <a:t>n</a:t>
            </a:r>
            <a:r>
              <a:rPr sz="2900" dirty="0">
                <a:latin typeface="Times New Roman"/>
                <a:cs typeface="Times New Roman"/>
              </a:rPr>
              <a:t>)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time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 find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or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update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weight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specific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token.</a:t>
            </a:r>
            <a:endParaRPr sz="2900">
              <a:latin typeface="Times New Roman"/>
              <a:cs typeface="Times New Roman"/>
            </a:endParaRPr>
          </a:p>
          <a:p>
            <a:pPr marL="319115" indent="-308288">
              <a:spcBef>
                <a:spcPts val="691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O(</a:t>
            </a:r>
            <a:r>
              <a:rPr sz="2900" i="1" dirty="0">
                <a:latin typeface="Times New Roman"/>
                <a:cs typeface="Times New Roman"/>
              </a:rPr>
              <a:t>n</a:t>
            </a:r>
            <a:r>
              <a:rPr sz="2900" i="1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log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n</a:t>
            </a:r>
            <a:r>
              <a:rPr sz="2900" dirty="0">
                <a:latin typeface="Times New Roman"/>
                <a:cs typeface="Times New Roman"/>
              </a:rPr>
              <a:t>)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time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 construct</a:t>
            </a:r>
            <a:r>
              <a:rPr sz="2900" spc="-5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vector.</a:t>
            </a:r>
            <a:endParaRPr sz="2900">
              <a:latin typeface="Times New Roman"/>
              <a:cs typeface="Times New Roman"/>
            </a:endParaRPr>
          </a:p>
          <a:p>
            <a:pPr marL="319115" marR="190899" indent="-308288">
              <a:spcBef>
                <a:spcPts val="691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Need </a:t>
            </a:r>
            <a:r>
              <a:rPr sz="2900" dirty="0">
                <a:latin typeface="Times New Roman"/>
                <a:cs typeface="Times New Roman"/>
              </a:rPr>
              <a:t>software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package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to</a:t>
            </a:r>
            <a:r>
              <a:rPr sz="2900" dirty="0">
                <a:latin typeface="Times New Roman"/>
                <a:cs typeface="Times New Roman"/>
              </a:rPr>
              <a:t> support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such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data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structures.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35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569" y="345914"/>
            <a:ext cx="5043632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Sparse</a:t>
            </a:r>
            <a:r>
              <a:rPr spc="9" dirty="0"/>
              <a:t> </a:t>
            </a:r>
            <a:r>
              <a:rPr spc="-4" dirty="0"/>
              <a:t>Vectors</a:t>
            </a:r>
            <a:r>
              <a:rPr spc="-9" dirty="0"/>
              <a:t> as </a:t>
            </a:r>
            <a:r>
              <a:rPr spc="-4" dirty="0"/>
              <a:t>HashTables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5" y="1630754"/>
            <a:ext cx="6731000" cy="352016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559" indent="-308288">
              <a:spcBef>
                <a:spcPts val="9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Store </a:t>
            </a:r>
            <a:r>
              <a:rPr sz="2900" spc="-4" dirty="0">
                <a:latin typeface="Times New Roman"/>
                <a:cs typeface="Times New Roman"/>
              </a:rPr>
              <a:t>tokens </a:t>
            </a:r>
            <a:r>
              <a:rPr sz="2900" spc="-13" dirty="0">
                <a:latin typeface="Times New Roman"/>
                <a:cs typeface="Times New Roman"/>
              </a:rPr>
              <a:t>in </a:t>
            </a:r>
            <a:r>
              <a:rPr sz="2900" dirty="0">
                <a:latin typeface="Times New Roman"/>
                <a:cs typeface="Times New Roman"/>
              </a:rPr>
              <a:t>hashtable, </a:t>
            </a:r>
            <a:r>
              <a:rPr sz="2900" spc="-9" dirty="0">
                <a:latin typeface="Times New Roman"/>
                <a:cs typeface="Times New Roman"/>
              </a:rPr>
              <a:t>with </a:t>
            </a:r>
            <a:r>
              <a:rPr sz="2900" spc="4" dirty="0">
                <a:latin typeface="Times New Roman"/>
                <a:cs typeface="Times New Roman"/>
              </a:rPr>
              <a:t>token </a:t>
            </a:r>
            <a:r>
              <a:rPr sz="2900" dirty="0">
                <a:latin typeface="Times New Roman"/>
                <a:cs typeface="Times New Roman"/>
              </a:rPr>
              <a:t>string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as</a:t>
            </a:r>
            <a:r>
              <a:rPr sz="2900" spc="-4" dirty="0">
                <a:latin typeface="Times New Roman"/>
                <a:cs typeface="Times New Roman"/>
              </a:rPr>
              <a:t> key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and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weight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as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value.</a:t>
            </a:r>
            <a:endParaRPr sz="2900">
              <a:latin typeface="Times New Roman"/>
              <a:cs typeface="Times New Roman"/>
            </a:endParaRPr>
          </a:p>
          <a:p>
            <a:pPr marL="678690" lvl="1" indent="-257572">
              <a:spcBef>
                <a:spcPts val="610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Storage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overhead</a:t>
            </a:r>
            <a:r>
              <a:rPr sz="2500" spc="-27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sz="2500" spc="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hashtable</a:t>
            </a:r>
            <a:r>
              <a:rPr sz="2500" spc="-3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~1.5</a:t>
            </a:r>
            <a:r>
              <a:rPr sz="2500" i="1" spc="-4" dirty="0">
                <a:solidFill>
                  <a:srgbClr val="333399"/>
                </a:solidFill>
                <a:latin typeface="Times New Roman"/>
                <a:cs typeface="Times New Roman"/>
              </a:rPr>
              <a:t>n.</a:t>
            </a:r>
            <a:endParaRPr sz="2500">
              <a:latin typeface="Times New Roman"/>
              <a:cs typeface="Times New Roman"/>
            </a:endParaRPr>
          </a:p>
          <a:p>
            <a:pPr marL="678690" lvl="1" indent="-257572">
              <a:spcBef>
                <a:spcPts val="601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Table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must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 fit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in</a:t>
            </a:r>
            <a:r>
              <a:rPr sz="2500" spc="-13" dirty="0">
                <a:solidFill>
                  <a:srgbClr val="333399"/>
                </a:solidFill>
                <a:latin typeface="Times New Roman"/>
                <a:cs typeface="Times New Roman"/>
              </a:rPr>
              <a:t> main</a:t>
            </a:r>
            <a:r>
              <a:rPr sz="2500" spc="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memory.</a:t>
            </a:r>
            <a:endParaRPr sz="2500">
              <a:latin typeface="Times New Roman"/>
              <a:cs typeface="Times New Roman"/>
            </a:endParaRPr>
          </a:p>
          <a:p>
            <a:pPr marL="678690" marR="469556" lvl="1" indent="-257572">
              <a:spcBef>
                <a:spcPts val="601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Constant</a:t>
            </a:r>
            <a:r>
              <a:rPr sz="2500" spc="-22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time</a:t>
            </a:r>
            <a:r>
              <a:rPr sz="2500" spc="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to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 find or</a:t>
            </a:r>
            <a:r>
              <a:rPr sz="2500" spc="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update</a:t>
            </a:r>
            <a:r>
              <a:rPr sz="2500" spc="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weight</a:t>
            </a:r>
            <a:r>
              <a:rPr sz="2500" spc="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a </a:t>
            </a:r>
            <a:r>
              <a:rPr sz="2500" spc="-6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specific</a:t>
            </a:r>
            <a:r>
              <a:rPr sz="2500" spc="-18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token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(ignoring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collisions).</a:t>
            </a:r>
            <a:endParaRPr sz="2500">
              <a:latin typeface="Times New Roman"/>
              <a:cs typeface="Times New Roman"/>
            </a:endParaRPr>
          </a:p>
          <a:p>
            <a:pPr marL="678690" marR="987548" lvl="1" indent="-257572">
              <a:spcBef>
                <a:spcPts val="606"/>
              </a:spcBef>
              <a:buClr>
                <a:srgbClr val="00CC00"/>
              </a:buClr>
              <a:buChar char="–"/>
              <a:tabLst>
                <a:tab pos="679260" algn="l"/>
              </a:tabLst>
            </a:pP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O(</a:t>
            </a:r>
            <a:r>
              <a:rPr sz="2500" i="1" spc="-4" dirty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) 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time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to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construct vector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(ignoring </a:t>
            </a:r>
            <a:r>
              <a:rPr sz="2500" spc="-6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collisions).</a:t>
            </a:r>
            <a:endParaRPr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7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6100" y="345914"/>
            <a:ext cx="3871191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Sparse Vectors</a:t>
            </a:r>
            <a:r>
              <a:rPr spc="-18" dirty="0"/>
              <a:t> </a:t>
            </a:r>
            <a:r>
              <a:rPr spc="-13" dirty="0"/>
              <a:t>in</a:t>
            </a:r>
            <a:r>
              <a:rPr spc="13" dirty="0"/>
              <a:t> </a:t>
            </a:r>
            <a:r>
              <a:rPr dirty="0"/>
              <a:t>VSR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200025" y="6089019"/>
            <a:ext cx="20089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279"/>
              </a:lnSpc>
            </a:pP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6" y="1630753"/>
            <a:ext cx="6501823" cy="420752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729977" indent="-308288" algn="just">
              <a:spcBef>
                <a:spcPts val="90"/>
              </a:spcBef>
              <a:buClr>
                <a:srgbClr val="FF0000"/>
              </a:buClr>
              <a:buChar char="•"/>
              <a:tabLst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Uses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hashtable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approach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called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HashMapVector.</a:t>
            </a:r>
            <a:endParaRPr sz="2900">
              <a:latin typeface="Times New Roman"/>
              <a:cs typeface="Times New Roman"/>
            </a:endParaRPr>
          </a:p>
          <a:p>
            <a:pPr marL="319115" marR="1001795" indent="-308288" algn="just">
              <a:spcBef>
                <a:spcPts val="691"/>
              </a:spcBef>
              <a:buClr>
                <a:srgbClr val="FF0000"/>
              </a:buClr>
              <a:buChar char="•"/>
              <a:tabLst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The hashMapVector() </a:t>
            </a:r>
            <a:r>
              <a:rPr sz="2900" spc="4" dirty="0">
                <a:latin typeface="Times New Roman"/>
                <a:cs typeface="Times New Roman"/>
              </a:rPr>
              <a:t>method </a:t>
            </a:r>
            <a:r>
              <a:rPr sz="2900" dirty="0">
                <a:latin typeface="Times New Roman"/>
                <a:cs typeface="Times New Roman"/>
              </a:rPr>
              <a:t>of a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Document computes and </a:t>
            </a:r>
            <a:r>
              <a:rPr sz="2900" dirty="0">
                <a:latin typeface="Times New Roman"/>
                <a:cs typeface="Times New Roman"/>
              </a:rPr>
              <a:t>returns a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HashMapVector</a:t>
            </a:r>
            <a:r>
              <a:rPr sz="2900" spc="-49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for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document.</a:t>
            </a:r>
            <a:endParaRPr sz="2900">
              <a:latin typeface="Times New Roman"/>
              <a:cs typeface="Times New Roman"/>
            </a:endParaRPr>
          </a:p>
          <a:p>
            <a:pPr marL="319115" marR="4559" indent="-308288">
              <a:spcBef>
                <a:spcPts val="691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hashMapVector() only works </a:t>
            </a:r>
            <a:r>
              <a:rPr sz="2900" spc="-4" dirty="0">
                <a:latin typeface="Times New Roman"/>
                <a:cs typeface="Times New Roman"/>
              </a:rPr>
              <a:t>once </a:t>
            </a:r>
            <a:r>
              <a:rPr sz="2900" spc="4" dirty="0">
                <a:latin typeface="Times New Roman"/>
                <a:cs typeface="Times New Roman"/>
              </a:rPr>
              <a:t>after </a:t>
            </a:r>
            <a:r>
              <a:rPr sz="2900" spc="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initial </a:t>
            </a:r>
            <a:r>
              <a:rPr sz="2900" spc="4" dirty="0">
                <a:latin typeface="Times New Roman"/>
                <a:cs typeface="Times New Roman"/>
              </a:rPr>
              <a:t>Document </a:t>
            </a:r>
            <a:r>
              <a:rPr sz="2900" dirty="0">
                <a:latin typeface="Times New Roman"/>
                <a:cs typeface="Times New Roman"/>
              </a:rPr>
              <a:t>creation (i.e. </a:t>
            </a:r>
            <a:r>
              <a:rPr sz="2900" spc="4" dirty="0">
                <a:latin typeface="Times New Roman"/>
                <a:cs typeface="Times New Roman"/>
              </a:rPr>
              <a:t>Document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object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does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b="1" spc="4" dirty="0">
                <a:latin typeface="Times New Roman"/>
                <a:cs typeface="Times New Roman"/>
              </a:rPr>
              <a:t>not</a:t>
            </a:r>
            <a:r>
              <a:rPr sz="2900" b="1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store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it </a:t>
            </a:r>
            <a:r>
              <a:rPr sz="2900" spc="-4" dirty="0">
                <a:latin typeface="Times New Roman"/>
                <a:cs typeface="Times New Roman"/>
              </a:rPr>
              <a:t>internally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for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later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reuse).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46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Tokenization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Tokenization</a:t>
            </a:r>
            <a:r>
              <a:rPr lang="en-IN" dirty="0"/>
              <a:t>, including how to handle Out-of-Vocabulary words (OOV)</a:t>
            </a:r>
          </a:p>
        </p:txBody>
      </p:sp>
    </p:spTree>
    <p:extLst>
      <p:ext uri="{BB962C8B-B14F-4D97-AF65-F5344CB8AC3E}">
        <p14:creationId xmlns:p14="http://schemas.microsoft.com/office/powerpoint/2010/main" val="17184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Token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token is an instance of a sequence of characters in some particular document that are grouped together as a useful semantic unit for </a:t>
            </a:r>
            <a:r>
              <a:rPr lang="en-US" b="1" dirty="0" smtClean="0"/>
              <a:t>processing</a:t>
            </a:r>
          </a:p>
          <a:p>
            <a:r>
              <a:rPr lang="en-US" dirty="0"/>
              <a:t>A type is the class of all tokens containing the same character sequence. A term is a (perhaps normalized) type that is included in the IR system's dictionary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2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Tokenization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Analyze text into a sequence of discrete tokens (words). </a:t>
            </a:r>
            <a:endParaRPr lang="en-US" dirty="0" smtClean="0"/>
          </a:p>
          <a:p>
            <a:r>
              <a:rPr lang="en-US" dirty="0" smtClean="0"/>
              <a:t>Sometimes </a:t>
            </a:r>
            <a:r>
              <a:rPr lang="en-US" dirty="0"/>
              <a:t>punctuation (e-mail), numbers (1999), and case (Republican vs. republican) can be a meaningful part of a token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However</a:t>
            </a:r>
            <a:r>
              <a:rPr lang="en-US" dirty="0"/>
              <a:t>, usually they are not. </a:t>
            </a:r>
            <a:endParaRPr lang="en-US" dirty="0" smtClean="0"/>
          </a:p>
          <a:p>
            <a:r>
              <a:rPr lang="en-US" dirty="0" smtClean="0"/>
              <a:t>Simplest </a:t>
            </a:r>
            <a:r>
              <a:rPr lang="en-US" dirty="0"/>
              <a:t>approach is to ignore all numbers and punctuation and use only case-insensitive unbroken strings of alphabetic characters as tokens.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9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Tokenization in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Should text in HTML commands not typically seen by the user be included as tokens?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Words appearing in URLs.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Words appearing in “meta text” of images.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Simplest approach used in VSR is to exclude all HTML tag information from tokenization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Parses HTML using utilities in Java Swing package, and collects all raw </a:t>
            </a:r>
            <a:r>
              <a:rPr lang="en-US" dirty="0" smtClean="0"/>
              <a:t>text</a:t>
            </a:r>
          </a:p>
          <a:p>
            <a:pPr marL="457200" lvl="1" indent="0">
              <a:buNone/>
            </a:pPr>
            <a:r>
              <a:rPr lang="en-US" dirty="0" smtClean="0"/>
              <a:t>NOTE: </a:t>
            </a:r>
            <a:r>
              <a:rPr lang="en-IN" dirty="0" smtClean="0"/>
              <a:t>vector-space </a:t>
            </a:r>
            <a:r>
              <a:rPr lang="en-IN" dirty="0"/>
              <a:t>retrieval (VSR)</a:t>
            </a:r>
          </a:p>
        </p:txBody>
      </p:sp>
    </p:spTree>
    <p:extLst>
      <p:ext uri="{BB962C8B-B14F-4D97-AF65-F5344CB8AC3E}">
        <p14:creationId xmlns:p14="http://schemas.microsoft.com/office/powerpoint/2010/main" val="27042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Documents in VSR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7686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696" y="684468"/>
            <a:ext cx="3635478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Stopwords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4519" y="6089019"/>
            <a:ext cx="146627" cy="173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279"/>
              </a:lnSpc>
            </a:pPr>
            <a:fld id="{81D60167-4931-47E6-BA6A-407CBD079E47}" type="slidenum">
              <a:rPr sz="1100" dirty="0">
                <a:latin typeface="Arial MT"/>
                <a:cs typeface="Arial MT"/>
              </a:rPr>
              <a:pPr marL="34191">
                <a:lnSpc>
                  <a:spcPts val="1279"/>
                </a:lnSpc>
              </a:pPr>
              <a:t>7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665" y="1630753"/>
            <a:ext cx="6912264" cy="376125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59264" indent="-308288">
              <a:spcBef>
                <a:spcPts val="9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It</a:t>
            </a:r>
            <a:r>
              <a:rPr sz="2900" spc="31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is</a:t>
            </a:r>
            <a:r>
              <a:rPr sz="2900" spc="58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typical</a:t>
            </a:r>
            <a:r>
              <a:rPr sz="2900" spc="31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to</a:t>
            </a:r>
            <a:r>
              <a:rPr sz="2900" spc="31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exclude </a:t>
            </a:r>
            <a:r>
              <a:rPr sz="2900" dirty="0">
                <a:latin typeface="Times New Roman"/>
                <a:cs typeface="Times New Roman"/>
              </a:rPr>
              <a:t>high-frequency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words (e.g. </a:t>
            </a:r>
            <a:r>
              <a:rPr sz="2900" spc="-4" dirty="0">
                <a:latin typeface="Times New Roman"/>
                <a:cs typeface="Times New Roman"/>
              </a:rPr>
              <a:t>function </a:t>
            </a:r>
            <a:r>
              <a:rPr sz="2900" dirty="0">
                <a:latin typeface="Times New Roman"/>
                <a:cs typeface="Times New Roman"/>
              </a:rPr>
              <a:t>words: </a:t>
            </a:r>
            <a:r>
              <a:rPr sz="2900" spc="4" dirty="0">
                <a:latin typeface="Times New Roman"/>
                <a:cs typeface="Times New Roman"/>
              </a:rPr>
              <a:t>“a”, </a:t>
            </a:r>
            <a:r>
              <a:rPr sz="2900" spc="-4" dirty="0">
                <a:latin typeface="Times New Roman"/>
                <a:cs typeface="Times New Roman"/>
              </a:rPr>
              <a:t>“the”, </a:t>
            </a:r>
            <a:r>
              <a:rPr sz="2900" dirty="0">
                <a:latin typeface="Times New Roman"/>
                <a:cs typeface="Times New Roman"/>
              </a:rPr>
              <a:t>“in”,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“to”;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pronouns: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“I”,</a:t>
            </a:r>
            <a:r>
              <a:rPr sz="2900" dirty="0">
                <a:latin typeface="Times New Roman"/>
                <a:cs typeface="Times New Roman"/>
              </a:rPr>
              <a:t> “he”,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“she”,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“it”).</a:t>
            </a:r>
          </a:p>
          <a:p>
            <a:pPr marL="319115" marR="37040" indent="-308288">
              <a:spcBef>
                <a:spcPts val="691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Stopwords are </a:t>
            </a:r>
            <a:r>
              <a:rPr sz="2900" spc="4" dirty="0">
                <a:latin typeface="Times New Roman"/>
                <a:cs typeface="Times New Roman"/>
              </a:rPr>
              <a:t>language </a:t>
            </a:r>
            <a:r>
              <a:rPr sz="2900" dirty="0">
                <a:latin typeface="Times New Roman"/>
                <a:cs typeface="Times New Roman"/>
              </a:rPr>
              <a:t>dependent. </a:t>
            </a:r>
            <a:r>
              <a:rPr sz="2900" spc="-9" dirty="0">
                <a:latin typeface="Times New Roman"/>
                <a:cs typeface="Times New Roman"/>
              </a:rPr>
              <a:t>VSR 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uses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standard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set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about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500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for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English.</a:t>
            </a:r>
          </a:p>
          <a:p>
            <a:pPr marL="319115" marR="4559" indent="-308288">
              <a:spcBef>
                <a:spcPts val="691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4" dirty="0">
                <a:latin typeface="Times New Roman"/>
                <a:cs typeface="Times New Roman"/>
              </a:rPr>
              <a:t>For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efficiency,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store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strings </a:t>
            </a:r>
            <a:r>
              <a:rPr sz="2900" spc="-4" dirty="0">
                <a:latin typeface="Times New Roman"/>
                <a:cs typeface="Times New Roman"/>
              </a:rPr>
              <a:t>for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stopwords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 hashtable to recognize </a:t>
            </a:r>
            <a:r>
              <a:rPr sz="2900" spc="4" dirty="0">
                <a:latin typeface="Times New Roman"/>
                <a:cs typeface="Times New Roman"/>
              </a:rPr>
              <a:t>them </a:t>
            </a:r>
            <a:r>
              <a:rPr sz="2900" dirty="0">
                <a:latin typeface="Times New Roman"/>
                <a:cs typeface="Times New Roman"/>
              </a:rPr>
              <a:t>in constant 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40832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666" y="684468"/>
            <a:ext cx="5765590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9" dirty="0"/>
              <a:t>S</a:t>
            </a:r>
            <a:r>
              <a:rPr spc="-27" dirty="0"/>
              <a:t>t</a:t>
            </a:r>
            <a:r>
              <a:rPr spc="18" dirty="0"/>
              <a:t>e</a:t>
            </a:r>
            <a:r>
              <a:rPr spc="-27" dirty="0"/>
              <a:t>m</a:t>
            </a:r>
            <a:r>
              <a:rPr spc="4" dirty="0"/>
              <a:t>mi</a:t>
            </a:r>
            <a:r>
              <a:rPr dirty="0"/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4519" y="6089019"/>
            <a:ext cx="146627" cy="173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279"/>
              </a:lnSpc>
            </a:pPr>
            <a:fld id="{81D60167-4931-47E6-BA6A-407CBD079E47}" type="slidenum">
              <a:rPr sz="1100" dirty="0">
                <a:latin typeface="Arial MT"/>
                <a:cs typeface="Arial MT"/>
              </a:rPr>
              <a:pPr marL="34191">
                <a:lnSpc>
                  <a:spcPts val="1279"/>
                </a:lnSpc>
              </a:pPr>
              <a:t>8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666" y="1630753"/>
            <a:ext cx="6883977" cy="416136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00034" indent="-308288">
              <a:spcBef>
                <a:spcPts val="9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Reduce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tokens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“root”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form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words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recognize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morphological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variation.</a:t>
            </a:r>
          </a:p>
          <a:p>
            <a:pPr marL="678690" marR="321395" indent="-257572">
              <a:spcBef>
                <a:spcPts val="610"/>
              </a:spcBef>
            </a:pPr>
            <a:r>
              <a:rPr sz="2500" spc="-4" dirty="0">
                <a:solidFill>
                  <a:srgbClr val="00CC00"/>
                </a:solidFill>
                <a:latin typeface="Times New Roman"/>
                <a:cs typeface="Times New Roman"/>
              </a:rPr>
              <a:t>–</a:t>
            </a:r>
            <a:r>
              <a:rPr sz="2500" spc="148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“computer”,</a:t>
            </a:r>
            <a:r>
              <a:rPr sz="2500" spc="-18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“computational”,</a:t>
            </a:r>
            <a:r>
              <a:rPr sz="2500" spc="-18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“computation” </a:t>
            </a:r>
            <a:r>
              <a:rPr sz="2500" spc="-6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all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reduced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to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same</a:t>
            </a:r>
            <a:r>
              <a:rPr sz="2500" spc="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token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“compute”</a:t>
            </a:r>
            <a:endParaRPr sz="2500" dirty="0">
              <a:latin typeface="Times New Roman"/>
              <a:cs typeface="Times New Roman"/>
            </a:endParaRPr>
          </a:p>
          <a:p>
            <a:pPr marL="319115" marR="143032" indent="-308288">
              <a:spcBef>
                <a:spcPts val="687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Correct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morphological</a:t>
            </a:r>
            <a:r>
              <a:rPr sz="2900" spc="-5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analysis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is language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specific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and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can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be</a:t>
            </a:r>
            <a:r>
              <a:rPr sz="2900" spc="-13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complex.</a:t>
            </a:r>
            <a:endParaRPr sz="2900" dirty="0">
              <a:latin typeface="Times New Roman"/>
              <a:cs typeface="Times New Roman"/>
            </a:endParaRPr>
          </a:p>
          <a:p>
            <a:pPr marL="319115" marR="4559" indent="-308288">
              <a:spcBef>
                <a:spcPts val="687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Stemming</a:t>
            </a:r>
            <a:r>
              <a:rPr sz="2900" spc="10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“blindly”</a:t>
            </a:r>
            <a:r>
              <a:rPr sz="2900" spc="6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strips</a:t>
            </a:r>
            <a:r>
              <a:rPr sz="2900" spc="102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off</a:t>
            </a:r>
            <a:r>
              <a:rPr sz="2900" spc="94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known </a:t>
            </a:r>
            <a:r>
              <a:rPr sz="2900" spc="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affixes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(prefixes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and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suffixes)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iterative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fashion.</a:t>
            </a:r>
          </a:p>
        </p:txBody>
      </p:sp>
    </p:spTree>
    <p:extLst>
      <p:ext uri="{BB962C8B-B14F-4D97-AF65-F5344CB8AC3E}">
        <p14:creationId xmlns:p14="http://schemas.microsoft.com/office/powerpoint/2010/main" val="16397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684468"/>
            <a:ext cx="5497607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Porter</a:t>
            </a:r>
            <a:r>
              <a:rPr spc="-58" dirty="0"/>
              <a:t> </a:t>
            </a:r>
            <a:r>
              <a:rPr spc="-4" dirty="0"/>
              <a:t>Stemmer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4519" y="6089019"/>
            <a:ext cx="146627" cy="173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279"/>
              </a:lnSpc>
            </a:pPr>
            <a:fld id="{81D60167-4931-47E6-BA6A-407CBD079E47}" type="slidenum">
              <a:rPr sz="1100" dirty="0">
                <a:latin typeface="Arial MT"/>
                <a:cs typeface="Arial MT"/>
              </a:rPr>
              <a:pPr marL="34191">
                <a:lnSpc>
                  <a:spcPts val="1279"/>
                </a:lnSpc>
              </a:pPr>
              <a:t>9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665" y="1587626"/>
            <a:ext cx="7001164" cy="3880564"/>
          </a:xfrm>
          <a:prstGeom prst="rect">
            <a:avLst/>
          </a:prstGeom>
        </p:spPr>
        <p:txBody>
          <a:bodyPr vert="horz" wrap="square" lIns="0" tIns="60974" rIns="0" bIns="0" rtlCol="0">
            <a:spAutoFit/>
          </a:bodyPr>
          <a:lstStyle/>
          <a:p>
            <a:pPr marL="319115" marR="4559" indent="-308288">
              <a:lnSpc>
                <a:spcPts val="3105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dirty="0">
                <a:latin typeface="Times New Roman"/>
                <a:cs typeface="Times New Roman"/>
              </a:rPr>
              <a:t>Simple procedure </a:t>
            </a:r>
            <a:r>
              <a:rPr sz="2900" spc="4" dirty="0">
                <a:latin typeface="Times New Roman"/>
                <a:cs typeface="Times New Roman"/>
              </a:rPr>
              <a:t>for </a:t>
            </a:r>
            <a:r>
              <a:rPr sz="2900" dirty="0">
                <a:latin typeface="Times New Roman"/>
                <a:cs typeface="Times New Roman"/>
              </a:rPr>
              <a:t>removing </a:t>
            </a:r>
            <a:r>
              <a:rPr sz="2900" spc="4" dirty="0">
                <a:latin typeface="Times New Roman"/>
                <a:cs typeface="Times New Roman"/>
              </a:rPr>
              <a:t>known </a:t>
            </a:r>
            <a:r>
              <a:rPr sz="2900" spc="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affixes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 </a:t>
            </a:r>
            <a:r>
              <a:rPr sz="2900" spc="-4" dirty="0">
                <a:latin typeface="Times New Roman"/>
                <a:cs typeface="Times New Roman"/>
              </a:rPr>
              <a:t>English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without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using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dictionary.</a:t>
            </a:r>
          </a:p>
          <a:p>
            <a:pPr marL="319115" marR="845086" indent="-308288">
              <a:lnSpc>
                <a:spcPts val="3105"/>
              </a:lnSpc>
              <a:spcBef>
                <a:spcPts val="682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Can </a:t>
            </a:r>
            <a:r>
              <a:rPr sz="2900" spc="4" dirty="0">
                <a:latin typeface="Times New Roman"/>
                <a:cs typeface="Times New Roman"/>
              </a:rPr>
              <a:t>produce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unusual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stems</a:t>
            </a:r>
            <a:r>
              <a:rPr sz="2900" spc="-4" dirty="0">
                <a:latin typeface="Times New Roman"/>
                <a:cs typeface="Times New Roman"/>
              </a:rPr>
              <a:t> that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are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spc="9" dirty="0">
                <a:latin typeface="Times New Roman"/>
                <a:cs typeface="Times New Roman"/>
              </a:rPr>
              <a:t>not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English</a:t>
            </a:r>
            <a:r>
              <a:rPr sz="2900" spc="-36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words:</a:t>
            </a:r>
          </a:p>
          <a:p>
            <a:pPr marL="678690" marR="43309" indent="-257572">
              <a:lnSpc>
                <a:spcPts val="2710"/>
              </a:lnSpc>
              <a:spcBef>
                <a:spcPts val="597"/>
              </a:spcBef>
            </a:pPr>
            <a:r>
              <a:rPr sz="2500" spc="-4" dirty="0">
                <a:solidFill>
                  <a:srgbClr val="00CC00"/>
                </a:solidFill>
                <a:latin typeface="Times New Roman"/>
                <a:cs typeface="Times New Roman"/>
              </a:rPr>
              <a:t>–</a:t>
            </a:r>
            <a:r>
              <a:rPr sz="2500" spc="144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“computer”,</a:t>
            </a:r>
            <a:r>
              <a:rPr sz="2500" spc="-18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“computational”,</a:t>
            </a:r>
            <a:r>
              <a:rPr sz="2500" spc="-18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“computation”</a:t>
            </a:r>
            <a:r>
              <a:rPr sz="2500" spc="-3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all </a:t>
            </a:r>
            <a:r>
              <a:rPr sz="2500" spc="-6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reduced</a:t>
            </a:r>
            <a:r>
              <a:rPr sz="2500" spc="-9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33399"/>
                </a:solidFill>
                <a:latin typeface="Times New Roman"/>
                <a:cs typeface="Times New Roman"/>
              </a:rPr>
              <a:t>to</a:t>
            </a:r>
            <a:r>
              <a:rPr sz="2500" spc="-27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same</a:t>
            </a:r>
            <a:r>
              <a:rPr sz="2500" spc="13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500" spc="-4" dirty="0">
                <a:solidFill>
                  <a:srgbClr val="333399"/>
                </a:solidFill>
                <a:latin typeface="Times New Roman"/>
                <a:cs typeface="Times New Roman"/>
              </a:rPr>
              <a:t>token “comput”</a:t>
            </a:r>
            <a:endParaRPr sz="2500" dirty="0">
              <a:latin typeface="Times New Roman"/>
              <a:cs typeface="Times New Roman"/>
            </a:endParaRPr>
          </a:p>
          <a:p>
            <a:pPr marL="319115" marR="682109" indent="-308288">
              <a:lnSpc>
                <a:spcPts val="3105"/>
              </a:lnSpc>
              <a:spcBef>
                <a:spcPts val="695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May </a:t>
            </a:r>
            <a:r>
              <a:rPr sz="2900" dirty="0">
                <a:latin typeface="Times New Roman"/>
                <a:cs typeface="Times New Roman"/>
              </a:rPr>
              <a:t>conflate (reduce </a:t>
            </a:r>
            <a:r>
              <a:rPr sz="2900" spc="-13" dirty="0">
                <a:latin typeface="Times New Roman"/>
                <a:cs typeface="Times New Roman"/>
              </a:rPr>
              <a:t>to </a:t>
            </a:r>
            <a:r>
              <a:rPr sz="2900" dirty="0">
                <a:latin typeface="Times New Roman"/>
                <a:cs typeface="Times New Roman"/>
              </a:rPr>
              <a:t>the </a:t>
            </a:r>
            <a:r>
              <a:rPr sz="2900" spc="-4" dirty="0">
                <a:latin typeface="Times New Roman"/>
                <a:cs typeface="Times New Roman"/>
              </a:rPr>
              <a:t>same </a:t>
            </a:r>
            <a:r>
              <a:rPr sz="2900" spc="4" dirty="0">
                <a:latin typeface="Times New Roman"/>
                <a:cs typeface="Times New Roman"/>
              </a:rPr>
              <a:t>token) </a:t>
            </a:r>
            <a:r>
              <a:rPr sz="2900" spc="-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words</a:t>
            </a:r>
            <a:r>
              <a:rPr sz="2900" spc="-31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that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are</a:t>
            </a:r>
            <a:r>
              <a:rPr sz="2900" spc="-18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actually </a:t>
            </a:r>
            <a:r>
              <a:rPr sz="2900" spc="-4" dirty="0">
                <a:latin typeface="Times New Roman"/>
                <a:cs typeface="Times New Roman"/>
              </a:rPr>
              <a:t>distinct.</a:t>
            </a:r>
            <a:endParaRPr sz="2900" dirty="0">
              <a:latin typeface="Times New Roman"/>
              <a:cs typeface="Times New Roman"/>
            </a:endParaRPr>
          </a:p>
          <a:p>
            <a:pPr marL="319115" indent="-308288">
              <a:spcBef>
                <a:spcPts val="296"/>
              </a:spcBef>
              <a:buClr>
                <a:srgbClr val="FF0000"/>
              </a:buClr>
              <a:buChar char="•"/>
              <a:tabLst>
                <a:tab pos="318546" algn="l"/>
                <a:tab pos="319685" algn="l"/>
              </a:tabLst>
            </a:pPr>
            <a:r>
              <a:rPr sz="2900" spc="-4" dirty="0">
                <a:latin typeface="Times New Roman"/>
                <a:cs typeface="Times New Roman"/>
              </a:rPr>
              <a:t>Not</a:t>
            </a:r>
            <a:r>
              <a:rPr sz="2900" dirty="0">
                <a:latin typeface="Times New Roman"/>
                <a:cs typeface="Times New Roman"/>
              </a:rPr>
              <a:t> recognize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4" dirty="0">
                <a:latin typeface="Times New Roman"/>
                <a:cs typeface="Times New Roman"/>
              </a:rPr>
              <a:t>all</a:t>
            </a:r>
            <a:r>
              <a:rPr sz="2900" spc="-2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morphological</a:t>
            </a:r>
            <a:r>
              <a:rPr sz="2900" spc="-22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derivations.</a:t>
            </a:r>
          </a:p>
        </p:txBody>
      </p:sp>
    </p:spTree>
    <p:extLst>
      <p:ext uri="{BB962C8B-B14F-4D97-AF65-F5344CB8AC3E}">
        <p14:creationId xmlns:p14="http://schemas.microsoft.com/office/powerpoint/2010/main" val="8378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796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Basic Tokenizing, Indexing, and Implementation of Vector-Space Retrieval: Simple tokenizing </vt:lpstr>
      <vt:lpstr>Tokenization</vt:lpstr>
      <vt:lpstr>Token</vt:lpstr>
      <vt:lpstr>Simple Tokenization</vt:lpstr>
      <vt:lpstr>Tokenization in HTML</vt:lpstr>
      <vt:lpstr>Documents in VSR</vt:lpstr>
      <vt:lpstr>Stopwords</vt:lpstr>
      <vt:lpstr>Stemming</vt:lpstr>
      <vt:lpstr>Porter Stemmer</vt:lpstr>
      <vt:lpstr>Porter Stemmer Errors</vt:lpstr>
      <vt:lpstr>Sparse Vectors</vt:lpstr>
      <vt:lpstr>Sparse Vectors as Lists</vt:lpstr>
      <vt:lpstr>Sparse Vectors as Trees</vt:lpstr>
      <vt:lpstr>Sparse Vectors as Trees (cont.)</vt:lpstr>
      <vt:lpstr>Sparse Vectors as HashTables</vt:lpstr>
      <vt:lpstr>Sparse Vectors in VSR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Tokenizing, Indexing, and Implementation of Vector-Space Retrieval: Simple tokenizing</dc:title>
  <dc:creator>Admin</dc:creator>
  <cp:lastModifiedBy>Admin</cp:lastModifiedBy>
  <cp:revision>5</cp:revision>
  <dcterms:created xsi:type="dcterms:W3CDTF">2023-02-09T06:08:08Z</dcterms:created>
  <dcterms:modified xsi:type="dcterms:W3CDTF">2023-02-14T06:51:18Z</dcterms:modified>
</cp:coreProperties>
</file>