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9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0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2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6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7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5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1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7AAC-7A45-4048-A3E5-C50CB5D3E61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7157-C68D-4BCC-BE08-AC626CFA9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5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110" y="345914"/>
            <a:ext cx="4998605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9" dirty="0"/>
              <a:t>Time</a:t>
            </a:r>
            <a:r>
              <a:rPr spc="4" dirty="0"/>
              <a:t> </a:t>
            </a:r>
            <a:r>
              <a:rPr spc="-4" dirty="0"/>
              <a:t>Complexity</a:t>
            </a:r>
            <a:r>
              <a:rPr spc="-13" dirty="0"/>
              <a:t> </a:t>
            </a:r>
            <a:r>
              <a:rPr dirty="0"/>
              <a:t>of</a:t>
            </a:r>
            <a:r>
              <a:rPr spc="9" dirty="0"/>
              <a:t> </a:t>
            </a:r>
            <a:r>
              <a:rPr spc="-4" dirty="0"/>
              <a:t>Indexing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5" y="1587627"/>
            <a:ext cx="6875895" cy="4005726"/>
          </a:xfrm>
          <a:prstGeom prst="rect">
            <a:avLst/>
          </a:prstGeom>
        </p:spPr>
        <p:txBody>
          <a:bodyPr vert="horz" wrap="square" lIns="0" tIns="60974" rIns="0" bIns="0" rtlCol="0">
            <a:spAutoFit/>
          </a:bodyPr>
          <a:lstStyle/>
          <a:p>
            <a:pPr marL="319115" marR="84908" indent="-308288">
              <a:lnSpc>
                <a:spcPts val="3105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Complexity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creating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and</a:t>
            </a:r>
            <a:r>
              <a:rPr sz="2900" dirty="0">
                <a:latin typeface="Times New Roman"/>
                <a:cs typeface="Times New Roman"/>
              </a:rPr>
              <a:t> indexing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document</a:t>
            </a:r>
            <a:r>
              <a:rPr sz="2900" spc="-54" dirty="0">
                <a:latin typeface="Times New Roman"/>
                <a:cs typeface="Times New Roman"/>
              </a:rPr>
              <a:t> </a:t>
            </a:r>
            <a:r>
              <a:rPr sz="2900" spc="13" dirty="0">
                <a:latin typeface="Times New Roman"/>
                <a:cs typeface="Times New Roman"/>
              </a:rPr>
              <a:t>of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n</a:t>
            </a:r>
            <a:r>
              <a:rPr sz="2900" i="1" spc="-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spc="27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O(</a:t>
            </a:r>
            <a:r>
              <a:rPr sz="2900" i="1" spc="-4" dirty="0">
                <a:latin typeface="Times New Roman"/>
                <a:cs typeface="Times New Roman"/>
              </a:rPr>
              <a:t>n</a:t>
            </a:r>
            <a:r>
              <a:rPr sz="2900" spc="-4" dirty="0">
                <a:latin typeface="Times New Roman"/>
                <a:cs typeface="Times New Roman"/>
              </a:rPr>
              <a:t>).</a:t>
            </a:r>
            <a:endParaRPr sz="2900">
              <a:latin typeface="Times New Roman"/>
              <a:cs typeface="Times New Roman"/>
            </a:endParaRPr>
          </a:p>
          <a:p>
            <a:pPr marL="319115" indent="-308288">
              <a:spcBef>
                <a:spcPts val="292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9" dirty="0">
                <a:latin typeface="Times New Roman"/>
                <a:cs typeface="Times New Roman"/>
              </a:rPr>
              <a:t>So</a:t>
            </a:r>
            <a:r>
              <a:rPr sz="2900" dirty="0">
                <a:latin typeface="Times New Roman"/>
                <a:cs typeface="Times New Roman"/>
              </a:rPr>
              <a:t> indexing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m</a:t>
            </a:r>
            <a:r>
              <a:rPr sz="2900" i="1" spc="-9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such</a:t>
            </a:r>
            <a:r>
              <a:rPr sz="2900" dirty="0">
                <a:latin typeface="Times New Roman"/>
                <a:cs typeface="Times New Roman"/>
              </a:rPr>
              <a:t> documents</a:t>
            </a:r>
            <a:r>
              <a:rPr sz="2900" spc="-5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 O(</a:t>
            </a:r>
            <a:r>
              <a:rPr sz="2900" i="1" dirty="0">
                <a:latin typeface="Times New Roman"/>
                <a:cs typeface="Times New Roman"/>
              </a:rPr>
              <a:t>m</a:t>
            </a:r>
            <a:r>
              <a:rPr sz="2900" i="1" spc="-9" dirty="0">
                <a:latin typeface="Times New Roman"/>
                <a:cs typeface="Times New Roman"/>
              </a:rPr>
              <a:t> </a:t>
            </a:r>
            <a:r>
              <a:rPr sz="2900" i="1" spc="-4" dirty="0">
                <a:latin typeface="Times New Roman"/>
                <a:cs typeface="Times New Roman"/>
              </a:rPr>
              <a:t>n</a:t>
            </a:r>
            <a:r>
              <a:rPr sz="2900" spc="-4" dirty="0">
                <a:latin typeface="Times New Roman"/>
                <a:cs typeface="Times New Roman"/>
              </a:rPr>
              <a:t>).</a:t>
            </a:r>
            <a:endParaRPr sz="2900">
              <a:latin typeface="Times New Roman"/>
              <a:cs typeface="Times New Roman"/>
            </a:endParaRPr>
          </a:p>
          <a:p>
            <a:pPr marL="319115" indent="-308288">
              <a:lnSpc>
                <a:spcPts val="3276"/>
              </a:lnSpc>
              <a:spcBef>
                <a:spcPts val="345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Computing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token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IDFs</a:t>
            </a:r>
            <a:r>
              <a:rPr sz="2900" spc="4" dirty="0">
                <a:latin typeface="Times New Roman"/>
                <a:cs typeface="Times New Roman"/>
              </a:rPr>
              <a:t> for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vocabularly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V</a:t>
            </a:r>
            <a:endParaRPr sz="2900">
              <a:latin typeface="Times New Roman"/>
              <a:cs typeface="Times New Roman"/>
            </a:endParaRPr>
          </a:p>
          <a:p>
            <a:pPr marL="319115">
              <a:lnSpc>
                <a:spcPts val="3276"/>
              </a:lnSpc>
            </a:pP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O(|</a:t>
            </a:r>
            <a:r>
              <a:rPr sz="2900" i="1" spc="-4" dirty="0">
                <a:latin typeface="Times New Roman"/>
                <a:cs typeface="Times New Roman"/>
              </a:rPr>
              <a:t>V</a:t>
            </a:r>
            <a:r>
              <a:rPr sz="2900" spc="-4" dirty="0">
                <a:latin typeface="Times New Roman"/>
                <a:cs typeface="Times New Roman"/>
              </a:rPr>
              <a:t>|).</a:t>
            </a:r>
            <a:endParaRPr sz="2900">
              <a:latin typeface="Times New Roman"/>
              <a:cs typeface="Times New Roman"/>
            </a:endParaRPr>
          </a:p>
          <a:p>
            <a:pPr marL="319115" indent="-308288" algn="just">
              <a:spcBef>
                <a:spcPts val="345"/>
              </a:spcBef>
              <a:buClr>
                <a:srgbClr val="FF0000"/>
              </a:buClr>
              <a:buChar char="•"/>
              <a:tabLst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Computing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lengths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also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O(</a:t>
            </a:r>
            <a:r>
              <a:rPr sz="2900" i="1" spc="4" dirty="0">
                <a:latin typeface="Times New Roman"/>
                <a:cs typeface="Times New Roman"/>
              </a:rPr>
              <a:t>m</a:t>
            </a:r>
            <a:r>
              <a:rPr sz="2900" i="1" spc="-4" dirty="0">
                <a:latin typeface="Times New Roman"/>
                <a:cs typeface="Times New Roman"/>
              </a:rPr>
              <a:t> n</a:t>
            </a:r>
            <a:r>
              <a:rPr sz="2900" spc="-4" dirty="0">
                <a:latin typeface="Times New Roman"/>
                <a:cs typeface="Times New Roman"/>
              </a:rPr>
              <a:t>).</a:t>
            </a:r>
            <a:endParaRPr sz="2900">
              <a:latin typeface="Times New Roman"/>
              <a:cs typeface="Times New Roman"/>
            </a:endParaRPr>
          </a:p>
          <a:p>
            <a:pPr marL="319115" marR="4559" indent="-308288" algn="just">
              <a:lnSpc>
                <a:spcPct val="89800"/>
              </a:lnSpc>
              <a:spcBef>
                <a:spcPts val="709"/>
              </a:spcBef>
              <a:buClr>
                <a:srgbClr val="FF0000"/>
              </a:buClr>
              <a:buChar char="•"/>
              <a:tabLst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Since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|</a:t>
            </a:r>
            <a:r>
              <a:rPr sz="2900" i="1" spc="-9" dirty="0">
                <a:latin typeface="Times New Roman"/>
                <a:cs typeface="Times New Roman"/>
              </a:rPr>
              <a:t>V</a:t>
            </a:r>
            <a:r>
              <a:rPr sz="2900" spc="-9" dirty="0">
                <a:latin typeface="Times New Roman"/>
                <a:cs typeface="Times New Roman"/>
              </a:rPr>
              <a:t>|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297" dirty="0">
                <a:latin typeface="Cambria"/>
                <a:cs typeface="Cambria"/>
              </a:rPr>
              <a:t></a:t>
            </a:r>
            <a:r>
              <a:rPr sz="2900" spc="81" dirty="0">
                <a:latin typeface="Cambria"/>
                <a:cs typeface="Cambria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m</a:t>
            </a:r>
            <a:r>
              <a:rPr sz="2900" i="1" spc="-4" dirty="0">
                <a:latin typeface="Times New Roman"/>
                <a:cs typeface="Times New Roman"/>
              </a:rPr>
              <a:t> </a:t>
            </a:r>
            <a:r>
              <a:rPr sz="2900" i="1" spc="13" dirty="0">
                <a:latin typeface="Times New Roman"/>
                <a:cs typeface="Times New Roman"/>
              </a:rPr>
              <a:t>n,</a:t>
            </a:r>
            <a:r>
              <a:rPr sz="2900" i="1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complete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process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O(</a:t>
            </a:r>
            <a:r>
              <a:rPr sz="2900" i="1" spc="4" dirty="0">
                <a:latin typeface="Times New Roman"/>
                <a:cs typeface="Times New Roman"/>
              </a:rPr>
              <a:t>m</a:t>
            </a:r>
            <a:r>
              <a:rPr sz="2900" i="1" spc="-9" dirty="0">
                <a:latin typeface="Times New Roman"/>
                <a:cs typeface="Times New Roman"/>
              </a:rPr>
              <a:t> n</a:t>
            </a:r>
            <a:r>
              <a:rPr sz="2900" spc="-9" dirty="0">
                <a:latin typeface="Times New Roman"/>
                <a:cs typeface="Times New Roman"/>
              </a:rPr>
              <a:t>), </a:t>
            </a:r>
            <a:r>
              <a:rPr sz="2900" spc="-70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which is </a:t>
            </a:r>
            <a:r>
              <a:rPr sz="2900" spc="-4" dirty="0">
                <a:latin typeface="Times New Roman"/>
                <a:cs typeface="Times New Roman"/>
              </a:rPr>
              <a:t>also </a:t>
            </a:r>
            <a:r>
              <a:rPr sz="2900" dirty="0">
                <a:latin typeface="Times New Roman"/>
                <a:cs typeface="Times New Roman"/>
              </a:rPr>
              <a:t>the complexity of just reading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corpus.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216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392" y="345914"/>
            <a:ext cx="5426364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Retrieval</a:t>
            </a:r>
            <a:r>
              <a:rPr spc="22" dirty="0"/>
              <a:t> </a:t>
            </a:r>
            <a:r>
              <a:rPr spc="-9" dirty="0"/>
              <a:t>with</a:t>
            </a:r>
            <a:r>
              <a:rPr spc="-13" dirty="0"/>
              <a:t> </a:t>
            </a:r>
            <a:r>
              <a:rPr spc="9" dirty="0"/>
              <a:t>an</a:t>
            </a:r>
            <a:r>
              <a:rPr spc="-13" dirty="0"/>
              <a:t> </a:t>
            </a:r>
            <a:r>
              <a:rPr spc="-4" dirty="0"/>
              <a:t>Inverted</a:t>
            </a:r>
            <a:r>
              <a:rPr spc="-13" dirty="0"/>
              <a:t> </a:t>
            </a:r>
            <a:r>
              <a:rPr dirty="0"/>
              <a:t>Index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6" y="1630753"/>
            <a:ext cx="6954405" cy="416136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Tokens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that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are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not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both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query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and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document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effect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cosine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similarity.</a:t>
            </a:r>
            <a:endParaRPr sz="2900">
              <a:latin typeface="Times New Roman"/>
              <a:cs typeface="Times New Roman"/>
            </a:endParaRPr>
          </a:p>
          <a:p>
            <a:pPr marL="678690" marR="366983" indent="-257572">
              <a:spcBef>
                <a:spcPts val="610"/>
              </a:spcBef>
            </a:pPr>
            <a:r>
              <a:rPr sz="2500" spc="-4" dirty="0">
                <a:solidFill>
                  <a:srgbClr val="00CC00"/>
                </a:solidFill>
                <a:latin typeface="Times New Roman"/>
                <a:cs typeface="Times New Roman"/>
              </a:rPr>
              <a:t>–</a:t>
            </a:r>
            <a:r>
              <a:rPr sz="2500" spc="13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Product</a:t>
            </a:r>
            <a:r>
              <a:rPr sz="2500" spc="-27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9" dirty="0">
                <a:solidFill>
                  <a:srgbClr val="333399"/>
                </a:solidFill>
                <a:latin typeface="Times New Roman"/>
                <a:cs typeface="Times New Roman"/>
              </a:rPr>
              <a:t>of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token weights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is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zero</a:t>
            </a:r>
            <a:r>
              <a:rPr sz="2500" spc="22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and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does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not </a:t>
            </a:r>
            <a:r>
              <a:rPr sz="2500" spc="-6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contribute</a:t>
            </a:r>
            <a:r>
              <a:rPr sz="25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2500" spc="-36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dot</a:t>
            </a:r>
            <a:r>
              <a:rPr sz="2500" spc="-22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product.</a:t>
            </a:r>
            <a:endParaRPr sz="2500">
              <a:latin typeface="Times New Roman"/>
              <a:cs typeface="Times New Roman"/>
            </a:endParaRPr>
          </a:p>
          <a:p>
            <a:pPr marL="319115" marR="838248" indent="-308288">
              <a:spcBef>
                <a:spcPts val="687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Usually </a:t>
            </a:r>
            <a:r>
              <a:rPr sz="2900" dirty="0">
                <a:latin typeface="Times New Roman"/>
                <a:cs typeface="Times New Roman"/>
              </a:rPr>
              <a:t>the query </a:t>
            </a:r>
            <a:r>
              <a:rPr sz="2900" spc="-13" dirty="0">
                <a:latin typeface="Times New Roman"/>
                <a:cs typeface="Times New Roman"/>
              </a:rPr>
              <a:t>is </a:t>
            </a:r>
            <a:r>
              <a:rPr sz="2900" dirty="0">
                <a:latin typeface="Times New Roman"/>
                <a:cs typeface="Times New Roman"/>
              </a:rPr>
              <a:t>fairly </a:t>
            </a:r>
            <a:r>
              <a:rPr sz="2900" spc="4" dirty="0">
                <a:latin typeface="Times New Roman"/>
                <a:cs typeface="Times New Roman"/>
              </a:rPr>
              <a:t>short, and 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therefore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its vector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extremely</a:t>
            </a:r>
            <a:r>
              <a:rPr sz="2900" i="1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sparse.</a:t>
            </a:r>
            <a:endParaRPr sz="2900">
              <a:latin typeface="Times New Roman"/>
              <a:cs typeface="Times New Roman"/>
            </a:endParaRPr>
          </a:p>
          <a:p>
            <a:pPr marL="319115" marR="176083" indent="-308288">
              <a:spcBef>
                <a:spcPts val="687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Use</a:t>
            </a:r>
            <a:r>
              <a:rPr sz="2900" spc="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inverted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index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find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limited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set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documents </a:t>
            </a:r>
            <a:r>
              <a:rPr sz="2900" spc="4" dirty="0">
                <a:latin typeface="Times New Roman"/>
                <a:cs typeface="Times New Roman"/>
              </a:rPr>
              <a:t>that </a:t>
            </a:r>
            <a:r>
              <a:rPr sz="2900" dirty="0">
                <a:latin typeface="Times New Roman"/>
                <a:cs typeface="Times New Roman"/>
              </a:rPr>
              <a:t>contain </a:t>
            </a:r>
            <a:r>
              <a:rPr sz="2900" spc="4" dirty="0">
                <a:latin typeface="Times New Roman"/>
                <a:cs typeface="Times New Roman"/>
              </a:rPr>
              <a:t>at </a:t>
            </a:r>
            <a:r>
              <a:rPr sz="2900" dirty="0">
                <a:latin typeface="Times New Roman"/>
                <a:cs typeface="Times New Roman"/>
              </a:rPr>
              <a:t>least </a:t>
            </a:r>
            <a:r>
              <a:rPr sz="2900" spc="9" dirty="0">
                <a:latin typeface="Times New Roman"/>
                <a:cs typeface="Times New Roman"/>
              </a:rPr>
              <a:t>one </a:t>
            </a:r>
            <a:r>
              <a:rPr sz="2900" dirty="0">
                <a:latin typeface="Times New Roman"/>
                <a:cs typeface="Times New Roman"/>
              </a:rPr>
              <a:t>of the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query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words.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645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149" y="345914"/>
            <a:ext cx="6012872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Inverted</a:t>
            </a:r>
            <a:r>
              <a:rPr dirty="0"/>
              <a:t> </a:t>
            </a:r>
            <a:r>
              <a:rPr spc="-4" dirty="0"/>
              <a:t>Query</a:t>
            </a:r>
            <a:r>
              <a:rPr dirty="0"/>
              <a:t> </a:t>
            </a:r>
            <a:r>
              <a:rPr spc="-4" dirty="0"/>
              <a:t>Retrieval</a:t>
            </a:r>
            <a:r>
              <a:rPr spc="4" dirty="0"/>
              <a:t> </a:t>
            </a:r>
            <a:r>
              <a:rPr spc="-4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6" y="1587627"/>
            <a:ext cx="6105814" cy="856659"/>
          </a:xfrm>
          <a:prstGeom prst="rect">
            <a:avLst/>
          </a:prstGeom>
        </p:spPr>
        <p:txBody>
          <a:bodyPr vert="horz" wrap="square" lIns="0" tIns="60974" rIns="0" bIns="0" rtlCol="0">
            <a:spAutoFit/>
          </a:bodyPr>
          <a:lstStyle/>
          <a:p>
            <a:pPr marL="319115" marR="4559" indent="-308288">
              <a:lnSpc>
                <a:spcPts val="3105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Assume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that,</a:t>
            </a:r>
            <a:r>
              <a:rPr sz="2900" dirty="0">
                <a:latin typeface="Times New Roman"/>
                <a:cs typeface="Times New Roman"/>
              </a:rPr>
              <a:t> on average,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query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word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appears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B</a:t>
            </a:r>
            <a:r>
              <a:rPr sz="2900" i="1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documents: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666" y="3868244"/>
            <a:ext cx="6578023" cy="1651748"/>
          </a:xfrm>
          <a:prstGeom prst="rect">
            <a:avLst/>
          </a:prstGeom>
        </p:spPr>
        <p:txBody>
          <a:bodyPr vert="horz" wrap="square" lIns="0" tIns="60974" rIns="0" bIns="0" rtlCol="0">
            <a:spAutoFit/>
          </a:bodyPr>
          <a:lstStyle/>
          <a:p>
            <a:pPr marL="319115" marR="4559" indent="-308288">
              <a:lnSpc>
                <a:spcPts val="3105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Then retrieval </a:t>
            </a:r>
            <a:r>
              <a:rPr sz="2900" spc="-4" dirty="0">
                <a:latin typeface="Times New Roman"/>
                <a:cs typeface="Times New Roman"/>
              </a:rPr>
              <a:t>time </a:t>
            </a:r>
            <a:r>
              <a:rPr sz="2900" dirty="0">
                <a:latin typeface="Times New Roman"/>
                <a:cs typeface="Times New Roman"/>
              </a:rPr>
              <a:t>is </a:t>
            </a:r>
            <a:r>
              <a:rPr sz="2900" spc="-4" dirty="0">
                <a:latin typeface="Times New Roman"/>
                <a:cs typeface="Times New Roman"/>
              </a:rPr>
              <a:t>O(|</a:t>
            </a:r>
            <a:r>
              <a:rPr sz="2900" i="1" spc="-4" dirty="0">
                <a:latin typeface="Times New Roman"/>
                <a:cs typeface="Times New Roman"/>
              </a:rPr>
              <a:t>Q</a:t>
            </a:r>
            <a:r>
              <a:rPr sz="2900" spc="-4" dirty="0">
                <a:latin typeface="Times New Roman"/>
                <a:cs typeface="Times New Roman"/>
              </a:rPr>
              <a:t>| </a:t>
            </a:r>
            <a:r>
              <a:rPr sz="2900" i="1" spc="-4" dirty="0">
                <a:latin typeface="Times New Roman"/>
                <a:cs typeface="Times New Roman"/>
              </a:rPr>
              <a:t>B</a:t>
            </a:r>
            <a:r>
              <a:rPr sz="2900" spc="-4" dirty="0">
                <a:latin typeface="Times New Roman"/>
                <a:cs typeface="Times New Roman"/>
              </a:rPr>
              <a:t>), </a:t>
            </a:r>
            <a:r>
              <a:rPr sz="2900" dirty="0">
                <a:latin typeface="Times New Roman"/>
                <a:cs typeface="Times New Roman"/>
              </a:rPr>
              <a:t>which is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typically,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b="1" spc="-4" dirty="0">
                <a:latin typeface="Times New Roman"/>
                <a:cs typeface="Times New Roman"/>
              </a:rPr>
              <a:t>much</a:t>
            </a:r>
            <a:r>
              <a:rPr sz="2900" b="1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better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than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naïve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retrieval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that </a:t>
            </a:r>
            <a:r>
              <a:rPr sz="2900" spc="4" dirty="0">
                <a:latin typeface="Times New Roman"/>
                <a:cs typeface="Times New Roman"/>
              </a:rPr>
              <a:t>examines </a:t>
            </a:r>
            <a:r>
              <a:rPr sz="2900" spc="-4" dirty="0">
                <a:latin typeface="Times New Roman"/>
                <a:cs typeface="Times New Roman"/>
              </a:rPr>
              <a:t>all </a:t>
            </a:r>
            <a:r>
              <a:rPr sz="2900" i="1" dirty="0">
                <a:latin typeface="Times New Roman"/>
                <a:cs typeface="Times New Roman"/>
              </a:rPr>
              <a:t>N </a:t>
            </a:r>
            <a:r>
              <a:rPr sz="2900" dirty="0">
                <a:latin typeface="Times New Roman"/>
                <a:cs typeface="Times New Roman"/>
              </a:rPr>
              <a:t>documents, </a:t>
            </a:r>
            <a:r>
              <a:rPr sz="2900" spc="-4" dirty="0">
                <a:latin typeface="Times New Roman"/>
                <a:cs typeface="Times New Roman"/>
              </a:rPr>
              <a:t>O(|</a:t>
            </a:r>
            <a:r>
              <a:rPr sz="2900" i="1" spc="-4" dirty="0">
                <a:latin typeface="Times New Roman"/>
                <a:cs typeface="Times New Roman"/>
              </a:rPr>
              <a:t>V</a:t>
            </a:r>
            <a:r>
              <a:rPr sz="2900" spc="-4" dirty="0">
                <a:latin typeface="Times New Roman"/>
                <a:cs typeface="Times New Roman"/>
              </a:rPr>
              <a:t>| </a:t>
            </a:r>
            <a:r>
              <a:rPr sz="2900" i="1" spc="-4" dirty="0">
                <a:latin typeface="Times New Roman"/>
                <a:cs typeface="Times New Roman"/>
              </a:rPr>
              <a:t>N</a:t>
            </a:r>
            <a:r>
              <a:rPr sz="2900" spc="-4" dirty="0">
                <a:latin typeface="Times New Roman"/>
                <a:cs typeface="Times New Roman"/>
              </a:rPr>
              <a:t>), </a:t>
            </a:r>
            <a:r>
              <a:rPr sz="2900" dirty="0">
                <a:latin typeface="Times New Roman"/>
                <a:cs typeface="Times New Roman"/>
              </a:rPr>
              <a:t> because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|</a:t>
            </a:r>
            <a:r>
              <a:rPr sz="2900" i="1" spc="-9" dirty="0">
                <a:latin typeface="Times New Roman"/>
                <a:cs typeface="Times New Roman"/>
              </a:rPr>
              <a:t>Q</a:t>
            </a:r>
            <a:r>
              <a:rPr sz="2900" spc="-9" dirty="0">
                <a:latin typeface="Times New Roman"/>
                <a:cs typeface="Times New Roman"/>
              </a:rPr>
              <a:t>|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&lt;&lt;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|</a:t>
            </a:r>
            <a:r>
              <a:rPr sz="2900" i="1" dirty="0">
                <a:latin typeface="Times New Roman"/>
                <a:cs typeface="Times New Roman"/>
              </a:rPr>
              <a:t>V</a:t>
            </a:r>
            <a:r>
              <a:rPr sz="2900" dirty="0">
                <a:latin typeface="Times New Roman"/>
                <a:cs typeface="Times New Roman"/>
              </a:rPr>
              <a:t>| </a:t>
            </a:r>
            <a:r>
              <a:rPr sz="2900" spc="-4" dirty="0">
                <a:latin typeface="Times New Roman"/>
                <a:cs typeface="Times New Roman"/>
              </a:rPr>
              <a:t>and </a:t>
            </a:r>
            <a:r>
              <a:rPr sz="2900" i="1" dirty="0">
                <a:latin typeface="Times New Roman"/>
                <a:cs typeface="Times New Roman"/>
              </a:rPr>
              <a:t>B</a:t>
            </a:r>
            <a:r>
              <a:rPr sz="2900" i="1" spc="-9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&lt;&lt;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i="1" spc="-4" dirty="0">
                <a:latin typeface="Times New Roman"/>
                <a:cs typeface="Times New Roman"/>
              </a:rPr>
              <a:t>N</a:t>
            </a:r>
            <a:r>
              <a:rPr sz="2900" spc="-4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5260" y="2643267"/>
            <a:ext cx="4047259" cy="112463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02573">
              <a:spcBef>
                <a:spcPts val="90"/>
              </a:spcBef>
              <a:tabLst>
                <a:tab pos="507166" algn="l"/>
                <a:tab pos="895233" algn="l"/>
                <a:tab pos="1875943" algn="l"/>
                <a:tab pos="2604780" algn="l"/>
                <a:tab pos="3327348" algn="l"/>
              </a:tabLst>
            </a:pPr>
            <a:r>
              <a:rPr sz="2200" i="1" dirty="0">
                <a:solidFill>
                  <a:srgbClr val="FF5050"/>
                </a:solidFill>
                <a:latin typeface="Times New Roman"/>
                <a:cs typeface="Times New Roman"/>
              </a:rPr>
              <a:t>Q	=	</a:t>
            </a:r>
            <a:r>
              <a:rPr sz="22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q</a:t>
            </a:r>
            <a:r>
              <a:rPr sz="2200" i="1" spc="-6" baseline="-20833" dirty="0">
                <a:solidFill>
                  <a:srgbClr val="FF5050"/>
                </a:solidFill>
                <a:latin typeface="Times New Roman"/>
                <a:cs typeface="Times New Roman"/>
              </a:rPr>
              <a:t>1	</a:t>
            </a:r>
            <a:r>
              <a:rPr sz="22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q</a:t>
            </a:r>
            <a:r>
              <a:rPr sz="2200" i="1" spc="-6" baseline="-20833" dirty="0">
                <a:solidFill>
                  <a:srgbClr val="FF5050"/>
                </a:solidFill>
                <a:latin typeface="Times New Roman"/>
                <a:cs typeface="Times New Roman"/>
              </a:rPr>
              <a:t>2	</a:t>
            </a:r>
            <a:r>
              <a:rPr sz="2200" i="1" dirty="0">
                <a:solidFill>
                  <a:srgbClr val="FF5050"/>
                </a:solidFill>
                <a:latin typeface="Times New Roman"/>
                <a:cs typeface="Times New Roman"/>
              </a:rPr>
              <a:t>…	</a:t>
            </a:r>
            <a:r>
              <a:rPr sz="22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q</a:t>
            </a:r>
            <a:r>
              <a:rPr sz="2200" i="1" spc="-6" baseline="-20833" dirty="0">
                <a:solidFill>
                  <a:srgbClr val="FF5050"/>
                </a:solidFill>
                <a:latin typeface="Times New Roman"/>
                <a:cs typeface="Times New Roman"/>
              </a:rPr>
              <a:t>n</a:t>
            </a:r>
            <a:endParaRPr sz="2200" baseline="-20833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900">
              <a:latin typeface="Times New Roman"/>
              <a:cs typeface="Times New Roman"/>
            </a:endParaRPr>
          </a:p>
          <a:p>
            <a:pPr marL="337351">
              <a:tabLst>
                <a:tab pos="1626919" algn="l"/>
                <a:tab pos="2926175" algn="l"/>
              </a:tabLst>
            </a:pPr>
            <a:r>
              <a:rPr sz="3200" i="1" spc="-6" baseline="13888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00" i="1" spc="-4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sz="1400" i="1" spc="2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i="1" spc="-6" baseline="13888" dirty="0">
                <a:solidFill>
                  <a:srgbClr val="0000CC"/>
                </a:solidFill>
                <a:latin typeface="Times New Roman"/>
                <a:cs typeface="Times New Roman"/>
              </a:rPr>
              <a:t>…D</a:t>
            </a:r>
            <a:r>
              <a:rPr sz="1400" i="1" spc="-4" dirty="0">
                <a:solidFill>
                  <a:srgbClr val="0000CC"/>
                </a:solidFill>
                <a:latin typeface="Times New Roman"/>
                <a:cs typeface="Times New Roman"/>
              </a:rPr>
              <a:t>1B	</a:t>
            </a:r>
            <a:r>
              <a:rPr sz="3200" i="1" spc="-6" baseline="13888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00" i="1" spc="-4" dirty="0">
                <a:solidFill>
                  <a:srgbClr val="0000CC"/>
                </a:solidFill>
                <a:latin typeface="Times New Roman"/>
                <a:cs typeface="Times New Roman"/>
              </a:rPr>
              <a:t>21</a:t>
            </a:r>
            <a:r>
              <a:rPr sz="3200" i="1" spc="-6" baseline="13888" dirty="0">
                <a:solidFill>
                  <a:srgbClr val="0000CC"/>
                </a:solidFill>
                <a:latin typeface="Times New Roman"/>
                <a:cs typeface="Times New Roman"/>
              </a:rPr>
              <a:t>…D</a:t>
            </a:r>
            <a:r>
              <a:rPr sz="1400" i="1" spc="-4" dirty="0">
                <a:solidFill>
                  <a:srgbClr val="0000CC"/>
                </a:solidFill>
                <a:latin typeface="Times New Roman"/>
                <a:cs typeface="Times New Roman"/>
              </a:rPr>
              <a:t>2B	</a:t>
            </a:r>
            <a:r>
              <a:rPr sz="3200" i="1" spc="-6" baseline="13888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00" i="1" spc="-4" dirty="0">
                <a:solidFill>
                  <a:srgbClr val="0000CC"/>
                </a:solidFill>
                <a:latin typeface="Times New Roman"/>
                <a:cs typeface="Times New Roman"/>
              </a:rPr>
              <a:t>n1</a:t>
            </a:r>
            <a:r>
              <a:rPr sz="3200" i="1" spc="-6" baseline="13888" dirty="0">
                <a:solidFill>
                  <a:srgbClr val="0000CC"/>
                </a:solidFill>
                <a:latin typeface="Times New Roman"/>
                <a:cs typeface="Times New Roman"/>
              </a:rPr>
              <a:t>…D</a:t>
            </a:r>
            <a:r>
              <a:rPr sz="1400" i="1" spc="-4" dirty="0">
                <a:solidFill>
                  <a:srgbClr val="0000CC"/>
                </a:solidFill>
                <a:latin typeface="Times New Roman"/>
                <a:cs typeface="Times New Roman"/>
              </a:rPr>
              <a:t>nB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1730" y="2958353"/>
            <a:ext cx="81973" cy="472328"/>
          </a:xfrm>
          <a:custGeom>
            <a:avLst/>
            <a:gdLst/>
            <a:ahLst/>
            <a:cxnLst/>
            <a:rect l="l" t="t" r="r" b="b"/>
            <a:pathLst>
              <a:path w="90170" h="535304">
                <a:moveTo>
                  <a:pt x="76200" y="534924"/>
                </a:moveTo>
                <a:lnTo>
                  <a:pt x="0" y="1524"/>
                </a:lnTo>
                <a:lnTo>
                  <a:pt x="13716" y="0"/>
                </a:lnTo>
                <a:lnTo>
                  <a:pt x="89916" y="533400"/>
                </a:lnTo>
                <a:lnTo>
                  <a:pt x="76200" y="534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0309" y="2955663"/>
            <a:ext cx="494723" cy="410696"/>
          </a:xfrm>
          <a:custGeom>
            <a:avLst/>
            <a:gdLst/>
            <a:ahLst/>
            <a:cxnLst/>
            <a:rect l="l" t="t" r="r" b="b"/>
            <a:pathLst>
              <a:path w="544195" h="465454">
                <a:moveTo>
                  <a:pt x="464832" y="7632"/>
                </a:moveTo>
                <a:lnTo>
                  <a:pt x="457200" y="0"/>
                </a:lnTo>
                <a:lnTo>
                  <a:pt x="0" y="457200"/>
                </a:lnTo>
                <a:lnTo>
                  <a:pt x="7632" y="464832"/>
                </a:lnTo>
                <a:lnTo>
                  <a:pt x="464832" y="7632"/>
                </a:lnTo>
                <a:close/>
              </a:path>
              <a:path w="544195" h="465454">
                <a:moveTo>
                  <a:pt x="544068" y="3048"/>
                </a:moveTo>
                <a:lnTo>
                  <a:pt x="536130" y="3048"/>
                </a:lnTo>
                <a:lnTo>
                  <a:pt x="531876" y="0"/>
                </a:lnTo>
                <a:lnTo>
                  <a:pt x="227076" y="457200"/>
                </a:lnTo>
                <a:lnTo>
                  <a:pt x="237756" y="464832"/>
                </a:lnTo>
                <a:lnTo>
                  <a:pt x="530352" y="25946"/>
                </a:lnTo>
                <a:lnTo>
                  <a:pt x="530352" y="460248"/>
                </a:lnTo>
                <a:lnTo>
                  <a:pt x="544068" y="460248"/>
                </a:lnTo>
                <a:lnTo>
                  <a:pt x="54406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5105" y="2955663"/>
            <a:ext cx="702541" cy="477931"/>
          </a:xfrm>
          <a:custGeom>
            <a:avLst/>
            <a:gdLst/>
            <a:ahLst/>
            <a:cxnLst/>
            <a:rect l="l" t="t" r="r" b="b"/>
            <a:pathLst>
              <a:path w="772795" h="541654">
                <a:moveTo>
                  <a:pt x="163080" y="6108"/>
                </a:moveTo>
                <a:lnTo>
                  <a:pt x="152400" y="1524"/>
                </a:lnTo>
                <a:lnTo>
                  <a:pt x="0" y="458724"/>
                </a:lnTo>
                <a:lnTo>
                  <a:pt x="10680" y="463308"/>
                </a:lnTo>
                <a:lnTo>
                  <a:pt x="163080" y="6108"/>
                </a:lnTo>
                <a:close/>
              </a:path>
              <a:path w="772795" h="541654">
                <a:moveTo>
                  <a:pt x="467880" y="457200"/>
                </a:moveTo>
                <a:lnTo>
                  <a:pt x="239280" y="76200"/>
                </a:lnTo>
                <a:lnTo>
                  <a:pt x="233934" y="80022"/>
                </a:lnTo>
                <a:lnTo>
                  <a:pt x="227076" y="79248"/>
                </a:lnTo>
                <a:lnTo>
                  <a:pt x="150876" y="536448"/>
                </a:lnTo>
                <a:lnTo>
                  <a:pt x="164592" y="537984"/>
                </a:lnTo>
                <a:lnTo>
                  <a:pt x="237744" y="99072"/>
                </a:lnTo>
                <a:lnTo>
                  <a:pt x="457200" y="464832"/>
                </a:lnTo>
                <a:lnTo>
                  <a:pt x="467880" y="457200"/>
                </a:lnTo>
                <a:close/>
              </a:path>
              <a:path w="772795" h="541654">
                <a:moveTo>
                  <a:pt x="772680" y="533400"/>
                </a:moveTo>
                <a:lnTo>
                  <a:pt x="315480" y="0"/>
                </a:lnTo>
                <a:lnTo>
                  <a:pt x="304800" y="7632"/>
                </a:lnTo>
                <a:lnTo>
                  <a:pt x="762012" y="541032"/>
                </a:lnTo>
                <a:lnTo>
                  <a:pt x="77268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0571" y="2957008"/>
            <a:ext cx="494723" cy="475129"/>
          </a:xfrm>
          <a:custGeom>
            <a:avLst/>
            <a:gdLst/>
            <a:ahLst/>
            <a:cxnLst/>
            <a:rect l="l" t="t" r="r" b="b"/>
            <a:pathLst>
              <a:path w="544195" h="538479">
                <a:moveTo>
                  <a:pt x="239268" y="4584"/>
                </a:moveTo>
                <a:lnTo>
                  <a:pt x="228600" y="0"/>
                </a:lnTo>
                <a:lnTo>
                  <a:pt x="0" y="533400"/>
                </a:lnTo>
                <a:lnTo>
                  <a:pt x="10668" y="537984"/>
                </a:lnTo>
                <a:lnTo>
                  <a:pt x="239268" y="4584"/>
                </a:lnTo>
                <a:close/>
              </a:path>
              <a:path w="544195" h="538479">
                <a:moveTo>
                  <a:pt x="393179" y="458724"/>
                </a:moveTo>
                <a:lnTo>
                  <a:pt x="316979" y="77724"/>
                </a:lnTo>
                <a:lnTo>
                  <a:pt x="310121" y="78498"/>
                </a:lnTo>
                <a:lnTo>
                  <a:pt x="304800" y="76200"/>
                </a:lnTo>
                <a:lnTo>
                  <a:pt x="303580" y="79235"/>
                </a:lnTo>
                <a:lnTo>
                  <a:pt x="303263" y="79260"/>
                </a:lnTo>
                <a:lnTo>
                  <a:pt x="303364" y="79781"/>
                </a:lnTo>
                <a:lnTo>
                  <a:pt x="152400" y="457200"/>
                </a:lnTo>
                <a:lnTo>
                  <a:pt x="163068" y="461784"/>
                </a:lnTo>
                <a:lnTo>
                  <a:pt x="307530" y="100622"/>
                </a:lnTo>
                <a:lnTo>
                  <a:pt x="379463" y="460260"/>
                </a:lnTo>
                <a:lnTo>
                  <a:pt x="393179" y="458724"/>
                </a:lnTo>
                <a:close/>
              </a:path>
              <a:path w="544195" h="538479">
                <a:moveTo>
                  <a:pt x="544068" y="457200"/>
                </a:moveTo>
                <a:lnTo>
                  <a:pt x="391668" y="76200"/>
                </a:lnTo>
                <a:lnTo>
                  <a:pt x="381000" y="80784"/>
                </a:lnTo>
                <a:lnTo>
                  <a:pt x="533400" y="461784"/>
                </a:lnTo>
                <a:lnTo>
                  <a:pt x="544068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50364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613" y="345914"/>
            <a:ext cx="3581400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Processing</a:t>
            </a:r>
            <a:r>
              <a:rPr spc="-31" dirty="0"/>
              <a:t> </a:t>
            </a:r>
            <a:r>
              <a:rPr dirty="0"/>
              <a:t>the</a:t>
            </a:r>
            <a:r>
              <a:rPr spc="-13" dirty="0"/>
              <a:t> </a:t>
            </a:r>
            <a:r>
              <a:rPr dirty="0"/>
              <a:t>Query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5" y="1630754"/>
            <a:ext cx="7101031" cy="36714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397185" indent="-308288" algn="just">
              <a:spcBef>
                <a:spcPts val="90"/>
              </a:spcBef>
              <a:buClr>
                <a:srgbClr val="FF0000"/>
              </a:buClr>
              <a:buChar char="•"/>
              <a:tabLst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Incrementally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compute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cosine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similarity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709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each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indexed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document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as</a:t>
            </a:r>
            <a:r>
              <a:rPr sz="2900" dirty="0">
                <a:latin typeface="Times New Roman"/>
                <a:cs typeface="Times New Roman"/>
              </a:rPr>
              <a:t> query words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are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processed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9" dirty="0">
                <a:latin typeface="Times New Roman"/>
                <a:cs typeface="Times New Roman"/>
              </a:rPr>
              <a:t>one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by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one.</a:t>
            </a:r>
            <a:endParaRPr sz="2900">
              <a:latin typeface="Times New Roman"/>
              <a:cs typeface="Times New Roman"/>
            </a:endParaRPr>
          </a:p>
          <a:p>
            <a:pPr marL="319115" marR="4559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To </a:t>
            </a:r>
            <a:r>
              <a:rPr sz="2900" dirty="0">
                <a:latin typeface="Times New Roman"/>
                <a:cs typeface="Times New Roman"/>
              </a:rPr>
              <a:t>accumulate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total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score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for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each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retrieved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document, </a:t>
            </a:r>
            <a:r>
              <a:rPr sz="2900" spc="-4" dirty="0">
                <a:latin typeface="Times New Roman"/>
                <a:cs typeface="Times New Roman"/>
              </a:rPr>
              <a:t>store </a:t>
            </a:r>
            <a:r>
              <a:rPr sz="2900" dirty="0">
                <a:latin typeface="Times New Roman"/>
                <a:cs typeface="Times New Roman"/>
              </a:rPr>
              <a:t>retrieved </a:t>
            </a:r>
            <a:r>
              <a:rPr sz="2900" spc="4" dirty="0">
                <a:latin typeface="Times New Roman"/>
                <a:cs typeface="Times New Roman"/>
              </a:rPr>
              <a:t>documents </a:t>
            </a:r>
            <a:r>
              <a:rPr sz="2900" dirty="0">
                <a:latin typeface="Times New Roman"/>
                <a:cs typeface="Times New Roman"/>
              </a:rPr>
              <a:t>in a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hashtable, where DocumentReference is the </a:t>
            </a:r>
            <a:r>
              <a:rPr sz="2900" spc="4" dirty="0">
                <a:latin typeface="Times New Roman"/>
                <a:cs typeface="Times New Roman"/>
              </a:rPr>
              <a:t> key and </a:t>
            </a:r>
            <a:r>
              <a:rPr sz="2900" spc="-9" dirty="0">
                <a:latin typeface="Times New Roman"/>
                <a:cs typeface="Times New Roman"/>
              </a:rPr>
              <a:t>the </a:t>
            </a:r>
            <a:r>
              <a:rPr sz="2900" dirty="0">
                <a:latin typeface="Times New Roman"/>
                <a:cs typeface="Times New Roman"/>
              </a:rPr>
              <a:t>partial accumulated score is the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value.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40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750" y="345914"/>
            <a:ext cx="5958031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Inverted-Index</a:t>
            </a:r>
            <a:r>
              <a:rPr spc="4" dirty="0"/>
              <a:t> </a:t>
            </a:r>
            <a:r>
              <a:rPr spc="-4" dirty="0"/>
              <a:t>Retrieval</a:t>
            </a:r>
            <a:r>
              <a:rPr spc="13" dirty="0"/>
              <a:t> </a:t>
            </a:r>
            <a:r>
              <a:rPr spc="-4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980" y="1568898"/>
            <a:ext cx="7875732" cy="4125424"/>
          </a:xfrm>
          <a:prstGeom prst="rect">
            <a:avLst/>
          </a:prstGeom>
        </p:spPr>
        <p:txBody>
          <a:bodyPr vert="horz" wrap="square" lIns="0" tIns="43878" rIns="0" bIns="0" rtlCol="0">
            <a:spAutoFit/>
          </a:bodyPr>
          <a:lstStyle/>
          <a:p>
            <a:pPr marL="11397">
              <a:spcBef>
                <a:spcPts val="345"/>
              </a:spcBef>
            </a:pPr>
            <a:r>
              <a:rPr sz="2200" dirty="0">
                <a:latin typeface="Times New Roman"/>
                <a:cs typeface="Times New Roman"/>
              </a:rPr>
              <a:t>Create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HashMapVector, Q, for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query.</a:t>
            </a:r>
            <a:endParaRPr sz="2200">
              <a:latin typeface="Times New Roman"/>
              <a:cs typeface="Times New Roman"/>
            </a:endParaRPr>
          </a:p>
          <a:p>
            <a:pPr marL="11397" marR="225090">
              <a:lnSpc>
                <a:spcPct val="110000"/>
              </a:lnSpc>
            </a:pPr>
            <a:r>
              <a:rPr sz="2200" dirty="0">
                <a:latin typeface="Times New Roman"/>
                <a:cs typeface="Times New Roman"/>
              </a:rPr>
              <a:t>Create </a:t>
            </a:r>
            <a:r>
              <a:rPr sz="2200" spc="-4" dirty="0">
                <a:latin typeface="Times New Roman"/>
                <a:cs typeface="Times New Roman"/>
              </a:rPr>
              <a:t>empty HashMap, </a:t>
            </a:r>
            <a:r>
              <a:rPr sz="2200" dirty="0">
                <a:latin typeface="Times New Roman"/>
                <a:cs typeface="Times New Roman"/>
              </a:rPr>
              <a:t>R, to store retrieved </a:t>
            </a:r>
            <a:r>
              <a:rPr sz="2200" spc="-4" dirty="0">
                <a:latin typeface="Times New Roman"/>
                <a:cs typeface="Times New Roman"/>
              </a:rPr>
              <a:t>documents </a:t>
            </a:r>
            <a:r>
              <a:rPr sz="2200" dirty="0">
                <a:latin typeface="Times New Roman"/>
                <a:cs typeface="Times New Roman"/>
              </a:rPr>
              <a:t>with </a:t>
            </a:r>
            <a:r>
              <a:rPr sz="2200" spc="-4" dirty="0">
                <a:latin typeface="Times New Roman"/>
                <a:cs typeface="Times New Roman"/>
              </a:rPr>
              <a:t>scores. </a:t>
            </a:r>
            <a:r>
              <a:rPr sz="2200" spc="-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token,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T,</a:t>
            </a:r>
            <a:r>
              <a:rPr sz="2200" dirty="0">
                <a:latin typeface="Times New Roman"/>
                <a:cs typeface="Times New Roman"/>
              </a:rPr>
              <a:t> in </a:t>
            </a:r>
            <a:r>
              <a:rPr sz="2200" spc="-4" dirty="0">
                <a:latin typeface="Times New Roman"/>
                <a:cs typeface="Times New Roman"/>
              </a:rPr>
              <a:t>Q:</a:t>
            </a:r>
            <a:endParaRPr sz="2200">
              <a:latin typeface="Times New Roman"/>
              <a:cs typeface="Times New Roman"/>
            </a:endParaRPr>
          </a:p>
          <a:p>
            <a:pPr marL="352737" marR="1765961">
              <a:lnSpc>
                <a:spcPct val="110000"/>
              </a:lnSpc>
              <a:tabLst>
                <a:tab pos="3274352" algn="l"/>
              </a:tabLst>
            </a:pP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the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IDF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T,</a:t>
            </a:r>
            <a:r>
              <a:rPr sz="2200" dirty="0">
                <a:latin typeface="Times New Roman"/>
                <a:cs typeface="Times New Roman"/>
              </a:rPr>
              <a:t> and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count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4" dirty="0">
                <a:latin typeface="Times New Roman"/>
                <a:cs typeface="Times New Roman"/>
              </a:rPr>
              <a:t>Q; </a:t>
            </a:r>
            <a:r>
              <a:rPr sz="2200" spc="-525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Set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" dirty="0">
                <a:latin typeface="Times New Roman"/>
                <a:cs typeface="Times New Roman"/>
              </a:rPr>
              <a:t> weight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 in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Q:	</a:t>
            </a:r>
            <a:r>
              <a:rPr sz="2200" dirty="0">
                <a:latin typeface="Times New Roman"/>
                <a:cs typeface="Times New Roman"/>
              </a:rPr>
              <a:t>W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 </a:t>
            </a:r>
            <a:r>
              <a:rPr sz="2200" spc="4" dirty="0">
                <a:latin typeface="Times New Roman"/>
                <a:cs typeface="Times New Roman"/>
              </a:rPr>
              <a:t>I;</a:t>
            </a:r>
            <a:endParaRPr sz="2200">
              <a:latin typeface="Times New Roman"/>
              <a:cs typeface="Times New Roman"/>
            </a:endParaRPr>
          </a:p>
          <a:p>
            <a:pPr marL="352737" marR="1875373">
              <a:lnSpc>
                <a:spcPct val="110000"/>
              </a:lnSpc>
            </a:pP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list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TokenOccurences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4" dirty="0">
                <a:latin typeface="Times New Roman"/>
                <a:cs typeface="Times New Roman"/>
              </a:rPr>
              <a:t> from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H; </a:t>
            </a:r>
            <a:r>
              <a:rPr sz="2200" spc="-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TokenOccurence,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O,</a:t>
            </a:r>
            <a:r>
              <a:rPr sz="2200" spc="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L:</a:t>
            </a:r>
            <a:endParaRPr sz="2200">
              <a:latin typeface="Times New Roman"/>
              <a:cs typeface="Times New Roman"/>
            </a:endParaRPr>
          </a:p>
          <a:p>
            <a:pPr marL="626264">
              <a:spcBef>
                <a:spcPts val="260"/>
              </a:spcBef>
            </a:pP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document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O,</a:t>
            </a:r>
            <a:r>
              <a:rPr sz="2200" dirty="0">
                <a:latin typeface="Times New Roman"/>
                <a:cs typeface="Times New Roman"/>
              </a:rPr>
              <a:t> and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count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C"/>
                </a:solidFill>
                <a:latin typeface="Times New Roman"/>
                <a:cs typeface="Times New Roman"/>
              </a:rPr>
              <a:t>(tf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pc="-2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pc="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rgbClr val="0000CC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 D);</a:t>
            </a:r>
            <a:endParaRPr>
              <a:latin typeface="Times New Roman"/>
              <a:cs typeface="Times New Roman"/>
            </a:endParaRPr>
          </a:p>
          <a:p>
            <a:pPr marL="660455">
              <a:spcBef>
                <a:spcPts val="260"/>
              </a:spcBef>
            </a:pPr>
            <a:r>
              <a:rPr sz="2200" spc="-4" dirty="0">
                <a:latin typeface="Times New Roman"/>
                <a:cs typeface="Times New Roman"/>
              </a:rPr>
              <a:t>If</a:t>
            </a:r>
            <a:r>
              <a:rPr sz="2200" spc="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already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R </a:t>
            </a:r>
            <a:r>
              <a:rPr spc="4" dirty="0">
                <a:solidFill>
                  <a:srgbClr val="0000CC"/>
                </a:solidFill>
                <a:latin typeface="Times New Roman"/>
                <a:cs typeface="Times New Roman"/>
              </a:rPr>
              <a:t>(D</a:t>
            </a:r>
            <a:r>
              <a:rPr spc="-18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was</a:t>
            </a:r>
            <a:r>
              <a:rPr spc="-1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0000CC"/>
                </a:solidFill>
                <a:latin typeface="Times New Roman"/>
                <a:cs typeface="Times New Roman"/>
              </a:rPr>
              <a:t>not</a:t>
            </a:r>
            <a:r>
              <a:rPr spc="-1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C"/>
                </a:solidFill>
                <a:latin typeface="Times New Roman"/>
                <a:cs typeface="Times New Roman"/>
              </a:rPr>
              <a:t>previously</a:t>
            </a:r>
            <a:r>
              <a:rPr spc="-3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C"/>
                </a:solidFill>
                <a:latin typeface="Times New Roman"/>
                <a:cs typeface="Times New Roman"/>
              </a:rPr>
              <a:t>retrieved)</a:t>
            </a:r>
            <a:endParaRPr>
              <a:latin typeface="Times New Roman"/>
              <a:cs typeface="Times New Roman"/>
            </a:endParaRPr>
          </a:p>
          <a:p>
            <a:pPr marL="1104937">
              <a:spcBef>
                <a:spcPts val="256"/>
              </a:spcBef>
            </a:pP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-3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initialize</a:t>
            </a:r>
            <a:r>
              <a:rPr sz="2200" spc="-3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score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0.0;</a:t>
            </a:r>
            <a:endParaRPr sz="2200">
              <a:latin typeface="Times New Roman"/>
              <a:cs typeface="Times New Roman"/>
            </a:endParaRPr>
          </a:p>
          <a:p>
            <a:pPr marL="626264">
              <a:spcBef>
                <a:spcPts val="260"/>
              </a:spcBef>
            </a:pPr>
            <a:r>
              <a:rPr sz="2200" spc="-4" dirty="0">
                <a:latin typeface="Times New Roman"/>
                <a:cs typeface="Times New Roman"/>
              </a:rPr>
              <a:t>Increment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D’s</a:t>
            </a:r>
            <a:r>
              <a:rPr sz="2200" spc="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score</a:t>
            </a:r>
            <a:r>
              <a:rPr sz="2200" spc="-3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 W</a:t>
            </a:r>
            <a:r>
              <a:rPr sz="2200" spc="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 I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 C;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(product</a:t>
            </a:r>
            <a:r>
              <a:rPr spc="-3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pc="9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pc="-2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T-weight</a:t>
            </a:r>
            <a:r>
              <a:rPr spc="-4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in Q </a:t>
            </a:r>
            <a:r>
              <a:rPr spc="-4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0000CC"/>
                </a:solidFill>
                <a:latin typeface="Times New Roman"/>
                <a:cs typeface="Times New Roman"/>
              </a:rPr>
              <a:t>D)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842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274" y="345914"/>
            <a:ext cx="4480214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Retrieval</a:t>
            </a:r>
            <a:r>
              <a:rPr dirty="0"/>
              <a:t> </a:t>
            </a:r>
            <a:r>
              <a:rPr spc="-4" dirty="0"/>
              <a:t>Algorithm</a:t>
            </a:r>
            <a:r>
              <a:rPr spc="-27" dirty="0"/>
              <a:t> </a:t>
            </a:r>
            <a:r>
              <a:rPr dirty="0"/>
              <a:t>(cont)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070" y="1633428"/>
            <a:ext cx="7299036" cy="34529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22224" indent="-307718">
              <a:spcBef>
                <a:spcPts val="90"/>
              </a:spcBef>
            </a:pPr>
            <a:r>
              <a:rPr sz="2200" spc="-4" dirty="0">
                <a:latin typeface="Times New Roman"/>
                <a:cs typeface="Times New Roman"/>
              </a:rPr>
              <a:t>Compute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length,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L,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vector</a:t>
            </a:r>
            <a:r>
              <a:rPr sz="2200" spc="-3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</a:t>
            </a:r>
            <a:r>
              <a:rPr sz="2200" spc="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(square-root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9" dirty="0">
                <a:latin typeface="Times New Roman"/>
                <a:cs typeface="Times New Roman"/>
              </a:rPr>
              <a:t> sum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squares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 weights).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516"/>
              </a:spcBef>
            </a:pP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2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retrieved</a:t>
            </a:r>
            <a:r>
              <a:rPr sz="2200" spc="-31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document</a:t>
            </a:r>
            <a:r>
              <a:rPr sz="2200" dirty="0">
                <a:latin typeface="Times New Roman"/>
                <a:cs typeface="Times New Roman"/>
              </a:rPr>
              <a:t> D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9" dirty="0">
                <a:latin typeface="Times New Roman"/>
                <a:cs typeface="Times New Roman"/>
              </a:rPr>
              <a:t> R:</a:t>
            </a:r>
            <a:endParaRPr sz="2200">
              <a:latin typeface="Times New Roman"/>
              <a:cs typeface="Times New Roman"/>
            </a:endParaRPr>
          </a:p>
          <a:p>
            <a:pPr marL="489500">
              <a:spcBef>
                <a:spcPts val="516"/>
              </a:spcBef>
            </a:pP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 be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current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accumulated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score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D;</a:t>
            </a:r>
            <a:endParaRPr sz="2200">
              <a:latin typeface="Times New Roman"/>
              <a:cs typeface="Times New Roman"/>
            </a:endParaRPr>
          </a:p>
          <a:p>
            <a:pPr marL="626834">
              <a:spcBef>
                <a:spcPts val="875"/>
              </a:spcBef>
            </a:pPr>
            <a:r>
              <a:rPr spc="-4" dirty="0">
                <a:solidFill>
                  <a:srgbClr val="0000CC"/>
                </a:solidFill>
                <a:latin typeface="Times New Roman"/>
                <a:cs typeface="Times New Roman"/>
              </a:rPr>
              <a:t>(S </a:t>
            </a:r>
            <a:r>
              <a:rPr spc="-9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pc="-3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dot-product</a:t>
            </a:r>
            <a:r>
              <a:rPr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pc="-3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pc="4" dirty="0">
                <a:solidFill>
                  <a:srgbClr val="0000CC"/>
                </a:solidFill>
                <a:latin typeface="Times New Roman"/>
                <a:cs typeface="Times New Roman"/>
              </a:rPr>
              <a:t> and</a:t>
            </a:r>
            <a:r>
              <a:rPr spc="-2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C"/>
                </a:solidFill>
                <a:latin typeface="Times New Roman"/>
                <a:cs typeface="Times New Roman"/>
              </a:rPr>
              <a:t>Q)</a:t>
            </a:r>
            <a:endParaRPr>
              <a:latin typeface="Times New Roman"/>
              <a:cs typeface="Times New Roman"/>
            </a:endParaRPr>
          </a:p>
          <a:p>
            <a:pPr marL="489500" marR="4559">
              <a:lnSpc>
                <a:spcPct val="120000"/>
              </a:lnSpc>
              <a:spcBef>
                <a:spcPts val="72"/>
              </a:spcBef>
            </a:pP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length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stored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its</a:t>
            </a:r>
            <a:r>
              <a:rPr sz="2200" spc="-2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DocumentReference; </a:t>
            </a:r>
            <a:r>
              <a:rPr sz="2200" spc="-525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Normalize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D’s</a:t>
            </a:r>
            <a:r>
              <a:rPr sz="2200" dirty="0">
                <a:latin typeface="Times New Roman"/>
                <a:cs typeface="Times New Roman"/>
              </a:rPr>
              <a:t> final</a:t>
            </a:r>
            <a:r>
              <a:rPr sz="2200" spc="-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score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S/(L</a:t>
            </a:r>
            <a:r>
              <a:rPr sz="2200" spc="-2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* Y);</a:t>
            </a:r>
            <a:endParaRPr sz="2200">
              <a:latin typeface="Times New Roman"/>
              <a:cs typeface="Times New Roman"/>
            </a:endParaRPr>
          </a:p>
          <a:p>
            <a:pPr marL="318546" marR="104851" indent="-307718">
              <a:spcBef>
                <a:spcPts val="516"/>
              </a:spcBef>
            </a:pPr>
            <a:r>
              <a:rPr sz="2200" spc="-4" dirty="0">
                <a:latin typeface="Times New Roman"/>
                <a:cs typeface="Times New Roman"/>
              </a:rPr>
              <a:t>Sort </a:t>
            </a:r>
            <a:r>
              <a:rPr sz="2200" dirty="0">
                <a:latin typeface="Times New Roman"/>
                <a:cs typeface="Times New Roman"/>
              </a:rPr>
              <a:t>retrieved </a:t>
            </a:r>
            <a:r>
              <a:rPr sz="2200" spc="-4" dirty="0">
                <a:latin typeface="Times New Roman"/>
                <a:cs typeface="Times New Roman"/>
              </a:rPr>
              <a:t>documents </a:t>
            </a:r>
            <a:r>
              <a:rPr sz="2200" dirty="0">
                <a:latin typeface="Times New Roman"/>
                <a:cs typeface="Times New Roman"/>
              </a:rPr>
              <a:t>in R by </a:t>
            </a:r>
            <a:r>
              <a:rPr sz="2200" spc="-4" dirty="0">
                <a:latin typeface="Times New Roman"/>
                <a:cs typeface="Times New Roman"/>
              </a:rPr>
              <a:t>final </a:t>
            </a:r>
            <a:r>
              <a:rPr sz="2200" dirty="0">
                <a:latin typeface="Times New Roman"/>
                <a:cs typeface="Times New Roman"/>
              </a:rPr>
              <a:t>score and </a:t>
            </a:r>
            <a:r>
              <a:rPr sz="2200" spc="-4" dirty="0">
                <a:latin typeface="Times New Roman"/>
                <a:cs typeface="Times New Roman"/>
              </a:rPr>
              <a:t>return </a:t>
            </a:r>
            <a:r>
              <a:rPr sz="2200" dirty="0">
                <a:latin typeface="Times New Roman"/>
                <a:cs typeface="Times New Roman"/>
              </a:rPr>
              <a:t>results in </a:t>
            </a:r>
            <a:r>
              <a:rPr sz="2200" spc="-529" dirty="0">
                <a:latin typeface="Times New Roman"/>
                <a:cs typeface="Times New Roman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an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array.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95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431" y="345914"/>
            <a:ext cx="2668155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Efficiency</a:t>
            </a:r>
            <a:r>
              <a:rPr spc="-22" dirty="0"/>
              <a:t> </a:t>
            </a:r>
            <a:r>
              <a:rPr spc="-4" dirty="0"/>
              <a:t>Note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0025" y="6089019"/>
            <a:ext cx="177800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sz="1100" dirty="0">
                <a:latin typeface="Arial MT"/>
                <a:cs typeface="Arial MT"/>
              </a:rPr>
              <a:t>30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666" y="1630754"/>
            <a:ext cx="6862041" cy="224288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To save </a:t>
            </a:r>
            <a:r>
              <a:rPr sz="2900" dirty="0">
                <a:latin typeface="Times New Roman"/>
                <a:cs typeface="Times New Roman"/>
              </a:rPr>
              <a:t>computation </a:t>
            </a:r>
            <a:r>
              <a:rPr sz="2900" spc="4" dirty="0">
                <a:latin typeface="Times New Roman"/>
                <a:cs typeface="Times New Roman"/>
              </a:rPr>
              <a:t>and an </a:t>
            </a:r>
            <a:r>
              <a:rPr sz="2900" spc="-4" dirty="0">
                <a:latin typeface="Times New Roman"/>
                <a:cs typeface="Times New Roman"/>
              </a:rPr>
              <a:t>extra </a:t>
            </a:r>
            <a:r>
              <a:rPr sz="2900" dirty="0">
                <a:latin typeface="Times New Roman"/>
                <a:cs typeface="Times New Roman"/>
              </a:rPr>
              <a:t>iteration </a:t>
            </a:r>
            <a:r>
              <a:rPr sz="2900" spc="4" dirty="0">
                <a:latin typeface="Times New Roman"/>
                <a:cs typeface="Times New Roman"/>
              </a:rPr>
              <a:t> through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the</a:t>
            </a:r>
            <a:r>
              <a:rPr sz="2900" spc="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tokens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query,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VSR, </a:t>
            </a:r>
            <a:r>
              <a:rPr sz="2900" dirty="0">
                <a:latin typeface="Times New Roman"/>
                <a:cs typeface="Times New Roman"/>
              </a:rPr>
              <a:t>the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computation </a:t>
            </a:r>
            <a:r>
              <a:rPr sz="2900" spc="13" dirty="0">
                <a:latin typeface="Times New Roman"/>
                <a:cs typeface="Times New Roman"/>
              </a:rPr>
              <a:t>of </a:t>
            </a:r>
            <a:r>
              <a:rPr sz="2900" spc="-9" dirty="0">
                <a:latin typeface="Times New Roman"/>
                <a:cs typeface="Times New Roman"/>
              </a:rPr>
              <a:t>the </a:t>
            </a:r>
            <a:r>
              <a:rPr sz="2900" spc="4" dirty="0">
                <a:latin typeface="Times New Roman"/>
                <a:cs typeface="Times New Roman"/>
              </a:rPr>
              <a:t>length </a:t>
            </a:r>
            <a:r>
              <a:rPr sz="2900" dirty="0">
                <a:latin typeface="Times New Roman"/>
                <a:cs typeface="Times New Roman"/>
              </a:rPr>
              <a:t>of the </a:t>
            </a:r>
            <a:r>
              <a:rPr sz="2900" spc="4" dirty="0">
                <a:latin typeface="Times New Roman"/>
                <a:cs typeface="Times New Roman"/>
              </a:rPr>
              <a:t>query 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 </a:t>
            </a:r>
            <a:r>
              <a:rPr sz="2900" spc="-13" dirty="0">
                <a:latin typeface="Times New Roman"/>
                <a:cs typeface="Times New Roman"/>
              </a:rPr>
              <a:t>is </a:t>
            </a:r>
            <a:r>
              <a:rPr sz="2900" dirty="0">
                <a:latin typeface="Times New Roman"/>
                <a:cs typeface="Times New Roman"/>
              </a:rPr>
              <a:t>integrated </a:t>
            </a:r>
            <a:r>
              <a:rPr sz="2900" spc="-9" dirty="0">
                <a:latin typeface="Times New Roman"/>
                <a:cs typeface="Times New Roman"/>
              </a:rPr>
              <a:t>with </a:t>
            </a:r>
            <a:r>
              <a:rPr sz="2900" dirty="0">
                <a:latin typeface="Times New Roman"/>
                <a:cs typeface="Times New Roman"/>
              </a:rPr>
              <a:t>the processing of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query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tokens</a:t>
            </a:r>
            <a:r>
              <a:rPr sz="2900" dirty="0">
                <a:latin typeface="Times New Roman"/>
                <a:cs typeface="Times New Roman"/>
              </a:rPr>
              <a:t> during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retrieval.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457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262" y="345914"/>
            <a:ext cx="2389909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User</a:t>
            </a:r>
            <a:r>
              <a:rPr spc="-58" dirty="0"/>
              <a:t> </a:t>
            </a:r>
            <a:r>
              <a:rPr spc="-4" dirty="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31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713243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521982" marR="1650283" indent="-478673">
              <a:lnSpc>
                <a:spcPct val="120000"/>
              </a:lnSpc>
              <a:spcBef>
                <a:spcPts val="90"/>
              </a:spcBef>
            </a:pPr>
            <a:r>
              <a:rPr spc="-4" dirty="0"/>
              <a:t>Until </a:t>
            </a:r>
            <a:r>
              <a:rPr dirty="0"/>
              <a:t>user </a:t>
            </a:r>
            <a:r>
              <a:rPr spc="-4" dirty="0"/>
              <a:t>terminates with </a:t>
            </a:r>
            <a:r>
              <a:rPr spc="-9" dirty="0"/>
              <a:t>an </a:t>
            </a:r>
            <a:r>
              <a:rPr spc="-4" dirty="0"/>
              <a:t>empty query: </a:t>
            </a:r>
            <a:r>
              <a:rPr spc="-615" dirty="0"/>
              <a:t> </a:t>
            </a:r>
            <a:r>
              <a:rPr spc="-4" dirty="0"/>
              <a:t>Prompt</a:t>
            </a:r>
            <a:r>
              <a:rPr dirty="0"/>
              <a:t> user</a:t>
            </a:r>
            <a:r>
              <a:rPr spc="-9" dirty="0"/>
              <a:t> </a:t>
            </a:r>
            <a:r>
              <a:rPr dirty="0"/>
              <a:t>to</a:t>
            </a:r>
            <a:r>
              <a:rPr spc="-4" dirty="0"/>
              <a:t> type</a:t>
            </a:r>
            <a:r>
              <a:rPr spc="-18" dirty="0"/>
              <a:t> </a:t>
            </a:r>
            <a:r>
              <a:rPr spc="-4" dirty="0"/>
              <a:t>a</a:t>
            </a:r>
            <a:r>
              <a:rPr spc="-13" dirty="0"/>
              <a:t> </a:t>
            </a:r>
            <a:r>
              <a:rPr spc="-4" dirty="0"/>
              <a:t>query, </a:t>
            </a:r>
            <a:r>
              <a:rPr spc="-9" dirty="0"/>
              <a:t>Q.</a:t>
            </a:r>
          </a:p>
          <a:p>
            <a:pPr marL="521982" marR="569279">
              <a:lnSpc>
                <a:spcPct val="120000"/>
              </a:lnSpc>
            </a:pPr>
            <a:r>
              <a:rPr spc="-4" dirty="0"/>
              <a:t>Compute </a:t>
            </a:r>
            <a:r>
              <a:rPr dirty="0"/>
              <a:t>the </a:t>
            </a:r>
            <a:r>
              <a:rPr spc="-4" dirty="0"/>
              <a:t>ranked </a:t>
            </a:r>
            <a:r>
              <a:rPr spc="-9" dirty="0"/>
              <a:t>array </a:t>
            </a:r>
            <a:r>
              <a:rPr spc="-4" dirty="0"/>
              <a:t>of retrievals R </a:t>
            </a:r>
            <a:r>
              <a:rPr dirty="0"/>
              <a:t>for </a:t>
            </a:r>
            <a:r>
              <a:rPr spc="-9" dirty="0"/>
              <a:t>Q; </a:t>
            </a:r>
            <a:r>
              <a:rPr spc="-615" dirty="0"/>
              <a:t> </a:t>
            </a:r>
            <a:r>
              <a:rPr spc="-4" dirty="0"/>
              <a:t>Print</a:t>
            </a:r>
            <a:r>
              <a:rPr dirty="0"/>
              <a:t> the</a:t>
            </a:r>
            <a:r>
              <a:rPr spc="-13" dirty="0"/>
              <a:t> </a:t>
            </a:r>
            <a:r>
              <a:rPr spc="-4" dirty="0"/>
              <a:t>name</a:t>
            </a:r>
            <a:r>
              <a:rPr spc="13" dirty="0"/>
              <a:t> </a:t>
            </a:r>
            <a:r>
              <a:rPr spc="-4" dirty="0"/>
              <a:t>of</a:t>
            </a:r>
            <a:r>
              <a:rPr spc="-13" dirty="0"/>
              <a:t> </a:t>
            </a:r>
            <a:r>
              <a:rPr dirty="0"/>
              <a:t>top</a:t>
            </a:r>
            <a:r>
              <a:rPr spc="-4" dirty="0"/>
              <a:t> N</a:t>
            </a:r>
            <a:r>
              <a:rPr spc="-9" dirty="0"/>
              <a:t> </a:t>
            </a:r>
            <a:r>
              <a:rPr spc="-4" dirty="0"/>
              <a:t>documents </a:t>
            </a:r>
            <a:r>
              <a:rPr dirty="0"/>
              <a:t>in</a:t>
            </a:r>
            <a:r>
              <a:rPr spc="-27" dirty="0"/>
              <a:t> </a:t>
            </a:r>
            <a:r>
              <a:rPr dirty="0"/>
              <a:t>R;</a:t>
            </a:r>
          </a:p>
          <a:p>
            <a:pPr marL="921445" marR="4559" indent="-399463">
              <a:lnSpc>
                <a:spcPct val="120000"/>
              </a:lnSpc>
            </a:pPr>
            <a:r>
              <a:rPr spc="-4" dirty="0"/>
              <a:t>Until </a:t>
            </a:r>
            <a:r>
              <a:rPr dirty="0"/>
              <a:t>user </a:t>
            </a:r>
            <a:r>
              <a:rPr spc="-4" dirty="0"/>
              <a:t>terminates with </a:t>
            </a:r>
            <a:r>
              <a:rPr spc="-9" dirty="0"/>
              <a:t>an </a:t>
            </a:r>
            <a:r>
              <a:rPr spc="-4" dirty="0"/>
              <a:t>empty </a:t>
            </a:r>
            <a:r>
              <a:rPr spc="-9" dirty="0"/>
              <a:t>command: </a:t>
            </a:r>
            <a:r>
              <a:rPr spc="-4" dirty="0"/>
              <a:t> Prompt</a:t>
            </a:r>
            <a:r>
              <a:rPr spc="4" dirty="0"/>
              <a:t> </a:t>
            </a:r>
            <a:r>
              <a:rPr dirty="0"/>
              <a:t>user</a:t>
            </a:r>
            <a:r>
              <a:rPr spc="-9" dirty="0"/>
              <a:t> </a:t>
            </a:r>
            <a:r>
              <a:rPr spc="-4" dirty="0"/>
              <a:t>for</a:t>
            </a:r>
            <a:r>
              <a:rPr spc="13" dirty="0"/>
              <a:t> </a:t>
            </a:r>
            <a:r>
              <a:rPr spc="-4" dirty="0"/>
              <a:t>a</a:t>
            </a:r>
            <a:r>
              <a:rPr spc="-9" dirty="0"/>
              <a:t> command</a:t>
            </a:r>
            <a:r>
              <a:rPr spc="-4" dirty="0"/>
              <a:t> </a:t>
            </a:r>
            <a:r>
              <a:rPr dirty="0"/>
              <a:t>for</a:t>
            </a:r>
            <a:r>
              <a:rPr spc="13" dirty="0"/>
              <a:t> </a:t>
            </a:r>
            <a:r>
              <a:rPr spc="-4" dirty="0"/>
              <a:t>this</a:t>
            </a:r>
            <a:r>
              <a:rPr spc="-27" dirty="0"/>
              <a:t> </a:t>
            </a:r>
            <a:r>
              <a:rPr spc="-4" dirty="0"/>
              <a:t>query</a:t>
            </a:r>
            <a:r>
              <a:rPr dirty="0"/>
              <a:t> result:</a:t>
            </a:r>
          </a:p>
          <a:p>
            <a:pPr marL="1906145" indent="-347608">
              <a:spcBef>
                <a:spcPts val="601"/>
              </a:spcBef>
              <a:buAutoNum type="arabicParenR"/>
              <a:tabLst>
                <a:tab pos="1906715" algn="l"/>
              </a:tabLst>
            </a:pPr>
            <a:r>
              <a:rPr spc="-4" dirty="0"/>
              <a:t>Show</a:t>
            </a:r>
            <a:r>
              <a:rPr spc="-18" dirty="0"/>
              <a:t> </a:t>
            </a:r>
            <a:r>
              <a:rPr dirty="0"/>
              <a:t>next</a:t>
            </a:r>
            <a:r>
              <a:rPr spc="-27" dirty="0"/>
              <a:t> </a:t>
            </a:r>
            <a:r>
              <a:rPr spc="-4" dirty="0"/>
              <a:t>N</a:t>
            </a:r>
            <a:r>
              <a:rPr spc="9" dirty="0"/>
              <a:t> </a:t>
            </a:r>
            <a:r>
              <a:rPr spc="-4" dirty="0"/>
              <a:t>retrievals;</a:t>
            </a:r>
          </a:p>
          <a:p>
            <a:pPr marL="1906145" indent="-347608">
              <a:spcBef>
                <a:spcPts val="601"/>
              </a:spcBef>
              <a:buAutoNum type="arabicParenR"/>
              <a:tabLst>
                <a:tab pos="1906715" algn="l"/>
              </a:tabLst>
            </a:pPr>
            <a:r>
              <a:rPr spc="-4" dirty="0"/>
              <a:t>Show</a:t>
            </a:r>
            <a:r>
              <a:rPr spc="-18" dirty="0"/>
              <a:t> </a:t>
            </a:r>
            <a:r>
              <a:rPr dirty="0"/>
              <a:t>the</a:t>
            </a:r>
            <a:r>
              <a:rPr spc="-18" dirty="0"/>
              <a:t> </a:t>
            </a:r>
            <a:r>
              <a:rPr spc="-4" dirty="0"/>
              <a:t>Mth</a:t>
            </a:r>
            <a:r>
              <a:rPr spc="-13" dirty="0"/>
              <a:t> </a:t>
            </a:r>
            <a:r>
              <a:rPr spc="-4" dirty="0"/>
              <a:t>retrieved</a:t>
            </a:r>
            <a:r>
              <a:rPr spc="-9" dirty="0"/>
              <a:t> </a:t>
            </a:r>
            <a:r>
              <a:rPr spc="-4" dirty="0"/>
              <a:t>document;</a:t>
            </a:r>
          </a:p>
          <a:p>
            <a:pPr marL="1958001">
              <a:spcBef>
                <a:spcPts val="965"/>
              </a:spcBef>
            </a:pPr>
            <a:r>
              <a:rPr sz="2200" spc="-4" dirty="0">
                <a:solidFill>
                  <a:srgbClr val="0000CC"/>
                </a:solidFill>
              </a:rPr>
              <a:t>(document</a:t>
            </a:r>
            <a:r>
              <a:rPr sz="2200" spc="-22" dirty="0">
                <a:solidFill>
                  <a:srgbClr val="0000CC"/>
                </a:solidFill>
              </a:rPr>
              <a:t> </a:t>
            </a:r>
            <a:r>
              <a:rPr sz="2200" spc="-4" dirty="0">
                <a:solidFill>
                  <a:srgbClr val="0000CC"/>
                </a:solidFill>
              </a:rPr>
              <a:t>shown</a:t>
            </a:r>
            <a:r>
              <a:rPr sz="2200" spc="13" dirty="0">
                <a:solidFill>
                  <a:srgbClr val="0000CC"/>
                </a:solidFill>
              </a:rPr>
              <a:t> </a:t>
            </a:r>
            <a:r>
              <a:rPr sz="2200" dirty="0">
                <a:solidFill>
                  <a:srgbClr val="0000CC"/>
                </a:solidFill>
              </a:rPr>
              <a:t>in</a:t>
            </a:r>
            <a:r>
              <a:rPr sz="2200" spc="-27" dirty="0">
                <a:solidFill>
                  <a:srgbClr val="0000CC"/>
                </a:solidFill>
              </a:rPr>
              <a:t> </a:t>
            </a:r>
            <a:r>
              <a:rPr sz="2200" spc="-4" dirty="0">
                <a:solidFill>
                  <a:srgbClr val="0000CC"/>
                </a:solidFill>
              </a:rPr>
              <a:t>Firefox </a:t>
            </a:r>
            <a:r>
              <a:rPr sz="2200" dirty="0">
                <a:solidFill>
                  <a:srgbClr val="0000CC"/>
                </a:solidFill>
              </a:rPr>
              <a:t>window)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49235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04" y="345914"/>
            <a:ext cx="2366241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Running</a:t>
            </a:r>
            <a:r>
              <a:rPr spc="-72" dirty="0"/>
              <a:t> </a:t>
            </a:r>
            <a:r>
              <a:rPr dirty="0"/>
              <a:t>VSR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731" y="1632029"/>
            <a:ext cx="6781223" cy="369912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8546" marR="710602" indent="-307718">
              <a:spcBef>
                <a:spcPts val="85"/>
              </a:spcBef>
              <a:buClr>
                <a:srgbClr val="FF0000"/>
              </a:buClr>
              <a:buChar char="•"/>
              <a:tabLst>
                <a:tab pos="318546" algn="l"/>
                <a:tab pos="319115" algn="l"/>
              </a:tabLst>
            </a:pPr>
            <a:r>
              <a:rPr sz="2500" dirty="0">
                <a:latin typeface="Times New Roman"/>
                <a:cs typeface="Times New Roman"/>
              </a:rPr>
              <a:t>Invoke the system </a:t>
            </a:r>
            <a:r>
              <a:rPr sz="2500" spc="-4" dirty="0">
                <a:latin typeface="Times New Roman"/>
                <a:cs typeface="Times New Roman"/>
              </a:rPr>
              <a:t>using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13" dirty="0">
                <a:latin typeface="Times New Roman"/>
                <a:cs typeface="Times New Roman"/>
              </a:rPr>
              <a:t>main </a:t>
            </a:r>
            <a:r>
              <a:rPr sz="2500" spc="-9" dirty="0">
                <a:latin typeface="Times New Roman"/>
                <a:cs typeface="Times New Roman"/>
              </a:rPr>
              <a:t>method </a:t>
            </a:r>
            <a:r>
              <a:rPr sz="2500" spc="-4" dirty="0">
                <a:latin typeface="Times New Roman"/>
                <a:cs typeface="Times New Roman"/>
              </a:rPr>
              <a:t>of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InvertedIndex.</a:t>
            </a:r>
            <a:endParaRPr sz="2500" dirty="0">
              <a:latin typeface="Times New Roman"/>
              <a:cs typeface="Times New Roman"/>
            </a:endParaRPr>
          </a:p>
          <a:p>
            <a:pPr marL="678690" lvl="1" indent="-258142">
              <a:spcBef>
                <a:spcPts val="529"/>
              </a:spcBef>
              <a:buClr>
                <a:srgbClr val="00CC00"/>
              </a:buClr>
              <a:buChar char="–"/>
              <a:tabLst>
                <a:tab pos="678690" algn="l"/>
                <a:tab pos="679260" algn="l"/>
              </a:tabLst>
            </a:pP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java</a:t>
            </a:r>
            <a:r>
              <a:rPr sz="22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ir.vsr.InvertedIndex</a:t>
            </a:r>
            <a:r>
              <a:rPr sz="2200" spc="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&lt;corpus-directory&gt;</a:t>
            </a:r>
            <a:endParaRPr sz="2200" dirty="0">
              <a:latin typeface="Times New Roman"/>
              <a:cs typeface="Times New Roman"/>
            </a:endParaRPr>
          </a:p>
          <a:p>
            <a:pPr marL="678690" lvl="1" indent="-258142">
              <a:spcBef>
                <a:spcPts val="520"/>
              </a:spcBef>
              <a:buClr>
                <a:srgbClr val="00CC00"/>
              </a:buClr>
              <a:buChar char="–"/>
              <a:tabLst>
                <a:tab pos="678690" algn="l"/>
                <a:tab pos="679260" algn="l"/>
              </a:tabLst>
            </a:pP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Make 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sure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your </a:t>
            </a:r>
            <a:r>
              <a:rPr sz="2200" spc="-9" dirty="0">
                <a:solidFill>
                  <a:srgbClr val="333399"/>
                </a:solidFill>
                <a:latin typeface="Times New Roman"/>
                <a:cs typeface="Times New Roman"/>
              </a:rPr>
              <a:t>CLASSPATH</a:t>
            </a:r>
            <a:r>
              <a:rPr sz="2200" spc="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has</a:t>
            </a:r>
            <a:r>
              <a:rPr sz="2200" spc="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/u/mooney/ir-code</a:t>
            </a:r>
            <a:endParaRPr sz="2200" dirty="0">
              <a:latin typeface="Times New Roman"/>
              <a:cs typeface="Times New Roman"/>
            </a:endParaRPr>
          </a:p>
          <a:p>
            <a:pPr marL="318546" marR="4559" indent="-307718">
              <a:spcBef>
                <a:spcPts val="588"/>
              </a:spcBef>
              <a:buClr>
                <a:srgbClr val="FF0000"/>
              </a:buClr>
              <a:buChar char="•"/>
              <a:tabLst>
                <a:tab pos="318546" algn="l"/>
                <a:tab pos="319115" algn="l"/>
              </a:tabLst>
            </a:pPr>
            <a:r>
              <a:rPr sz="2500" spc="-4" dirty="0">
                <a:latin typeface="Times New Roman"/>
                <a:cs typeface="Times New Roman"/>
              </a:rPr>
              <a:t>Will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index all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files</a:t>
            </a:r>
            <a:r>
              <a:rPr sz="2500" dirty="0">
                <a:latin typeface="Times New Roman"/>
                <a:cs typeface="Times New Roman"/>
              </a:rPr>
              <a:t> in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directory</a:t>
            </a:r>
            <a:r>
              <a:rPr sz="2500" spc="-9" dirty="0">
                <a:latin typeface="Times New Roman"/>
                <a:cs typeface="Times New Roman"/>
              </a:rPr>
              <a:t> and</a:t>
            </a:r>
            <a:r>
              <a:rPr sz="2500" spc="22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then </a:t>
            </a:r>
            <a:r>
              <a:rPr sz="2500" spc="-4" dirty="0">
                <a:latin typeface="Times New Roman"/>
                <a:cs typeface="Times New Roman"/>
              </a:rPr>
              <a:t>process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queries interactively.</a:t>
            </a:r>
            <a:endParaRPr sz="2500" dirty="0">
              <a:latin typeface="Times New Roman"/>
              <a:cs typeface="Times New Roman"/>
            </a:endParaRPr>
          </a:p>
          <a:p>
            <a:pPr marL="318546" indent="-307718">
              <a:spcBef>
                <a:spcPts val="601"/>
              </a:spcBef>
              <a:buClr>
                <a:srgbClr val="FF0000"/>
              </a:buClr>
              <a:buChar char="•"/>
              <a:tabLst>
                <a:tab pos="318546" algn="l"/>
                <a:tab pos="319115" algn="l"/>
              </a:tabLst>
            </a:pPr>
            <a:r>
              <a:rPr sz="2500" spc="-4" dirty="0">
                <a:latin typeface="Times New Roman"/>
                <a:cs typeface="Times New Roman"/>
              </a:rPr>
              <a:t>Optional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flags</a:t>
            </a:r>
            <a:r>
              <a:rPr sz="2500" spc="-31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include:</a:t>
            </a:r>
            <a:endParaRPr sz="2500" dirty="0">
              <a:latin typeface="Times New Roman"/>
              <a:cs typeface="Times New Roman"/>
            </a:endParaRPr>
          </a:p>
          <a:p>
            <a:pPr marL="678690" lvl="1" indent="-258142">
              <a:spcBef>
                <a:spcPts val="529"/>
              </a:spcBef>
              <a:buClr>
                <a:srgbClr val="00CC00"/>
              </a:buClr>
              <a:buChar char="–"/>
              <a:tabLst>
                <a:tab pos="678690" algn="l"/>
                <a:tab pos="679260" algn="l"/>
                <a:tab pos="1723222" algn="l"/>
              </a:tabLst>
            </a:pP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“-html”:	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Strips</a:t>
            </a:r>
            <a:r>
              <a:rPr sz="2200" spc="-36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r>
              <a:rPr sz="22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tags</a:t>
            </a:r>
            <a:r>
              <a:rPr sz="22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from 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files</a:t>
            </a:r>
            <a:endParaRPr sz="2200" dirty="0">
              <a:latin typeface="Times New Roman"/>
              <a:cs typeface="Times New Roman"/>
            </a:endParaRPr>
          </a:p>
          <a:p>
            <a:pPr marL="678690" lvl="1" indent="-258142">
              <a:spcBef>
                <a:spcPts val="520"/>
              </a:spcBef>
              <a:buClr>
                <a:srgbClr val="00CC00"/>
              </a:buClr>
              <a:buChar char="–"/>
              <a:tabLst>
                <a:tab pos="678690" algn="l"/>
                <a:tab pos="679260" algn="l"/>
                <a:tab pos="1739749" algn="l"/>
              </a:tabLst>
            </a:pP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“-stem”:	Stems</a:t>
            </a:r>
            <a:r>
              <a:rPr sz="22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tokens</a:t>
            </a:r>
            <a:r>
              <a:rPr sz="22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99"/>
                </a:solidFill>
                <a:latin typeface="Times New Roman"/>
                <a:cs typeface="Times New Roman"/>
              </a:rPr>
              <a:t>with</a:t>
            </a:r>
            <a:r>
              <a:rPr sz="22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Porter</a:t>
            </a:r>
            <a:r>
              <a:rPr sz="22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99"/>
                </a:solidFill>
                <a:latin typeface="Times New Roman"/>
                <a:cs typeface="Times New Roman"/>
              </a:rPr>
              <a:t>stemmer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88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980" y="345914"/>
            <a:ext cx="6694054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Implementation</a:t>
            </a:r>
            <a:r>
              <a:rPr spc="22" dirty="0"/>
              <a:t> </a:t>
            </a:r>
            <a:r>
              <a:rPr dirty="0"/>
              <a:t>Based</a:t>
            </a:r>
            <a:r>
              <a:rPr spc="-9" dirty="0"/>
              <a:t> </a:t>
            </a:r>
            <a:r>
              <a:rPr dirty="0"/>
              <a:t>on</a:t>
            </a:r>
            <a:r>
              <a:rPr spc="-9" dirty="0"/>
              <a:t> </a:t>
            </a:r>
            <a:r>
              <a:rPr spc="-4" dirty="0"/>
              <a:t>Inverted </a:t>
            </a:r>
            <a:r>
              <a:rPr spc="-9" dirty="0"/>
              <a:t>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6" y="1630753"/>
            <a:ext cx="6917459" cy="376125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104282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In </a:t>
            </a:r>
            <a:r>
              <a:rPr sz="2900" dirty="0">
                <a:latin typeface="Times New Roman"/>
                <a:cs typeface="Times New Roman"/>
              </a:rPr>
              <a:t>practice, document</a:t>
            </a:r>
            <a:r>
              <a:rPr sz="2900" spc="-5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are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9" dirty="0">
                <a:latin typeface="Times New Roman"/>
                <a:cs typeface="Times New Roman"/>
              </a:rPr>
              <a:t>not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stored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directly; </a:t>
            </a:r>
            <a:r>
              <a:rPr sz="2900" spc="-9" dirty="0">
                <a:latin typeface="Times New Roman"/>
                <a:cs typeface="Times New Roman"/>
              </a:rPr>
              <a:t>an </a:t>
            </a:r>
            <a:r>
              <a:rPr sz="2900" dirty="0">
                <a:latin typeface="Times New Roman"/>
                <a:cs typeface="Times New Roman"/>
              </a:rPr>
              <a:t>inverted organization provides </a:t>
            </a:r>
            <a:r>
              <a:rPr sz="2900" spc="4" dirty="0">
                <a:latin typeface="Times New Roman"/>
                <a:cs typeface="Times New Roman"/>
              </a:rPr>
              <a:t> much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better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efficiency.</a:t>
            </a:r>
            <a:endParaRPr sz="2900">
              <a:latin typeface="Times New Roman"/>
              <a:cs typeface="Times New Roman"/>
            </a:endParaRPr>
          </a:p>
          <a:p>
            <a:pPr marL="319115" marR="122518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The keyword-to-document </a:t>
            </a:r>
            <a:r>
              <a:rPr sz="2900" spc="4" dirty="0">
                <a:latin typeface="Times New Roman"/>
                <a:cs typeface="Times New Roman"/>
              </a:rPr>
              <a:t>index </a:t>
            </a:r>
            <a:r>
              <a:rPr sz="2900" dirty="0">
                <a:latin typeface="Times New Roman"/>
                <a:cs typeface="Times New Roman"/>
              </a:rPr>
              <a:t>can be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implemented</a:t>
            </a:r>
            <a:r>
              <a:rPr sz="2900" spc="-6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as</a:t>
            </a:r>
            <a:r>
              <a:rPr sz="2900" dirty="0">
                <a:latin typeface="Times New Roman"/>
                <a:cs typeface="Times New Roman"/>
              </a:rPr>
              <a:t> a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hash</a:t>
            </a:r>
            <a:r>
              <a:rPr sz="2900" dirty="0">
                <a:latin typeface="Times New Roman"/>
                <a:cs typeface="Times New Roman"/>
              </a:rPr>
              <a:t> table,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sorted array,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or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18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tree-based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data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structure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(trie,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B-tree).</a:t>
            </a:r>
            <a:endParaRPr sz="2900">
              <a:latin typeface="Times New Roman"/>
              <a:cs typeface="Times New Roman"/>
            </a:endParaRPr>
          </a:p>
          <a:p>
            <a:pPr marL="319115" marR="4559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Critical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issue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logarithmic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or </a:t>
            </a:r>
            <a:r>
              <a:rPr sz="2900" spc="-4" dirty="0">
                <a:latin typeface="Times New Roman"/>
                <a:cs typeface="Times New Roman"/>
              </a:rPr>
              <a:t>constant-time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access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information.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98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340" y="345914"/>
            <a:ext cx="2459182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Inverted</a:t>
            </a:r>
            <a:r>
              <a:rPr spc="-58" dirty="0"/>
              <a:t> </a:t>
            </a:r>
            <a:r>
              <a:rPr dirty="0"/>
              <a:t>Index</a:t>
            </a:r>
          </a:p>
        </p:txBody>
      </p:sp>
      <p:sp>
        <p:nvSpPr>
          <p:cNvPr id="3" name="object 3"/>
          <p:cNvSpPr/>
          <p:nvPr/>
        </p:nvSpPr>
        <p:spPr>
          <a:xfrm>
            <a:off x="1934095" y="2768760"/>
            <a:ext cx="2067214" cy="2206999"/>
          </a:xfrm>
          <a:custGeom>
            <a:avLst/>
            <a:gdLst/>
            <a:ahLst/>
            <a:cxnLst/>
            <a:rect l="l" t="t" r="r" b="b"/>
            <a:pathLst>
              <a:path w="2273935" h="2501265">
                <a:moveTo>
                  <a:pt x="2273808" y="2113788"/>
                </a:moveTo>
                <a:lnTo>
                  <a:pt x="2241804" y="2113788"/>
                </a:lnTo>
                <a:lnTo>
                  <a:pt x="2241804" y="461772"/>
                </a:lnTo>
                <a:lnTo>
                  <a:pt x="2246376" y="461772"/>
                </a:lnTo>
                <a:lnTo>
                  <a:pt x="2246376" y="449580"/>
                </a:lnTo>
                <a:lnTo>
                  <a:pt x="2241804" y="449580"/>
                </a:lnTo>
                <a:lnTo>
                  <a:pt x="2241804" y="12192"/>
                </a:lnTo>
                <a:lnTo>
                  <a:pt x="2241804" y="6096"/>
                </a:lnTo>
                <a:lnTo>
                  <a:pt x="2241804" y="0"/>
                </a:lnTo>
                <a:lnTo>
                  <a:pt x="2229612" y="0"/>
                </a:lnTo>
                <a:lnTo>
                  <a:pt x="2229612" y="12192"/>
                </a:lnTo>
                <a:lnTo>
                  <a:pt x="2229612" y="449580"/>
                </a:lnTo>
                <a:lnTo>
                  <a:pt x="2229612" y="2476500"/>
                </a:lnTo>
                <a:lnTo>
                  <a:pt x="1517904" y="2476500"/>
                </a:lnTo>
                <a:lnTo>
                  <a:pt x="1517904" y="2127504"/>
                </a:lnTo>
                <a:lnTo>
                  <a:pt x="2229612" y="2127504"/>
                </a:lnTo>
                <a:lnTo>
                  <a:pt x="2229612" y="2113788"/>
                </a:lnTo>
                <a:lnTo>
                  <a:pt x="1517904" y="2113788"/>
                </a:lnTo>
                <a:lnTo>
                  <a:pt x="1517904" y="1688592"/>
                </a:lnTo>
                <a:lnTo>
                  <a:pt x="2229612" y="1688592"/>
                </a:lnTo>
                <a:lnTo>
                  <a:pt x="2229612" y="1676400"/>
                </a:lnTo>
                <a:lnTo>
                  <a:pt x="1517904" y="1676400"/>
                </a:lnTo>
                <a:lnTo>
                  <a:pt x="1517904" y="870204"/>
                </a:lnTo>
                <a:lnTo>
                  <a:pt x="2229612" y="870204"/>
                </a:lnTo>
                <a:lnTo>
                  <a:pt x="2229612" y="856475"/>
                </a:lnTo>
                <a:lnTo>
                  <a:pt x="1517904" y="856475"/>
                </a:lnTo>
                <a:lnTo>
                  <a:pt x="1517904" y="461772"/>
                </a:lnTo>
                <a:lnTo>
                  <a:pt x="2229612" y="461772"/>
                </a:lnTo>
                <a:lnTo>
                  <a:pt x="2229612" y="449580"/>
                </a:lnTo>
                <a:lnTo>
                  <a:pt x="1517904" y="449580"/>
                </a:lnTo>
                <a:lnTo>
                  <a:pt x="1517904" y="24371"/>
                </a:lnTo>
                <a:lnTo>
                  <a:pt x="1505712" y="24371"/>
                </a:lnTo>
                <a:lnTo>
                  <a:pt x="1505712" y="449580"/>
                </a:lnTo>
                <a:lnTo>
                  <a:pt x="18288" y="449580"/>
                </a:lnTo>
                <a:lnTo>
                  <a:pt x="18288" y="461772"/>
                </a:lnTo>
                <a:lnTo>
                  <a:pt x="1505712" y="461772"/>
                </a:lnTo>
                <a:lnTo>
                  <a:pt x="1505712" y="856475"/>
                </a:lnTo>
                <a:lnTo>
                  <a:pt x="1505712" y="870204"/>
                </a:lnTo>
                <a:lnTo>
                  <a:pt x="1505712" y="1676400"/>
                </a:lnTo>
                <a:lnTo>
                  <a:pt x="1505712" y="1688592"/>
                </a:lnTo>
                <a:lnTo>
                  <a:pt x="1505712" y="2113788"/>
                </a:lnTo>
                <a:lnTo>
                  <a:pt x="44196" y="2113788"/>
                </a:lnTo>
                <a:lnTo>
                  <a:pt x="44196" y="2127504"/>
                </a:lnTo>
                <a:lnTo>
                  <a:pt x="1505712" y="2127504"/>
                </a:lnTo>
                <a:lnTo>
                  <a:pt x="1505712" y="2476500"/>
                </a:lnTo>
                <a:lnTo>
                  <a:pt x="13716" y="2476500"/>
                </a:lnTo>
                <a:lnTo>
                  <a:pt x="13716" y="1688592"/>
                </a:lnTo>
                <a:lnTo>
                  <a:pt x="1505712" y="1688592"/>
                </a:lnTo>
                <a:lnTo>
                  <a:pt x="1505712" y="1676400"/>
                </a:lnTo>
                <a:lnTo>
                  <a:pt x="13716" y="1676400"/>
                </a:lnTo>
                <a:lnTo>
                  <a:pt x="13716" y="870204"/>
                </a:lnTo>
                <a:lnTo>
                  <a:pt x="1505712" y="870204"/>
                </a:lnTo>
                <a:lnTo>
                  <a:pt x="1505712" y="856475"/>
                </a:lnTo>
                <a:lnTo>
                  <a:pt x="13716" y="856475"/>
                </a:lnTo>
                <a:lnTo>
                  <a:pt x="13716" y="12192"/>
                </a:lnTo>
                <a:lnTo>
                  <a:pt x="2229612" y="12192"/>
                </a:lnTo>
                <a:lnTo>
                  <a:pt x="2229612" y="0"/>
                </a:lnTo>
                <a:lnTo>
                  <a:pt x="0" y="0"/>
                </a:lnTo>
                <a:lnTo>
                  <a:pt x="0" y="2488692"/>
                </a:lnTo>
                <a:lnTo>
                  <a:pt x="1505712" y="2488692"/>
                </a:lnTo>
                <a:lnTo>
                  <a:pt x="1505712" y="2500871"/>
                </a:lnTo>
                <a:lnTo>
                  <a:pt x="1517904" y="2500871"/>
                </a:lnTo>
                <a:lnTo>
                  <a:pt x="1517904" y="2488692"/>
                </a:lnTo>
                <a:lnTo>
                  <a:pt x="2241804" y="2488692"/>
                </a:lnTo>
                <a:lnTo>
                  <a:pt x="2241804" y="2482596"/>
                </a:lnTo>
                <a:lnTo>
                  <a:pt x="2241804" y="2476500"/>
                </a:lnTo>
                <a:lnTo>
                  <a:pt x="2241804" y="2127504"/>
                </a:lnTo>
                <a:lnTo>
                  <a:pt x="2273808" y="2127504"/>
                </a:lnTo>
                <a:lnTo>
                  <a:pt x="2273808" y="2113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2433" y="3181074"/>
            <a:ext cx="820305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d</a:t>
            </a:r>
            <a:r>
              <a:rPr spc="9" dirty="0">
                <a:latin typeface="Times New Roman"/>
                <a:cs typeface="Times New Roman"/>
              </a:rPr>
              <a:t>a</a:t>
            </a:r>
            <a:r>
              <a:rPr spc="-18" dirty="0">
                <a:latin typeface="Times New Roman"/>
                <a:cs typeface="Times New Roman"/>
              </a:rPr>
              <a:t>t</a:t>
            </a:r>
            <a:r>
              <a:rPr spc="9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spc="-9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329" y="4237192"/>
            <a:ext cx="704273" cy="67079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2" marR="4559" indent="-20515">
              <a:lnSpc>
                <a:spcPct val="118500"/>
              </a:lnSpc>
              <a:spcBef>
                <a:spcPts val="90"/>
              </a:spcBef>
            </a:pPr>
            <a:r>
              <a:rPr dirty="0">
                <a:latin typeface="Times New Roman"/>
                <a:cs typeface="Times New Roman"/>
              </a:rPr>
              <a:t>s</a:t>
            </a:r>
            <a:r>
              <a:rPr spc="-9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9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e  </a:t>
            </a:r>
            <a:r>
              <a:rPr spc="-4" dirty="0">
                <a:latin typeface="Times New Roman"/>
                <a:cs typeface="Times New Roman"/>
              </a:rPr>
              <a:t>system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6091" y="2784885"/>
            <a:ext cx="3868305" cy="2204197"/>
          </a:xfrm>
          <a:custGeom>
            <a:avLst/>
            <a:gdLst/>
            <a:ahLst/>
            <a:cxnLst/>
            <a:rect l="l" t="t" r="r" b="b"/>
            <a:pathLst>
              <a:path w="4255134" h="2498090">
                <a:moveTo>
                  <a:pt x="819912" y="196596"/>
                </a:moveTo>
                <a:lnTo>
                  <a:pt x="807720" y="190500"/>
                </a:lnTo>
                <a:lnTo>
                  <a:pt x="743712" y="158496"/>
                </a:lnTo>
                <a:lnTo>
                  <a:pt x="743712" y="190500"/>
                </a:lnTo>
                <a:lnTo>
                  <a:pt x="0" y="190500"/>
                </a:lnTo>
                <a:lnTo>
                  <a:pt x="0" y="204216"/>
                </a:lnTo>
                <a:lnTo>
                  <a:pt x="743712" y="204216"/>
                </a:lnTo>
                <a:lnTo>
                  <a:pt x="743712" y="234696"/>
                </a:lnTo>
                <a:lnTo>
                  <a:pt x="804672" y="204216"/>
                </a:lnTo>
                <a:lnTo>
                  <a:pt x="819912" y="196596"/>
                </a:lnTo>
                <a:close/>
              </a:path>
              <a:path w="4255134" h="2498090">
                <a:moveTo>
                  <a:pt x="838187" y="2292096"/>
                </a:moveTo>
                <a:lnTo>
                  <a:pt x="825995" y="2286000"/>
                </a:lnTo>
                <a:lnTo>
                  <a:pt x="761987" y="2253996"/>
                </a:lnTo>
                <a:lnTo>
                  <a:pt x="761987" y="2286000"/>
                </a:lnTo>
                <a:lnTo>
                  <a:pt x="19799" y="2286000"/>
                </a:lnTo>
                <a:lnTo>
                  <a:pt x="19799" y="2299716"/>
                </a:lnTo>
                <a:lnTo>
                  <a:pt x="761987" y="2299716"/>
                </a:lnTo>
                <a:lnTo>
                  <a:pt x="761987" y="2330196"/>
                </a:lnTo>
                <a:lnTo>
                  <a:pt x="822947" y="2299716"/>
                </a:lnTo>
                <a:lnTo>
                  <a:pt x="838187" y="2292096"/>
                </a:lnTo>
                <a:close/>
              </a:path>
              <a:path w="4255134" h="2498090">
                <a:moveTo>
                  <a:pt x="838187" y="1816620"/>
                </a:moveTo>
                <a:lnTo>
                  <a:pt x="825995" y="1810524"/>
                </a:lnTo>
                <a:lnTo>
                  <a:pt x="761987" y="1778520"/>
                </a:lnTo>
                <a:lnTo>
                  <a:pt x="761987" y="1810524"/>
                </a:lnTo>
                <a:lnTo>
                  <a:pt x="19799" y="1810524"/>
                </a:lnTo>
                <a:lnTo>
                  <a:pt x="19799" y="1822716"/>
                </a:lnTo>
                <a:lnTo>
                  <a:pt x="761987" y="1822716"/>
                </a:lnTo>
                <a:lnTo>
                  <a:pt x="761987" y="1854720"/>
                </a:lnTo>
                <a:lnTo>
                  <a:pt x="825995" y="1822716"/>
                </a:lnTo>
                <a:lnTo>
                  <a:pt x="838187" y="1816620"/>
                </a:lnTo>
                <a:close/>
              </a:path>
              <a:path w="4255134" h="2498090">
                <a:moveTo>
                  <a:pt x="1798320" y="2161032"/>
                </a:moveTo>
                <a:lnTo>
                  <a:pt x="1784604" y="2161032"/>
                </a:lnTo>
                <a:lnTo>
                  <a:pt x="1784604" y="2173224"/>
                </a:lnTo>
                <a:lnTo>
                  <a:pt x="1784604" y="2485644"/>
                </a:lnTo>
                <a:lnTo>
                  <a:pt x="864108" y="2485644"/>
                </a:lnTo>
                <a:lnTo>
                  <a:pt x="864108" y="2173224"/>
                </a:lnTo>
                <a:lnTo>
                  <a:pt x="1784604" y="2173224"/>
                </a:lnTo>
                <a:lnTo>
                  <a:pt x="1784604" y="2161032"/>
                </a:lnTo>
                <a:lnTo>
                  <a:pt x="851916" y="2161032"/>
                </a:lnTo>
                <a:lnTo>
                  <a:pt x="851916" y="2497836"/>
                </a:lnTo>
                <a:lnTo>
                  <a:pt x="1798320" y="2497836"/>
                </a:lnTo>
                <a:lnTo>
                  <a:pt x="1798320" y="2491740"/>
                </a:lnTo>
                <a:lnTo>
                  <a:pt x="1798320" y="2485644"/>
                </a:lnTo>
                <a:lnTo>
                  <a:pt x="1798320" y="2173224"/>
                </a:lnTo>
                <a:lnTo>
                  <a:pt x="1798320" y="2167128"/>
                </a:lnTo>
                <a:lnTo>
                  <a:pt x="1798320" y="2161032"/>
                </a:lnTo>
                <a:close/>
              </a:path>
              <a:path w="4255134" h="2498090">
                <a:moveTo>
                  <a:pt x="1816595" y="1664220"/>
                </a:moveTo>
                <a:lnTo>
                  <a:pt x="1804416" y="1664220"/>
                </a:lnTo>
                <a:lnTo>
                  <a:pt x="1804416" y="1987308"/>
                </a:lnTo>
                <a:lnTo>
                  <a:pt x="1816595" y="1987308"/>
                </a:lnTo>
                <a:lnTo>
                  <a:pt x="1816595" y="1664220"/>
                </a:lnTo>
                <a:close/>
              </a:path>
              <a:path w="4255134" h="2498090">
                <a:moveTo>
                  <a:pt x="2540495" y="495300"/>
                </a:moveTo>
                <a:lnTo>
                  <a:pt x="2528303" y="495300"/>
                </a:lnTo>
                <a:lnTo>
                  <a:pt x="2528303" y="509016"/>
                </a:lnTo>
                <a:lnTo>
                  <a:pt x="2528303" y="800100"/>
                </a:lnTo>
                <a:lnTo>
                  <a:pt x="845807" y="800100"/>
                </a:lnTo>
                <a:lnTo>
                  <a:pt x="845807" y="509016"/>
                </a:lnTo>
                <a:lnTo>
                  <a:pt x="2528303" y="509016"/>
                </a:lnTo>
                <a:lnTo>
                  <a:pt x="2528303" y="495300"/>
                </a:lnTo>
                <a:lnTo>
                  <a:pt x="832091" y="495300"/>
                </a:lnTo>
                <a:lnTo>
                  <a:pt x="832091" y="650748"/>
                </a:lnTo>
                <a:lnTo>
                  <a:pt x="825995" y="647700"/>
                </a:lnTo>
                <a:lnTo>
                  <a:pt x="761987" y="615696"/>
                </a:lnTo>
                <a:lnTo>
                  <a:pt x="761987" y="647700"/>
                </a:lnTo>
                <a:lnTo>
                  <a:pt x="19799" y="647700"/>
                </a:lnTo>
                <a:lnTo>
                  <a:pt x="19799" y="661416"/>
                </a:lnTo>
                <a:lnTo>
                  <a:pt x="761987" y="661416"/>
                </a:lnTo>
                <a:lnTo>
                  <a:pt x="761987" y="691896"/>
                </a:lnTo>
                <a:lnTo>
                  <a:pt x="822947" y="661416"/>
                </a:lnTo>
                <a:lnTo>
                  <a:pt x="832091" y="656844"/>
                </a:lnTo>
                <a:lnTo>
                  <a:pt x="832091" y="813816"/>
                </a:lnTo>
                <a:lnTo>
                  <a:pt x="2540495" y="813816"/>
                </a:lnTo>
                <a:lnTo>
                  <a:pt x="2540495" y="806196"/>
                </a:lnTo>
                <a:lnTo>
                  <a:pt x="2540495" y="800100"/>
                </a:lnTo>
                <a:lnTo>
                  <a:pt x="2540495" y="509016"/>
                </a:lnTo>
                <a:lnTo>
                  <a:pt x="2540495" y="501396"/>
                </a:lnTo>
                <a:lnTo>
                  <a:pt x="2540495" y="495300"/>
                </a:lnTo>
                <a:close/>
              </a:path>
              <a:path w="4255134" h="2498090">
                <a:moveTo>
                  <a:pt x="2616695" y="1664220"/>
                </a:moveTo>
                <a:lnTo>
                  <a:pt x="2604516" y="1664220"/>
                </a:lnTo>
                <a:lnTo>
                  <a:pt x="2604516" y="1987308"/>
                </a:lnTo>
                <a:lnTo>
                  <a:pt x="2616695" y="1987308"/>
                </a:lnTo>
                <a:lnTo>
                  <a:pt x="2616695" y="1664220"/>
                </a:lnTo>
                <a:close/>
              </a:path>
              <a:path w="4255134" h="2498090">
                <a:moveTo>
                  <a:pt x="3378695" y="0"/>
                </a:moveTo>
                <a:lnTo>
                  <a:pt x="3366503" y="0"/>
                </a:lnTo>
                <a:lnTo>
                  <a:pt x="3366503" y="13716"/>
                </a:lnTo>
                <a:lnTo>
                  <a:pt x="3366503" y="304800"/>
                </a:lnTo>
                <a:lnTo>
                  <a:pt x="845807" y="304800"/>
                </a:lnTo>
                <a:lnTo>
                  <a:pt x="845807" y="13716"/>
                </a:lnTo>
                <a:lnTo>
                  <a:pt x="3366503" y="13716"/>
                </a:lnTo>
                <a:lnTo>
                  <a:pt x="3366503" y="0"/>
                </a:lnTo>
                <a:lnTo>
                  <a:pt x="832091" y="0"/>
                </a:lnTo>
                <a:lnTo>
                  <a:pt x="832091" y="318516"/>
                </a:lnTo>
                <a:lnTo>
                  <a:pt x="3378695" y="318516"/>
                </a:lnTo>
                <a:lnTo>
                  <a:pt x="3378695" y="310896"/>
                </a:lnTo>
                <a:lnTo>
                  <a:pt x="3378695" y="304800"/>
                </a:lnTo>
                <a:lnTo>
                  <a:pt x="3378695" y="13716"/>
                </a:lnTo>
                <a:lnTo>
                  <a:pt x="3378695" y="6096"/>
                </a:lnTo>
                <a:lnTo>
                  <a:pt x="3378695" y="0"/>
                </a:lnTo>
                <a:close/>
              </a:path>
              <a:path w="4255134" h="2498090">
                <a:moveTo>
                  <a:pt x="4255008" y="1638300"/>
                </a:moveTo>
                <a:lnTo>
                  <a:pt x="4242816" y="1638300"/>
                </a:lnTo>
                <a:lnTo>
                  <a:pt x="4242816" y="1652016"/>
                </a:lnTo>
                <a:lnTo>
                  <a:pt x="4242816" y="1994916"/>
                </a:lnTo>
                <a:lnTo>
                  <a:pt x="864108" y="1994916"/>
                </a:lnTo>
                <a:lnTo>
                  <a:pt x="864108" y="1652016"/>
                </a:lnTo>
                <a:lnTo>
                  <a:pt x="4242816" y="1652016"/>
                </a:lnTo>
                <a:lnTo>
                  <a:pt x="4242816" y="1638300"/>
                </a:lnTo>
                <a:lnTo>
                  <a:pt x="851916" y="1638300"/>
                </a:lnTo>
                <a:lnTo>
                  <a:pt x="851916" y="2007108"/>
                </a:lnTo>
                <a:lnTo>
                  <a:pt x="4255008" y="2007108"/>
                </a:lnTo>
                <a:lnTo>
                  <a:pt x="4255008" y="2001012"/>
                </a:lnTo>
                <a:lnTo>
                  <a:pt x="4255008" y="1994916"/>
                </a:lnTo>
                <a:lnTo>
                  <a:pt x="4255008" y="1652016"/>
                </a:lnTo>
                <a:lnTo>
                  <a:pt x="4255008" y="1644396"/>
                </a:lnTo>
                <a:lnTo>
                  <a:pt x="4255008" y="163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40138" y="4219253"/>
            <a:ext cx="553605" cy="771266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43309">
              <a:spcBef>
                <a:spcPts val="94"/>
              </a:spcBef>
            </a:pPr>
            <a:r>
              <a:rPr spc="4" dirty="0">
                <a:latin typeface="Times New Roman"/>
                <a:cs typeface="Times New Roman"/>
              </a:rPr>
              <a:t>D</a:t>
            </a:r>
            <a:r>
              <a:rPr sz="1700" spc="6" baseline="-21367" dirty="0">
                <a:latin typeface="Times New Roman"/>
                <a:cs typeface="Times New Roman"/>
              </a:rPr>
              <a:t>2</a:t>
            </a:r>
            <a:r>
              <a:rPr spc="4" dirty="0">
                <a:latin typeface="Times New Roman"/>
                <a:cs typeface="Times New Roman"/>
              </a:rPr>
              <a:t>,</a:t>
            </a:r>
            <a:r>
              <a:rPr spc="-9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  <a:p>
            <a:pPr marL="34191">
              <a:spcBef>
                <a:spcPts val="1579"/>
              </a:spcBef>
            </a:pPr>
            <a:r>
              <a:rPr spc="4" dirty="0">
                <a:latin typeface="Times New Roman"/>
                <a:cs typeface="Times New Roman"/>
              </a:rPr>
              <a:t>D</a:t>
            </a:r>
            <a:r>
              <a:rPr sz="1700" spc="6" baseline="-21367" dirty="0">
                <a:latin typeface="Times New Roman"/>
                <a:cs typeface="Times New Roman"/>
              </a:rPr>
              <a:t>5</a:t>
            </a:r>
            <a:r>
              <a:rPr spc="4" dirty="0">
                <a:latin typeface="Times New Roman"/>
                <a:cs typeface="Times New Roman"/>
              </a:rPr>
              <a:t>,</a:t>
            </a:r>
            <a:r>
              <a:rPr spc="-9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5958" y="2789838"/>
            <a:ext cx="554759" cy="72894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4191">
              <a:spcBef>
                <a:spcPts val="94"/>
              </a:spcBef>
            </a:pPr>
            <a:r>
              <a:rPr spc="9" dirty="0">
                <a:latin typeface="Times New Roman"/>
                <a:cs typeface="Times New Roman"/>
              </a:rPr>
              <a:t>D</a:t>
            </a:r>
            <a:r>
              <a:rPr sz="1700" spc="13" baseline="-21367" dirty="0">
                <a:latin typeface="Times New Roman"/>
                <a:cs typeface="Times New Roman"/>
              </a:rPr>
              <a:t>7</a:t>
            </a:r>
            <a:r>
              <a:rPr spc="9" dirty="0">
                <a:latin typeface="Times New Roman"/>
                <a:cs typeface="Times New Roman"/>
              </a:rPr>
              <a:t>,</a:t>
            </a:r>
            <a:r>
              <a:rPr spc="-10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  <a:p>
            <a:pPr marL="45018">
              <a:spcBef>
                <a:spcPts val="1342"/>
              </a:spcBef>
            </a:pPr>
            <a:r>
              <a:rPr spc="4" dirty="0">
                <a:latin typeface="Times New Roman"/>
                <a:cs typeface="Times New Roman"/>
              </a:rPr>
              <a:t>D</a:t>
            </a:r>
            <a:r>
              <a:rPr sz="1700" spc="6" baseline="-21367" dirty="0">
                <a:latin typeface="Times New Roman"/>
                <a:cs typeface="Times New Roman"/>
              </a:rPr>
              <a:t>1</a:t>
            </a:r>
            <a:r>
              <a:rPr spc="4" dirty="0">
                <a:latin typeface="Times New Roman"/>
                <a:cs typeface="Times New Roman"/>
              </a:rPr>
              <a:t>,</a:t>
            </a:r>
            <a:r>
              <a:rPr spc="-9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42807" y="2213385"/>
            <a:ext cx="1697182" cy="2352115"/>
            <a:chOff x="5657088" y="2508503"/>
            <a:chExt cx="1866900" cy="2665730"/>
          </a:xfrm>
        </p:grpSpPr>
        <p:sp>
          <p:nvSpPr>
            <p:cNvPr id="10" name="object 10"/>
            <p:cNvSpPr/>
            <p:nvPr/>
          </p:nvSpPr>
          <p:spPr>
            <a:xfrm>
              <a:off x="5812536" y="3174504"/>
              <a:ext cx="1711960" cy="1999614"/>
            </a:xfrm>
            <a:custGeom>
              <a:avLst/>
              <a:gdLst/>
              <a:ahLst/>
              <a:cxnLst/>
              <a:rect l="l" t="t" r="r" b="b"/>
              <a:pathLst>
                <a:path w="1711959" h="1999614">
                  <a:moveTo>
                    <a:pt x="12192" y="3048"/>
                  </a:moveTo>
                  <a:lnTo>
                    <a:pt x="0" y="3048"/>
                  </a:lnTo>
                  <a:lnTo>
                    <a:pt x="0" y="326123"/>
                  </a:lnTo>
                  <a:lnTo>
                    <a:pt x="12192" y="326123"/>
                  </a:lnTo>
                  <a:lnTo>
                    <a:pt x="12192" y="3048"/>
                  </a:lnTo>
                  <a:close/>
                </a:path>
                <a:path w="1711959" h="1999614">
                  <a:moveTo>
                    <a:pt x="27432" y="490715"/>
                  </a:moveTo>
                  <a:lnTo>
                    <a:pt x="13716" y="490715"/>
                  </a:lnTo>
                  <a:lnTo>
                    <a:pt x="13716" y="813816"/>
                  </a:lnTo>
                  <a:lnTo>
                    <a:pt x="27432" y="813816"/>
                  </a:lnTo>
                  <a:lnTo>
                    <a:pt x="27432" y="490715"/>
                  </a:lnTo>
                  <a:close/>
                </a:path>
                <a:path w="1711959" h="1999614">
                  <a:moveTo>
                    <a:pt x="804659" y="0"/>
                  </a:moveTo>
                  <a:lnTo>
                    <a:pt x="792480" y="0"/>
                  </a:lnTo>
                  <a:lnTo>
                    <a:pt x="792480" y="323088"/>
                  </a:lnTo>
                  <a:lnTo>
                    <a:pt x="804659" y="323088"/>
                  </a:lnTo>
                  <a:lnTo>
                    <a:pt x="804659" y="0"/>
                  </a:lnTo>
                  <a:close/>
                </a:path>
                <a:path w="1711959" h="1999614">
                  <a:moveTo>
                    <a:pt x="1711439" y="1632204"/>
                  </a:moveTo>
                  <a:lnTo>
                    <a:pt x="1699260" y="1632204"/>
                  </a:lnTo>
                  <a:lnTo>
                    <a:pt x="1699260" y="1999488"/>
                  </a:lnTo>
                  <a:lnTo>
                    <a:pt x="1711439" y="1999488"/>
                  </a:lnTo>
                  <a:lnTo>
                    <a:pt x="1711439" y="163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3184" y="2514600"/>
              <a:ext cx="1069975" cy="365760"/>
            </a:xfrm>
            <a:custGeom>
              <a:avLst/>
              <a:gdLst/>
              <a:ahLst/>
              <a:cxnLst/>
              <a:rect l="l" t="t" r="r" b="b"/>
              <a:pathLst>
                <a:path w="1069975" h="365760">
                  <a:moveTo>
                    <a:pt x="1069848" y="365759"/>
                  </a:moveTo>
                  <a:lnTo>
                    <a:pt x="0" y="365759"/>
                  </a:lnTo>
                  <a:lnTo>
                    <a:pt x="0" y="0"/>
                  </a:lnTo>
                  <a:lnTo>
                    <a:pt x="1069848" y="0"/>
                  </a:lnTo>
                  <a:lnTo>
                    <a:pt x="1069848" y="365759"/>
                  </a:lnTo>
                  <a:close/>
                </a:path>
              </a:pathLst>
            </a:custGeom>
            <a:solidFill>
              <a:srgbClr val="05F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7088" y="2508503"/>
              <a:ext cx="1082040" cy="378460"/>
            </a:xfrm>
            <a:custGeom>
              <a:avLst/>
              <a:gdLst/>
              <a:ahLst/>
              <a:cxnLst/>
              <a:rect l="l" t="t" r="r" b="b"/>
              <a:pathLst>
                <a:path w="1082040" h="378460">
                  <a:moveTo>
                    <a:pt x="1082040" y="377952"/>
                  </a:moveTo>
                  <a:lnTo>
                    <a:pt x="0" y="377952"/>
                  </a:lnTo>
                  <a:lnTo>
                    <a:pt x="0" y="0"/>
                  </a:lnTo>
                  <a:lnTo>
                    <a:pt x="1082040" y="0"/>
                  </a:lnTo>
                  <a:lnTo>
                    <a:pt x="1082040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365760"/>
                  </a:lnTo>
                  <a:lnTo>
                    <a:pt x="6096" y="365760"/>
                  </a:lnTo>
                  <a:lnTo>
                    <a:pt x="12192" y="371856"/>
                  </a:lnTo>
                  <a:lnTo>
                    <a:pt x="1082040" y="371856"/>
                  </a:lnTo>
                  <a:lnTo>
                    <a:pt x="1082040" y="377952"/>
                  </a:lnTo>
                  <a:close/>
                </a:path>
                <a:path w="1082040" h="378460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1082040" h="378460">
                  <a:moveTo>
                    <a:pt x="1069848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1069848" y="6096"/>
                  </a:lnTo>
                  <a:lnTo>
                    <a:pt x="1069848" y="13716"/>
                  </a:lnTo>
                  <a:close/>
                </a:path>
                <a:path w="1082040" h="378460">
                  <a:moveTo>
                    <a:pt x="1069848" y="371856"/>
                  </a:moveTo>
                  <a:lnTo>
                    <a:pt x="1069848" y="6096"/>
                  </a:lnTo>
                  <a:lnTo>
                    <a:pt x="1075944" y="13716"/>
                  </a:lnTo>
                  <a:lnTo>
                    <a:pt x="1082040" y="13716"/>
                  </a:lnTo>
                  <a:lnTo>
                    <a:pt x="1082040" y="365760"/>
                  </a:lnTo>
                  <a:lnTo>
                    <a:pt x="1075944" y="365760"/>
                  </a:lnTo>
                  <a:lnTo>
                    <a:pt x="1069848" y="371856"/>
                  </a:lnTo>
                  <a:close/>
                </a:path>
                <a:path w="1082040" h="378460">
                  <a:moveTo>
                    <a:pt x="1082040" y="13716"/>
                  </a:moveTo>
                  <a:lnTo>
                    <a:pt x="1075944" y="13716"/>
                  </a:lnTo>
                  <a:lnTo>
                    <a:pt x="1069848" y="6096"/>
                  </a:lnTo>
                  <a:lnTo>
                    <a:pt x="1082040" y="6096"/>
                  </a:lnTo>
                  <a:lnTo>
                    <a:pt x="1082040" y="13716"/>
                  </a:lnTo>
                  <a:close/>
                </a:path>
                <a:path w="1082040" h="378460">
                  <a:moveTo>
                    <a:pt x="12192" y="371856"/>
                  </a:moveTo>
                  <a:lnTo>
                    <a:pt x="6096" y="365760"/>
                  </a:lnTo>
                  <a:lnTo>
                    <a:pt x="12192" y="365760"/>
                  </a:lnTo>
                  <a:lnTo>
                    <a:pt x="12192" y="371856"/>
                  </a:lnTo>
                  <a:close/>
                </a:path>
                <a:path w="1082040" h="378460">
                  <a:moveTo>
                    <a:pt x="1069848" y="371856"/>
                  </a:moveTo>
                  <a:lnTo>
                    <a:pt x="12192" y="371856"/>
                  </a:lnTo>
                  <a:lnTo>
                    <a:pt x="12192" y="365760"/>
                  </a:lnTo>
                  <a:lnTo>
                    <a:pt x="1069848" y="365760"/>
                  </a:lnTo>
                  <a:lnTo>
                    <a:pt x="1069848" y="371856"/>
                  </a:lnTo>
                  <a:close/>
                </a:path>
                <a:path w="1082040" h="378460">
                  <a:moveTo>
                    <a:pt x="1082040" y="371856"/>
                  </a:moveTo>
                  <a:lnTo>
                    <a:pt x="1069848" y="371856"/>
                  </a:lnTo>
                  <a:lnTo>
                    <a:pt x="1075944" y="365760"/>
                  </a:lnTo>
                  <a:lnTo>
                    <a:pt x="1082040" y="365760"/>
                  </a:lnTo>
                  <a:lnTo>
                    <a:pt x="1082040" y="371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65258" y="2286166"/>
            <a:ext cx="1120486" cy="82525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 indent="2279">
              <a:lnSpc>
                <a:spcPct val="147000"/>
              </a:lnSpc>
              <a:spcBef>
                <a:spcPts val="85"/>
              </a:spcBef>
            </a:pPr>
            <a:r>
              <a:rPr dirty="0">
                <a:latin typeface="Times New Roman"/>
                <a:cs typeface="Times New Roman"/>
              </a:rPr>
              <a:t>Index</a:t>
            </a:r>
            <a:r>
              <a:rPr spc="-81"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terms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computer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0416" y="2234958"/>
            <a:ext cx="230909" cy="872455"/>
          </a:xfrm>
          <a:prstGeom prst="rect">
            <a:avLst/>
          </a:prstGeom>
        </p:spPr>
        <p:txBody>
          <a:bodyPr vert="horz" wrap="square" lIns="0" tIns="162977" rIns="0" bIns="0" rtlCol="0">
            <a:spAutoFit/>
          </a:bodyPr>
          <a:lstStyle/>
          <a:p>
            <a:pPr marL="38750">
              <a:spcBef>
                <a:spcPts val="1283"/>
              </a:spcBef>
            </a:pPr>
            <a:r>
              <a:rPr i="1" dirty="0">
                <a:latin typeface="Times New Roman"/>
                <a:cs typeface="Times New Roman"/>
              </a:rPr>
              <a:t>df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194"/>
              </a:spcBef>
            </a:pPr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6633" y="3259146"/>
            <a:ext cx="139123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2737" y="4242061"/>
            <a:ext cx="139123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4092" y="4617287"/>
            <a:ext cx="139123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8349" y="2218765"/>
            <a:ext cx="972705" cy="296563"/>
          </a:xfrm>
          <a:prstGeom prst="rect">
            <a:avLst/>
          </a:prstGeom>
        </p:spPr>
        <p:txBody>
          <a:bodyPr vert="horz" wrap="square" lIns="0" tIns="19375" rIns="0" bIns="0" rtlCol="0">
            <a:spAutoFit/>
          </a:bodyPr>
          <a:lstStyle/>
          <a:p>
            <a:pPr marL="233638">
              <a:spcBef>
                <a:spcPts val="153"/>
              </a:spcBef>
            </a:pPr>
            <a:r>
              <a:rPr i="1" dirty="0">
                <a:latin typeface="Times New Roman"/>
                <a:cs typeface="Times New Roman"/>
              </a:rPr>
              <a:t>D</a:t>
            </a:r>
            <a:r>
              <a:rPr sz="1700" i="1" baseline="-21367" dirty="0">
                <a:latin typeface="Times New Roman"/>
                <a:cs typeface="Times New Roman"/>
              </a:rPr>
              <a:t>j</a:t>
            </a:r>
            <a:r>
              <a:rPr i="1" dirty="0">
                <a:latin typeface="Times New Roman"/>
                <a:cs typeface="Times New Roman"/>
              </a:rPr>
              <a:t>,</a:t>
            </a:r>
            <a:r>
              <a:rPr i="1" spc="-31" dirty="0">
                <a:latin typeface="Times New Roman"/>
                <a:cs typeface="Times New Roman"/>
              </a:rPr>
              <a:t> </a:t>
            </a:r>
            <a:r>
              <a:rPr i="1" spc="-4" dirty="0">
                <a:latin typeface="Times New Roman"/>
                <a:cs typeface="Times New Roman"/>
              </a:rPr>
              <a:t>tf</a:t>
            </a:r>
            <a:r>
              <a:rPr sz="1700" i="1" spc="-6" baseline="-21367" dirty="0">
                <a:latin typeface="Times New Roman"/>
                <a:cs typeface="Times New Roman"/>
              </a:rPr>
              <a:t>j</a:t>
            </a:r>
            <a:endParaRPr sz="1700" baseline="-213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52494" y="2522679"/>
            <a:ext cx="1006186" cy="274544"/>
          </a:xfrm>
          <a:custGeom>
            <a:avLst/>
            <a:gdLst/>
            <a:ahLst/>
            <a:cxnLst/>
            <a:rect l="l" t="t" r="r" b="b"/>
            <a:pathLst>
              <a:path w="1106804" h="311150">
                <a:moveTo>
                  <a:pt x="160032" y="306324"/>
                </a:moveTo>
                <a:lnTo>
                  <a:pt x="7632" y="0"/>
                </a:lnTo>
                <a:lnTo>
                  <a:pt x="0" y="4572"/>
                </a:lnTo>
                <a:lnTo>
                  <a:pt x="152400" y="310883"/>
                </a:lnTo>
                <a:lnTo>
                  <a:pt x="160032" y="306324"/>
                </a:lnTo>
                <a:close/>
              </a:path>
              <a:path w="1106804" h="311150">
                <a:moveTo>
                  <a:pt x="1106436" y="22847"/>
                </a:moveTo>
                <a:lnTo>
                  <a:pt x="1097280" y="16764"/>
                </a:lnTo>
                <a:lnTo>
                  <a:pt x="929652" y="306324"/>
                </a:lnTo>
                <a:lnTo>
                  <a:pt x="937272" y="310883"/>
                </a:lnTo>
                <a:lnTo>
                  <a:pt x="1106436" y="22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9534" y="5131005"/>
            <a:ext cx="914977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Index</a:t>
            </a:r>
            <a:r>
              <a:rPr spc="-7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file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35334" y="5063678"/>
            <a:ext cx="1233055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Postings</a:t>
            </a:r>
            <a:r>
              <a:rPr spc="-102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lists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5841" y="3752577"/>
            <a:ext cx="458355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73234" indent="-162407">
              <a:spcBef>
                <a:spcPts val="94"/>
              </a:spcBef>
              <a:buChar char="•"/>
              <a:tabLst>
                <a:tab pos="173804" algn="l"/>
              </a:tabLst>
            </a:pPr>
            <a:r>
              <a:rPr spc="67" dirty="0">
                <a:latin typeface="Cambria"/>
                <a:cs typeface="Cambria"/>
              </a:rPr>
              <a:t></a:t>
            </a:r>
            <a:r>
              <a:rPr spc="-386" dirty="0">
                <a:latin typeface="Cambria"/>
                <a:cs typeface="Cambria"/>
              </a:rPr>
              <a:t> </a:t>
            </a:r>
            <a:r>
              <a:rPr spc="-951" dirty="0">
                <a:latin typeface="Cambria"/>
                <a:cs typeface="Cambria"/>
              </a:rPr>
              <a:t></a:t>
            </a:r>
            <a:endParaRPr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874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522" y="345914"/>
            <a:ext cx="3368964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VSR</a:t>
            </a:r>
            <a:r>
              <a:rPr spc="-49" dirty="0"/>
              <a:t> </a:t>
            </a:r>
            <a:r>
              <a:rPr spc="-4" dirty="0"/>
              <a:t>Inverted</a:t>
            </a:r>
            <a:r>
              <a:rPr spc="4" dirty="0"/>
              <a:t> </a:t>
            </a:r>
            <a:r>
              <a:rPr spc="-9" dirty="0"/>
              <a:t>Index</a:t>
            </a:r>
          </a:p>
        </p:txBody>
      </p:sp>
      <p:sp>
        <p:nvSpPr>
          <p:cNvPr id="3" name="object 3"/>
          <p:cNvSpPr/>
          <p:nvPr/>
        </p:nvSpPr>
        <p:spPr>
          <a:xfrm>
            <a:off x="2280457" y="2213386"/>
            <a:ext cx="1398155" cy="886384"/>
          </a:xfrm>
          <a:custGeom>
            <a:avLst/>
            <a:gdLst/>
            <a:ahLst/>
            <a:cxnLst/>
            <a:rect l="l" t="t" r="r" b="b"/>
            <a:pathLst>
              <a:path w="1537970" h="1004570">
                <a:moveTo>
                  <a:pt x="1537716" y="1004316"/>
                </a:moveTo>
                <a:lnTo>
                  <a:pt x="0" y="1004316"/>
                </a:lnTo>
                <a:lnTo>
                  <a:pt x="0" y="0"/>
                </a:lnTo>
                <a:lnTo>
                  <a:pt x="1537716" y="0"/>
                </a:lnTo>
                <a:lnTo>
                  <a:pt x="1537716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lnTo>
                  <a:pt x="13716" y="990600"/>
                </a:lnTo>
                <a:lnTo>
                  <a:pt x="6096" y="990600"/>
                </a:lnTo>
                <a:lnTo>
                  <a:pt x="13716" y="996696"/>
                </a:lnTo>
                <a:lnTo>
                  <a:pt x="1537716" y="996696"/>
                </a:lnTo>
                <a:lnTo>
                  <a:pt x="1537716" y="1004316"/>
                </a:lnTo>
                <a:close/>
              </a:path>
              <a:path w="1537970" h="1004570">
                <a:moveTo>
                  <a:pt x="13716" y="13716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close/>
              </a:path>
              <a:path w="1537970" h="1004570">
                <a:moveTo>
                  <a:pt x="1524000" y="13716"/>
                </a:moveTo>
                <a:lnTo>
                  <a:pt x="13716" y="13716"/>
                </a:lnTo>
                <a:lnTo>
                  <a:pt x="13716" y="6096"/>
                </a:lnTo>
                <a:lnTo>
                  <a:pt x="1524000" y="6096"/>
                </a:lnTo>
                <a:lnTo>
                  <a:pt x="1524000" y="13716"/>
                </a:lnTo>
                <a:close/>
              </a:path>
              <a:path w="1537970" h="1004570">
                <a:moveTo>
                  <a:pt x="1524000" y="996696"/>
                </a:moveTo>
                <a:lnTo>
                  <a:pt x="1524000" y="6096"/>
                </a:lnTo>
                <a:lnTo>
                  <a:pt x="1530096" y="13716"/>
                </a:lnTo>
                <a:lnTo>
                  <a:pt x="1537716" y="13716"/>
                </a:lnTo>
                <a:lnTo>
                  <a:pt x="1537716" y="990600"/>
                </a:lnTo>
                <a:lnTo>
                  <a:pt x="1530096" y="990600"/>
                </a:lnTo>
                <a:lnTo>
                  <a:pt x="1524000" y="996696"/>
                </a:lnTo>
                <a:close/>
              </a:path>
              <a:path w="1537970" h="1004570">
                <a:moveTo>
                  <a:pt x="1537716" y="13716"/>
                </a:moveTo>
                <a:lnTo>
                  <a:pt x="1530096" y="13716"/>
                </a:lnTo>
                <a:lnTo>
                  <a:pt x="1524000" y="6096"/>
                </a:lnTo>
                <a:lnTo>
                  <a:pt x="1537716" y="6096"/>
                </a:lnTo>
                <a:lnTo>
                  <a:pt x="1537716" y="13716"/>
                </a:lnTo>
                <a:close/>
              </a:path>
              <a:path w="1537970" h="1004570">
                <a:moveTo>
                  <a:pt x="13716" y="996696"/>
                </a:moveTo>
                <a:lnTo>
                  <a:pt x="6096" y="990600"/>
                </a:lnTo>
                <a:lnTo>
                  <a:pt x="13716" y="990600"/>
                </a:lnTo>
                <a:lnTo>
                  <a:pt x="13716" y="996696"/>
                </a:lnTo>
                <a:close/>
              </a:path>
              <a:path w="1537970" h="1004570">
                <a:moveTo>
                  <a:pt x="1524000" y="996696"/>
                </a:moveTo>
                <a:lnTo>
                  <a:pt x="13716" y="996696"/>
                </a:lnTo>
                <a:lnTo>
                  <a:pt x="13716" y="990600"/>
                </a:lnTo>
                <a:lnTo>
                  <a:pt x="1524000" y="990600"/>
                </a:lnTo>
                <a:lnTo>
                  <a:pt x="1524000" y="996696"/>
                </a:lnTo>
                <a:close/>
              </a:path>
              <a:path w="1537970" h="1004570">
                <a:moveTo>
                  <a:pt x="1537716" y="996696"/>
                </a:moveTo>
                <a:lnTo>
                  <a:pt x="1524000" y="996696"/>
                </a:lnTo>
                <a:lnTo>
                  <a:pt x="1530096" y="990600"/>
                </a:lnTo>
                <a:lnTo>
                  <a:pt x="1537716" y="990600"/>
                </a:lnTo>
                <a:lnTo>
                  <a:pt x="1537716" y="99669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3316" y="2181674"/>
            <a:ext cx="935182" cy="774887"/>
          </a:xfrm>
          <a:prstGeom prst="rect">
            <a:avLst/>
          </a:prstGeom>
        </p:spPr>
        <p:txBody>
          <a:bodyPr vert="horz" wrap="square" lIns="0" tIns="140753" rIns="0" bIns="0" rtlCol="0">
            <a:spAutoFit/>
          </a:bodyPr>
          <a:lstStyle/>
          <a:p>
            <a:pPr marL="11397">
              <a:spcBef>
                <a:spcPts val="1108"/>
              </a:spcBef>
            </a:pPr>
            <a:r>
              <a:rPr dirty="0">
                <a:latin typeface="Times New Roman"/>
                <a:cs typeface="Times New Roman"/>
              </a:rPr>
              <a:t>HashMap</a:t>
            </a:r>
            <a:endParaRPr>
              <a:latin typeface="Times New Roman"/>
              <a:cs typeface="Times New Roman"/>
            </a:endParaRPr>
          </a:p>
          <a:p>
            <a:pPr marL="33051">
              <a:spcBef>
                <a:spcPts val="911"/>
              </a:spcBef>
            </a:pPr>
            <a:r>
              <a:rPr sz="1600" spc="-4" dirty="0">
                <a:latin typeface="Times New Roman"/>
                <a:cs typeface="Times New Roman"/>
              </a:rPr>
              <a:t>tokenHash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778" y="2343369"/>
            <a:ext cx="532245" cy="50706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3051" marR="4559" indent="-22224">
              <a:spcBef>
                <a:spcPts val="90"/>
              </a:spcBef>
            </a:pPr>
            <a:r>
              <a:rPr sz="1600" spc="-13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9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ing  token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3273" y="2588558"/>
            <a:ext cx="692727" cy="67235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76200"/>
                </a:moveTo>
                <a:lnTo>
                  <a:pt x="685800" y="0"/>
                </a:lnTo>
                <a:lnTo>
                  <a:pt x="749808" y="32004"/>
                </a:lnTo>
                <a:lnTo>
                  <a:pt x="699516" y="32004"/>
                </a:lnTo>
                <a:lnTo>
                  <a:pt x="699516" y="45720"/>
                </a:lnTo>
                <a:lnTo>
                  <a:pt x="746760" y="45720"/>
                </a:lnTo>
                <a:lnTo>
                  <a:pt x="685800" y="76200"/>
                </a:lnTo>
                <a:close/>
              </a:path>
              <a:path w="762000" h="76200">
                <a:moveTo>
                  <a:pt x="685800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685800" y="32004"/>
                </a:lnTo>
                <a:lnTo>
                  <a:pt x="685800" y="45720"/>
                </a:lnTo>
                <a:close/>
              </a:path>
              <a:path w="762000" h="76200">
                <a:moveTo>
                  <a:pt x="746760" y="45720"/>
                </a:moveTo>
                <a:lnTo>
                  <a:pt x="699516" y="45720"/>
                </a:lnTo>
                <a:lnTo>
                  <a:pt x="699516" y="32004"/>
                </a:lnTo>
                <a:lnTo>
                  <a:pt x="749808" y="32004"/>
                </a:lnTo>
                <a:lnTo>
                  <a:pt x="762000" y="38100"/>
                </a:lnTo>
                <a:lnTo>
                  <a:pt x="7467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39892" y="2040811"/>
            <a:ext cx="887845" cy="26445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99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ok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9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9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7289" y="2376954"/>
            <a:ext cx="589395" cy="50706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74944" marR="4559" indent="-164117">
              <a:spcBef>
                <a:spcPts val="90"/>
              </a:spcBef>
            </a:pPr>
            <a:r>
              <a:rPr sz="1600" dirty="0">
                <a:latin typeface="Times New Roman"/>
                <a:cs typeface="Times New Roman"/>
              </a:rPr>
              <a:t>double  idf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7138" y="2376954"/>
            <a:ext cx="835313" cy="50706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08271" marR="4559" indent="-97444">
              <a:spcBef>
                <a:spcPts val="90"/>
              </a:spcBef>
            </a:pPr>
            <a:r>
              <a:rPr sz="1600" spc="-4" dirty="0">
                <a:latin typeface="Times New Roman"/>
                <a:cs typeface="Times New Roman"/>
              </a:rPr>
              <a:t>A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9" dirty="0">
                <a:latin typeface="Times New Roman"/>
                <a:cs typeface="Times New Roman"/>
              </a:rPr>
              <a:t>r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31" dirty="0">
                <a:latin typeface="Times New Roman"/>
                <a:cs typeface="Times New Roman"/>
              </a:rPr>
              <a:t>y</a:t>
            </a:r>
            <a:r>
              <a:rPr sz="1600" spc="-4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ist  </a:t>
            </a:r>
            <a:r>
              <a:rPr sz="1600" spc="-4" dirty="0">
                <a:latin typeface="Times New Roman"/>
                <a:cs typeface="Times New Roman"/>
              </a:rPr>
              <a:t>occList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1454" y="2347856"/>
            <a:ext cx="2223655" cy="684679"/>
            <a:chOff x="4038600" y="2660903"/>
            <a:chExt cx="2446020" cy="775970"/>
          </a:xfrm>
        </p:grpSpPr>
        <p:sp>
          <p:nvSpPr>
            <p:cNvPr id="11" name="object 11"/>
            <p:cNvSpPr/>
            <p:nvPr/>
          </p:nvSpPr>
          <p:spPr>
            <a:xfrm>
              <a:off x="4489691" y="2660903"/>
              <a:ext cx="1995170" cy="775970"/>
            </a:xfrm>
            <a:custGeom>
              <a:avLst/>
              <a:gdLst/>
              <a:ahLst/>
              <a:cxnLst/>
              <a:rect l="l" t="t" r="r" b="b"/>
              <a:pathLst>
                <a:path w="1995170" h="775970">
                  <a:moveTo>
                    <a:pt x="1994916" y="0"/>
                  </a:moveTo>
                  <a:lnTo>
                    <a:pt x="1981200" y="0"/>
                  </a:lnTo>
                  <a:lnTo>
                    <a:pt x="1981200" y="13716"/>
                  </a:lnTo>
                  <a:lnTo>
                    <a:pt x="1981200" y="762000"/>
                  </a:lnTo>
                  <a:lnTo>
                    <a:pt x="851916" y="762000"/>
                  </a:lnTo>
                  <a:lnTo>
                    <a:pt x="851916" y="13716"/>
                  </a:lnTo>
                  <a:lnTo>
                    <a:pt x="1981200" y="13716"/>
                  </a:lnTo>
                  <a:lnTo>
                    <a:pt x="1981200" y="0"/>
                  </a:lnTo>
                  <a:lnTo>
                    <a:pt x="838200" y="0"/>
                  </a:lnTo>
                  <a:lnTo>
                    <a:pt x="838200" y="13716"/>
                  </a:lnTo>
                  <a:lnTo>
                    <a:pt x="838200" y="762000"/>
                  </a:lnTo>
                  <a:lnTo>
                    <a:pt x="13716" y="762000"/>
                  </a:lnTo>
                  <a:lnTo>
                    <a:pt x="13716" y="13716"/>
                  </a:lnTo>
                  <a:lnTo>
                    <a:pt x="838200" y="13716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775716"/>
                  </a:lnTo>
                  <a:lnTo>
                    <a:pt x="1994916" y="775716"/>
                  </a:lnTo>
                  <a:lnTo>
                    <a:pt x="1994916" y="768096"/>
                  </a:lnTo>
                  <a:lnTo>
                    <a:pt x="1994916" y="762000"/>
                  </a:lnTo>
                  <a:lnTo>
                    <a:pt x="1994916" y="13716"/>
                  </a:lnTo>
                  <a:lnTo>
                    <a:pt x="1994916" y="6096"/>
                  </a:lnTo>
                  <a:lnTo>
                    <a:pt x="1994916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8600" y="29336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76200"/>
                  </a:moveTo>
                  <a:lnTo>
                    <a:pt x="381000" y="0"/>
                  </a:lnTo>
                  <a:lnTo>
                    <a:pt x="445008" y="32004"/>
                  </a:lnTo>
                  <a:lnTo>
                    <a:pt x="394716" y="32004"/>
                  </a:lnTo>
                  <a:lnTo>
                    <a:pt x="394716" y="45720"/>
                  </a:lnTo>
                  <a:lnTo>
                    <a:pt x="441960" y="45720"/>
                  </a:lnTo>
                  <a:lnTo>
                    <a:pt x="381000" y="76200"/>
                  </a:lnTo>
                  <a:close/>
                </a:path>
                <a:path w="457200" h="76200">
                  <a:moveTo>
                    <a:pt x="381000" y="45720"/>
                  </a:moveTo>
                  <a:lnTo>
                    <a:pt x="0" y="45720"/>
                  </a:lnTo>
                  <a:lnTo>
                    <a:pt x="0" y="32004"/>
                  </a:lnTo>
                  <a:lnTo>
                    <a:pt x="381000" y="32004"/>
                  </a:lnTo>
                  <a:lnTo>
                    <a:pt x="381000" y="45720"/>
                  </a:lnTo>
                  <a:close/>
                </a:path>
                <a:path w="457200" h="76200">
                  <a:moveTo>
                    <a:pt x="441960" y="45720"/>
                  </a:moveTo>
                  <a:lnTo>
                    <a:pt x="394716" y="45720"/>
                  </a:lnTo>
                  <a:lnTo>
                    <a:pt x="394716" y="32004"/>
                  </a:lnTo>
                  <a:lnTo>
                    <a:pt x="445008" y="32004"/>
                  </a:lnTo>
                  <a:lnTo>
                    <a:pt x="457200" y="38100"/>
                  </a:lnTo>
                  <a:lnTo>
                    <a:pt x="441960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67120" y="4669678"/>
            <a:ext cx="486641" cy="26445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9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ount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6033" y="4064621"/>
            <a:ext cx="2304473" cy="145549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520842">
              <a:lnSpc>
                <a:spcPct val="125000"/>
              </a:lnSpc>
              <a:spcBef>
                <a:spcPts val="90"/>
              </a:spcBef>
              <a:tabLst>
                <a:tab pos="2046328" algn="l"/>
              </a:tabLst>
            </a:pPr>
            <a:r>
              <a:rPr sz="1600" spc="-9" dirty="0">
                <a:latin typeface="Times New Roman"/>
                <a:cs typeface="Times New Roman"/>
              </a:rPr>
              <a:t>TokenOccurence </a:t>
            </a:r>
            <a:r>
              <a:rPr sz="1600" spc="-4" dirty="0">
                <a:latin typeface="Times New Roman"/>
                <a:cs typeface="Times New Roman"/>
              </a:rPr>
              <a:t> D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9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600" spc="-13" dirty="0">
                <a:latin typeface="Times New Roman"/>
                <a:cs typeface="Times New Roman"/>
              </a:rPr>
              <a:t>m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nt</a:t>
            </a:r>
            <a:r>
              <a:rPr sz="1600" spc="-13" dirty="0">
                <a:latin typeface="Times New Roman"/>
                <a:cs typeface="Times New Roman"/>
              </a:rPr>
              <a:t>R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spc="-9" dirty="0">
                <a:latin typeface="Times New Roman"/>
                <a:cs typeface="Times New Roman"/>
              </a:rPr>
              <a:t>f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9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e	int</a:t>
            </a:r>
            <a:endParaRPr sz="1600">
              <a:latin typeface="Times New Roman"/>
              <a:cs typeface="Times New Roman"/>
            </a:endParaRPr>
          </a:p>
          <a:p>
            <a:pPr marL="558452"/>
            <a:r>
              <a:rPr sz="1600" dirty="0">
                <a:latin typeface="Times New Roman"/>
                <a:cs typeface="Times New Roman"/>
              </a:rPr>
              <a:t>docRef</a:t>
            </a:r>
            <a:endParaRPr sz="1600">
              <a:latin typeface="Times New Roman"/>
              <a:cs typeface="Times New Roman"/>
            </a:endParaRPr>
          </a:p>
          <a:p>
            <a:pPr marL="444482" marR="857623" indent="-22224">
              <a:spcBef>
                <a:spcPts val="700"/>
              </a:spcBef>
              <a:tabLst>
                <a:tab pos="872439" algn="l"/>
              </a:tabLst>
            </a:pPr>
            <a:r>
              <a:rPr sz="1600" spc="-4" dirty="0">
                <a:latin typeface="Times New Roman"/>
                <a:cs typeface="Times New Roman"/>
              </a:rPr>
              <a:t>File</a:t>
            </a:r>
            <a:r>
              <a:rPr sz="1600" dirty="0">
                <a:latin typeface="Times New Roman"/>
                <a:cs typeface="Times New Roman"/>
              </a:rPr>
              <a:t> double </a:t>
            </a:r>
            <a:r>
              <a:rPr sz="1600" spc="-395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file	</a:t>
            </a:r>
            <a:r>
              <a:rPr sz="1600" dirty="0">
                <a:latin typeface="Times New Roman"/>
                <a:cs typeface="Times New Roman"/>
              </a:rPr>
              <a:t>length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9913" y="4095973"/>
            <a:ext cx="6870700" cy="1693209"/>
          </a:xfrm>
          <a:custGeom>
            <a:avLst/>
            <a:gdLst/>
            <a:ahLst/>
            <a:cxnLst/>
            <a:rect l="l" t="t" r="r" b="b"/>
            <a:pathLst>
              <a:path w="7557770" h="1918970">
                <a:moveTo>
                  <a:pt x="1918716" y="1028700"/>
                </a:moveTo>
                <a:lnTo>
                  <a:pt x="1905000" y="1028700"/>
                </a:lnTo>
                <a:lnTo>
                  <a:pt x="1905000" y="1042416"/>
                </a:lnTo>
                <a:lnTo>
                  <a:pt x="1905000" y="1638300"/>
                </a:lnTo>
                <a:lnTo>
                  <a:pt x="1156703" y="1638300"/>
                </a:lnTo>
                <a:lnTo>
                  <a:pt x="1156703" y="1042416"/>
                </a:lnTo>
                <a:lnTo>
                  <a:pt x="1905000" y="1042416"/>
                </a:lnTo>
                <a:lnTo>
                  <a:pt x="1905000" y="1028700"/>
                </a:lnTo>
                <a:lnTo>
                  <a:pt x="1142987" y="1028700"/>
                </a:lnTo>
                <a:lnTo>
                  <a:pt x="1142987" y="1042416"/>
                </a:lnTo>
                <a:lnTo>
                  <a:pt x="1142987" y="1638300"/>
                </a:lnTo>
                <a:lnTo>
                  <a:pt x="623316" y="1638300"/>
                </a:lnTo>
                <a:lnTo>
                  <a:pt x="623316" y="1042416"/>
                </a:lnTo>
                <a:lnTo>
                  <a:pt x="1142987" y="1042416"/>
                </a:lnTo>
                <a:lnTo>
                  <a:pt x="1142987" y="1028700"/>
                </a:lnTo>
                <a:lnTo>
                  <a:pt x="609600" y="1028700"/>
                </a:lnTo>
                <a:lnTo>
                  <a:pt x="609600" y="1652016"/>
                </a:lnTo>
                <a:lnTo>
                  <a:pt x="1918716" y="1652016"/>
                </a:lnTo>
                <a:lnTo>
                  <a:pt x="1918716" y="1644396"/>
                </a:lnTo>
                <a:lnTo>
                  <a:pt x="1918716" y="1638300"/>
                </a:lnTo>
                <a:lnTo>
                  <a:pt x="1918716" y="1042416"/>
                </a:lnTo>
                <a:lnTo>
                  <a:pt x="1918716" y="1034796"/>
                </a:lnTo>
                <a:lnTo>
                  <a:pt x="1918716" y="1028700"/>
                </a:lnTo>
                <a:close/>
              </a:path>
              <a:path w="7557770" h="1918970">
                <a:moveTo>
                  <a:pt x="3137916" y="381000"/>
                </a:moveTo>
                <a:lnTo>
                  <a:pt x="3124200" y="381000"/>
                </a:lnTo>
                <a:lnTo>
                  <a:pt x="3124200" y="394716"/>
                </a:lnTo>
                <a:lnTo>
                  <a:pt x="3124200" y="1752600"/>
                </a:lnTo>
                <a:lnTo>
                  <a:pt x="2299703" y="1752600"/>
                </a:lnTo>
                <a:lnTo>
                  <a:pt x="2299703" y="394716"/>
                </a:lnTo>
                <a:lnTo>
                  <a:pt x="3124200" y="394716"/>
                </a:lnTo>
                <a:lnTo>
                  <a:pt x="3124200" y="381000"/>
                </a:lnTo>
                <a:lnTo>
                  <a:pt x="2285987" y="381000"/>
                </a:lnTo>
                <a:lnTo>
                  <a:pt x="2285987" y="394716"/>
                </a:lnTo>
                <a:lnTo>
                  <a:pt x="2285987" y="1752600"/>
                </a:lnTo>
                <a:lnTo>
                  <a:pt x="166116" y="1752600"/>
                </a:lnTo>
                <a:lnTo>
                  <a:pt x="166116" y="394716"/>
                </a:lnTo>
                <a:lnTo>
                  <a:pt x="2285987" y="394716"/>
                </a:lnTo>
                <a:lnTo>
                  <a:pt x="2285987" y="381000"/>
                </a:lnTo>
                <a:lnTo>
                  <a:pt x="152400" y="381000"/>
                </a:lnTo>
                <a:lnTo>
                  <a:pt x="152400" y="1766316"/>
                </a:lnTo>
                <a:lnTo>
                  <a:pt x="3137916" y="1766316"/>
                </a:lnTo>
                <a:lnTo>
                  <a:pt x="3137916" y="1758696"/>
                </a:lnTo>
                <a:lnTo>
                  <a:pt x="3137916" y="1752600"/>
                </a:lnTo>
                <a:lnTo>
                  <a:pt x="3137916" y="394716"/>
                </a:lnTo>
                <a:lnTo>
                  <a:pt x="3137916" y="387096"/>
                </a:lnTo>
                <a:lnTo>
                  <a:pt x="3137916" y="381000"/>
                </a:lnTo>
                <a:close/>
              </a:path>
              <a:path w="7557770" h="1918970">
                <a:moveTo>
                  <a:pt x="7557516" y="0"/>
                </a:moveTo>
                <a:lnTo>
                  <a:pt x="7543800" y="0"/>
                </a:lnTo>
                <a:lnTo>
                  <a:pt x="7543800" y="13716"/>
                </a:lnTo>
                <a:lnTo>
                  <a:pt x="7543800" y="1905000"/>
                </a:lnTo>
                <a:lnTo>
                  <a:pt x="13716" y="1905000"/>
                </a:lnTo>
                <a:lnTo>
                  <a:pt x="13716" y="13716"/>
                </a:lnTo>
                <a:lnTo>
                  <a:pt x="7543800" y="13716"/>
                </a:lnTo>
                <a:lnTo>
                  <a:pt x="7543800" y="0"/>
                </a:lnTo>
                <a:lnTo>
                  <a:pt x="0" y="0"/>
                </a:lnTo>
                <a:lnTo>
                  <a:pt x="0" y="1918716"/>
                </a:lnTo>
                <a:lnTo>
                  <a:pt x="7557516" y="1918716"/>
                </a:lnTo>
                <a:lnTo>
                  <a:pt x="7557516" y="1911096"/>
                </a:lnTo>
                <a:lnTo>
                  <a:pt x="7557516" y="1905000"/>
                </a:lnTo>
                <a:lnTo>
                  <a:pt x="7557516" y="13716"/>
                </a:lnTo>
                <a:lnTo>
                  <a:pt x="7557516" y="6096"/>
                </a:lnTo>
                <a:lnTo>
                  <a:pt x="755751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4039" y="4125132"/>
            <a:ext cx="1431059" cy="26445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9" dirty="0">
                <a:latin typeface="Times New Roman"/>
                <a:cs typeface="Times New Roman"/>
              </a:rPr>
              <a:t>TokenOccurence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7285" y="4427690"/>
            <a:ext cx="486641" cy="506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118529">
              <a:spcBef>
                <a:spcPts val="90"/>
              </a:spcBef>
            </a:pPr>
            <a:r>
              <a:rPr sz="1600" dirty="0">
                <a:latin typeface="Times New Roman"/>
                <a:cs typeface="Times New Roman"/>
              </a:rPr>
              <a:t>int </a:t>
            </a:r>
            <a:r>
              <a:rPr sz="1600" spc="4" dirty="0">
                <a:latin typeface="Times New Roman"/>
                <a:cs typeface="Times New Roman"/>
              </a:rPr>
              <a:t> </a:t>
            </a:r>
            <a:r>
              <a:rPr sz="1600" spc="9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ount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6275" y="4427690"/>
            <a:ext cx="1734705" cy="10780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557882" marR="4559" indent="-547055">
              <a:spcBef>
                <a:spcPts val="90"/>
              </a:spcBef>
            </a:pPr>
            <a:r>
              <a:rPr sz="1600" spc="-4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9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600" spc="-13" dirty="0">
                <a:latin typeface="Times New Roman"/>
                <a:cs typeface="Times New Roman"/>
              </a:rPr>
              <a:t>m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nt</a:t>
            </a:r>
            <a:r>
              <a:rPr sz="1600" spc="-13" dirty="0">
                <a:latin typeface="Times New Roman"/>
                <a:cs typeface="Times New Roman"/>
              </a:rPr>
              <a:t>R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spc="-9" dirty="0">
                <a:latin typeface="Times New Roman"/>
                <a:cs typeface="Times New Roman"/>
              </a:rPr>
              <a:t>f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9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e  docRef</a:t>
            </a:r>
            <a:endParaRPr sz="1600">
              <a:latin typeface="Times New Roman"/>
              <a:cs typeface="Times New Roman"/>
            </a:endParaRPr>
          </a:p>
          <a:p>
            <a:pPr marL="444482" marR="295182" indent="-22224">
              <a:spcBef>
                <a:spcPts val="700"/>
              </a:spcBef>
              <a:tabLst>
                <a:tab pos="872439" algn="l"/>
              </a:tabLst>
            </a:pPr>
            <a:r>
              <a:rPr sz="1600" spc="-4" dirty="0">
                <a:latin typeface="Times New Roman"/>
                <a:cs typeface="Times New Roman"/>
              </a:rPr>
              <a:t>File</a:t>
            </a:r>
            <a:r>
              <a:rPr sz="1600" dirty="0">
                <a:latin typeface="Times New Roman"/>
                <a:cs typeface="Times New Roman"/>
              </a:rPr>
              <a:t> double </a:t>
            </a:r>
            <a:r>
              <a:rPr sz="1600" spc="-395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file	</a:t>
            </a:r>
            <a:r>
              <a:rPr sz="1600" dirty="0">
                <a:latin typeface="Times New Roman"/>
                <a:cs typeface="Times New Roman"/>
              </a:rPr>
              <a:t>length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8639" y="3025588"/>
            <a:ext cx="2714336" cy="2628900"/>
            <a:chOff x="4794503" y="3429000"/>
            <a:chExt cx="2985770" cy="2979420"/>
          </a:xfrm>
        </p:grpSpPr>
        <p:sp>
          <p:nvSpPr>
            <p:cNvPr id="20" name="object 20"/>
            <p:cNvSpPr/>
            <p:nvPr/>
          </p:nvSpPr>
          <p:spPr>
            <a:xfrm>
              <a:off x="4794491" y="5023103"/>
              <a:ext cx="2985770" cy="1385570"/>
            </a:xfrm>
            <a:custGeom>
              <a:avLst/>
              <a:gdLst/>
              <a:ahLst/>
              <a:cxnLst/>
              <a:rect l="l" t="t" r="r" b="b"/>
              <a:pathLst>
                <a:path w="2985770" h="1385570">
                  <a:moveTo>
                    <a:pt x="1766316" y="647700"/>
                  </a:moveTo>
                  <a:lnTo>
                    <a:pt x="1752600" y="647700"/>
                  </a:lnTo>
                  <a:lnTo>
                    <a:pt x="1752600" y="661416"/>
                  </a:lnTo>
                  <a:lnTo>
                    <a:pt x="1752600" y="1257300"/>
                  </a:lnTo>
                  <a:lnTo>
                    <a:pt x="1004316" y="1257300"/>
                  </a:lnTo>
                  <a:lnTo>
                    <a:pt x="1004316" y="661416"/>
                  </a:lnTo>
                  <a:lnTo>
                    <a:pt x="1752600" y="661416"/>
                  </a:lnTo>
                  <a:lnTo>
                    <a:pt x="1752600" y="647700"/>
                  </a:lnTo>
                  <a:lnTo>
                    <a:pt x="990600" y="647700"/>
                  </a:lnTo>
                  <a:lnTo>
                    <a:pt x="990600" y="661416"/>
                  </a:lnTo>
                  <a:lnTo>
                    <a:pt x="990600" y="1257300"/>
                  </a:lnTo>
                  <a:lnTo>
                    <a:pt x="470916" y="1257300"/>
                  </a:lnTo>
                  <a:lnTo>
                    <a:pt x="470916" y="661416"/>
                  </a:lnTo>
                  <a:lnTo>
                    <a:pt x="990600" y="661416"/>
                  </a:lnTo>
                  <a:lnTo>
                    <a:pt x="990600" y="647700"/>
                  </a:lnTo>
                  <a:lnTo>
                    <a:pt x="457200" y="647700"/>
                  </a:lnTo>
                  <a:lnTo>
                    <a:pt x="457200" y="1271016"/>
                  </a:lnTo>
                  <a:lnTo>
                    <a:pt x="1766316" y="1271016"/>
                  </a:lnTo>
                  <a:lnTo>
                    <a:pt x="1766316" y="1263396"/>
                  </a:lnTo>
                  <a:lnTo>
                    <a:pt x="1766316" y="1257300"/>
                  </a:lnTo>
                  <a:lnTo>
                    <a:pt x="1766316" y="661416"/>
                  </a:lnTo>
                  <a:lnTo>
                    <a:pt x="1766316" y="653796"/>
                  </a:lnTo>
                  <a:lnTo>
                    <a:pt x="1766316" y="647700"/>
                  </a:lnTo>
                  <a:close/>
                </a:path>
                <a:path w="2985770" h="1385570">
                  <a:moveTo>
                    <a:pt x="2985516" y="0"/>
                  </a:moveTo>
                  <a:lnTo>
                    <a:pt x="2971800" y="0"/>
                  </a:lnTo>
                  <a:lnTo>
                    <a:pt x="2971800" y="13716"/>
                  </a:lnTo>
                  <a:lnTo>
                    <a:pt x="2971800" y="1371600"/>
                  </a:lnTo>
                  <a:lnTo>
                    <a:pt x="2147316" y="1371600"/>
                  </a:lnTo>
                  <a:lnTo>
                    <a:pt x="2147316" y="13716"/>
                  </a:lnTo>
                  <a:lnTo>
                    <a:pt x="2971800" y="13716"/>
                  </a:lnTo>
                  <a:lnTo>
                    <a:pt x="2971800" y="0"/>
                  </a:lnTo>
                  <a:lnTo>
                    <a:pt x="2133600" y="0"/>
                  </a:lnTo>
                  <a:lnTo>
                    <a:pt x="2133600" y="13716"/>
                  </a:lnTo>
                  <a:lnTo>
                    <a:pt x="2133600" y="1371600"/>
                  </a:lnTo>
                  <a:lnTo>
                    <a:pt x="13716" y="1371600"/>
                  </a:lnTo>
                  <a:lnTo>
                    <a:pt x="13716" y="13716"/>
                  </a:lnTo>
                  <a:lnTo>
                    <a:pt x="2133600" y="13716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385316"/>
                  </a:lnTo>
                  <a:lnTo>
                    <a:pt x="2985516" y="1385316"/>
                  </a:lnTo>
                  <a:lnTo>
                    <a:pt x="2985516" y="1377696"/>
                  </a:lnTo>
                  <a:lnTo>
                    <a:pt x="2985516" y="1371600"/>
                  </a:lnTo>
                  <a:lnTo>
                    <a:pt x="2985516" y="13716"/>
                  </a:lnTo>
                  <a:lnTo>
                    <a:pt x="2985516" y="6096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5499" y="342900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45720" y="1156716"/>
                  </a:moveTo>
                  <a:lnTo>
                    <a:pt x="32004" y="1156716"/>
                  </a:lnTo>
                  <a:lnTo>
                    <a:pt x="32004" y="0"/>
                  </a:lnTo>
                  <a:lnTo>
                    <a:pt x="45720" y="0"/>
                  </a:lnTo>
                  <a:lnTo>
                    <a:pt x="45720" y="1156716"/>
                  </a:lnTo>
                  <a:close/>
                </a:path>
                <a:path w="76200" h="1219200">
                  <a:moveTo>
                    <a:pt x="38100" y="1219200"/>
                  </a:moveTo>
                  <a:lnTo>
                    <a:pt x="0" y="1143000"/>
                  </a:lnTo>
                  <a:lnTo>
                    <a:pt x="32004" y="1143000"/>
                  </a:lnTo>
                  <a:lnTo>
                    <a:pt x="32004" y="1156716"/>
                  </a:lnTo>
                  <a:lnTo>
                    <a:pt x="69341" y="1156716"/>
                  </a:lnTo>
                  <a:lnTo>
                    <a:pt x="38100" y="1219200"/>
                  </a:lnTo>
                  <a:close/>
                </a:path>
                <a:path w="76200" h="1219200">
                  <a:moveTo>
                    <a:pt x="69341" y="1156716"/>
                  </a:moveTo>
                  <a:lnTo>
                    <a:pt x="45720" y="1156716"/>
                  </a:lnTo>
                  <a:lnTo>
                    <a:pt x="45720" y="1143000"/>
                  </a:lnTo>
                  <a:lnTo>
                    <a:pt x="76200" y="1143000"/>
                  </a:lnTo>
                  <a:lnTo>
                    <a:pt x="69341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43815" y="4520461"/>
            <a:ext cx="484909" cy="56029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3600" spc="-4" dirty="0">
                <a:latin typeface="Times New Roman"/>
                <a:cs typeface="Times New Roman"/>
              </a:rPr>
              <a:t>…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7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94" y="345914"/>
            <a:ext cx="4491182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Creating</a:t>
            </a:r>
            <a:r>
              <a:rPr spc="-18" dirty="0"/>
              <a:t> </a:t>
            </a:r>
            <a:r>
              <a:rPr spc="9" dirty="0"/>
              <a:t>an</a:t>
            </a:r>
            <a:r>
              <a:rPr spc="-13" dirty="0"/>
              <a:t> </a:t>
            </a:r>
            <a:r>
              <a:rPr spc="-4" dirty="0"/>
              <a:t>Inverted</a:t>
            </a:r>
            <a:r>
              <a:rPr spc="-18" dirty="0"/>
              <a:t> </a:t>
            </a:r>
            <a:r>
              <a:rPr dirty="0"/>
              <a:t>Index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827" y="1556239"/>
            <a:ext cx="7362536" cy="4243516"/>
          </a:xfrm>
          <a:prstGeom prst="rect">
            <a:avLst/>
          </a:prstGeom>
        </p:spPr>
        <p:txBody>
          <a:bodyPr vert="horz" wrap="square" lIns="0" tIns="49576" rIns="0" bIns="0" rtlCol="0">
            <a:spAutoFit/>
          </a:bodyPr>
          <a:lstStyle/>
          <a:p>
            <a:pPr marL="11397">
              <a:spcBef>
                <a:spcPts val="389"/>
              </a:spcBef>
            </a:pPr>
            <a:r>
              <a:rPr sz="2500" spc="-9" dirty="0">
                <a:latin typeface="Times New Roman"/>
                <a:cs typeface="Times New Roman"/>
              </a:rPr>
              <a:t>Create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an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empty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HashMap,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H;</a:t>
            </a:r>
            <a:endParaRPr sz="2500">
              <a:latin typeface="Times New Roman"/>
              <a:cs typeface="Times New Roman"/>
            </a:endParaRPr>
          </a:p>
          <a:p>
            <a:pPr marL="569279" marR="385788" indent="-558452">
              <a:lnSpc>
                <a:spcPct val="110000"/>
              </a:lnSpc>
            </a:pP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9" dirty="0">
                <a:latin typeface="Times New Roman"/>
                <a:cs typeface="Times New Roman"/>
              </a:rPr>
              <a:t> each</a:t>
            </a:r>
            <a:r>
              <a:rPr sz="2500" spc="27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document,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D,</a:t>
            </a:r>
            <a:r>
              <a:rPr sz="2500" spc="27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(i.e.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file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9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 input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directory):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Create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HashMapVector,V,</a:t>
            </a:r>
            <a:r>
              <a:rPr sz="2500" spc="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9" dirty="0">
                <a:latin typeface="Times New Roman"/>
                <a:cs typeface="Times New Roman"/>
              </a:rPr>
              <a:t> D;</a:t>
            </a:r>
            <a:endParaRPr sz="2500">
              <a:latin typeface="Times New Roman"/>
              <a:cs typeface="Times New Roman"/>
            </a:endParaRPr>
          </a:p>
          <a:p>
            <a:pPr marL="558452">
              <a:spcBef>
                <a:spcPts val="301"/>
              </a:spcBef>
            </a:pP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each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(non-zero)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token,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T,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9" dirty="0">
                <a:latin typeface="Times New Roman"/>
                <a:cs typeface="Times New Roman"/>
              </a:rPr>
              <a:t> V:</a:t>
            </a:r>
            <a:endParaRPr sz="2500">
              <a:latin typeface="Times New Roman"/>
              <a:cs typeface="Times New Roman"/>
            </a:endParaRPr>
          </a:p>
          <a:p>
            <a:pPr marL="1606974" marR="964754" indent="-410860">
              <a:lnSpc>
                <a:spcPct val="110000"/>
              </a:lnSpc>
            </a:pPr>
            <a:r>
              <a:rPr sz="2500" spc="-9" dirty="0">
                <a:latin typeface="Times New Roman"/>
                <a:cs typeface="Times New Roman"/>
              </a:rPr>
              <a:t>If </a:t>
            </a:r>
            <a:r>
              <a:rPr sz="2500" spc="-4" dirty="0">
                <a:latin typeface="Times New Roman"/>
                <a:cs typeface="Times New Roman"/>
              </a:rPr>
              <a:t>T </a:t>
            </a:r>
            <a:r>
              <a:rPr sz="2500" dirty="0">
                <a:latin typeface="Times New Roman"/>
                <a:cs typeface="Times New Roman"/>
              </a:rPr>
              <a:t>is </a:t>
            </a:r>
            <a:r>
              <a:rPr sz="2500" spc="-4" dirty="0">
                <a:latin typeface="Times New Roman"/>
                <a:cs typeface="Times New Roman"/>
              </a:rPr>
              <a:t>not already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9" dirty="0">
                <a:latin typeface="Times New Roman"/>
                <a:cs typeface="Times New Roman"/>
              </a:rPr>
              <a:t>H, </a:t>
            </a:r>
            <a:r>
              <a:rPr sz="2500" spc="-4" dirty="0">
                <a:latin typeface="Times New Roman"/>
                <a:cs typeface="Times New Roman"/>
              </a:rPr>
              <a:t>create </a:t>
            </a:r>
            <a:r>
              <a:rPr sz="2500" spc="4" dirty="0">
                <a:latin typeface="Times New Roman"/>
                <a:cs typeface="Times New Roman"/>
              </a:rPr>
              <a:t>an </a:t>
            </a:r>
            <a:r>
              <a:rPr sz="2500" spc="-4" dirty="0">
                <a:latin typeface="Times New Roman"/>
                <a:cs typeface="Times New Roman"/>
              </a:rPr>
              <a:t>empty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TokenInfo for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4" dirty="0">
                <a:latin typeface="Times New Roman"/>
                <a:cs typeface="Times New Roman"/>
              </a:rPr>
              <a:t> insert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into </a:t>
            </a:r>
            <a:r>
              <a:rPr sz="2500" spc="-9" dirty="0">
                <a:latin typeface="Times New Roman"/>
                <a:cs typeface="Times New Roman"/>
              </a:rPr>
              <a:t>H;</a:t>
            </a:r>
            <a:endParaRPr sz="2500">
              <a:latin typeface="Times New Roman"/>
              <a:cs typeface="Times New Roman"/>
            </a:endParaRPr>
          </a:p>
          <a:p>
            <a:pPr marL="1208080">
              <a:spcBef>
                <a:spcPts val="301"/>
              </a:spcBef>
            </a:pPr>
            <a:r>
              <a:rPr sz="2500" spc="-9" dirty="0">
                <a:latin typeface="Times New Roman"/>
                <a:cs typeface="Times New Roman"/>
              </a:rPr>
              <a:t>Create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TokenOccurence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</a:t>
            </a:r>
            <a:r>
              <a:rPr sz="2500" spc="18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and</a:t>
            </a:r>
            <a:endParaRPr sz="2500">
              <a:latin typeface="Times New Roman"/>
              <a:cs typeface="Times New Roman"/>
            </a:endParaRPr>
          </a:p>
          <a:p>
            <a:pPr marL="11397" marR="4559" indent="1675356">
              <a:lnSpc>
                <a:spcPct val="110000"/>
              </a:lnSpc>
            </a:pPr>
            <a:r>
              <a:rPr sz="2500" spc="-9" dirty="0">
                <a:latin typeface="Times New Roman"/>
                <a:cs typeface="Times New Roman"/>
              </a:rPr>
              <a:t>add </a:t>
            </a:r>
            <a:r>
              <a:rPr sz="2500" spc="-13" dirty="0">
                <a:latin typeface="Times New Roman"/>
                <a:cs typeface="Times New Roman"/>
              </a:rPr>
              <a:t>it </a:t>
            </a:r>
            <a:r>
              <a:rPr sz="2500" dirty="0">
                <a:latin typeface="Times New Roman"/>
                <a:cs typeface="Times New Roman"/>
              </a:rPr>
              <a:t>to the </a:t>
            </a:r>
            <a:r>
              <a:rPr sz="2500" spc="-4" dirty="0">
                <a:latin typeface="Times New Roman"/>
                <a:cs typeface="Times New Roman"/>
              </a:rPr>
              <a:t>occList </a:t>
            </a:r>
            <a:r>
              <a:rPr sz="2500" dirty="0">
                <a:latin typeface="Times New Roman"/>
                <a:cs typeface="Times New Roman"/>
              </a:rPr>
              <a:t>in the </a:t>
            </a:r>
            <a:r>
              <a:rPr sz="2500" spc="-4" dirty="0">
                <a:latin typeface="Times New Roman"/>
                <a:cs typeface="Times New Roman"/>
              </a:rPr>
              <a:t>TokenInfo for T;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Compute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IDF</a:t>
            </a:r>
            <a:r>
              <a:rPr sz="2500" spc="31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for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all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tokens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4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H;</a:t>
            </a:r>
            <a:endParaRPr sz="2500">
              <a:latin typeface="Times New Roman"/>
              <a:cs typeface="Times New Roman"/>
            </a:endParaRPr>
          </a:p>
          <a:p>
            <a:pPr marL="11397">
              <a:spcBef>
                <a:spcPts val="305"/>
              </a:spcBef>
            </a:pPr>
            <a:r>
              <a:rPr sz="2500" spc="-4" dirty="0">
                <a:latin typeface="Times New Roman"/>
                <a:cs typeface="Times New Roman"/>
              </a:rPr>
              <a:t>Compute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vector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lengths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all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documents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3" dirty="0">
                <a:latin typeface="Times New Roman"/>
                <a:cs typeface="Times New Roman"/>
              </a:rPr>
              <a:t>in</a:t>
            </a:r>
            <a:r>
              <a:rPr sz="2500" spc="22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H;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1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431" y="345914"/>
            <a:ext cx="2669309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Computing</a:t>
            </a:r>
            <a:r>
              <a:rPr spc="-45" dirty="0"/>
              <a:t> </a:t>
            </a:r>
            <a:r>
              <a:rPr dirty="0"/>
              <a:t>IDF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0025" y="6089019"/>
            <a:ext cx="177800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sz="1100" dirty="0">
                <a:latin typeface="Arial MT"/>
                <a:cs typeface="Arial MT"/>
              </a:rPr>
              <a:t>20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507" y="1556240"/>
            <a:ext cx="6892059" cy="364327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1533464">
              <a:lnSpc>
                <a:spcPct val="120000"/>
              </a:lnSpc>
              <a:spcBef>
                <a:spcPts val="90"/>
              </a:spcBef>
            </a:pPr>
            <a:r>
              <a:rPr sz="2500" spc="-9" dirty="0">
                <a:latin typeface="Times New Roman"/>
                <a:cs typeface="Times New Roman"/>
              </a:rPr>
              <a:t>Let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be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total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number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9" dirty="0">
                <a:latin typeface="Times New Roman"/>
                <a:cs typeface="Times New Roman"/>
              </a:rPr>
              <a:t>of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Documents;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each</a:t>
            </a:r>
            <a:r>
              <a:rPr sz="2500" spc="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token,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T,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4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H:</a:t>
            </a:r>
            <a:endParaRPr sz="2500">
              <a:latin typeface="Times New Roman"/>
              <a:cs typeface="Times New Roman"/>
            </a:endParaRPr>
          </a:p>
          <a:p>
            <a:pPr marL="808616" marR="175513" indent="-319115">
              <a:lnSpc>
                <a:spcPct val="120000"/>
              </a:lnSpc>
            </a:pPr>
            <a:r>
              <a:rPr sz="2500" spc="-9" dirty="0">
                <a:latin typeface="Times New Roman"/>
                <a:cs typeface="Times New Roman"/>
              </a:rPr>
              <a:t>Determine</a:t>
            </a:r>
            <a:r>
              <a:rPr sz="2500" spc="9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67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total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number</a:t>
            </a:r>
            <a:r>
              <a:rPr sz="2500" spc="72" dirty="0">
                <a:latin typeface="Times New Roman"/>
                <a:cs typeface="Times New Roman"/>
              </a:rPr>
              <a:t> </a:t>
            </a:r>
            <a:r>
              <a:rPr sz="2500" spc="9" dirty="0">
                <a:latin typeface="Times New Roman"/>
                <a:cs typeface="Times New Roman"/>
              </a:rPr>
              <a:t>of</a:t>
            </a:r>
            <a:r>
              <a:rPr sz="2500" spc="7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documents,</a:t>
            </a:r>
            <a:r>
              <a:rPr sz="2500" spc="5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M, </a:t>
            </a:r>
            <a:r>
              <a:rPr sz="2500" dirty="0">
                <a:latin typeface="Times New Roman"/>
                <a:cs typeface="Times New Roman"/>
              </a:rPr>
              <a:t> in</a:t>
            </a:r>
            <a:r>
              <a:rPr sz="2500" spc="-9" dirty="0">
                <a:latin typeface="Times New Roman"/>
                <a:cs typeface="Times New Roman"/>
              </a:rPr>
              <a:t> which</a:t>
            </a:r>
            <a:r>
              <a:rPr sz="2500" spc="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occurs</a:t>
            </a:r>
            <a:r>
              <a:rPr sz="2500" dirty="0">
                <a:latin typeface="Times New Roman"/>
                <a:cs typeface="Times New Roman"/>
              </a:rPr>
              <a:t> (the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length</a:t>
            </a:r>
            <a:r>
              <a:rPr sz="2500" spc="-31" dirty="0">
                <a:latin typeface="Times New Roman"/>
                <a:cs typeface="Times New Roman"/>
              </a:rPr>
              <a:t> </a:t>
            </a:r>
            <a:r>
              <a:rPr sz="2500" spc="9" dirty="0">
                <a:latin typeface="Times New Roman"/>
                <a:cs typeface="Times New Roman"/>
              </a:rPr>
              <a:t>of</a:t>
            </a:r>
            <a:r>
              <a:rPr sz="2500" spc="-9" dirty="0">
                <a:latin typeface="Times New Roman"/>
                <a:cs typeface="Times New Roman"/>
              </a:rPr>
              <a:t> T’s</a:t>
            </a:r>
            <a:r>
              <a:rPr sz="2500" spc="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occList);</a:t>
            </a:r>
            <a:endParaRPr sz="2500">
              <a:latin typeface="Times New Roman"/>
              <a:cs typeface="Times New Roman"/>
            </a:endParaRPr>
          </a:p>
          <a:p>
            <a:pPr marL="490070">
              <a:spcBef>
                <a:spcPts val="601"/>
              </a:spcBef>
            </a:pPr>
            <a:r>
              <a:rPr sz="2500" spc="-4" dirty="0">
                <a:latin typeface="Times New Roman"/>
                <a:cs typeface="Times New Roman"/>
              </a:rPr>
              <a:t>Set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IDF</a:t>
            </a:r>
            <a:r>
              <a:rPr sz="2500" spc="-4" dirty="0">
                <a:latin typeface="Times New Roman"/>
                <a:cs typeface="Times New Roman"/>
              </a:rPr>
              <a:t> for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log(N/M);</a:t>
            </a:r>
            <a:endParaRPr sz="25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3600">
              <a:latin typeface="Times New Roman"/>
              <a:cs typeface="Times New Roman"/>
            </a:endParaRPr>
          </a:p>
          <a:p>
            <a:pPr marL="678690" marR="4559" indent="2279"/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Note</a:t>
            </a:r>
            <a:r>
              <a:rPr sz="2500" i="1" spc="-13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this</a:t>
            </a:r>
            <a:r>
              <a:rPr sz="2500" i="1" spc="-27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requires</a:t>
            </a:r>
            <a:r>
              <a:rPr sz="2500" i="1" spc="-27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a second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pass</a:t>
            </a:r>
            <a:r>
              <a:rPr sz="2500" i="1" spc="-27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through</a:t>
            </a:r>
            <a:r>
              <a:rPr sz="2500" i="1" spc="-27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all</a:t>
            </a:r>
            <a:r>
              <a:rPr sz="2500" i="1" spc="4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the </a:t>
            </a:r>
            <a:r>
              <a:rPr sz="2500" i="1" spc="-61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tokens</a:t>
            </a:r>
            <a:r>
              <a:rPr sz="2500" i="1" spc="-31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after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all</a:t>
            </a:r>
            <a:r>
              <a:rPr sz="2500" i="1" spc="-22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documents</a:t>
            </a:r>
            <a:r>
              <a:rPr sz="2500" i="1" spc="-31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dirty="0">
                <a:solidFill>
                  <a:srgbClr val="FF5050"/>
                </a:solidFill>
                <a:latin typeface="Times New Roman"/>
                <a:cs typeface="Times New Roman"/>
              </a:rPr>
              <a:t>have</a:t>
            </a:r>
            <a:r>
              <a:rPr sz="2500" i="1" spc="-13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been</a:t>
            </a:r>
            <a:r>
              <a:rPr sz="2500" i="1" spc="-9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500" i="1" spc="-4" dirty="0">
                <a:solidFill>
                  <a:srgbClr val="FF5050"/>
                </a:solidFill>
                <a:latin typeface="Times New Roman"/>
                <a:cs typeface="Times New Roman"/>
              </a:rPr>
              <a:t>indexed.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54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182" y="345914"/>
            <a:ext cx="4271241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Document</a:t>
            </a:r>
            <a:r>
              <a:rPr spc="-22" dirty="0"/>
              <a:t> </a:t>
            </a:r>
            <a:r>
              <a:rPr spc="-9" dirty="0"/>
              <a:t>Vector</a:t>
            </a:r>
            <a:r>
              <a:rPr spc="-4" dirty="0"/>
              <a:t> Length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6" y="1587626"/>
            <a:ext cx="6793923" cy="3908776"/>
          </a:xfrm>
          <a:prstGeom prst="rect">
            <a:avLst/>
          </a:prstGeom>
        </p:spPr>
        <p:txBody>
          <a:bodyPr vert="horz" wrap="square" lIns="0" tIns="60974" rIns="0" bIns="0" rtlCol="0">
            <a:spAutoFit/>
          </a:bodyPr>
          <a:lstStyle/>
          <a:p>
            <a:pPr marL="319115" marR="417699" indent="-308288">
              <a:lnSpc>
                <a:spcPts val="3105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Remember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that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length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document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 </a:t>
            </a:r>
            <a:r>
              <a:rPr sz="2900" spc="-13" dirty="0">
                <a:latin typeface="Times New Roman"/>
                <a:cs typeface="Times New Roman"/>
              </a:rPr>
              <a:t>is </a:t>
            </a:r>
            <a:r>
              <a:rPr sz="2900" dirty="0">
                <a:latin typeface="Times New Roman"/>
                <a:cs typeface="Times New Roman"/>
              </a:rPr>
              <a:t>the square-root of sum of the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squares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weights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its</a:t>
            </a:r>
            <a:r>
              <a:rPr sz="2900" dirty="0">
                <a:latin typeface="Times New Roman"/>
                <a:cs typeface="Times New Roman"/>
              </a:rPr>
              <a:t> tokens.</a:t>
            </a:r>
            <a:endParaRPr sz="2900">
              <a:latin typeface="Times New Roman"/>
              <a:cs typeface="Times New Roman"/>
            </a:endParaRPr>
          </a:p>
          <a:p>
            <a:pPr marL="318546" marR="1173319" indent="-318546">
              <a:lnSpc>
                <a:spcPts val="3787"/>
              </a:lnSpc>
              <a:spcBef>
                <a:spcPts val="13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Remember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weight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13" dirty="0">
                <a:latin typeface="Times New Roman"/>
                <a:cs typeface="Times New Roman"/>
              </a:rPr>
              <a:t>of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1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is: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TF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* </a:t>
            </a:r>
            <a:r>
              <a:rPr sz="2900" spc="4" dirty="0">
                <a:latin typeface="Times New Roman"/>
                <a:cs typeface="Times New Roman"/>
              </a:rPr>
              <a:t>IDF</a:t>
            </a:r>
            <a:endParaRPr sz="2900">
              <a:latin typeface="Times New Roman"/>
              <a:cs typeface="Times New Roman"/>
            </a:endParaRPr>
          </a:p>
          <a:p>
            <a:pPr marL="319115" marR="4559" indent="-308288">
              <a:lnSpc>
                <a:spcPts val="3105"/>
              </a:lnSpc>
              <a:spcBef>
                <a:spcPts val="556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Therefore,</a:t>
            </a:r>
            <a:r>
              <a:rPr sz="2900" spc="-6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must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wait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until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IDF’s</a:t>
            </a:r>
            <a:r>
              <a:rPr sz="2900" dirty="0">
                <a:latin typeface="Times New Roman"/>
                <a:cs typeface="Times New Roman"/>
              </a:rPr>
              <a:t> are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known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(and </a:t>
            </a:r>
            <a:r>
              <a:rPr sz="2900" spc="-4" dirty="0">
                <a:latin typeface="Times New Roman"/>
                <a:cs typeface="Times New Roman"/>
              </a:rPr>
              <a:t>therefore </a:t>
            </a:r>
            <a:r>
              <a:rPr sz="2900" dirty="0">
                <a:latin typeface="Times New Roman"/>
                <a:cs typeface="Times New Roman"/>
              </a:rPr>
              <a:t>until </a:t>
            </a:r>
            <a:r>
              <a:rPr sz="2900" spc="-4" dirty="0">
                <a:latin typeface="Times New Roman"/>
                <a:cs typeface="Times New Roman"/>
              </a:rPr>
              <a:t>all </a:t>
            </a:r>
            <a:r>
              <a:rPr sz="2900" dirty="0">
                <a:latin typeface="Times New Roman"/>
                <a:cs typeface="Times New Roman"/>
              </a:rPr>
              <a:t>documents are </a:t>
            </a:r>
            <a:r>
              <a:rPr sz="2900" spc="4" dirty="0">
                <a:latin typeface="Times New Roman"/>
                <a:cs typeface="Times New Roman"/>
              </a:rPr>
              <a:t> indexed) </a:t>
            </a:r>
            <a:r>
              <a:rPr sz="2900" dirty="0">
                <a:latin typeface="Times New Roman"/>
                <a:cs typeface="Times New Roman"/>
              </a:rPr>
              <a:t>before document lengths can </a:t>
            </a:r>
            <a:r>
              <a:rPr sz="2900" spc="13" dirty="0">
                <a:latin typeface="Times New Roman"/>
                <a:cs typeface="Times New Roman"/>
              </a:rPr>
              <a:t>be </a:t>
            </a:r>
            <a:r>
              <a:rPr sz="2900" spc="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determined.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26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843" y="345914"/>
            <a:ext cx="5172941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Computing</a:t>
            </a:r>
            <a:r>
              <a:rPr spc="-22" dirty="0"/>
              <a:t> </a:t>
            </a:r>
            <a:r>
              <a:rPr dirty="0"/>
              <a:t>Document</a:t>
            </a:r>
            <a:r>
              <a:rPr spc="-13" dirty="0"/>
              <a:t> </a:t>
            </a:r>
            <a:r>
              <a:rPr spc="-4" dirty="0"/>
              <a:t>Lengths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640" y="1594394"/>
            <a:ext cx="6903605" cy="4133280"/>
          </a:xfrm>
          <a:prstGeom prst="rect">
            <a:avLst/>
          </a:prstGeom>
        </p:spPr>
        <p:txBody>
          <a:bodyPr vert="horz" wrap="square" lIns="0" tIns="54706" rIns="0" bIns="0" rtlCol="0">
            <a:spAutoFit/>
          </a:bodyPr>
          <a:lstStyle/>
          <a:p>
            <a:pPr marL="341340" marR="27353" indent="-307718">
              <a:lnSpc>
                <a:spcPts val="2710"/>
              </a:lnSpc>
              <a:spcBef>
                <a:spcPts val="431"/>
              </a:spcBef>
            </a:pPr>
            <a:r>
              <a:rPr sz="2500" spc="-4" dirty="0">
                <a:latin typeface="Times New Roman"/>
                <a:cs typeface="Times New Roman"/>
              </a:rPr>
              <a:t>Assume </a:t>
            </a:r>
            <a:r>
              <a:rPr sz="2500" dirty="0">
                <a:latin typeface="Times New Roman"/>
                <a:cs typeface="Times New Roman"/>
              </a:rPr>
              <a:t>the length </a:t>
            </a:r>
            <a:r>
              <a:rPr sz="2500" spc="-4" dirty="0">
                <a:latin typeface="Times New Roman"/>
                <a:cs typeface="Times New Roman"/>
              </a:rPr>
              <a:t>of all </a:t>
            </a:r>
            <a:r>
              <a:rPr sz="2500" spc="-9" dirty="0">
                <a:latin typeface="Times New Roman"/>
                <a:cs typeface="Times New Roman"/>
              </a:rPr>
              <a:t>document </a:t>
            </a:r>
            <a:r>
              <a:rPr sz="2500" dirty="0">
                <a:latin typeface="Times New Roman"/>
                <a:cs typeface="Times New Roman"/>
              </a:rPr>
              <a:t>vectors </a:t>
            </a:r>
            <a:r>
              <a:rPr sz="2500" spc="-4" dirty="0">
                <a:latin typeface="Times New Roman"/>
                <a:cs typeface="Times New Roman"/>
              </a:rPr>
              <a:t>(stored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DocumentReference)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initialized</a:t>
            </a:r>
            <a:r>
              <a:rPr sz="2500" dirty="0">
                <a:latin typeface="Times New Roman"/>
                <a:cs typeface="Times New Roman"/>
              </a:rPr>
              <a:t> to</a:t>
            </a:r>
            <a:r>
              <a:rPr sz="2500" spc="-4" dirty="0">
                <a:latin typeface="Times New Roman"/>
                <a:cs typeface="Times New Roman"/>
              </a:rPr>
              <a:t> 0.0;</a:t>
            </a:r>
            <a:endParaRPr sz="2500">
              <a:latin typeface="Times New Roman"/>
              <a:cs typeface="Times New Roman"/>
            </a:endParaRPr>
          </a:p>
          <a:p>
            <a:pPr marL="34191">
              <a:spcBef>
                <a:spcPts val="265"/>
              </a:spcBef>
            </a:pP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each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token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H:</a:t>
            </a:r>
            <a:endParaRPr sz="2500">
              <a:latin typeface="Times New Roman"/>
              <a:cs typeface="Times New Roman"/>
            </a:endParaRPr>
          </a:p>
          <a:p>
            <a:pPr marL="352737">
              <a:spcBef>
                <a:spcPts val="301"/>
              </a:spcBef>
            </a:pPr>
            <a:r>
              <a:rPr sz="2500" spc="-9" dirty="0">
                <a:latin typeface="Times New Roman"/>
                <a:cs typeface="Times New Roman"/>
              </a:rPr>
              <a:t>Let, </a:t>
            </a:r>
            <a:r>
              <a:rPr sz="2500" spc="4" dirty="0">
                <a:latin typeface="Times New Roman"/>
                <a:cs typeface="Times New Roman"/>
              </a:rPr>
              <a:t>I,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be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IDF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weight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of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T;</a:t>
            </a:r>
            <a:endParaRPr sz="2500">
              <a:latin typeface="Times New Roman"/>
              <a:cs typeface="Times New Roman"/>
            </a:endParaRPr>
          </a:p>
          <a:p>
            <a:pPr marL="672422" marR="494629" indent="-320255">
              <a:lnSpc>
                <a:spcPct val="110000"/>
              </a:lnSpc>
            </a:pP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spc="-13" dirty="0">
                <a:latin typeface="Times New Roman"/>
                <a:cs typeface="Times New Roman"/>
              </a:rPr>
              <a:t>each</a:t>
            </a:r>
            <a:r>
              <a:rPr sz="2500" spc="27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TokenOccurence</a:t>
            </a:r>
            <a:r>
              <a:rPr sz="2500" spc="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of T</a:t>
            </a:r>
            <a:r>
              <a:rPr sz="2500" spc="18" dirty="0">
                <a:latin typeface="Times New Roman"/>
                <a:cs typeface="Times New Roman"/>
              </a:rPr>
              <a:t> </a:t>
            </a:r>
            <a:r>
              <a:rPr sz="2500" spc="-13" dirty="0">
                <a:latin typeface="Times New Roman"/>
                <a:cs typeface="Times New Roman"/>
              </a:rPr>
              <a:t>in</a:t>
            </a:r>
            <a:r>
              <a:rPr sz="2500" spc="27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document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Let, </a:t>
            </a:r>
            <a:r>
              <a:rPr sz="2500" dirty="0">
                <a:latin typeface="Times New Roman"/>
                <a:cs typeface="Times New Roman"/>
              </a:rPr>
              <a:t>C,</a:t>
            </a:r>
            <a:r>
              <a:rPr sz="2500" spc="-4" dirty="0">
                <a:latin typeface="Times New Roman"/>
                <a:cs typeface="Times New Roman"/>
              </a:rPr>
              <a:t> be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count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of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</a:t>
            </a:r>
            <a:r>
              <a:rPr sz="2500" spc="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D;</a:t>
            </a:r>
            <a:endParaRPr sz="2500">
              <a:latin typeface="Times New Roman"/>
              <a:cs typeface="Times New Roman"/>
            </a:endParaRPr>
          </a:p>
          <a:p>
            <a:pPr marL="34191" marR="1396130" indent="638231">
              <a:lnSpc>
                <a:spcPct val="110000"/>
              </a:lnSpc>
              <a:tabLst>
                <a:tab pos="4525171" algn="l"/>
              </a:tabLst>
            </a:pPr>
            <a:r>
              <a:rPr sz="2500" spc="-13" dirty="0">
                <a:latin typeface="Times New Roman"/>
                <a:cs typeface="Times New Roman"/>
              </a:rPr>
              <a:t>I</a:t>
            </a:r>
            <a:r>
              <a:rPr sz="2500" spc="18" dirty="0">
                <a:latin typeface="Times New Roman"/>
                <a:cs typeface="Times New Roman"/>
              </a:rPr>
              <a:t>n</a:t>
            </a:r>
            <a:r>
              <a:rPr sz="2500" spc="-18" dirty="0">
                <a:latin typeface="Times New Roman"/>
                <a:cs typeface="Times New Roman"/>
              </a:rPr>
              <a:t>c</a:t>
            </a:r>
            <a:r>
              <a:rPr sz="2500" spc="-13" dirty="0">
                <a:latin typeface="Times New Roman"/>
                <a:cs typeface="Times New Roman"/>
              </a:rPr>
              <a:t>r</a:t>
            </a:r>
            <a:r>
              <a:rPr sz="2500" spc="9" dirty="0">
                <a:latin typeface="Times New Roman"/>
                <a:cs typeface="Times New Roman"/>
              </a:rPr>
              <a:t>e</a:t>
            </a:r>
            <a:r>
              <a:rPr sz="2500" spc="-27" dirty="0">
                <a:latin typeface="Times New Roman"/>
                <a:cs typeface="Times New Roman"/>
              </a:rPr>
              <a:t>m</a:t>
            </a:r>
            <a:r>
              <a:rPr sz="2500" spc="-18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nt</a:t>
            </a:r>
            <a:r>
              <a:rPr sz="2500" spc="27" dirty="0">
                <a:latin typeface="Times New Roman"/>
                <a:cs typeface="Times New Roman"/>
              </a:rPr>
              <a:t> </a:t>
            </a:r>
            <a:r>
              <a:rPr sz="2500" spc="-27" dirty="0">
                <a:latin typeface="Times New Roman"/>
                <a:cs typeface="Times New Roman"/>
              </a:rPr>
              <a:t>t</a:t>
            </a:r>
            <a:r>
              <a:rPr sz="2500" spc="18" dirty="0">
                <a:latin typeface="Times New Roman"/>
                <a:cs typeface="Times New Roman"/>
              </a:rPr>
              <a:t>h</a:t>
            </a:r>
            <a:r>
              <a:rPr sz="2500" spc="-4" dirty="0">
                <a:latin typeface="Times New Roman"/>
                <a:cs typeface="Times New Roman"/>
              </a:rPr>
              <a:t>e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18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ng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4" dirty="0">
                <a:latin typeface="Times New Roman"/>
                <a:cs typeface="Times New Roman"/>
              </a:rPr>
              <a:t>h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18" dirty="0">
                <a:latin typeface="Times New Roman"/>
                <a:cs typeface="Times New Roman"/>
              </a:rPr>
              <a:t>o</a:t>
            </a:r>
            <a:r>
              <a:rPr sz="2500" spc="-4" dirty="0">
                <a:latin typeface="Times New Roman"/>
                <a:cs typeface="Times New Roman"/>
              </a:rPr>
              <a:t>f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18" dirty="0">
                <a:latin typeface="Times New Roman"/>
                <a:cs typeface="Times New Roman"/>
              </a:rPr>
              <a:t>b</a:t>
            </a:r>
            <a:r>
              <a:rPr sz="2500" spc="-4" dirty="0">
                <a:latin typeface="Times New Roman"/>
                <a:cs typeface="Times New Roman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3" dirty="0">
                <a:latin typeface="Times New Roman"/>
                <a:cs typeface="Times New Roman"/>
              </a:rPr>
              <a:t>(</a:t>
            </a:r>
            <a:r>
              <a:rPr sz="2500" spc="9" dirty="0">
                <a:latin typeface="Times New Roman"/>
                <a:cs typeface="Times New Roman"/>
              </a:rPr>
              <a:t>I</a:t>
            </a:r>
            <a:r>
              <a:rPr sz="2500" spc="-4" dirty="0">
                <a:latin typeface="Times New Roman"/>
                <a:cs typeface="Times New Roman"/>
              </a:rPr>
              <a:t>*</a:t>
            </a:r>
            <a:r>
              <a:rPr sz="2500" spc="-22" dirty="0">
                <a:latin typeface="Times New Roman"/>
                <a:cs typeface="Times New Roman"/>
              </a:rPr>
              <a:t>C</a:t>
            </a:r>
            <a:r>
              <a:rPr sz="2500" spc="4" dirty="0">
                <a:latin typeface="Times New Roman"/>
                <a:cs typeface="Times New Roman"/>
              </a:rPr>
              <a:t>)</a:t>
            </a:r>
            <a:r>
              <a:rPr sz="2500" spc="6" baseline="25525" dirty="0">
                <a:latin typeface="Times New Roman"/>
                <a:cs typeface="Times New Roman"/>
              </a:rPr>
              <a:t>2</a:t>
            </a:r>
            <a:r>
              <a:rPr sz="2500" spc="-4" dirty="0">
                <a:latin typeface="Times New Roman"/>
                <a:cs typeface="Times New Roman"/>
              </a:rPr>
              <a:t>; 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each</a:t>
            </a:r>
            <a:r>
              <a:rPr sz="2500" spc="22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document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4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H:</a:t>
            </a:r>
            <a:endParaRPr sz="2500">
              <a:latin typeface="Times New Roman"/>
              <a:cs typeface="Times New Roman"/>
            </a:endParaRPr>
          </a:p>
          <a:p>
            <a:pPr marL="751631" marR="439353" indent="-319115">
              <a:lnSpc>
                <a:spcPct val="110000"/>
              </a:lnSpc>
            </a:pPr>
            <a:r>
              <a:rPr sz="2500" spc="-4" dirty="0">
                <a:latin typeface="Times New Roman"/>
                <a:cs typeface="Times New Roman"/>
              </a:rPr>
              <a:t>Set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length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of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D</a:t>
            </a:r>
            <a:r>
              <a:rPr sz="2500" spc="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be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square-root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9" dirty="0">
                <a:latin typeface="Times New Roman"/>
                <a:cs typeface="Times New Roman"/>
              </a:rPr>
              <a:t>of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current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stored </a:t>
            </a:r>
            <a:r>
              <a:rPr sz="2500" dirty="0">
                <a:latin typeface="Times New Roman"/>
                <a:cs typeface="Times New Roman"/>
              </a:rPr>
              <a:t>length;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66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247" y="103828"/>
            <a:ext cx="6523758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Minimizing</a:t>
            </a:r>
            <a:r>
              <a:rPr dirty="0"/>
              <a:t> </a:t>
            </a:r>
            <a:r>
              <a:rPr spc="-4" dirty="0"/>
              <a:t>Iterations</a:t>
            </a:r>
            <a:r>
              <a:rPr dirty="0"/>
              <a:t> </a:t>
            </a:r>
            <a:r>
              <a:rPr spc="-4" dirty="0"/>
              <a:t>Through</a:t>
            </a:r>
            <a:r>
              <a:rPr dirty="0"/>
              <a:t> Tokens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6" y="1630753"/>
            <a:ext cx="6513945" cy="179661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To avoid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iterating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though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all</a:t>
            </a:r>
            <a:r>
              <a:rPr sz="2900" spc="4" dirty="0">
                <a:latin typeface="Times New Roman"/>
                <a:cs typeface="Times New Roman"/>
              </a:rPr>
              <a:t> tokens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twice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(after all </a:t>
            </a:r>
            <a:r>
              <a:rPr sz="2900" dirty="0">
                <a:latin typeface="Times New Roman"/>
                <a:cs typeface="Times New Roman"/>
              </a:rPr>
              <a:t>documents are already indexed),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computing </a:t>
            </a:r>
            <a:r>
              <a:rPr sz="2900" spc="-4" dirty="0">
                <a:latin typeface="Times New Roman"/>
                <a:cs typeface="Times New Roman"/>
              </a:rPr>
              <a:t>IDF’s </a:t>
            </a:r>
            <a:r>
              <a:rPr sz="2900" spc="4" dirty="0">
                <a:latin typeface="Times New Roman"/>
                <a:cs typeface="Times New Roman"/>
              </a:rPr>
              <a:t>and vector </a:t>
            </a:r>
            <a:r>
              <a:rPr sz="2900" dirty="0">
                <a:latin typeface="Times New Roman"/>
                <a:cs typeface="Times New Roman"/>
              </a:rPr>
              <a:t>lengths are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combined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 one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iteration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VSR.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0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8</vt:lpstr>
      <vt:lpstr>Implementation Based on Inverted Files</vt:lpstr>
      <vt:lpstr>Inverted Index</vt:lpstr>
      <vt:lpstr>VSR Inverted Index</vt:lpstr>
      <vt:lpstr>Creating an Inverted Index</vt:lpstr>
      <vt:lpstr>Computing IDF</vt:lpstr>
      <vt:lpstr>Document Vector Length</vt:lpstr>
      <vt:lpstr>Computing Document Lengths</vt:lpstr>
      <vt:lpstr>Minimizing Iterations Through Tokens</vt:lpstr>
      <vt:lpstr>Time Complexity of Indexing</vt:lpstr>
      <vt:lpstr>Retrieval with an Inverted Index</vt:lpstr>
      <vt:lpstr>Inverted Query Retrieval Efficiency</vt:lpstr>
      <vt:lpstr>Processing the Query</vt:lpstr>
      <vt:lpstr>Inverted-Index Retrieval Algorithm</vt:lpstr>
      <vt:lpstr>Retrieval Algorithm (cont)</vt:lpstr>
      <vt:lpstr>Efficiency Note</vt:lpstr>
      <vt:lpstr>User Interface</vt:lpstr>
      <vt:lpstr>Running VSR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Admin</dc:creator>
  <cp:lastModifiedBy>Admin</cp:lastModifiedBy>
  <cp:revision>1</cp:revision>
  <dcterms:created xsi:type="dcterms:W3CDTF">2023-02-14T06:50:30Z</dcterms:created>
  <dcterms:modified xsi:type="dcterms:W3CDTF">2023-02-14T06:51:11Z</dcterms:modified>
</cp:coreProperties>
</file>