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Boolean Retrieval Model</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IN"/>
              <a:t>Unfortunately, in a Boolean search engine, putting too many search terms into the query with the AND operator often results in nothing being retrieved. To avoid this, the user may try using an OR instead: </a:t>
            </a:r>
            <a:endParaRPr/>
          </a:p>
          <a:p>
            <a:pPr indent="-342900" lvl="0" marL="342900" rtl="0" algn="l">
              <a:spcBef>
                <a:spcPts val="544"/>
              </a:spcBef>
              <a:spcAft>
                <a:spcPts val="0"/>
              </a:spcAft>
              <a:buClr>
                <a:schemeClr val="dk1"/>
              </a:buClr>
              <a:buSzPct val="100000"/>
              <a:buChar char="•"/>
            </a:pPr>
            <a:r>
              <a:rPr lang="en-IN"/>
              <a:t>president AND lincoln AND (biography OR life OR birthplace OR gettysburg) AND NOT (automobile OR car) </a:t>
            </a:r>
            <a:endParaRPr/>
          </a:p>
          <a:p>
            <a:pPr indent="-342900" lvl="0" marL="342900" rtl="0" algn="l">
              <a:spcBef>
                <a:spcPts val="544"/>
              </a:spcBef>
              <a:spcAft>
                <a:spcPts val="0"/>
              </a:spcAft>
              <a:buClr>
                <a:schemeClr val="dk1"/>
              </a:buClr>
              <a:buSzPct val="100000"/>
              <a:buChar char="•"/>
            </a:pPr>
            <a:r>
              <a:rPr lang="en-IN"/>
              <a:t>This will retrieve any document containing the words “president” and “lincoln”, along with any one of the words “biography”, “life”, “birthplace”, or “gettysburg” (and does not mention “automobile” or “car”).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Boolean retrieval model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IN"/>
              <a:t>The Boolean retrieval model was used by the earliest search engines and is still in use today. </a:t>
            </a:r>
            <a:endParaRPr/>
          </a:p>
          <a:p>
            <a:pPr indent="-342900" lvl="0" marL="342900" rtl="0" algn="l">
              <a:spcBef>
                <a:spcPts val="592"/>
              </a:spcBef>
              <a:spcAft>
                <a:spcPts val="0"/>
              </a:spcAft>
              <a:buClr>
                <a:schemeClr val="dk1"/>
              </a:buClr>
              <a:buSzPct val="100000"/>
              <a:buChar char="•"/>
            </a:pPr>
            <a:r>
              <a:rPr lang="en-IN"/>
              <a:t>It is also known as </a:t>
            </a:r>
            <a:r>
              <a:rPr b="1" lang="en-IN"/>
              <a:t>exact-match retrieval </a:t>
            </a:r>
            <a:r>
              <a:rPr lang="en-IN"/>
              <a:t>since documents are retrieved if they exactly match the query specification, and otherwise are not retrieved. </a:t>
            </a:r>
            <a:endParaRPr/>
          </a:p>
          <a:p>
            <a:pPr indent="-342900" lvl="0" marL="342900" rtl="0" algn="l">
              <a:spcBef>
                <a:spcPts val="592"/>
              </a:spcBef>
              <a:spcAft>
                <a:spcPts val="0"/>
              </a:spcAft>
              <a:buClr>
                <a:schemeClr val="dk1"/>
              </a:buClr>
              <a:buSzPct val="100000"/>
              <a:buChar char="•"/>
            </a:pPr>
            <a:r>
              <a:rPr lang="en-IN"/>
              <a:t>The name Boolean comes from the fact that there only two possible outcomes for query evaluation </a:t>
            </a:r>
            <a:r>
              <a:rPr b="1" lang="en-IN"/>
              <a:t>(TRUE and FALSE</a:t>
            </a:r>
            <a:r>
              <a:rPr lang="en-IN"/>
              <a:t>) and because the query is usually specified using operators from Boolean logic </a:t>
            </a:r>
            <a:r>
              <a:rPr i="1" lang="en-IN"/>
              <a:t>(AND, OR, NOT).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IN"/>
              <a:t>Advantages to Boolean retrieval </a:t>
            </a:r>
            <a:endParaRPr b="1"/>
          </a:p>
          <a:p>
            <a:pPr indent="-342900" lvl="0" marL="342900" rtl="0" algn="l">
              <a:spcBef>
                <a:spcPts val="544"/>
              </a:spcBef>
              <a:spcAft>
                <a:spcPts val="0"/>
              </a:spcAft>
              <a:buClr>
                <a:schemeClr val="dk1"/>
              </a:buClr>
              <a:buSzPct val="100000"/>
              <a:buChar char="•"/>
            </a:pPr>
            <a:r>
              <a:rPr lang="en-IN"/>
              <a:t>The results of the model are very predictable and easy to explain to users. </a:t>
            </a:r>
            <a:endParaRPr/>
          </a:p>
          <a:p>
            <a:pPr indent="-342900" lvl="0" marL="342900" rtl="0" algn="l">
              <a:spcBef>
                <a:spcPts val="544"/>
              </a:spcBef>
              <a:spcAft>
                <a:spcPts val="0"/>
              </a:spcAft>
              <a:buClr>
                <a:schemeClr val="dk1"/>
              </a:buClr>
              <a:buSzPct val="100000"/>
              <a:buChar char="•"/>
            </a:pPr>
            <a:r>
              <a:rPr lang="en-IN"/>
              <a:t>The operands of a Boolean query can be any document feature, not just words, so it is straightforward to incorporate metadata such as a document date or document type in the query specification. </a:t>
            </a:r>
            <a:endParaRPr/>
          </a:p>
          <a:p>
            <a:pPr indent="-342900" lvl="0" marL="342900" rtl="0" algn="l">
              <a:spcBef>
                <a:spcPts val="544"/>
              </a:spcBef>
              <a:spcAft>
                <a:spcPts val="0"/>
              </a:spcAft>
              <a:buClr>
                <a:schemeClr val="dk1"/>
              </a:buClr>
              <a:buSzPct val="100000"/>
              <a:buChar char="•"/>
            </a:pPr>
            <a:r>
              <a:rPr lang="en-IN"/>
              <a:t>Retrieval is usually more efficient than ranked retrieval because documents can be rapidly eliminated from consideration in the scoring process.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IN"/>
              <a:t>Drawback </a:t>
            </a:r>
            <a:endParaRPr b="1"/>
          </a:p>
          <a:p>
            <a:pPr indent="-342900" lvl="0" marL="342900" rtl="0" algn="l">
              <a:spcBef>
                <a:spcPts val="592"/>
              </a:spcBef>
              <a:spcAft>
                <a:spcPts val="0"/>
              </a:spcAft>
              <a:buClr>
                <a:schemeClr val="dk1"/>
              </a:buClr>
              <a:buSzPct val="100000"/>
              <a:buChar char="•"/>
            </a:pPr>
            <a:r>
              <a:rPr lang="en-IN"/>
              <a:t>All documents containing the specified query words will be retrieved, and this retrieved set will </a:t>
            </a:r>
            <a:r>
              <a:rPr b="1" lang="en-IN"/>
              <a:t>be presented to the user in some orde</a:t>
            </a:r>
            <a:r>
              <a:rPr lang="en-IN"/>
              <a:t>r, such as by publication date, that has little to do with relevance. </a:t>
            </a:r>
            <a:endParaRPr/>
          </a:p>
          <a:p>
            <a:pPr indent="-342900" lvl="0" marL="342900" rtl="0" algn="l">
              <a:spcBef>
                <a:spcPts val="592"/>
              </a:spcBef>
              <a:spcAft>
                <a:spcPts val="0"/>
              </a:spcAft>
              <a:buClr>
                <a:schemeClr val="dk1"/>
              </a:buClr>
              <a:buSzPct val="100000"/>
              <a:buChar char="•"/>
            </a:pPr>
            <a:r>
              <a:rPr lang="en-IN"/>
              <a:t>It is possible to construct complex Boolean queries that narrow the retrieved set to mostly relevant documents, </a:t>
            </a:r>
            <a:r>
              <a:rPr b="1" lang="en-IN"/>
              <a:t>but this is a difficult task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IN"/>
              <a:t>Example of Boolean query formulation</a:t>
            </a:r>
            <a:r>
              <a:rPr lang="en-IN"/>
              <a:t>, consider the following queries for a search engine that has indexed a collection of news stories. The simple query: </a:t>
            </a:r>
            <a:endParaRPr/>
          </a:p>
          <a:p>
            <a:pPr indent="0" lvl="0" marL="0" rtl="0" algn="l">
              <a:spcBef>
                <a:spcPts val="592"/>
              </a:spcBef>
              <a:spcAft>
                <a:spcPts val="0"/>
              </a:spcAft>
              <a:buClr>
                <a:schemeClr val="dk1"/>
              </a:buClr>
              <a:buSzPct val="100000"/>
              <a:buNone/>
            </a:pPr>
            <a:r>
              <a:rPr b="1" lang="en-IN"/>
              <a:t>              lincoln </a:t>
            </a:r>
            <a:endParaRPr/>
          </a:p>
          <a:p>
            <a:pPr indent="0" lvl="0" marL="0" rtl="0" algn="l">
              <a:spcBef>
                <a:spcPts val="592"/>
              </a:spcBef>
              <a:spcAft>
                <a:spcPts val="0"/>
              </a:spcAft>
              <a:buClr>
                <a:schemeClr val="dk1"/>
              </a:buClr>
              <a:buSzPct val="100000"/>
              <a:buNone/>
            </a:pPr>
            <a:r>
              <a:rPr lang="en-IN"/>
              <a:t>in the Boolean retrieval model, regardless of how many times the word “lincoln” occurs or in what context it occurs. Given this, the user may attempt to narrow the scope of the search with the following query: </a:t>
            </a:r>
            <a:endParaRPr/>
          </a:p>
          <a:p>
            <a:pPr indent="0" lvl="0" marL="0" rtl="0" algn="l">
              <a:spcBef>
                <a:spcPts val="592"/>
              </a:spcBef>
              <a:spcAft>
                <a:spcPts val="0"/>
              </a:spcAft>
              <a:buClr>
                <a:schemeClr val="dk1"/>
              </a:buClr>
              <a:buSzPct val="100000"/>
              <a:buNone/>
            </a:pPr>
            <a:r>
              <a:rPr b="1" lang="en-IN"/>
              <a:t>         president AND lincoln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IN"/>
              <a:t>This query will retrieve a set of documents that contain both words, occurring anywhere in the document. </a:t>
            </a:r>
            <a:endParaRPr/>
          </a:p>
          <a:p>
            <a:pPr indent="-342900" lvl="0" marL="342900" rtl="0" algn="l">
              <a:spcBef>
                <a:spcPts val="592"/>
              </a:spcBef>
              <a:spcAft>
                <a:spcPts val="0"/>
              </a:spcAft>
              <a:buClr>
                <a:schemeClr val="dk1"/>
              </a:buClr>
              <a:buSzPct val="100000"/>
              <a:buChar char="•"/>
            </a:pPr>
            <a:r>
              <a:rPr lang="en-IN"/>
              <a:t>If there are a number of stories involving the management of the Ford t or Company and Lincoln cars, these will be retrieved in the same set as stories about President Lincoln, </a:t>
            </a:r>
            <a:endParaRPr/>
          </a:p>
          <a:p>
            <a:pPr indent="-342900" lvl="0" marL="342900" rtl="0" algn="l">
              <a:spcBef>
                <a:spcPts val="592"/>
              </a:spcBef>
              <a:spcAft>
                <a:spcPts val="0"/>
              </a:spcAft>
              <a:buClr>
                <a:schemeClr val="dk1"/>
              </a:buClr>
              <a:buSzPct val="100000"/>
              <a:buChar char="•"/>
            </a:pPr>
            <a:r>
              <a:rPr lang="en-IN"/>
              <a:t>for example: </a:t>
            </a:r>
            <a:endParaRPr/>
          </a:p>
          <a:p>
            <a:pPr indent="-342900" lvl="0" marL="342900" rtl="0" algn="l">
              <a:spcBef>
                <a:spcPts val="592"/>
              </a:spcBef>
              <a:spcAft>
                <a:spcPts val="0"/>
              </a:spcAft>
              <a:buClr>
                <a:schemeClr val="dk1"/>
              </a:buClr>
              <a:buSzPct val="100000"/>
              <a:buChar char="•"/>
            </a:pPr>
            <a:r>
              <a:rPr lang="en-IN"/>
              <a:t>Ford Company today announced that Darryl Hazel will succeed Brian Kelley as president of Lincoln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IN"/>
              <a:t>If enough of these types of documents were retrieved, the user may try to eliminate documents about cars by using the NOT operator, as follows: </a:t>
            </a:r>
            <a:endParaRPr/>
          </a:p>
          <a:p>
            <a:pPr indent="-342900" lvl="0" marL="342900" rtl="0" algn="l">
              <a:spcBef>
                <a:spcPts val="592"/>
              </a:spcBef>
              <a:spcAft>
                <a:spcPts val="0"/>
              </a:spcAft>
              <a:buClr>
                <a:schemeClr val="dk1"/>
              </a:buClr>
              <a:buSzPct val="100000"/>
              <a:buChar char="•"/>
            </a:pPr>
            <a:r>
              <a:rPr lang="en-IN"/>
              <a:t>president AND lincoln AND NOT (automobile OR car) </a:t>
            </a:r>
            <a:endParaRPr/>
          </a:p>
          <a:p>
            <a:pPr indent="-342900" lvl="0" marL="342900" rtl="0" algn="l">
              <a:spcBef>
                <a:spcPts val="592"/>
              </a:spcBef>
              <a:spcAft>
                <a:spcPts val="0"/>
              </a:spcAft>
              <a:buClr>
                <a:schemeClr val="dk1"/>
              </a:buClr>
              <a:buSzPct val="100000"/>
              <a:buChar char="•"/>
            </a:pPr>
            <a:r>
              <a:rPr lang="en-IN"/>
              <a:t>This would remove any document that contains even a single mention of the words “automobile” or “car” anywhere in the document.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IN"/>
              <a:t>The use of the NOT operator, in general, removes too many relevant documents along with non-relevant documents and is not recommended. </a:t>
            </a:r>
            <a:endParaRPr/>
          </a:p>
          <a:p>
            <a:pPr indent="-342900" lvl="0" marL="342900" rtl="0" algn="l">
              <a:spcBef>
                <a:spcPts val="592"/>
              </a:spcBef>
              <a:spcAft>
                <a:spcPts val="0"/>
              </a:spcAft>
              <a:buClr>
                <a:schemeClr val="dk1"/>
              </a:buClr>
              <a:buSzPct val="100000"/>
              <a:buChar char="•"/>
            </a:pPr>
            <a:r>
              <a:rPr lang="en-IN"/>
              <a:t>For example, one of the top-ranked documents in a web search for “President Lincoln” was a biography containing the sentence: </a:t>
            </a:r>
            <a:endParaRPr/>
          </a:p>
          <a:p>
            <a:pPr indent="-342900" lvl="0" marL="342900" rtl="0" algn="l">
              <a:spcBef>
                <a:spcPts val="592"/>
              </a:spcBef>
              <a:spcAft>
                <a:spcPts val="0"/>
              </a:spcAft>
              <a:buClr>
                <a:schemeClr val="dk1"/>
              </a:buClr>
              <a:buSzPct val="100000"/>
              <a:buChar char="•"/>
            </a:pPr>
            <a:r>
              <a:rPr b="1" lang="en-IN"/>
              <a:t>Lincoln’s body departs Washington in a nine-car funeral train. </a:t>
            </a:r>
            <a:endParaRPr b="1"/>
          </a:p>
          <a:p>
            <a:pPr indent="-342900" lvl="0" marL="342900" rtl="0" algn="l">
              <a:spcBef>
                <a:spcPts val="592"/>
              </a:spcBef>
              <a:spcAft>
                <a:spcPts val="0"/>
              </a:spcAft>
              <a:buClr>
                <a:schemeClr val="dk1"/>
              </a:buClr>
              <a:buSzPct val="100000"/>
              <a:buChar char="•"/>
            </a:pPr>
            <a:r>
              <a:rPr lang="en-IN"/>
              <a:t>Using NOT (automobile OR car) in the query would have removed this document.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If the retrieved set is still too large, the user may try to further narrow the query by adding in additional words that should occur in biographies: </a:t>
            </a:r>
            <a:endParaRPr/>
          </a:p>
          <a:p>
            <a:pPr indent="-342900" lvl="0" marL="342900" rtl="0" algn="l">
              <a:spcBef>
                <a:spcPts val="640"/>
              </a:spcBef>
              <a:spcAft>
                <a:spcPts val="0"/>
              </a:spcAft>
              <a:buClr>
                <a:schemeClr val="dk1"/>
              </a:buClr>
              <a:buSzPts val="3200"/>
              <a:buChar char="•"/>
            </a:pPr>
            <a:r>
              <a:rPr b="1" lang="en-IN"/>
              <a:t>president AND lincoln AND biography AND life AND birthplace AND gettysburg AND NOT (automobile OR car)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