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Probabilistic Model</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2" name="Google Shape;14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If we use the likelihood ratio as a score, the highly ranked documents will be those that have a high likelihood of belonging to the relevant 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lnSpc>
                <a:spcPct val="100000"/>
              </a:lnSpc>
              <a:spcBef>
                <a:spcPts val="0"/>
              </a:spcBef>
              <a:spcAft>
                <a:spcPts val="0"/>
              </a:spcAft>
              <a:buClr>
                <a:schemeClr val="dk1"/>
              </a:buClr>
              <a:buSzPct val="100000"/>
              <a:buChar char="•"/>
            </a:pPr>
            <a:r>
              <a:rPr lang="en-IN"/>
              <a:t>The Boolean and vector space approaches make implicit assumptions about relevance and text representation</a:t>
            </a:r>
            <a:endParaRPr/>
          </a:p>
          <a:p>
            <a:pPr indent="-342900" lvl="0" marL="342900" rtl="0" algn="just">
              <a:lnSpc>
                <a:spcPct val="100000"/>
              </a:lnSpc>
              <a:spcBef>
                <a:spcPts val="496"/>
              </a:spcBef>
              <a:spcAft>
                <a:spcPts val="0"/>
              </a:spcAft>
              <a:buClr>
                <a:schemeClr val="dk1"/>
              </a:buClr>
              <a:buSzPct val="100000"/>
              <a:buChar char="•"/>
            </a:pPr>
            <a:r>
              <a:rPr lang="en-IN"/>
              <a:t>The Probability Ranking Principle, as originally stated, is as follows:</a:t>
            </a:r>
            <a:endParaRPr/>
          </a:p>
          <a:p>
            <a:pPr indent="-342900" lvl="0" marL="342900" rtl="0" algn="just">
              <a:lnSpc>
                <a:spcPct val="100000"/>
              </a:lnSpc>
              <a:spcBef>
                <a:spcPts val="496"/>
              </a:spcBef>
              <a:spcAft>
                <a:spcPts val="0"/>
              </a:spcAft>
              <a:buClr>
                <a:schemeClr val="dk1"/>
              </a:buClr>
              <a:buSzPct val="100000"/>
              <a:buChar char="•"/>
            </a:pPr>
            <a:r>
              <a:rPr lang="en-IN"/>
              <a:t>If a reference retrieval system’s1 response to each request is a ranking of the documents in the collection in order of decreasing probability of relevance to the user who submitted the request, where the probabilities are estimated as accurately as possible on the basis of whatever data have been made available to the system for this purpose, the overall effectiveness of the system to its user will be the best that is obtainable on the basis of those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Unfortunately, the Probability Ranking Principle doesn’t tell us </a:t>
            </a:r>
            <a:r>
              <a:rPr i="1" lang="en-IN"/>
              <a:t>how </a:t>
            </a:r>
            <a:r>
              <a:rPr lang="en-IN"/>
              <a:t>to calculate or estimate the probability of relevance.</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IN"/>
              <a:t>we start with a simple probabilistic model based on treating information retrieval as a classification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IN"/>
              <a:t>Probabilistic Model:</a:t>
            </a:r>
            <a:r>
              <a:rPr b="1" lang="en-IN"/>
              <a:t>Information Retrieval as Classification</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04" name="Google Shape;104;p16"/>
          <p:cNvPicPr preferRelativeResize="0"/>
          <p:nvPr/>
        </p:nvPicPr>
        <p:blipFill rotWithShape="1">
          <a:blip r:embed="rId3">
            <a:alphaModFix/>
          </a:blip>
          <a:srcRect b="0" l="0" r="0" t="0"/>
          <a:stretch/>
        </p:blipFill>
        <p:spPr>
          <a:xfrm>
            <a:off x="2051720" y="2060848"/>
            <a:ext cx="4714875" cy="366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10" name="Google Shape;11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In any retrieval model that assumes relevance is binary, there will be two sets of documents, the relevant documents and the non-relevant documents, for each query.</a:t>
            </a:r>
            <a:endParaRPr/>
          </a:p>
          <a:p>
            <a:pPr indent="-342900" lvl="0" marL="342900" rtl="0" algn="l">
              <a:lnSpc>
                <a:spcPct val="100000"/>
              </a:lnSpc>
              <a:spcBef>
                <a:spcPts val="640"/>
              </a:spcBef>
              <a:spcAft>
                <a:spcPts val="0"/>
              </a:spcAft>
              <a:buClr>
                <a:schemeClr val="dk1"/>
              </a:buClr>
              <a:buSzPts val="3200"/>
              <a:buChar char="•"/>
            </a:pPr>
            <a:r>
              <a:rPr lang="en-IN"/>
              <a:t>That is, the system should </a:t>
            </a:r>
            <a:r>
              <a:rPr i="1" lang="en-IN"/>
              <a:t>classify </a:t>
            </a:r>
            <a:r>
              <a:rPr lang="en-IN"/>
              <a:t>the document as relevant or non-relevant,and retrieve it if it is relevant.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IN"/>
              <a:t>let’s focus on </a:t>
            </a:r>
            <a:r>
              <a:rPr i="1" lang="en-IN"/>
              <a:t>P</a:t>
            </a:r>
            <a:r>
              <a:rPr lang="en-IN"/>
              <a:t>(</a:t>
            </a:r>
            <a:r>
              <a:rPr i="1" lang="en-IN"/>
              <a:t>R|D</a:t>
            </a:r>
            <a:r>
              <a:rPr lang="en-IN"/>
              <a:t>)…let’s focus on </a:t>
            </a:r>
            <a:endParaRPr/>
          </a:p>
          <a:p>
            <a:pPr indent="-342900" lvl="0" marL="342900" rtl="0" algn="l">
              <a:lnSpc>
                <a:spcPct val="100000"/>
              </a:lnSpc>
              <a:spcBef>
                <a:spcPts val="592"/>
              </a:spcBef>
              <a:spcAft>
                <a:spcPts val="0"/>
              </a:spcAft>
              <a:buClr>
                <a:schemeClr val="dk1"/>
              </a:buClr>
              <a:buSzPct val="100000"/>
              <a:buChar char="•"/>
            </a:pPr>
            <a:r>
              <a:rPr i="1" lang="en-IN"/>
              <a:t>P</a:t>
            </a:r>
            <a:r>
              <a:rPr lang="en-IN"/>
              <a:t>(</a:t>
            </a:r>
            <a:r>
              <a:rPr i="1" lang="en-IN"/>
              <a:t>R|D</a:t>
            </a:r>
            <a:r>
              <a:rPr lang="en-IN"/>
              <a:t>)-🡪</a:t>
            </a:r>
            <a:r>
              <a:rPr i="1" lang="en-IN"/>
              <a:t>P</a:t>
            </a:r>
            <a:r>
              <a:rPr lang="en-IN"/>
              <a:t>(</a:t>
            </a:r>
            <a:r>
              <a:rPr i="1" lang="en-IN"/>
              <a:t>D|R</a:t>
            </a:r>
            <a:r>
              <a:rPr lang="en-IN"/>
              <a:t>)</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IN"/>
              <a:t>if we had information about how often specific words occurred in the relevant set, then, given a new document, it would be relatively straightforward to calculate how likely it would be to see the combination of words in the document occurring in the relevant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IN"/>
              <a:t>Let’s assume that the probability</a:t>
            </a:r>
            <a:endParaRPr/>
          </a:p>
          <a:p>
            <a:pPr indent="-342900" lvl="0" marL="342900" rtl="0" algn="l">
              <a:lnSpc>
                <a:spcPct val="100000"/>
              </a:lnSpc>
              <a:spcBef>
                <a:spcPts val="640"/>
              </a:spcBef>
              <a:spcAft>
                <a:spcPts val="0"/>
              </a:spcAft>
              <a:buClr>
                <a:schemeClr val="dk1"/>
              </a:buClr>
              <a:buSzPts val="3200"/>
              <a:buChar char="•"/>
            </a:pPr>
            <a:r>
              <a:rPr lang="en-IN"/>
              <a:t>of the word “president” in the relevant set is 0.02, and the probability of “lincoln” is 0.03. If a new document contains the words “president” and “lincoln”,</a:t>
            </a:r>
            <a:endParaRPr/>
          </a:p>
          <a:p>
            <a:pPr indent="-342900" lvl="0" marL="342900" rtl="0" algn="l">
              <a:lnSpc>
                <a:spcPct val="100000"/>
              </a:lnSpc>
              <a:spcBef>
                <a:spcPts val="640"/>
              </a:spcBef>
              <a:spcAft>
                <a:spcPts val="0"/>
              </a:spcAft>
              <a:buClr>
                <a:schemeClr val="dk1"/>
              </a:buClr>
              <a:buSzPts val="3200"/>
              <a:buChar char="•"/>
            </a:pPr>
            <a:r>
              <a:rPr lang="en-IN"/>
              <a:t>we could say that the probability of observing that combination of words in the relevant set is 0</a:t>
            </a:r>
            <a:r>
              <a:rPr i="1" lang="en-IN"/>
              <a:t>.</a:t>
            </a:r>
            <a:r>
              <a:rPr lang="en-IN"/>
              <a:t>02 </a:t>
            </a:r>
            <a:r>
              <a:rPr i="1" lang="en-IN"/>
              <a:t>× </a:t>
            </a:r>
            <a:r>
              <a:rPr lang="en-IN"/>
              <a:t>0</a:t>
            </a:r>
            <a:r>
              <a:rPr i="1" lang="en-IN"/>
              <a:t>.</a:t>
            </a:r>
            <a:r>
              <a:rPr lang="en-IN"/>
              <a:t>03 = 0</a:t>
            </a:r>
            <a:r>
              <a:rPr i="1" lang="en-IN"/>
              <a:t>.</a:t>
            </a:r>
            <a:r>
              <a:rPr lang="en-IN"/>
              <a:t>0006, assuming that the two words occur independently.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28" name="Google Shape;128;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IN"/>
              <a:t>how does calculating </a:t>
            </a:r>
            <a:r>
              <a:rPr i="1" lang="en-IN"/>
              <a:t>P</a:t>
            </a:r>
            <a:r>
              <a:rPr lang="en-IN"/>
              <a:t>(</a:t>
            </a:r>
            <a:r>
              <a:rPr i="1" lang="en-IN"/>
              <a:t>D|R</a:t>
            </a:r>
            <a:r>
              <a:rPr lang="en-IN"/>
              <a:t>) get us to the probability of relevance?</a:t>
            </a:r>
            <a:endParaRPr/>
          </a:p>
          <a:p>
            <a:pPr indent="-342900" lvl="0" marL="342900" rtl="0" algn="l">
              <a:lnSpc>
                <a:spcPct val="100000"/>
              </a:lnSpc>
              <a:spcBef>
                <a:spcPts val="640"/>
              </a:spcBef>
              <a:spcAft>
                <a:spcPts val="0"/>
              </a:spcAft>
              <a:buClr>
                <a:schemeClr val="dk1"/>
              </a:buClr>
              <a:buSzPts val="3200"/>
              <a:buChar char="•"/>
            </a:pPr>
            <a:r>
              <a:rPr lang="en-IN"/>
              <a:t>By </a:t>
            </a:r>
            <a:r>
              <a:rPr i="1" lang="en-IN"/>
              <a:t>Bayes’ Rule</a:t>
            </a:r>
            <a:r>
              <a:rPr lang="en-IN"/>
              <a:t>:</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IN"/>
              <a:t>where </a:t>
            </a:r>
            <a:r>
              <a:rPr i="1" lang="en-IN"/>
              <a:t>P</a:t>
            </a:r>
            <a:r>
              <a:rPr lang="en-IN"/>
              <a:t>(</a:t>
            </a:r>
            <a:r>
              <a:rPr i="1" lang="en-IN"/>
              <a:t>R</a:t>
            </a:r>
            <a:r>
              <a:rPr lang="en-IN"/>
              <a:t>) is the </a:t>
            </a:r>
            <a:r>
              <a:rPr i="1" lang="en-IN"/>
              <a:t>a priori </a:t>
            </a:r>
            <a:r>
              <a:rPr lang="en-IN"/>
              <a:t>probability of relevance (in other words, how likely any document is to be relevant), and </a:t>
            </a:r>
            <a:r>
              <a:rPr i="1" lang="en-IN"/>
              <a:t>P</a:t>
            </a:r>
            <a:r>
              <a:rPr lang="en-IN"/>
              <a:t>(</a:t>
            </a:r>
            <a:r>
              <a:rPr i="1" lang="en-IN"/>
              <a:t>D</a:t>
            </a:r>
            <a:r>
              <a:rPr lang="en-IN"/>
              <a:t>) acts as a normalizing constant.</a:t>
            </a:r>
            <a:endParaRPr/>
          </a:p>
        </p:txBody>
      </p:sp>
      <p:pic>
        <p:nvPicPr>
          <p:cNvPr id="129" name="Google Shape;129;p20"/>
          <p:cNvPicPr preferRelativeResize="0"/>
          <p:nvPr/>
        </p:nvPicPr>
        <p:blipFill rotWithShape="1">
          <a:blip r:embed="rId3">
            <a:alphaModFix/>
          </a:blip>
          <a:srcRect b="0" l="0" r="0" t="0"/>
          <a:stretch/>
        </p:blipFill>
        <p:spPr>
          <a:xfrm>
            <a:off x="3419475" y="3109913"/>
            <a:ext cx="2305050"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35" name="Google Shape;13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IN"/>
              <a:t>Given this, we can express our decision rule in the following way: classify a document as</a:t>
            </a:r>
            <a:endParaRPr/>
          </a:p>
          <a:p>
            <a:pPr indent="0" lvl="0" marL="0" rtl="0" algn="l">
              <a:lnSpc>
                <a:spcPct val="100000"/>
              </a:lnSpc>
              <a:spcBef>
                <a:spcPts val="592"/>
              </a:spcBef>
              <a:spcAft>
                <a:spcPts val="0"/>
              </a:spcAft>
              <a:buClr>
                <a:schemeClr val="dk1"/>
              </a:buClr>
              <a:buSzPct val="100000"/>
              <a:buNone/>
            </a:pPr>
            <a:r>
              <a:rPr lang="en-IN"/>
              <a:t>     relevant if </a:t>
            </a:r>
            <a:r>
              <a:rPr i="1" lang="en-IN"/>
              <a:t>P</a:t>
            </a:r>
            <a:r>
              <a:rPr lang="en-IN"/>
              <a:t>(</a:t>
            </a:r>
            <a:r>
              <a:rPr i="1" lang="en-IN"/>
              <a:t>D|R</a:t>
            </a:r>
            <a:r>
              <a:rPr lang="en-IN"/>
              <a:t>)</a:t>
            </a:r>
            <a:r>
              <a:rPr i="1" lang="en-IN"/>
              <a:t>P</a:t>
            </a:r>
            <a:r>
              <a:rPr lang="en-IN"/>
              <a:t>(</a:t>
            </a:r>
            <a:r>
              <a:rPr i="1" lang="en-IN"/>
              <a:t>R</a:t>
            </a:r>
            <a:r>
              <a:rPr lang="en-IN"/>
              <a:t>) </a:t>
            </a:r>
            <a:r>
              <a:rPr i="1" lang="en-IN"/>
              <a:t>&gt; P</a:t>
            </a:r>
            <a:r>
              <a:rPr lang="en-IN"/>
              <a:t>(</a:t>
            </a:r>
            <a:r>
              <a:rPr i="1" lang="en-IN"/>
              <a:t>D|NR</a:t>
            </a:r>
            <a:r>
              <a:rPr lang="en-IN"/>
              <a:t>)</a:t>
            </a:r>
            <a:r>
              <a:rPr i="1" lang="en-IN"/>
              <a:t>P</a:t>
            </a:r>
            <a:r>
              <a:rPr lang="en-IN"/>
              <a:t>(</a:t>
            </a:r>
            <a:r>
              <a:rPr i="1" lang="en-IN"/>
              <a:t>NR</a:t>
            </a:r>
            <a:r>
              <a:rPr lang="en-IN"/>
              <a:t>).</a:t>
            </a:r>
            <a:endParaRPr/>
          </a:p>
          <a:p>
            <a:pPr indent="-342900" lvl="0" marL="342900" rtl="0" algn="l">
              <a:lnSpc>
                <a:spcPct val="100000"/>
              </a:lnSpc>
              <a:spcBef>
                <a:spcPts val="592"/>
              </a:spcBef>
              <a:spcAft>
                <a:spcPts val="0"/>
              </a:spcAft>
              <a:buClr>
                <a:schemeClr val="dk1"/>
              </a:buClr>
              <a:buSzPct val="100000"/>
              <a:buChar char="•"/>
            </a:pPr>
            <a:r>
              <a:rPr lang="en-IN"/>
              <a:t>This is the same as classifying a document as relevant if:</a:t>
            </a:r>
            <a:endParaRPr/>
          </a:p>
          <a:p>
            <a:pPr indent="-154940" lvl="0" marL="342900" rtl="0" algn="l">
              <a:lnSpc>
                <a:spcPct val="100000"/>
              </a:lnSpc>
              <a:spcBef>
                <a:spcPts val="592"/>
              </a:spcBef>
              <a:spcAft>
                <a:spcPts val="0"/>
              </a:spcAft>
              <a:buClr>
                <a:schemeClr val="dk1"/>
              </a:buClr>
              <a:buSzPct val="100000"/>
              <a:buNone/>
            </a:pPr>
            <a:r>
              <a:t/>
            </a:r>
            <a:endParaRPr/>
          </a:p>
          <a:p>
            <a:pPr indent="-154940" lvl="0" marL="342900" rtl="0" algn="l">
              <a:lnSpc>
                <a:spcPct val="100000"/>
              </a:lnSpc>
              <a:spcBef>
                <a:spcPts val="592"/>
              </a:spcBef>
              <a:spcAft>
                <a:spcPts val="0"/>
              </a:spcAft>
              <a:buClr>
                <a:schemeClr val="dk1"/>
              </a:buClr>
              <a:buSzPct val="100000"/>
              <a:buNone/>
            </a:pPr>
            <a:r>
              <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Char char="•"/>
            </a:pPr>
            <a:r>
              <a:rPr lang="en-IN"/>
              <a:t>The left-hand side of this equation is known as the </a:t>
            </a:r>
            <a:r>
              <a:rPr i="1" lang="en-IN"/>
              <a:t>likelihood ratio</a:t>
            </a:r>
            <a:r>
              <a:rPr lang="en-IN"/>
              <a:t>.</a:t>
            </a:r>
            <a:endParaRPr/>
          </a:p>
          <a:p>
            <a:pPr indent="-154940" lvl="0" marL="342900" rtl="0" algn="l">
              <a:lnSpc>
                <a:spcPct val="100000"/>
              </a:lnSpc>
              <a:spcBef>
                <a:spcPts val="592"/>
              </a:spcBef>
              <a:spcAft>
                <a:spcPts val="0"/>
              </a:spcAft>
              <a:buClr>
                <a:schemeClr val="dk1"/>
              </a:buClr>
              <a:buSzPct val="100000"/>
              <a:buNone/>
            </a:pPr>
            <a:r>
              <a:t/>
            </a:r>
            <a:endParaRPr/>
          </a:p>
          <a:p>
            <a:pPr indent="0" lvl="0" marL="0" rtl="0" algn="l">
              <a:lnSpc>
                <a:spcPct val="100000"/>
              </a:lnSpc>
              <a:spcBef>
                <a:spcPts val="592"/>
              </a:spcBef>
              <a:spcAft>
                <a:spcPts val="0"/>
              </a:spcAft>
              <a:buClr>
                <a:schemeClr val="dk1"/>
              </a:buClr>
              <a:buSzPct val="100000"/>
              <a:buNone/>
            </a:pPr>
            <a:r>
              <a:t/>
            </a:r>
            <a:endParaRPr/>
          </a:p>
        </p:txBody>
      </p:sp>
      <p:pic>
        <p:nvPicPr>
          <p:cNvPr id="136" name="Google Shape;136;p21"/>
          <p:cNvPicPr preferRelativeResize="0"/>
          <p:nvPr/>
        </p:nvPicPr>
        <p:blipFill rotWithShape="1">
          <a:blip r:embed="rId3">
            <a:alphaModFix/>
          </a:blip>
          <a:srcRect b="0" l="0" r="0" t="0"/>
          <a:stretch/>
        </p:blipFill>
        <p:spPr>
          <a:xfrm>
            <a:off x="2699792" y="3284984"/>
            <a:ext cx="3204195" cy="13681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