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Language Model</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IN"/>
              <a:t>Khushi 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Since we start with a query, we would in general like to calculate </a:t>
            </a:r>
            <a:r>
              <a:rPr i="1" lang="en-IN"/>
              <a:t>P</a:t>
            </a:r>
            <a:r>
              <a:rPr lang="en-IN"/>
              <a:t>(</a:t>
            </a:r>
            <a:r>
              <a:rPr i="1" lang="en-IN"/>
              <a:t>D|Q</a:t>
            </a:r>
            <a:r>
              <a:rPr lang="en-IN"/>
              <a:t>) to</a:t>
            </a:r>
            <a:endParaRPr/>
          </a:p>
          <a:p>
            <a:pPr indent="-342900" lvl="0" marL="342900" rtl="0" algn="l">
              <a:lnSpc>
                <a:spcPct val="100000"/>
              </a:lnSpc>
              <a:spcBef>
                <a:spcPts val="640"/>
              </a:spcBef>
              <a:spcAft>
                <a:spcPts val="0"/>
              </a:spcAft>
              <a:buClr>
                <a:schemeClr val="dk1"/>
              </a:buClr>
              <a:buSzPts val="3200"/>
              <a:buChar char="•"/>
            </a:pPr>
            <a:r>
              <a:rPr lang="en-IN"/>
              <a:t>rank the documents.</a:t>
            </a:r>
            <a:endParaRPr/>
          </a:p>
          <a:p>
            <a:pPr indent="-342900" lvl="0" marL="342900" rtl="0" algn="l">
              <a:lnSpc>
                <a:spcPct val="100000"/>
              </a:lnSpc>
              <a:spcBef>
                <a:spcPts val="640"/>
              </a:spcBef>
              <a:spcAft>
                <a:spcPts val="0"/>
              </a:spcAft>
              <a:buClr>
                <a:schemeClr val="dk1"/>
              </a:buClr>
              <a:buSzPts val="3200"/>
              <a:buChar char="•"/>
            </a:pPr>
            <a:r>
              <a:rPr lang="en-IN"/>
              <a:t>Using Bayes’ Rule, we can calculate this by</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IN"/>
              <a:t>Where</a:t>
            </a:r>
            <a:endParaRPr/>
          </a:p>
          <a:p>
            <a:pPr indent="-342900" lvl="0" marL="342900" rtl="0" algn="l">
              <a:lnSpc>
                <a:spcPct val="100000"/>
              </a:lnSpc>
              <a:spcBef>
                <a:spcPts val="640"/>
              </a:spcBef>
              <a:spcAft>
                <a:spcPts val="0"/>
              </a:spcAft>
              <a:buClr>
                <a:schemeClr val="dk1"/>
              </a:buClr>
              <a:buSzPts val="3200"/>
              <a:buChar char="•"/>
            </a:pPr>
            <a:r>
              <a:rPr lang="en-IN"/>
              <a:t> the symbol </a:t>
            </a:r>
            <a:endParaRPr/>
          </a:p>
        </p:txBody>
      </p:sp>
      <p:pic>
        <p:nvPicPr>
          <p:cNvPr id="140" name="Google Shape;140;p22"/>
          <p:cNvPicPr preferRelativeResize="0"/>
          <p:nvPr/>
        </p:nvPicPr>
        <p:blipFill rotWithShape="1">
          <a:blip r:embed="rId3">
            <a:alphaModFix/>
          </a:blip>
          <a:srcRect b="0" l="0" r="0" t="0"/>
          <a:stretch/>
        </p:blipFill>
        <p:spPr>
          <a:xfrm>
            <a:off x="1691680" y="3861048"/>
            <a:ext cx="4902382" cy="792088"/>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2771800" y="5081010"/>
            <a:ext cx="788619" cy="5323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7" name="Google Shape;14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Where the symbol         means that the right-hand side is rank equivalent to the left-hand side (i.e., we can ignore the normalizing constant </a:t>
            </a:r>
            <a:r>
              <a:rPr i="1" lang="en-IN"/>
              <a:t>P</a:t>
            </a:r>
            <a:r>
              <a:rPr lang="en-IN"/>
              <a:t>(</a:t>
            </a:r>
            <a:r>
              <a:rPr i="1" lang="en-IN"/>
              <a:t>Q</a:t>
            </a:r>
            <a:r>
              <a:rPr lang="en-IN"/>
              <a:t>))</a:t>
            </a:r>
            <a:endParaRPr/>
          </a:p>
          <a:p>
            <a:pPr indent="-342900" lvl="0" marL="342900" rtl="0" algn="l">
              <a:lnSpc>
                <a:spcPct val="100000"/>
              </a:lnSpc>
              <a:spcBef>
                <a:spcPts val="640"/>
              </a:spcBef>
              <a:spcAft>
                <a:spcPts val="0"/>
              </a:spcAft>
              <a:buClr>
                <a:schemeClr val="dk1"/>
              </a:buClr>
              <a:buSzPts val="3200"/>
              <a:buChar char="•"/>
            </a:pPr>
            <a:r>
              <a:rPr i="1" lang="en-IN"/>
              <a:t>P</a:t>
            </a:r>
            <a:r>
              <a:rPr lang="en-IN"/>
              <a:t>(</a:t>
            </a:r>
            <a:r>
              <a:rPr i="1" lang="en-IN"/>
              <a:t>D</a:t>
            </a:r>
            <a:r>
              <a:rPr lang="en-IN"/>
              <a:t>) is the prior probability of a document</a:t>
            </a:r>
            <a:endParaRPr/>
          </a:p>
          <a:p>
            <a:pPr indent="-342900" lvl="0" marL="342900" rtl="0" algn="l">
              <a:lnSpc>
                <a:spcPct val="100000"/>
              </a:lnSpc>
              <a:spcBef>
                <a:spcPts val="640"/>
              </a:spcBef>
              <a:spcAft>
                <a:spcPts val="0"/>
              </a:spcAft>
              <a:buClr>
                <a:schemeClr val="dk1"/>
              </a:buClr>
              <a:buSzPts val="3200"/>
              <a:buChar char="•"/>
            </a:pPr>
            <a:r>
              <a:rPr lang="en-IN"/>
              <a:t> </a:t>
            </a:r>
            <a:r>
              <a:rPr i="1" lang="en-IN"/>
              <a:t>P</a:t>
            </a:r>
            <a:r>
              <a:rPr lang="en-IN"/>
              <a:t>(</a:t>
            </a:r>
            <a:r>
              <a:rPr i="1" lang="en-IN"/>
              <a:t>Q|D</a:t>
            </a:r>
            <a:r>
              <a:rPr lang="en-IN"/>
              <a:t>) is the query likelihood given the document.</a:t>
            </a:r>
            <a:endParaRPr/>
          </a:p>
        </p:txBody>
      </p:sp>
      <p:pic>
        <p:nvPicPr>
          <p:cNvPr id="148" name="Google Shape;148;p23"/>
          <p:cNvPicPr preferRelativeResize="0"/>
          <p:nvPr/>
        </p:nvPicPr>
        <p:blipFill rotWithShape="1">
          <a:blip r:embed="rId3">
            <a:alphaModFix/>
          </a:blip>
          <a:srcRect b="0" l="0" r="0" t="0"/>
          <a:stretch/>
        </p:blipFill>
        <p:spPr>
          <a:xfrm>
            <a:off x="3923928" y="1628800"/>
            <a:ext cx="788619" cy="5323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4" name="Google Shape;15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i="1" lang="en-IN"/>
              <a:t>P</a:t>
            </a:r>
            <a:r>
              <a:rPr lang="en-IN"/>
              <a:t>(</a:t>
            </a:r>
            <a:r>
              <a:rPr i="1" lang="en-IN"/>
              <a:t>D</a:t>
            </a:r>
            <a:r>
              <a:rPr lang="en-IN"/>
              <a:t>) is assumed to be </a:t>
            </a:r>
            <a:r>
              <a:rPr i="1" lang="en-IN"/>
              <a:t>uniform </a:t>
            </a:r>
            <a:r>
              <a:rPr lang="en-IN"/>
              <a:t>(the same for all documents), and so will not affect the ranking.</a:t>
            </a:r>
            <a:endParaRPr/>
          </a:p>
          <a:p>
            <a:pPr indent="-342900" lvl="0" marL="342900" rtl="0" algn="l">
              <a:lnSpc>
                <a:spcPct val="100000"/>
              </a:lnSpc>
              <a:spcBef>
                <a:spcPts val="640"/>
              </a:spcBef>
              <a:spcAft>
                <a:spcPts val="0"/>
              </a:spcAft>
              <a:buClr>
                <a:schemeClr val="dk1"/>
              </a:buClr>
              <a:buSzPts val="3200"/>
              <a:buChar char="•"/>
            </a:pPr>
            <a:r>
              <a:rPr i="1" lang="en-IN"/>
              <a:t>P</a:t>
            </a:r>
            <a:r>
              <a:rPr lang="en-IN"/>
              <a:t>(</a:t>
            </a:r>
            <a:r>
              <a:rPr i="1" lang="en-IN"/>
              <a:t>Q|D</a:t>
            </a:r>
            <a:r>
              <a:rPr lang="en-IN"/>
              <a:t>), which we calculate using the unigram</a:t>
            </a:r>
            <a:endParaRPr/>
          </a:p>
          <a:p>
            <a:pPr indent="-342900" lvl="0" marL="342900" rtl="0" algn="l">
              <a:lnSpc>
                <a:spcPct val="100000"/>
              </a:lnSpc>
              <a:spcBef>
                <a:spcPts val="640"/>
              </a:spcBef>
              <a:spcAft>
                <a:spcPts val="0"/>
              </a:spcAft>
              <a:buClr>
                <a:schemeClr val="dk1"/>
              </a:buClr>
              <a:buSzPts val="3200"/>
              <a:buChar char="•"/>
            </a:pPr>
            <a:r>
              <a:rPr lang="en-IN"/>
              <a:t>language model for the document</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155" name="Google Shape;155;p24"/>
          <p:cNvPicPr preferRelativeResize="0"/>
          <p:nvPr/>
        </p:nvPicPr>
        <p:blipFill rotWithShape="1">
          <a:blip r:embed="rId3">
            <a:alphaModFix/>
          </a:blip>
          <a:srcRect b="0" l="0" r="0" t="0"/>
          <a:stretch/>
        </p:blipFill>
        <p:spPr>
          <a:xfrm>
            <a:off x="2051720" y="4382349"/>
            <a:ext cx="5653182" cy="15121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where </a:t>
            </a:r>
            <a:r>
              <a:rPr i="1" lang="en-IN"/>
              <a:t>qi </a:t>
            </a:r>
            <a:r>
              <a:rPr lang="en-IN"/>
              <a:t>is a query word</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i="1" lang="en-IN"/>
              <a:t>n </a:t>
            </a:r>
            <a:r>
              <a:rPr lang="en-IN"/>
              <a:t>words in the query</a:t>
            </a:r>
            <a:endParaRPr/>
          </a:p>
          <a:p>
            <a:pPr indent="-342900" lvl="0" marL="342900" rtl="0" algn="l">
              <a:lnSpc>
                <a:spcPct val="100000"/>
              </a:lnSpc>
              <a:spcBef>
                <a:spcPts val="640"/>
              </a:spcBef>
              <a:spcAft>
                <a:spcPts val="0"/>
              </a:spcAft>
              <a:buClr>
                <a:schemeClr val="dk1"/>
              </a:buClr>
              <a:buSzPts val="3200"/>
              <a:buChar char="•"/>
            </a:pPr>
            <a:r>
              <a:rPr lang="en-IN"/>
              <a:t>To calculate this score, we need to have estimates for the language model probabilities</a:t>
            </a:r>
            <a:endParaRPr/>
          </a:p>
          <a:p>
            <a:pPr indent="-342900" lvl="0" marL="342900" rtl="0" algn="l">
              <a:lnSpc>
                <a:spcPct val="100000"/>
              </a:lnSpc>
              <a:spcBef>
                <a:spcPts val="640"/>
              </a:spcBef>
              <a:spcAft>
                <a:spcPts val="0"/>
              </a:spcAft>
              <a:buClr>
                <a:schemeClr val="dk1"/>
              </a:buClr>
              <a:buSzPts val="3200"/>
              <a:buChar char="•"/>
            </a:pPr>
            <a:r>
              <a:rPr i="1" lang="en-IN"/>
              <a:t>P</a:t>
            </a:r>
            <a:r>
              <a:rPr lang="en-IN"/>
              <a:t>(</a:t>
            </a:r>
            <a:r>
              <a:rPr i="1" lang="en-IN"/>
              <a:t>qi|D</a:t>
            </a:r>
            <a:r>
              <a:rPr lang="en-IN"/>
              <a:t>).</a:t>
            </a:r>
            <a:endParaRPr/>
          </a:p>
          <a:p>
            <a:pPr indent="-342900" lvl="0" marL="342900" rtl="0" algn="l">
              <a:lnSpc>
                <a:spcPct val="100000"/>
              </a:lnSpc>
              <a:spcBef>
                <a:spcPts val="640"/>
              </a:spcBef>
              <a:spcAft>
                <a:spcPts val="0"/>
              </a:spcAft>
              <a:buClr>
                <a:schemeClr val="dk1"/>
              </a:buClr>
              <a:buSzPts val="3200"/>
              <a:buChar char="•"/>
            </a:pPr>
            <a:r>
              <a:rPr lang="en-IN"/>
              <a:t>The obvious estimate would be</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162" name="Google Shape;162;p25"/>
          <p:cNvPicPr preferRelativeResize="0"/>
          <p:nvPr/>
        </p:nvPicPr>
        <p:blipFill rotWithShape="1">
          <a:blip r:embed="rId3">
            <a:alphaModFix/>
          </a:blip>
          <a:srcRect b="0" l="0" r="0" t="0"/>
          <a:stretch/>
        </p:blipFill>
        <p:spPr>
          <a:xfrm>
            <a:off x="971600" y="2348880"/>
            <a:ext cx="2314575" cy="619125"/>
          </a:xfrm>
          <a:prstGeom prst="rect">
            <a:avLst/>
          </a:prstGeom>
          <a:noFill/>
          <a:ln>
            <a:noFill/>
          </a:ln>
        </p:spPr>
      </p:pic>
      <p:pic>
        <p:nvPicPr>
          <p:cNvPr id="163" name="Google Shape;163;p25"/>
          <p:cNvPicPr preferRelativeResize="0"/>
          <p:nvPr/>
        </p:nvPicPr>
        <p:blipFill rotWithShape="1">
          <a:blip r:embed="rId4">
            <a:alphaModFix/>
          </a:blip>
          <a:srcRect b="0" l="0" r="0" t="0"/>
          <a:stretch/>
        </p:blipFill>
        <p:spPr>
          <a:xfrm>
            <a:off x="827584" y="5661248"/>
            <a:ext cx="1728192" cy="57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9" name="Google Shape;16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IN"/>
              <a:t>where </a:t>
            </a:r>
            <a:r>
              <a:rPr i="1" lang="en-IN"/>
              <a:t>fqi;D </a:t>
            </a:r>
            <a:r>
              <a:rPr lang="en-IN"/>
              <a:t>is the number of times word </a:t>
            </a:r>
            <a:r>
              <a:rPr i="1" lang="en-IN"/>
              <a:t>qi </a:t>
            </a:r>
            <a:r>
              <a:rPr lang="en-IN"/>
              <a:t>occurs in document </a:t>
            </a:r>
            <a:r>
              <a:rPr i="1" lang="en-IN"/>
              <a:t>D</a:t>
            </a:r>
            <a:endParaRPr/>
          </a:p>
          <a:p>
            <a:pPr indent="-342900" lvl="0" marL="342900" rtl="0" algn="l">
              <a:lnSpc>
                <a:spcPct val="100000"/>
              </a:lnSpc>
              <a:spcBef>
                <a:spcPts val="592"/>
              </a:spcBef>
              <a:spcAft>
                <a:spcPts val="0"/>
              </a:spcAft>
              <a:buClr>
                <a:schemeClr val="dk1"/>
              </a:buClr>
              <a:buSzPct val="100000"/>
              <a:buChar char="•"/>
            </a:pPr>
            <a:r>
              <a:rPr i="1" lang="en-IN"/>
              <a:t>|D| </a:t>
            </a:r>
            <a:r>
              <a:rPr lang="en-IN"/>
              <a:t>is the number of words in </a:t>
            </a:r>
            <a:r>
              <a:rPr i="1" lang="en-IN"/>
              <a:t>D</a:t>
            </a:r>
            <a:r>
              <a:rPr lang="en-IN"/>
              <a:t>.</a:t>
            </a:r>
            <a:endParaRPr/>
          </a:p>
          <a:p>
            <a:pPr indent="-342900" lvl="0" marL="342900" rtl="0" algn="l">
              <a:lnSpc>
                <a:spcPct val="100000"/>
              </a:lnSpc>
              <a:spcBef>
                <a:spcPts val="592"/>
              </a:spcBef>
              <a:spcAft>
                <a:spcPts val="0"/>
              </a:spcAft>
              <a:buClr>
                <a:schemeClr val="dk1"/>
              </a:buClr>
              <a:buSzPct val="100000"/>
              <a:buChar char="•"/>
            </a:pPr>
            <a:r>
              <a:rPr lang="en-IN"/>
              <a:t>This is the estimate that makes the observed</a:t>
            </a:r>
            <a:endParaRPr/>
          </a:p>
          <a:p>
            <a:pPr indent="0" lvl="0" marL="0" rtl="0" algn="l">
              <a:lnSpc>
                <a:spcPct val="100000"/>
              </a:lnSpc>
              <a:spcBef>
                <a:spcPts val="592"/>
              </a:spcBef>
              <a:spcAft>
                <a:spcPts val="0"/>
              </a:spcAft>
              <a:buClr>
                <a:schemeClr val="dk1"/>
              </a:buClr>
              <a:buSzPct val="100000"/>
              <a:buNone/>
            </a:pPr>
            <a:r>
              <a:rPr lang="en-IN"/>
              <a:t>value of </a:t>
            </a:r>
            <a:r>
              <a:rPr i="1" lang="en-IN"/>
              <a:t>fqi;D </a:t>
            </a:r>
            <a:r>
              <a:rPr lang="en-IN"/>
              <a:t>most likely.</a:t>
            </a:r>
            <a:endParaRPr/>
          </a:p>
          <a:p>
            <a:pPr indent="-342900" lvl="0" marL="342900" rtl="0" algn="l">
              <a:lnSpc>
                <a:spcPct val="100000"/>
              </a:lnSpc>
              <a:spcBef>
                <a:spcPts val="592"/>
              </a:spcBef>
              <a:spcAft>
                <a:spcPts val="0"/>
              </a:spcAft>
              <a:buClr>
                <a:schemeClr val="dk1"/>
              </a:buClr>
              <a:buSzPct val="100000"/>
              <a:buChar char="•"/>
            </a:pPr>
            <a:r>
              <a:rPr lang="en-IN"/>
              <a:t>The major problem with this estimate is that if any of</a:t>
            </a:r>
            <a:endParaRPr/>
          </a:p>
          <a:p>
            <a:pPr indent="-342900" lvl="0" marL="342900" rtl="0" algn="l">
              <a:lnSpc>
                <a:spcPct val="100000"/>
              </a:lnSpc>
              <a:spcBef>
                <a:spcPts val="592"/>
              </a:spcBef>
              <a:spcAft>
                <a:spcPts val="0"/>
              </a:spcAft>
              <a:buClr>
                <a:schemeClr val="dk1"/>
              </a:buClr>
              <a:buSzPct val="100000"/>
              <a:buChar char="•"/>
            </a:pPr>
            <a:r>
              <a:rPr lang="en-IN"/>
              <a:t>the query words are missing from the document, the score given by the query likelihood</a:t>
            </a:r>
            <a:endParaRPr/>
          </a:p>
          <a:p>
            <a:pPr indent="-342900" lvl="0" marL="342900" rtl="0" algn="l">
              <a:lnSpc>
                <a:spcPct val="100000"/>
              </a:lnSpc>
              <a:spcBef>
                <a:spcPts val="592"/>
              </a:spcBef>
              <a:spcAft>
                <a:spcPts val="0"/>
              </a:spcAft>
              <a:buClr>
                <a:schemeClr val="dk1"/>
              </a:buClr>
              <a:buSzPct val="100000"/>
              <a:buChar char="•"/>
            </a:pPr>
            <a:r>
              <a:rPr lang="en-IN"/>
              <a:t>model for </a:t>
            </a:r>
            <a:r>
              <a:rPr i="1" lang="en-IN"/>
              <a:t>P</a:t>
            </a:r>
            <a:r>
              <a:rPr lang="en-IN"/>
              <a:t>(</a:t>
            </a:r>
            <a:r>
              <a:rPr i="1" lang="en-IN"/>
              <a:t>Q|D</a:t>
            </a:r>
            <a:r>
              <a:rPr lang="en-IN"/>
              <a:t>) will be zero.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75" name="Google Shape;17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For example, missing one word out of six should not produce a score of zero.</a:t>
            </a:r>
            <a:endParaRPr/>
          </a:p>
          <a:p>
            <a:pPr indent="-342900" lvl="0" marL="342900" rtl="0" algn="l">
              <a:lnSpc>
                <a:spcPct val="100000"/>
              </a:lnSpc>
              <a:spcBef>
                <a:spcPts val="640"/>
              </a:spcBef>
              <a:spcAft>
                <a:spcPts val="0"/>
              </a:spcAft>
              <a:buClr>
                <a:schemeClr val="dk1"/>
              </a:buClr>
              <a:buSzPts val="3200"/>
              <a:buChar char="•"/>
            </a:pPr>
            <a:r>
              <a:rPr lang="en-IN"/>
              <a:t>also not be able to distinguish between documents that have different numbers of query words missing.</a:t>
            </a:r>
            <a:endParaRPr/>
          </a:p>
          <a:p>
            <a:pPr indent="-342900" lvl="0" marL="342900" rtl="0" algn="l">
              <a:lnSpc>
                <a:spcPct val="100000"/>
              </a:lnSpc>
              <a:spcBef>
                <a:spcPts val="640"/>
              </a:spcBef>
              <a:spcAft>
                <a:spcPts val="0"/>
              </a:spcAft>
              <a:buClr>
                <a:schemeClr val="dk1"/>
              </a:buClr>
              <a:buSzPts val="3200"/>
              <a:buChar char="•"/>
            </a:pPr>
            <a:r>
              <a:rPr lang="en-IN"/>
              <a:t>we are building a topic model for a document, words associated with that topic should have some probability of occurring, even if they were not mentioned in the document.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81" name="Google Shape;18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IN"/>
              <a:t>For example, a language model representing a document about computer games should have some non-zero probability for the word “RPG” even if that word was not mentioned in the document.</a:t>
            </a:r>
            <a:endParaRPr/>
          </a:p>
          <a:p>
            <a:pPr indent="-342900" lvl="0" marL="342900" rtl="0" algn="l">
              <a:lnSpc>
                <a:spcPct val="100000"/>
              </a:lnSpc>
              <a:spcBef>
                <a:spcPts val="592"/>
              </a:spcBef>
              <a:spcAft>
                <a:spcPts val="0"/>
              </a:spcAft>
              <a:buClr>
                <a:schemeClr val="dk1"/>
              </a:buClr>
              <a:buSzPct val="100000"/>
              <a:buChar char="•"/>
            </a:pPr>
            <a:r>
              <a:rPr lang="en-IN"/>
              <a:t>A small probability for that word will enable the</a:t>
            </a:r>
            <a:endParaRPr/>
          </a:p>
          <a:p>
            <a:pPr indent="0" lvl="0" marL="0" rtl="0" algn="l">
              <a:lnSpc>
                <a:spcPct val="100000"/>
              </a:lnSpc>
              <a:spcBef>
                <a:spcPts val="592"/>
              </a:spcBef>
              <a:spcAft>
                <a:spcPts val="0"/>
              </a:spcAft>
              <a:buClr>
                <a:schemeClr val="dk1"/>
              </a:buClr>
              <a:buSzPct val="100000"/>
              <a:buNone/>
            </a:pPr>
            <a:r>
              <a:rPr lang="en-IN"/>
              <a:t> document to receive a non-zero score for the query “RPG computer games”, although it will be lower than the score for a document that contains all three words.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Smoothing</a:t>
            </a:r>
            <a:endParaRPr/>
          </a:p>
        </p:txBody>
      </p:sp>
      <p:sp>
        <p:nvSpPr>
          <p:cNvPr id="187" name="Google Shape;18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i="1" lang="en-IN"/>
              <a:t>Smoothing </a:t>
            </a:r>
            <a:r>
              <a:rPr lang="en-IN"/>
              <a:t>is a technique for avoiding this estimation problem</a:t>
            </a:r>
            <a:endParaRPr/>
          </a:p>
          <a:p>
            <a:pPr indent="-342900" lvl="0" marL="342900" rtl="0" algn="l">
              <a:lnSpc>
                <a:spcPct val="100000"/>
              </a:lnSpc>
              <a:spcBef>
                <a:spcPts val="640"/>
              </a:spcBef>
              <a:spcAft>
                <a:spcPts val="0"/>
              </a:spcAft>
              <a:buClr>
                <a:schemeClr val="dk1"/>
              </a:buClr>
              <a:buSzPts val="3200"/>
              <a:buChar char="•"/>
            </a:pPr>
            <a:r>
              <a:rPr lang="en-IN"/>
              <a:t>The general approach</a:t>
            </a:r>
            <a:endParaRPr/>
          </a:p>
          <a:p>
            <a:pPr indent="-342900" lvl="0" marL="342900" rtl="0" algn="l">
              <a:lnSpc>
                <a:spcPct val="100000"/>
              </a:lnSpc>
              <a:spcBef>
                <a:spcPts val="640"/>
              </a:spcBef>
              <a:spcAft>
                <a:spcPts val="0"/>
              </a:spcAft>
              <a:buClr>
                <a:schemeClr val="dk1"/>
              </a:buClr>
              <a:buSzPts val="3200"/>
              <a:buChar char="•"/>
            </a:pPr>
            <a:r>
              <a:rPr lang="en-IN"/>
              <a:t>to smoothing is to lower (or </a:t>
            </a:r>
            <a:r>
              <a:rPr i="1" lang="en-IN"/>
              <a:t>discount</a:t>
            </a:r>
            <a:r>
              <a:rPr lang="en-IN"/>
              <a:t>) the probability estimates for words that</a:t>
            </a:r>
            <a:endParaRPr/>
          </a:p>
          <a:p>
            <a:pPr indent="-342900" lvl="0" marL="342900" rtl="0" algn="l">
              <a:lnSpc>
                <a:spcPct val="100000"/>
              </a:lnSpc>
              <a:spcBef>
                <a:spcPts val="640"/>
              </a:spcBef>
              <a:spcAft>
                <a:spcPts val="0"/>
              </a:spcAft>
              <a:buClr>
                <a:schemeClr val="dk1"/>
              </a:buClr>
              <a:buSzPts val="3200"/>
              <a:buChar char="•"/>
            </a:pPr>
            <a:r>
              <a:rPr lang="en-IN"/>
              <a:t>are seen in the document text, and assign that “leftover” probability to the estimates</a:t>
            </a:r>
            <a:endParaRPr/>
          </a:p>
          <a:p>
            <a:pPr indent="-342900" lvl="0" marL="342900" rtl="0" algn="l">
              <a:lnSpc>
                <a:spcPct val="100000"/>
              </a:lnSpc>
              <a:spcBef>
                <a:spcPts val="640"/>
              </a:spcBef>
              <a:spcAft>
                <a:spcPts val="0"/>
              </a:spcAft>
              <a:buClr>
                <a:schemeClr val="dk1"/>
              </a:buClr>
              <a:buSzPts val="3200"/>
              <a:buChar char="•"/>
            </a:pPr>
            <a:r>
              <a:rPr lang="en-IN"/>
              <a:t>for the words that are not seen in the text.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93" name="Google Shape;19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The estimates for unseen words are usually based on the frequency of occurrence of words in the whole document collection. </a:t>
            </a:r>
            <a:endParaRPr/>
          </a:p>
          <a:p>
            <a:pPr indent="-342900" lvl="0" marL="342900" rtl="0" algn="l">
              <a:lnSpc>
                <a:spcPct val="100000"/>
              </a:lnSpc>
              <a:spcBef>
                <a:spcPts val="640"/>
              </a:spcBef>
              <a:spcAft>
                <a:spcPts val="0"/>
              </a:spcAft>
              <a:buClr>
                <a:schemeClr val="dk1"/>
              </a:buClr>
              <a:buSzPts val="3200"/>
              <a:buChar char="•"/>
            </a:pPr>
            <a:r>
              <a:rPr lang="en-IN"/>
              <a:t>If</a:t>
            </a:r>
            <a:r>
              <a:rPr i="1" lang="en-IN"/>
              <a:t>P </a:t>
            </a:r>
            <a:r>
              <a:rPr lang="en-IN"/>
              <a:t>(</a:t>
            </a:r>
            <a:r>
              <a:rPr i="1" lang="en-IN"/>
              <a:t>qi|C</a:t>
            </a:r>
            <a:r>
              <a:rPr lang="en-IN"/>
              <a:t>) is the probability for query word </a:t>
            </a:r>
            <a:r>
              <a:rPr i="1" lang="en-IN"/>
              <a:t>i </a:t>
            </a:r>
            <a:r>
              <a:rPr lang="en-IN"/>
              <a:t>in the </a:t>
            </a:r>
            <a:r>
              <a:rPr i="1" lang="en-IN"/>
              <a:t>collection language model </a:t>
            </a:r>
            <a:r>
              <a:rPr lang="en-IN"/>
              <a:t>for document collection </a:t>
            </a:r>
            <a:r>
              <a:rPr i="1" lang="en-IN"/>
              <a:t>C</a:t>
            </a:r>
            <a:r>
              <a:rPr lang="en-IN"/>
              <a:t>, then the estimate we use for an unseen word in a document is </a:t>
            </a:r>
            <a:r>
              <a:rPr i="1" lang="en-IN"/>
              <a:t>αDP</a:t>
            </a:r>
            <a:r>
              <a:rPr lang="en-IN"/>
              <a:t>(</a:t>
            </a:r>
            <a:r>
              <a:rPr i="1" lang="en-IN"/>
              <a:t>qi|C</a:t>
            </a:r>
            <a:r>
              <a:rPr lang="en-IN"/>
              <a:t>), where </a:t>
            </a:r>
            <a:r>
              <a:rPr i="1" lang="en-IN"/>
              <a:t>αD </a:t>
            </a:r>
            <a:r>
              <a:rPr lang="en-IN"/>
              <a:t>is a coefficient controlling the probability assigned to unseen words.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99" name="Google Shape;19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In general, </a:t>
            </a:r>
            <a:r>
              <a:rPr i="1" lang="en-IN"/>
              <a:t>αD </a:t>
            </a:r>
            <a:r>
              <a:rPr lang="en-IN"/>
              <a:t>can depend on the document. In order</a:t>
            </a:r>
            <a:endParaRPr/>
          </a:p>
          <a:p>
            <a:pPr indent="-342900" lvl="0" marL="342900" rtl="0" algn="l">
              <a:lnSpc>
                <a:spcPct val="100000"/>
              </a:lnSpc>
              <a:spcBef>
                <a:spcPts val="640"/>
              </a:spcBef>
              <a:spcAft>
                <a:spcPts val="0"/>
              </a:spcAft>
              <a:buClr>
                <a:schemeClr val="dk1"/>
              </a:buClr>
              <a:buSzPts val="3200"/>
              <a:buChar char="•"/>
            </a:pPr>
            <a:r>
              <a:rPr lang="en-IN"/>
              <a:t>that the probabilities sum to one, the probability estimate for a word that is seen</a:t>
            </a:r>
            <a:endParaRPr/>
          </a:p>
          <a:p>
            <a:pPr indent="-342900" lvl="0" marL="342900" rtl="0" algn="l">
              <a:lnSpc>
                <a:spcPct val="100000"/>
              </a:lnSpc>
              <a:spcBef>
                <a:spcPts val="640"/>
              </a:spcBef>
              <a:spcAft>
                <a:spcPts val="0"/>
              </a:spcAft>
              <a:buClr>
                <a:schemeClr val="dk1"/>
              </a:buClr>
              <a:buSzPts val="3200"/>
              <a:buChar char="•"/>
            </a:pPr>
            <a:r>
              <a:rPr lang="en-IN"/>
              <a:t>in a document is (1 </a:t>
            </a:r>
            <a:r>
              <a:rPr i="1" lang="en-IN"/>
              <a:t>− αD</a:t>
            </a:r>
            <a:r>
              <a:rPr lang="en-IN"/>
              <a:t>)</a:t>
            </a:r>
            <a:r>
              <a:rPr i="1" lang="en-IN"/>
              <a:t>P</a:t>
            </a:r>
            <a:r>
              <a:rPr lang="en-IN"/>
              <a:t>(</a:t>
            </a:r>
            <a:r>
              <a:rPr i="1" lang="en-IN"/>
              <a:t>qi|D</a:t>
            </a:r>
            <a:r>
              <a:rPr lang="en-IN"/>
              <a:t>) + </a:t>
            </a:r>
            <a:r>
              <a:rPr i="1" lang="en-IN"/>
              <a:t>αDP</a:t>
            </a:r>
            <a:r>
              <a:rPr lang="en-IN"/>
              <a:t>(</a:t>
            </a:r>
            <a:r>
              <a:rPr i="1" lang="en-IN"/>
              <a:t>qi|C</a:t>
            </a:r>
            <a:r>
              <a:rPr lang="en-I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Language models are used to represent text in a variety of </a:t>
            </a:r>
            <a:r>
              <a:rPr i="1" lang="en-IN"/>
              <a:t>language technologies</a:t>
            </a:r>
            <a:r>
              <a:rPr lang="en-IN"/>
              <a:t>,</a:t>
            </a:r>
            <a:endParaRPr/>
          </a:p>
          <a:p>
            <a:pPr indent="-342900" lvl="0" marL="342900" rtl="0" algn="l">
              <a:lnSpc>
                <a:spcPct val="100000"/>
              </a:lnSpc>
              <a:spcBef>
                <a:spcPts val="640"/>
              </a:spcBef>
              <a:spcAft>
                <a:spcPts val="0"/>
              </a:spcAft>
              <a:buClr>
                <a:schemeClr val="dk1"/>
              </a:buClr>
              <a:buSzPts val="3200"/>
              <a:buChar char="•"/>
            </a:pPr>
            <a:r>
              <a:rPr lang="en-IN"/>
              <a:t>such as speech recognition, machine translati</a:t>
            </a:r>
            <a:endParaRPr/>
          </a:p>
          <a:p>
            <a:pPr indent="-342900" lvl="0" marL="342900" rtl="0" algn="l">
              <a:lnSpc>
                <a:spcPct val="100000"/>
              </a:lnSpc>
              <a:spcBef>
                <a:spcPts val="640"/>
              </a:spcBef>
              <a:spcAft>
                <a:spcPts val="0"/>
              </a:spcAft>
              <a:buClr>
                <a:schemeClr val="dk1"/>
              </a:buClr>
              <a:buSzPts val="3200"/>
              <a:buChar char="•"/>
            </a:pPr>
            <a:r>
              <a:rPr lang="en-IN"/>
              <a:t>The simplest form of language model, known as a </a:t>
            </a:r>
            <a:r>
              <a:rPr i="1" lang="en-IN"/>
              <a:t>unigram </a:t>
            </a:r>
            <a:r>
              <a:rPr lang="en-IN"/>
              <a:t>language model, is a</a:t>
            </a:r>
            <a:endParaRPr/>
          </a:p>
          <a:p>
            <a:pPr indent="-342900" lvl="0" marL="342900" rtl="0" algn="l">
              <a:lnSpc>
                <a:spcPct val="100000"/>
              </a:lnSpc>
              <a:spcBef>
                <a:spcPts val="640"/>
              </a:spcBef>
              <a:spcAft>
                <a:spcPts val="0"/>
              </a:spcAft>
              <a:buClr>
                <a:schemeClr val="dk1"/>
              </a:buClr>
              <a:buSzPts val="3200"/>
              <a:buChar char="•"/>
            </a:pPr>
            <a:r>
              <a:rPr i="1" lang="en-IN"/>
              <a:t>probability distribution </a:t>
            </a:r>
            <a:r>
              <a:rPr lang="en-IN"/>
              <a:t>over the words in the language.on, and handwriting recognition.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05" name="Google Shape;20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00000"/>
              </a:lnSpc>
              <a:spcBef>
                <a:spcPts val="0"/>
              </a:spcBef>
              <a:spcAft>
                <a:spcPts val="0"/>
              </a:spcAft>
              <a:buClr>
                <a:schemeClr val="dk1"/>
              </a:buClr>
              <a:buSzPct val="100000"/>
              <a:buChar char="•"/>
            </a:pPr>
            <a:r>
              <a:rPr lang="en-IN"/>
              <a:t>To make this clear, consider a simple example where there are only three words, </a:t>
            </a:r>
            <a:r>
              <a:rPr i="1" lang="en-IN"/>
              <a:t>w</a:t>
            </a:r>
            <a:r>
              <a:rPr lang="en-IN"/>
              <a:t>1, </a:t>
            </a:r>
            <a:r>
              <a:rPr i="1" lang="en-IN"/>
              <a:t>w</a:t>
            </a:r>
            <a:r>
              <a:rPr lang="en-IN"/>
              <a:t>2, and </a:t>
            </a:r>
            <a:r>
              <a:rPr i="1" lang="en-IN"/>
              <a:t>w</a:t>
            </a:r>
            <a:r>
              <a:rPr lang="en-IN"/>
              <a:t>3, in our index vocabulary. If the collection probabilities for these three words, based on maximum likelihood estimates, are 0.3, 0.5, and 0.2, and the document probabilities based on maximum likelihood estimates are 0.5, 0.5, and 0.0, then the </a:t>
            </a:r>
            <a:r>
              <a:rPr i="1" lang="en-IN"/>
              <a:t>smoothed </a:t>
            </a:r>
            <a:r>
              <a:rPr lang="en-IN"/>
              <a:t>probability estimates for the document language model are:</a:t>
            </a:r>
            <a:endParaRPr/>
          </a:p>
          <a:p>
            <a:pPr indent="-342900" lvl="0" marL="342900" rtl="0" algn="l">
              <a:lnSpc>
                <a:spcPct val="100000"/>
              </a:lnSpc>
              <a:spcBef>
                <a:spcPts val="352"/>
              </a:spcBef>
              <a:spcAft>
                <a:spcPts val="0"/>
              </a:spcAft>
              <a:buClr>
                <a:schemeClr val="dk1"/>
              </a:buClr>
              <a:buSzPct val="100000"/>
              <a:buChar char="•"/>
            </a:pPr>
            <a:r>
              <a:rPr i="1" lang="en-IN"/>
              <a:t>P</a:t>
            </a:r>
            <a:r>
              <a:rPr lang="en-IN"/>
              <a:t>(</a:t>
            </a:r>
            <a:r>
              <a:rPr i="1" lang="en-IN"/>
              <a:t>w</a:t>
            </a:r>
            <a:r>
              <a:rPr lang="en-IN"/>
              <a:t>1</a:t>
            </a:r>
            <a:r>
              <a:rPr i="1" lang="en-IN"/>
              <a:t>|D</a:t>
            </a:r>
            <a:r>
              <a:rPr lang="en-IN"/>
              <a:t>) = (1 </a:t>
            </a:r>
            <a:r>
              <a:rPr i="1" lang="en-IN"/>
              <a:t>− αD</a:t>
            </a:r>
            <a:r>
              <a:rPr lang="en-IN"/>
              <a:t>)</a:t>
            </a:r>
            <a:r>
              <a:rPr i="1" lang="en-IN"/>
              <a:t>P</a:t>
            </a:r>
            <a:r>
              <a:rPr lang="en-IN"/>
              <a:t>(</a:t>
            </a:r>
            <a:r>
              <a:rPr i="1" lang="en-IN"/>
              <a:t>w</a:t>
            </a:r>
            <a:r>
              <a:rPr lang="en-IN"/>
              <a:t>1</a:t>
            </a:r>
            <a:r>
              <a:rPr i="1" lang="en-IN"/>
              <a:t>|D</a:t>
            </a:r>
            <a:r>
              <a:rPr lang="en-IN"/>
              <a:t>) + </a:t>
            </a:r>
            <a:r>
              <a:rPr i="1" lang="en-IN"/>
              <a:t>αDP</a:t>
            </a:r>
            <a:r>
              <a:rPr lang="en-IN"/>
              <a:t>(</a:t>
            </a:r>
            <a:r>
              <a:rPr i="1" lang="en-IN"/>
              <a:t>w</a:t>
            </a:r>
            <a:r>
              <a:rPr lang="en-IN"/>
              <a:t>1</a:t>
            </a:r>
            <a:r>
              <a:rPr i="1" lang="en-IN"/>
              <a:t>|C</a:t>
            </a:r>
            <a:r>
              <a:rPr lang="en-IN"/>
              <a:t>)</a:t>
            </a:r>
            <a:endParaRPr/>
          </a:p>
          <a:p>
            <a:pPr indent="-342900" lvl="0" marL="342900" rtl="0" algn="l">
              <a:lnSpc>
                <a:spcPct val="100000"/>
              </a:lnSpc>
              <a:spcBef>
                <a:spcPts val="352"/>
              </a:spcBef>
              <a:spcAft>
                <a:spcPts val="0"/>
              </a:spcAft>
              <a:buClr>
                <a:schemeClr val="dk1"/>
              </a:buClr>
              <a:buSzPct val="100000"/>
              <a:buChar char="•"/>
            </a:pPr>
            <a:r>
              <a:rPr lang="en-IN"/>
              <a:t>               = (1 </a:t>
            </a:r>
            <a:r>
              <a:rPr i="1" lang="en-IN"/>
              <a:t>− αD</a:t>
            </a:r>
            <a:r>
              <a:rPr lang="en-IN"/>
              <a:t>) </a:t>
            </a:r>
            <a:r>
              <a:rPr i="1" lang="en-IN"/>
              <a:t>· </a:t>
            </a:r>
            <a:r>
              <a:rPr lang="en-IN"/>
              <a:t>0</a:t>
            </a:r>
            <a:r>
              <a:rPr i="1" lang="en-IN"/>
              <a:t>.</a:t>
            </a:r>
            <a:r>
              <a:rPr lang="en-IN"/>
              <a:t>5 + </a:t>
            </a:r>
            <a:r>
              <a:rPr i="1" lang="en-IN"/>
              <a:t>αD · </a:t>
            </a:r>
            <a:r>
              <a:rPr lang="en-IN"/>
              <a:t>0</a:t>
            </a:r>
            <a:r>
              <a:rPr i="1" lang="en-IN"/>
              <a:t>.</a:t>
            </a:r>
            <a:r>
              <a:rPr lang="en-IN"/>
              <a:t>3</a:t>
            </a:r>
            <a:endParaRPr/>
          </a:p>
          <a:p>
            <a:pPr indent="-342900" lvl="0" marL="342900" rtl="0" algn="l">
              <a:lnSpc>
                <a:spcPct val="100000"/>
              </a:lnSpc>
              <a:spcBef>
                <a:spcPts val="352"/>
              </a:spcBef>
              <a:spcAft>
                <a:spcPts val="0"/>
              </a:spcAft>
              <a:buClr>
                <a:schemeClr val="dk1"/>
              </a:buClr>
              <a:buSzPct val="100000"/>
              <a:buChar char="•"/>
            </a:pPr>
            <a:r>
              <a:rPr i="1" lang="en-IN"/>
              <a:t>P</a:t>
            </a:r>
            <a:r>
              <a:rPr lang="en-IN"/>
              <a:t>(</a:t>
            </a:r>
            <a:r>
              <a:rPr i="1" lang="en-IN"/>
              <a:t>w</a:t>
            </a:r>
            <a:r>
              <a:rPr lang="en-IN"/>
              <a:t>2</a:t>
            </a:r>
            <a:r>
              <a:rPr i="1" lang="en-IN"/>
              <a:t>|D</a:t>
            </a:r>
            <a:r>
              <a:rPr lang="en-IN"/>
              <a:t>) = (1 </a:t>
            </a:r>
            <a:r>
              <a:rPr i="1" lang="en-IN"/>
              <a:t>− αD</a:t>
            </a:r>
            <a:r>
              <a:rPr lang="en-IN"/>
              <a:t>) </a:t>
            </a:r>
            <a:r>
              <a:rPr i="1" lang="en-IN"/>
              <a:t>· </a:t>
            </a:r>
            <a:r>
              <a:rPr lang="en-IN"/>
              <a:t>0</a:t>
            </a:r>
            <a:r>
              <a:rPr i="1" lang="en-IN"/>
              <a:t>.</a:t>
            </a:r>
            <a:r>
              <a:rPr lang="en-IN"/>
              <a:t>5 + </a:t>
            </a:r>
            <a:r>
              <a:rPr i="1" lang="en-IN"/>
              <a:t>αD · </a:t>
            </a:r>
            <a:r>
              <a:rPr lang="en-IN"/>
              <a:t>0</a:t>
            </a:r>
            <a:r>
              <a:rPr i="1" lang="en-IN"/>
              <a:t>.</a:t>
            </a:r>
            <a:r>
              <a:rPr lang="en-IN"/>
              <a:t>5</a:t>
            </a:r>
            <a:endParaRPr/>
          </a:p>
          <a:p>
            <a:pPr indent="-342900" lvl="0" marL="342900" rtl="0" algn="l">
              <a:lnSpc>
                <a:spcPct val="100000"/>
              </a:lnSpc>
              <a:spcBef>
                <a:spcPts val="352"/>
              </a:spcBef>
              <a:spcAft>
                <a:spcPts val="0"/>
              </a:spcAft>
              <a:buClr>
                <a:schemeClr val="dk1"/>
              </a:buClr>
              <a:buSzPct val="100000"/>
              <a:buChar char="•"/>
            </a:pPr>
            <a:r>
              <a:rPr i="1" lang="en-IN"/>
              <a:t>P</a:t>
            </a:r>
            <a:r>
              <a:rPr lang="en-IN"/>
              <a:t>(</a:t>
            </a:r>
            <a:r>
              <a:rPr i="1" lang="en-IN"/>
              <a:t>w</a:t>
            </a:r>
            <a:r>
              <a:rPr lang="en-IN"/>
              <a:t>3</a:t>
            </a:r>
            <a:r>
              <a:rPr i="1" lang="en-IN"/>
              <a:t>|D</a:t>
            </a:r>
            <a:r>
              <a:rPr lang="en-IN"/>
              <a:t>) = (1 </a:t>
            </a:r>
            <a:r>
              <a:rPr i="1" lang="en-IN"/>
              <a:t>− αD</a:t>
            </a:r>
            <a:r>
              <a:rPr lang="en-IN"/>
              <a:t>) </a:t>
            </a:r>
            <a:r>
              <a:rPr i="1" lang="en-IN"/>
              <a:t>· </a:t>
            </a:r>
            <a:r>
              <a:rPr lang="en-IN"/>
              <a:t>0</a:t>
            </a:r>
            <a:r>
              <a:rPr i="1" lang="en-IN"/>
              <a:t>.</a:t>
            </a:r>
            <a:r>
              <a:rPr lang="en-IN"/>
              <a:t>0 + </a:t>
            </a:r>
            <a:r>
              <a:rPr i="1" lang="en-IN"/>
              <a:t>αD · </a:t>
            </a:r>
            <a:r>
              <a:rPr lang="en-IN"/>
              <a:t>0</a:t>
            </a:r>
            <a:r>
              <a:rPr i="1" lang="en-IN"/>
              <a:t>.</a:t>
            </a:r>
            <a:r>
              <a:rPr lang="en-IN"/>
              <a:t>2 = </a:t>
            </a:r>
            <a:r>
              <a:rPr i="1" lang="en-IN"/>
              <a:t>αD · </a:t>
            </a:r>
            <a:r>
              <a:rPr lang="en-IN"/>
              <a:t>0</a:t>
            </a:r>
            <a:r>
              <a:rPr i="1" lang="en-IN"/>
              <a:t>.</a:t>
            </a:r>
            <a:r>
              <a:rPr lang="en-IN"/>
              <a:t>2</a:t>
            </a:r>
            <a:endParaRPr/>
          </a:p>
          <a:p>
            <a:pPr indent="-342900" lvl="0" marL="342900" rtl="0" algn="l">
              <a:lnSpc>
                <a:spcPct val="100000"/>
              </a:lnSpc>
              <a:spcBef>
                <a:spcPts val="352"/>
              </a:spcBef>
              <a:spcAft>
                <a:spcPts val="0"/>
              </a:spcAft>
              <a:buClr>
                <a:schemeClr val="dk1"/>
              </a:buClr>
              <a:buSzPct val="100000"/>
              <a:buChar char="•"/>
            </a:pPr>
            <a:r>
              <a:rPr lang="en-IN"/>
              <a:t>Note that term </a:t>
            </a:r>
            <a:r>
              <a:rPr i="1" lang="en-IN"/>
              <a:t>w</a:t>
            </a:r>
            <a:r>
              <a:rPr lang="en-IN"/>
              <a:t>3 has a non-zero probability estimate, even though it did not</a:t>
            </a:r>
            <a:endParaRPr/>
          </a:p>
          <a:p>
            <a:pPr indent="-342900" lvl="0" marL="342900" rtl="0" algn="l">
              <a:lnSpc>
                <a:spcPct val="100000"/>
              </a:lnSpc>
              <a:spcBef>
                <a:spcPts val="352"/>
              </a:spcBef>
              <a:spcAft>
                <a:spcPts val="0"/>
              </a:spcAft>
              <a:buClr>
                <a:schemeClr val="dk1"/>
              </a:buClr>
              <a:buSzPct val="100000"/>
              <a:buChar char="•"/>
            </a:pPr>
            <a:r>
              <a:rPr lang="en-IN"/>
              <a:t>occur in the document text. If we add these three probabilities, we get</a:t>
            </a:r>
            <a:endParaRPr/>
          </a:p>
          <a:p>
            <a:pPr indent="-342900" lvl="0" marL="342900" rtl="0" algn="l">
              <a:lnSpc>
                <a:spcPct val="100000"/>
              </a:lnSpc>
              <a:spcBef>
                <a:spcPts val="352"/>
              </a:spcBef>
              <a:spcAft>
                <a:spcPts val="0"/>
              </a:spcAft>
              <a:buClr>
                <a:schemeClr val="dk1"/>
              </a:buClr>
              <a:buSzPct val="100000"/>
              <a:buChar char="•"/>
            </a:pPr>
            <a:r>
              <a:rPr i="1" lang="en-IN"/>
              <a:t>P</a:t>
            </a:r>
            <a:r>
              <a:rPr lang="en-IN"/>
              <a:t>(</a:t>
            </a:r>
            <a:r>
              <a:rPr i="1" lang="en-IN"/>
              <a:t>w</a:t>
            </a:r>
            <a:r>
              <a:rPr lang="en-IN"/>
              <a:t>1</a:t>
            </a:r>
            <a:r>
              <a:rPr i="1" lang="en-IN"/>
              <a:t>|D</a:t>
            </a:r>
            <a:r>
              <a:rPr lang="en-IN"/>
              <a:t>) + </a:t>
            </a:r>
            <a:r>
              <a:rPr i="1" lang="en-IN"/>
              <a:t>P</a:t>
            </a:r>
            <a:r>
              <a:rPr lang="en-IN"/>
              <a:t>(</a:t>
            </a:r>
            <a:r>
              <a:rPr i="1" lang="en-IN"/>
              <a:t>w</a:t>
            </a:r>
            <a:r>
              <a:rPr lang="en-IN"/>
              <a:t>2</a:t>
            </a:r>
            <a:r>
              <a:rPr i="1" lang="en-IN"/>
              <a:t>|D</a:t>
            </a:r>
            <a:r>
              <a:rPr lang="en-IN"/>
              <a:t>) + </a:t>
            </a:r>
            <a:r>
              <a:rPr i="1" lang="en-IN"/>
              <a:t>P</a:t>
            </a:r>
            <a:r>
              <a:rPr lang="en-IN"/>
              <a:t>(</a:t>
            </a:r>
            <a:r>
              <a:rPr i="1" lang="en-IN"/>
              <a:t>w</a:t>
            </a:r>
            <a:r>
              <a:rPr lang="en-IN"/>
              <a:t>3</a:t>
            </a:r>
            <a:r>
              <a:rPr i="1" lang="en-IN"/>
              <a:t>|D</a:t>
            </a:r>
            <a:r>
              <a:rPr lang="en-IN"/>
              <a:t>) = (1 </a:t>
            </a:r>
            <a:r>
              <a:rPr i="1" lang="en-IN"/>
              <a:t>− αD</a:t>
            </a:r>
            <a:r>
              <a:rPr lang="en-IN"/>
              <a:t>) </a:t>
            </a:r>
            <a:r>
              <a:rPr i="1" lang="en-IN"/>
              <a:t>· </a:t>
            </a:r>
            <a:r>
              <a:rPr lang="en-IN"/>
              <a:t>(0</a:t>
            </a:r>
            <a:r>
              <a:rPr i="1" lang="en-IN"/>
              <a:t>.</a:t>
            </a:r>
            <a:r>
              <a:rPr lang="en-IN"/>
              <a:t>5 + 0</a:t>
            </a:r>
            <a:r>
              <a:rPr i="1" lang="en-IN"/>
              <a:t>.</a:t>
            </a:r>
            <a:r>
              <a:rPr lang="en-IN"/>
              <a:t>5)</a:t>
            </a:r>
            <a:endParaRPr/>
          </a:p>
          <a:p>
            <a:pPr indent="-342900" lvl="0" marL="342900" rtl="0" algn="l">
              <a:lnSpc>
                <a:spcPct val="100000"/>
              </a:lnSpc>
              <a:spcBef>
                <a:spcPts val="352"/>
              </a:spcBef>
              <a:spcAft>
                <a:spcPts val="0"/>
              </a:spcAft>
              <a:buClr>
                <a:schemeClr val="dk1"/>
              </a:buClr>
              <a:buSzPct val="100000"/>
              <a:buChar char="•"/>
            </a:pPr>
            <a:r>
              <a:rPr lang="en-IN"/>
              <a:t>+</a:t>
            </a:r>
            <a:r>
              <a:rPr i="1" lang="en-IN"/>
              <a:t>αD · </a:t>
            </a:r>
            <a:r>
              <a:rPr lang="en-IN"/>
              <a:t>(0</a:t>
            </a:r>
            <a:r>
              <a:rPr i="1" lang="en-IN"/>
              <a:t>.</a:t>
            </a:r>
            <a:r>
              <a:rPr lang="en-IN"/>
              <a:t>3 + 0</a:t>
            </a:r>
            <a:r>
              <a:rPr i="1" lang="en-IN"/>
              <a:t>.</a:t>
            </a:r>
            <a:r>
              <a:rPr lang="en-IN"/>
              <a:t>5 + 0</a:t>
            </a:r>
            <a:r>
              <a:rPr i="1" lang="en-IN"/>
              <a:t>.</a:t>
            </a:r>
            <a:r>
              <a:rPr lang="en-IN"/>
              <a:t>2)</a:t>
            </a:r>
            <a:endParaRPr/>
          </a:p>
          <a:p>
            <a:pPr indent="-342900" lvl="0" marL="342900" rtl="0" algn="l">
              <a:lnSpc>
                <a:spcPct val="100000"/>
              </a:lnSpc>
              <a:spcBef>
                <a:spcPts val="352"/>
              </a:spcBef>
              <a:spcAft>
                <a:spcPts val="0"/>
              </a:spcAft>
              <a:buClr>
                <a:schemeClr val="dk1"/>
              </a:buClr>
              <a:buSzPct val="100000"/>
              <a:buChar char="•"/>
            </a:pPr>
            <a:r>
              <a:rPr lang="en-IN"/>
              <a:t>= 1 </a:t>
            </a:r>
            <a:r>
              <a:rPr i="1" lang="en-IN"/>
              <a:t>− αD </a:t>
            </a:r>
            <a:r>
              <a:rPr lang="en-IN"/>
              <a:t>+ </a:t>
            </a:r>
            <a:r>
              <a:rPr i="1" lang="en-IN"/>
              <a:t>αD</a:t>
            </a:r>
            <a:endParaRPr/>
          </a:p>
          <a:p>
            <a:pPr indent="-342900" lvl="0" marL="342900" rtl="0" algn="l">
              <a:lnSpc>
                <a:spcPct val="100000"/>
              </a:lnSpc>
              <a:spcBef>
                <a:spcPts val="352"/>
              </a:spcBef>
              <a:spcAft>
                <a:spcPts val="0"/>
              </a:spcAft>
              <a:buClr>
                <a:schemeClr val="dk1"/>
              </a:buClr>
              <a:buSzPct val="100000"/>
              <a:buChar char="•"/>
            </a:pPr>
            <a:r>
              <a:rPr lang="en-IN"/>
              <a:t>= 1</a:t>
            </a:r>
            <a:endParaRPr/>
          </a:p>
          <a:p>
            <a:pPr indent="-342900" lvl="0" marL="342900" rtl="0" algn="l">
              <a:lnSpc>
                <a:spcPct val="100000"/>
              </a:lnSpc>
              <a:spcBef>
                <a:spcPts val="352"/>
              </a:spcBef>
              <a:spcAft>
                <a:spcPts val="0"/>
              </a:spcAft>
              <a:buClr>
                <a:schemeClr val="dk1"/>
              </a:buClr>
              <a:buSzPct val="100000"/>
              <a:buChar char="•"/>
            </a:pPr>
            <a:r>
              <a:rPr lang="en-IN"/>
              <a:t>which confirms that the probabilities are consistent.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11" name="Google Shape;21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A different form of estimation, and one that is generally more effective, comes</a:t>
            </a:r>
            <a:endParaRPr/>
          </a:p>
          <a:p>
            <a:pPr indent="-342900" lvl="0" marL="342900" rtl="0" algn="l">
              <a:lnSpc>
                <a:spcPct val="100000"/>
              </a:lnSpc>
              <a:spcBef>
                <a:spcPts val="640"/>
              </a:spcBef>
              <a:spcAft>
                <a:spcPts val="0"/>
              </a:spcAft>
              <a:buClr>
                <a:schemeClr val="dk1"/>
              </a:buClr>
              <a:buSzPts val="3200"/>
              <a:buChar char="•"/>
            </a:pPr>
            <a:r>
              <a:rPr lang="en-IN"/>
              <a:t>from using a value of </a:t>
            </a:r>
            <a:r>
              <a:rPr i="1" lang="en-IN"/>
              <a:t>αD </a:t>
            </a:r>
            <a:r>
              <a:rPr lang="en-IN"/>
              <a:t>that is dependent on document length</a:t>
            </a:r>
            <a:endParaRPr/>
          </a:p>
          <a:p>
            <a:pPr indent="-342900" lvl="0" marL="342900" rtl="0" algn="l">
              <a:lnSpc>
                <a:spcPct val="100000"/>
              </a:lnSpc>
              <a:spcBef>
                <a:spcPts val="640"/>
              </a:spcBef>
              <a:spcAft>
                <a:spcPts val="0"/>
              </a:spcAft>
              <a:buClr>
                <a:schemeClr val="dk1"/>
              </a:buClr>
              <a:buSzPts val="3200"/>
              <a:buChar char="•"/>
            </a:pPr>
            <a:r>
              <a:rPr lang="en-IN"/>
              <a:t>This approach is</a:t>
            </a:r>
            <a:endParaRPr/>
          </a:p>
          <a:p>
            <a:pPr indent="-342900" lvl="0" marL="342900" rtl="0" algn="l">
              <a:lnSpc>
                <a:spcPct val="100000"/>
              </a:lnSpc>
              <a:spcBef>
                <a:spcPts val="640"/>
              </a:spcBef>
              <a:spcAft>
                <a:spcPts val="0"/>
              </a:spcAft>
              <a:buClr>
                <a:schemeClr val="dk1"/>
              </a:buClr>
              <a:buSzPts val="3200"/>
              <a:buChar char="•"/>
            </a:pPr>
            <a:r>
              <a:rPr lang="en-IN"/>
              <a:t>known as </a:t>
            </a:r>
            <a:r>
              <a:rPr i="1" lang="en-IN"/>
              <a:t>Dirichlet </a:t>
            </a:r>
            <a:r>
              <a:rPr lang="en-IN"/>
              <a:t>smoothing, where </a:t>
            </a:r>
            <a:r>
              <a:rPr i="1" lang="en-IN"/>
              <a:t>μ </a:t>
            </a:r>
            <a:r>
              <a:rPr lang="en-IN"/>
              <a:t>is a parameter whose value is set empirically.</a:t>
            </a:r>
            <a:endParaRPr/>
          </a:p>
        </p:txBody>
      </p:sp>
      <p:pic>
        <p:nvPicPr>
          <p:cNvPr id="212" name="Google Shape;212;p33"/>
          <p:cNvPicPr preferRelativeResize="0"/>
          <p:nvPr/>
        </p:nvPicPr>
        <p:blipFill rotWithShape="1">
          <a:blip r:embed="rId3">
            <a:alphaModFix/>
          </a:blip>
          <a:srcRect b="0" l="0" r="0" t="0"/>
          <a:stretch/>
        </p:blipFill>
        <p:spPr>
          <a:xfrm flipH="1" rot="10800000">
            <a:off x="3275856" y="5517232"/>
            <a:ext cx="2106441" cy="10418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18" name="Google Shape;21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Typical values of </a:t>
            </a:r>
            <a:r>
              <a:rPr i="1" lang="en-IN"/>
              <a:t>μ </a:t>
            </a:r>
            <a:r>
              <a:rPr lang="en-IN"/>
              <a:t>that achieve the best results are in the range 1,000 to 2,000 (remember that collection probabilities are very small), and Dirichlet smoothing is generally more effective.</a:t>
            </a:r>
            <a:endParaRPr/>
          </a:p>
          <a:p>
            <a:pPr indent="-342900" lvl="0" marL="342900" rtl="0" algn="l">
              <a:lnSpc>
                <a:spcPct val="100000"/>
              </a:lnSpc>
              <a:spcBef>
                <a:spcPts val="640"/>
              </a:spcBef>
              <a:spcAft>
                <a:spcPts val="0"/>
              </a:spcAft>
              <a:buClr>
                <a:schemeClr val="dk1"/>
              </a:buClr>
              <a:buSzPts val="3200"/>
              <a:buChar char="•"/>
            </a:pPr>
            <a:r>
              <a:rPr lang="en-IN"/>
              <a:t>After improving the formula we get:</a:t>
            </a:r>
            <a:endParaRPr/>
          </a:p>
        </p:txBody>
      </p:sp>
      <p:pic>
        <p:nvPicPr>
          <p:cNvPr id="219" name="Google Shape;219;p34"/>
          <p:cNvPicPr preferRelativeResize="0"/>
          <p:nvPr/>
        </p:nvPicPr>
        <p:blipFill rotWithShape="1">
          <a:blip r:embed="rId3">
            <a:alphaModFix/>
          </a:blip>
          <a:srcRect b="0" l="0" r="0" t="0"/>
          <a:stretch/>
        </p:blipFill>
        <p:spPr>
          <a:xfrm>
            <a:off x="2843808" y="4941168"/>
            <a:ext cx="3456384" cy="83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25" name="Google Shape;22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154940" lvl="0" marL="342900" rtl="0" algn="l">
              <a:lnSpc>
                <a:spcPct val="100000"/>
              </a:lnSpc>
              <a:spcBef>
                <a:spcPts val="0"/>
              </a:spcBef>
              <a:spcAft>
                <a:spcPts val="0"/>
              </a:spcAft>
              <a:buClr>
                <a:schemeClr val="dk1"/>
              </a:buClr>
              <a:buSzPct val="100000"/>
              <a:buNone/>
            </a:pPr>
            <a:r>
              <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IN"/>
              <a:t>where </a:t>
            </a:r>
            <a:r>
              <a:rPr i="1" lang="en-IN"/>
              <a:t>cqi </a:t>
            </a:r>
            <a:r>
              <a:rPr lang="en-IN"/>
              <a:t>is the number of times a query word occurs in the collection of documents</a:t>
            </a:r>
            <a:endParaRPr/>
          </a:p>
          <a:p>
            <a:pPr indent="-342900" lvl="0" marL="342900" rtl="0" algn="l">
              <a:lnSpc>
                <a:spcPct val="100000"/>
              </a:lnSpc>
              <a:spcBef>
                <a:spcPts val="592"/>
              </a:spcBef>
              <a:spcAft>
                <a:spcPts val="0"/>
              </a:spcAft>
              <a:buClr>
                <a:schemeClr val="dk1"/>
              </a:buClr>
              <a:buSzPct val="100000"/>
              <a:buChar char="•"/>
            </a:pPr>
            <a:r>
              <a:rPr i="1" lang="en-IN"/>
              <a:t>|C| </a:t>
            </a:r>
            <a:r>
              <a:rPr lang="en-IN"/>
              <a:t>is the total number of word occurrences in the collection</a:t>
            </a:r>
            <a:endParaRPr/>
          </a:p>
          <a:p>
            <a:pPr indent="-342900" lvl="0" marL="342900" rtl="0" algn="l">
              <a:lnSpc>
                <a:spcPct val="100000"/>
              </a:lnSpc>
              <a:spcBef>
                <a:spcPts val="592"/>
              </a:spcBef>
              <a:spcAft>
                <a:spcPts val="0"/>
              </a:spcAft>
              <a:buClr>
                <a:schemeClr val="dk1"/>
              </a:buClr>
              <a:buSzPct val="100000"/>
              <a:buChar char="•"/>
            </a:pPr>
            <a:r>
              <a:rPr lang="en-IN"/>
              <a:t>where </a:t>
            </a:r>
            <a:r>
              <a:rPr i="1" lang="en-IN"/>
              <a:t>fqi;D </a:t>
            </a:r>
            <a:r>
              <a:rPr lang="en-IN"/>
              <a:t>is the number of times word </a:t>
            </a:r>
            <a:r>
              <a:rPr i="1" lang="en-IN"/>
              <a:t>qi </a:t>
            </a:r>
            <a:r>
              <a:rPr lang="en-IN"/>
              <a:t>occurs in document </a:t>
            </a:r>
            <a:r>
              <a:rPr i="1" lang="en-IN"/>
              <a:t>D</a:t>
            </a:r>
            <a:endParaRPr/>
          </a:p>
          <a:p>
            <a:pPr indent="-342900" lvl="0" marL="342900" rtl="0" algn="l">
              <a:lnSpc>
                <a:spcPct val="100000"/>
              </a:lnSpc>
              <a:spcBef>
                <a:spcPts val="592"/>
              </a:spcBef>
              <a:spcAft>
                <a:spcPts val="0"/>
              </a:spcAft>
              <a:buClr>
                <a:schemeClr val="dk1"/>
              </a:buClr>
              <a:buSzPct val="100000"/>
              <a:buChar char="•"/>
            </a:pPr>
            <a:r>
              <a:rPr i="1" lang="en-IN"/>
              <a:t>|D| </a:t>
            </a:r>
            <a:r>
              <a:rPr lang="en-IN"/>
              <a:t>is the number of words in </a:t>
            </a:r>
            <a:r>
              <a:rPr i="1" lang="en-IN"/>
              <a:t>D</a:t>
            </a:r>
            <a:r>
              <a:rPr lang="en-IN"/>
              <a:t>.</a:t>
            </a:r>
            <a:endParaRPr/>
          </a:p>
          <a:p>
            <a:pPr indent="-154940" lvl="0" marL="342900" rtl="0" algn="l">
              <a:lnSpc>
                <a:spcPct val="100000"/>
              </a:lnSpc>
              <a:spcBef>
                <a:spcPts val="592"/>
              </a:spcBef>
              <a:spcAft>
                <a:spcPts val="0"/>
              </a:spcAft>
              <a:buClr>
                <a:schemeClr val="dk1"/>
              </a:buClr>
              <a:buSzPct val="100000"/>
              <a:buNone/>
            </a:pPr>
            <a:r>
              <a:t/>
            </a:r>
            <a:endParaRPr/>
          </a:p>
          <a:p>
            <a:pPr indent="-154940" lvl="0" marL="342900" rtl="0" algn="l">
              <a:lnSpc>
                <a:spcPct val="100000"/>
              </a:lnSpc>
              <a:spcBef>
                <a:spcPts val="592"/>
              </a:spcBef>
              <a:spcAft>
                <a:spcPts val="0"/>
              </a:spcAft>
              <a:buClr>
                <a:schemeClr val="dk1"/>
              </a:buClr>
              <a:buSzPct val="100000"/>
              <a:buNone/>
            </a:pPr>
            <a:r>
              <a:t/>
            </a:r>
            <a:endParaRPr/>
          </a:p>
        </p:txBody>
      </p:sp>
      <p:pic>
        <p:nvPicPr>
          <p:cNvPr id="226" name="Google Shape;226;p35"/>
          <p:cNvPicPr preferRelativeResize="0"/>
          <p:nvPr/>
        </p:nvPicPr>
        <p:blipFill rotWithShape="1">
          <a:blip r:embed="rId3">
            <a:alphaModFix/>
          </a:blip>
          <a:srcRect b="0" l="0" r="0" t="0"/>
          <a:stretch/>
        </p:blipFill>
        <p:spPr>
          <a:xfrm>
            <a:off x="1259632" y="1628800"/>
            <a:ext cx="3672408" cy="83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32" name="Google Shape;23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IN"/>
              <a:t>The two query terms are “president” and</a:t>
            </a:r>
            <a:endParaRPr/>
          </a:p>
          <a:p>
            <a:pPr indent="-342900" lvl="0" marL="342900" rtl="0" algn="l">
              <a:lnSpc>
                <a:spcPct val="100000"/>
              </a:lnSpc>
              <a:spcBef>
                <a:spcPts val="592"/>
              </a:spcBef>
              <a:spcAft>
                <a:spcPts val="0"/>
              </a:spcAft>
              <a:buClr>
                <a:schemeClr val="dk1"/>
              </a:buClr>
              <a:buSzPct val="100000"/>
              <a:buChar char="•"/>
            </a:pPr>
            <a:r>
              <a:rPr lang="en-IN"/>
              <a:t>“lincoln”. For the term “president”, </a:t>
            </a:r>
            <a:r>
              <a:rPr i="1" lang="en-IN"/>
              <a:t>fqi;D </a:t>
            </a:r>
            <a:r>
              <a:rPr lang="en-IN"/>
              <a:t>= 15, and let’s assume that </a:t>
            </a:r>
            <a:r>
              <a:rPr i="1" lang="en-IN"/>
              <a:t>cqi </a:t>
            </a:r>
            <a:r>
              <a:rPr lang="en-IN"/>
              <a:t>= 160,000.</a:t>
            </a:r>
            <a:endParaRPr/>
          </a:p>
          <a:p>
            <a:pPr indent="-342900" lvl="0" marL="342900" rtl="0" algn="l">
              <a:lnSpc>
                <a:spcPct val="100000"/>
              </a:lnSpc>
              <a:spcBef>
                <a:spcPts val="592"/>
              </a:spcBef>
              <a:spcAft>
                <a:spcPts val="0"/>
              </a:spcAft>
              <a:buClr>
                <a:schemeClr val="dk1"/>
              </a:buClr>
              <a:buSzPct val="100000"/>
              <a:buChar char="•"/>
            </a:pPr>
            <a:r>
              <a:rPr lang="en-IN"/>
              <a:t>For the term “lincoln”, </a:t>
            </a:r>
            <a:r>
              <a:rPr i="1" lang="en-IN"/>
              <a:t>fqi;D </a:t>
            </a:r>
            <a:r>
              <a:rPr lang="en-IN"/>
              <a:t>= 25, and we will assume that </a:t>
            </a:r>
            <a:r>
              <a:rPr i="1" lang="en-IN"/>
              <a:t>cqi </a:t>
            </a:r>
            <a:r>
              <a:rPr lang="en-IN"/>
              <a:t>= 2,400. The number of word occurrences in the document </a:t>
            </a:r>
            <a:r>
              <a:rPr i="1" lang="en-IN"/>
              <a:t>|d| </a:t>
            </a:r>
            <a:r>
              <a:rPr lang="en-IN"/>
              <a:t>is assumed to be 1,800, and the number of word occurrences in the collection is 109 (500,000 documents times an average of 2,000 words). The value of </a:t>
            </a:r>
            <a:r>
              <a:rPr i="1" lang="en-IN"/>
              <a:t>μ </a:t>
            </a:r>
            <a:r>
              <a:rPr lang="en-IN"/>
              <a:t>used is 2,000. Given these numbers, the score for the document 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38" name="Google Shape;238;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39" name="Google Shape;239;p37"/>
          <p:cNvPicPr preferRelativeResize="0"/>
          <p:nvPr/>
        </p:nvPicPr>
        <p:blipFill rotWithShape="1">
          <a:blip r:embed="rId3">
            <a:alphaModFix/>
          </a:blip>
          <a:srcRect b="0" l="0" r="0" t="0"/>
          <a:stretch/>
        </p:blipFill>
        <p:spPr>
          <a:xfrm>
            <a:off x="1187624" y="1772816"/>
            <a:ext cx="7272808" cy="41764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 negative number?</a:t>
            </a:r>
            <a:endParaRPr/>
          </a:p>
        </p:txBody>
      </p:sp>
      <p:sp>
        <p:nvSpPr>
          <p:cNvPr id="245" name="Google Shape;245;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Remember that we are taking logarithms of probabilities in this scoring function, and the probabilities of word occurrence are small. </a:t>
            </a:r>
            <a:endParaRPr/>
          </a:p>
          <a:p>
            <a:pPr indent="-342900" lvl="0" marL="342900" rtl="0" algn="l">
              <a:lnSpc>
                <a:spcPct val="100000"/>
              </a:lnSpc>
              <a:spcBef>
                <a:spcPts val="640"/>
              </a:spcBef>
              <a:spcAft>
                <a:spcPts val="0"/>
              </a:spcAft>
              <a:buClr>
                <a:schemeClr val="dk1"/>
              </a:buClr>
              <a:buSzPts val="3200"/>
              <a:buChar char="•"/>
            </a:pPr>
            <a:r>
              <a:rPr lang="en-IN"/>
              <a:t>The important issue is the effectiveness of the rankings produced using these scores.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Conclusion</a:t>
            </a:r>
            <a:endParaRPr/>
          </a:p>
        </p:txBody>
      </p:sp>
      <p:sp>
        <p:nvSpPr>
          <p:cNvPr id="251" name="Google Shape;25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IN" sz="2800"/>
              <a:t>The document containing 15 occurrences of “president” and 1 of “lincoln” is ranked higher than the document containing 0 occurrences of “president” and 25 occurrences of “lincoln” in the QL scores, whereas the reverse is true for BM25.</a:t>
            </a:r>
            <a:endParaRPr sz="2800"/>
          </a:p>
        </p:txBody>
      </p:sp>
      <p:pic>
        <p:nvPicPr>
          <p:cNvPr id="252" name="Google Shape;252;p39"/>
          <p:cNvPicPr preferRelativeResize="0"/>
          <p:nvPr/>
        </p:nvPicPr>
        <p:blipFill rotWithShape="1">
          <a:blip r:embed="rId3">
            <a:alphaModFix/>
          </a:blip>
          <a:srcRect b="0" l="0" r="0" t="0"/>
          <a:stretch/>
        </p:blipFill>
        <p:spPr>
          <a:xfrm>
            <a:off x="636356" y="3789040"/>
            <a:ext cx="7704856" cy="2808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For example, if the documents in a collection</a:t>
            </a:r>
            <a:endParaRPr/>
          </a:p>
          <a:p>
            <a:pPr indent="0" lvl="0" marL="0" rtl="0" algn="l">
              <a:lnSpc>
                <a:spcPct val="100000"/>
              </a:lnSpc>
              <a:spcBef>
                <a:spcPts val="640"/>
              </a:spcBef>
              <a:spcAft>
                <a:spcPts val="0"/>
              </a:spcAft>
              <a:buClr>
                <a:schemeClr val="dk1"/>
              </a:buClr>
              <a:buSzPts val="3200"/>
              <a:buNone/>
            </a:pPr>
            <a:r>
              <a:rPr lang="en-IN"/>
              <a:t>contained just five different words, a possible language model for that collection might be (0</a:t>
            </a:r>
            <a:r>
              <a:rPr i="1" lang="en-IN"/>
              <a:t>.</a:t>
            </a:r>
            <a:r>
              <a:rPr lang="en-IN"/>
              <a:t>2</a:t>
            </a:r>
            <a:r>
              <a:rPr i="1" lang="en-IN"/>
              <a:t>, </a:t>
            </a:r>
            <a:r>
              <a:rPr lang="en-IN"/>
              <a:t>0</a:t>
            </a:r>
            <a:r>
              <a:rPr i="1" lang="en-IN"/>
              <a:t>.</a:t>
            </a:r>
            <a:r>
              <a:rPr lang="en-IN"/>
              <a:t>1</a:t>
            </a:r>
            <a:r>
              <a:rPr i="1" lang="en-IN"/>
              <a:t>, </a:t>
            </a:r>
            <a:r>
              <a:rPr lang="en-IN"/>
              <a:t>0</a:t>
            </a:r>
            <a:r>
              <a:rPr i="1" lang="en-IN"/>
              <a:t>.</a:t>
            </a:r>
            <a:r>
              <a:rPr lang="en-IN"/>
              <a:t>35</a:t>
            </a:r>
            <a:r>
              <a:rPr i="1" lang="en-IN"/>
              <a:t>, </a:t>
            </a:r>
            <a:r>
              <a:rPr lang="en-IN"/>
              <a:t>0</a:t>
            </a:r>
            <a:r>
              <a:rPr i="1" lang="en-IN"/>
              <a:t>.</a:t>
            </a:r>
            <a:r>
              <a:rPr lang="en-IN"/>
              <a:t>25</a:t>
            </a:r>
            <a:r>
              <a:rPr i="1" lang="en-IN"/>
              <a:t>, </a:t>
            </a:r>
            <a:r>
              <a:rPr lang="en-IN"/>
              <a:t>0</a:t>
            </a:r>
            <a:r>
              <a:rPr i="1" lang="en-IN"/>
              <a:t>.</a:t>
            </a:r>
            <a:r>
              <a:rPr lang="en-IN"/>
              <a:t>1), where each number is the probability of a word occurring.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For example, if the documents in a collection</a:t>
            </a:r>
            <a:endParaRPr/>
          </a:p>
          <a:p>
            <a:pPr indent="-342900" lvl="0" marL="342900" rtl="0" algn="l">
              <a:lnSpc>
                <a:spcPct val="100000"/>
              </a:lnSpc>
              <a:spcBef>
                <a:spcPts val="640"/>
              </a:spcBef>
              <a:spcAft>
                <a:spcPts val="0"/>
              </a:spcAft>
              <a:buClr>
                <a:schemeClr val="dk1"/>
              </a:buClr>
              <a:buSzPts val="3200"/>
              <a:buChar char="•"/>
            </a:pPr>
            <a:r>
              <a:rPr lang="en-IN"/>
              <a:t>contained just five different words, a possible language model for that collection might be (0</a:t>
            </a:r>
            <a:r>
              <a:rPr i="1" lang="en-IN"/>
              <a:t>.</a:t>
            </a:r>
            <a:r>
              <a:rPr lang="en-IN"/>
              <a:t>2</a:t>
            </a:r>
            <a:r>
              <a:rPr i="1" lang="en-IN"/>
              <a:t>, </a:t>
            </a:r>
            <a:r>
              <a:rPr lang="en-IN"/>
              <a:t>0</a:t>
            </a:r>
            <a:r>
              <a:rPr i="1" lang="en-IN"/>
              <a:t>.</a:t>
            </a:r>
            <a:r>
              <a:rPr lang="en-IN"/>
              <a:t>1</a:t>
            </a:r>
            <a:r>
              <a:rPr i="1" lang="en-IN"/>
              <a:t>, </a:t>
            </a:r>
            <a:r>
              <a:rPr lang="en-IN"/>
              <a:t>0</a:t>
            </a:r>
            <a:r>
              <a:rPr i="1" lang="en-IN"/>
              <a:t>.</a:t>
            </a:r>
            <a:r>
              <a:rPr lang="en-IN"/>
              <a:t>35</a:t>
            </a:r>
            <a:r>
              <a:rPr i="1" lang="en-IN"/>
              <a:t>, </a:t>
            </a:r>
            <a:r>
              <a:rPr lang="en-IN"/>
              <a:t>0</a:t>
            </a:r>
            <a:r>
              <a:rPr i="1" lang="en-IN"/>
              <a:t>.</a:t>
            </a:r>
            <a:r>
              <a:rPr lang="en-IN"/>
              <a:t>25</a:t>
            </a:r>
            <a:r>
              <a:rPr i="1" lang="en-IN"/>
              <a:t>, </a:t>
            </a:r>
            <a:r>
              <a:rPr lang="en-IN"/>
              <a:t>0</a:t>
            </a:r>
            <a:r>
              <a:rPr i="1" lang="en-IN"/>
              <a:t>.</a:t>
            </a:r>
            <a:r>
              <a:rPr lang="en-IN"/>
              <a:t>1), where each number is the probability of a word occurring. If we treat each document as a </a:t>
            </a:r>
            <a:r>
              <a:rPr i="1" lang="en-IN"/>
              <a:t>sequence </a:t>
            </a:r>
            <a:r>
              <a:rPr lang="en-IN"/>
              <a:t>of words, then the probabilities in the language model predict what the next word in the sequence will 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For example, if the five words in our language were “girl”, “cat”, “the”, “boy”, and “touched”, then the probabilities predict which of these words will be next.</a:t>
            </a:r>
            <a:endParaRPr/>
          </a:p>
          <a:p>
            <a:pPr indent="-342900" lvl="0" marL="342900" rtl="0" algn="l">
              <a:lnSpc>
                <a:spcPct val="100000"/>
              </a:lnSpc>
              <a:spcBef>
                <a:spcPts val="640"/>
              </a:spcBef>
              <a:spcAft>
                <a:spcPts val="0"/>
              </a:spcAft>
              <a:buClr>
                <a:schemeClr val="dk1"/>
              </a:buClr>
              <a:buSzPts val="3200"/>
              <a:buChar char="•"/>
            </a:pPr>
            <a:r>
              <a:rPr lang="en-IN"/>
              <a:t>With this model, for example, it is just as likely to get the sequnce “girl cat” (probability</a:t>
            </a:r>
            <a:endParaRPr/>
          </a:p>
          <a:p>
            <a:pPr indent="0" lvl="0" marL="0" rtl="0" algn="l">
              <a:lnSpc>
                <a:spcPct val="100000"/>
              </a:lnSpc>
              <a:spcBef>
                <a:spcPts val="640"/>
              </a:spcBef>
              <a:spcAft>
                <a:spcPts val="0"/>
              </a:spcAft>
              <a:buClr>
                <a:schemeClr val="dk1"/>
              </a:buClr>
              <a:buSzPts val="3200"/>
              <a:buNone/>
            </a:pPr>
            <a:r>
              <a:rPr lang="en-IN"/>
              <a:t>    0</a:t>
            </a:r>
            <a:r>
              <a:rPr i="1" lang="en-IN"/>
              <a:t>.</a:t>
            </a:r>
            <a:r>
              <a:rPr lang="en-IN"/>
              <a:t>2 </a:t>
            </a:r>
            <a:r>
              <a:rPr i="1" lang="en-IN"/>
              <a:t>× </a:t>
            </a:r>
            <a:r>
              <a:rPr lang="en-IN"/>
              <a:t>0</a:t>
            </a:r>
            <a:r>
              <a:rPr i="1" lang="en-IN"/>
              <a:t>.</a:t>
            </a:r>
            <a:r>
              <a:rPr lang="en-IN"/>
              <a:t>1) as “girl touched” (probability 0</a:t>
            </a:r>
            <a:r>
              <a:rPr i="1" lang="en-IN"/>
              <a:t>.</a:t>
            </a:r>
            <a:r>
              <a:rPr lang="en-IN"/>
              <a:t>2 </a:t>
            </a:r>
            <a:r>
              <a:rPr i="1" lang="en-IN"/>
              <a:t>× </a:t>
            </a:r>
            <a:r>
              <a:rPr lang="en-IN"/>
              <a:t>0</a:t>
            </a:r>
            <a:r>
              <a:rPr i="1" lang="en-IN"/>
              <a:t>.</a:t>
            </a:r>
            <a:r>
              <a:rPr lang="en-IN"/>
              <a: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In applications such as speech recognition, n-gram language models that predict words based on longer sequences are used. An n-gram model predicts a word based on the previous </a:t>
            </a:r>
            <a:r>
              <a:rPr i="1" lang="en-IN"/>
              <a:t>n − </a:t>
            </a:r>
            <a:r>
              <a:rPr lang="en-IN"/>
              <a:t>1 words.</a:t>
            </a:r>
            <a:endParaRPr/>
          </a:p>
          <a:p>
            <a:pPr indent="-342900" lvl="0" marL="342900" rtl="0" algn="l">
              <a:lnSpc>
                <a:spcPct val="100000"/>
              </a:lnSpc>
              <a:spcBef>
                <a:spcPts val="640"/>
              </a:spcBef>
              <a:spcAft>
                <a:spcPts val="0"/>
              </a:spcAft>
              <a:buClr>
                <a:schemeClr val="dk1"/>
              </a:buClr>
              <a:buSzPts val="3200"/>
              <a:buChar char="•"/>
            </a:pPr>
            <a:r>
              <a:rPr lang="en-IN"/>
              <a:t>The most common n-gram models are </a:t>
            </a:r>
            <a:r>
              <a:rPr i="1" lang="en-IN"/>
              <a:t>bigram</a:t>
            </a:r>
            <a:endParaRPr/>
          </a:p>
          <a:p>
            <a:pPr indent="0" lvl="0" marL="0" rtl="0" algn="l">
              <a:lnSpc>
                <a:spcPct val="100000"/>
              </a:lnSpc>
              <a:spcBef>
                <a:spcPts val="640"/>
              </a:spcBef>
              <a:spcAft>
                <a:spcPts val="0"/>
              </a:spcAft>
              <a:buClr>
                <a:schemeClr val="dk1"/>
              </a:buClr>
              <a:buSzPts val="3200"/>
              <a:buNone/>
            </a:pPr>
            <a:r>
              <a:rPr lang="en-IN"/>
              <a:t>(predicting based on the previous word) and </a:t>
            </a:r>
            <a:r>
              <a:rPr i="1" lang="en-IN"/>
              <a:t>trigram </a:t>
            </a:r>
            <a:r>
              <a:rPr lang="en-IN"/>
              <a:t>(predicting based on</a:t>
            </a:r>
            <a:endParaRPr/>
          </a:p>
          <a:p>
            <a:pPr indent="0" lvl="0" marL="0" rtl="0" algn="l">
              <a:lnSpc>
                <a:spcPct val="100000"/>
              </a:lnSpc>
              <a:spcBef>
                <a:spcPts val="640"/>
              </a:spcBef>
              <a:spcAft>
                <a:spcPts val="0"/>
              </a:spcAft>
              <a:buClr>
                <a:schemeClr val="dk1"/>
              </a:buClr>
              <a:buSzPts val="3200"/>
              <a:buNone/>
            </a:pPr>
            <a:r>
              <a:rPr lang="en-IN"/>
              <a:t>the previous two words)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For search applications, we use language models to represent the topical content</a:t>
            </a:r>
            <a:endParaRPr/>
          </a:p>
          <a:p>
            <a:pPr indent="0" lvl="0" marL="0" rtl="0" algn="l">
              <a:lnSpc>
                <a:spcPct val="100000"/>
              </a:lnSpc>
              <a:spcBef>
                <a:spcPts val="640"/>
              </a:spcBef>
              <a:spcAft>
                <a:spcPts val="0"/>
              </a:spcAft>
              <a:buClr>
                <a:schemeClr val="dk1"/>
              </a:buClr>
              <a:buSzPts val="3200"/>
              <a:buNone/>
            </a:pPr>
            <a:r>
              <a:rPr lang="en-IN"/>
              <a:t>of a document.</a:t>
            </a:r>
            <a:endParaRPr/>
          </a:p>
          <a:p>
            <a:pPr indent="-342900" lvl="0" marL="342900" rtl="0" algn="l">
              <a:lnSpc>
                <a:spcPct val="100000"/>
              </a:lnSpc>
              <a:spcBef>
                <a:spcPts val="640"/>
              </a:spcBef>
              <a:spcAft>
                <a:spcPts val="0"/>
              </a:spcAft>
              <a:buClr>
                <a:schemeClr val="dk1"/>
              </a:buClr>
              <a:buSzPts val="3200"/>
              <a:buChar char="•"/>
            </a:pPr>
            <a:r>
              <a:rPr lang="en-IN"/>
              <a:t>A </a:t>
            </a:r>
            <a:r>
              <a:rPr i="1" lang="en-IN"/>
              <a:t>topic </a:t>
            </a:r>
            <a:r>
              <a:rPr lang="en-IN"/>
              <a:t>is something that is talked about often but rarely defined in information retrieval discussions.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For example,</a:t>
            </a:r>
            <a:endParaRPr/>
          </a:p>
          <a:p>
            <a:pPr indent="-342900" lvl="0" marL="342900" rtl="0" algn="l">
              <a:lnSpc>
                <a:spcPct val="100000"/>
              </a:lnSpc>
              <a:spcBef>
                <a:spcPts val="640"/>
              </a:spcBef>
              <a:spcAft>
                <a:spcPts val="0"/>
              </a:spcAft>
              <a:buClr>
                <a:schemeClr val="dk1"/>
              </a:buClr>
              <a:buSzPts val="3200"/>
              <a:buChar char="•"/>
            </a:pPr>
            <a:r>
              <a:rPr lang="en-IN"/>
              <a:t>if a document is about fishing in Alaska,</a:t>
            </a:r>
            <a:endParaRPr/>
          </a:p>
          <a:p>
            <a:pPr indent="-342900" lvl="0" marL="342900" rtl="0" algn="l">
              <a:lnSpc>
                <a:spcPct val="100000"/>
              </a:lnSpc>
              <a:spcBef>
                <a:spcPts val="640"/>
              </a:spcBef>
              <a:spcAft>
                <a:spcPts val="0"/>
              </a:spcAft>
              <a:buClr>
                <a:schemeClr val="dk1"/>
              </a:buClr>
              <a:buSzPts val="3200"/>
              <a:buChar char="•"/>
            </a:pPr>
            <a:r>
              <a:rPr lang="en-IN"/>
              <a:t>if a document is about fishing in Florida</a:t>
            </a:r>
            <a:endParaRPr/>
          </a:p>
          <a:p>
            <a:pPr indent="-342900" lvl="0" marL="342900" rtl="0" algn="l">
              <a:lnSpc>
                <a:spcPct val="100000"/>
              </a:lnSpc>
              <a:spcBef>
                <a:spcPts val="640"/>
              </a:spcBef>
              <a:spcAft>
                <a:spcPts val="0"/>
              </a:spcAft>
              <a:buClr>
                <a:schemeClr val="dk1"/>
              </a:buClr>
              <a:buSzPts val="3200"/>
              <a:buChar char="•"/>
            </a:pPr>
            <a:r>
              <a:rPr lang="en-IN"/>
              <a:t>if a document is about fishing games for computers</a:t>
            </a:r>
            <a:endParaRPr/>
          </a:p>
          <a:p>
            <a:pPr indent="-342900" lvl="0" marL="342900" rtl="0" algn="l">
              <a:lnSpc>
                <a:spcPct val="100000"/>
              </a:lnSpc>
              <a:spcBef>
                <a:spcPts val="640"/>
              </a:spcBef>
              <a:spcAft>
                <a:spcPts val="0"/>
              </a:spcAft>
              <a:buClr>
                <a:schemeClr val="dk1"/>
              </a:buClr>
              <a:buSzPts val="3200"/>
              <a:buChar char="•"/>
            </a:pPr>
            <a:r>
              <a:rPr lang="en-IN"/>
              <a:t>Most of the words will have “default” probabilities that will be the same for any text, but the words that are important for the topic will have unusually high probabilities.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IN"/>
              <a:t>Query Likelihood Ranking</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IN"/>
              <a:t>In the </a:t>
            </a:r>
            <a:r>
              <a:rPr i="1" lang="en-IN"/>
              <a:t>query likelihood </a:t>
            </a:r>
            <a:r>
              <a:rPr lang="en-IN"/>
              <a:t>retrieval model, we rank documents by the probability that the query text could be generated by the document language model.</a:t>
            </a:r>
            <a:endParaRPr/>
          </a:p>
          <a:p>
            <a:pPr indent="-342900" lvl="0" marL="342900" rtl="0" algn="l">
              <a:lnSpc>
                <a:spcPct val="100000"/>
              </a:lnSpc>
              <a:spcBef>
                <a:spcPts val="592"/>
              </a:spcBef>
              <a:spcAft>
                <a:spcPts val="0"/>
              </a:spcAft>
              <a:buClr>
                <a:schemeClr val="dk1"/>
              </a:buClr>
              <a:buSzPct val="100000"/>
              <a:buChar char="•"/>
            </a:pPr>
            <a:r>
              <a:rPr lang="en-IN"/>
              <a:t>we calculate the probability that we could pull the query words out of the “bucket” of words representing the document.</a:t>
            </a:r>
            <a:endParaRPr/>
          </a:p>
          <a:p>
            <a:pPr indent="-342900" lvl="0" marL="342900" rtl="0" algn="l">
              <a:lnSpc>
                <a:spcPct val="100000"/>
              </a:lnSpc>
              <a:spcBef>
                <a:spcPts val="592"/>
              </a:spcBef>
              <a:spcAft>
                <a:spcPts val="0"/>
              </a:spcAft>
              <a:buClr>
                <a:schemeClr val="dk1"/>
              </a:buClr>
              <a:buSzPct val="100000"/>
              <a:buChar char="•"/>
            </a:pPr>
            <a:r>
              <a:rPr lang="en-IN"/>
              <a:t>This is a model of topical relevance,in the sense that the probability of query generation is the measure of how likely it is that a document is about the same topic as the 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