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rPr lang="en-IN"/>
              <a:t>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40" name="Google Shape;140;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154940" lvl="0" marL="342900" rtl="0" algn="l">
              <a:lnSpc>
                <a:spcPct val="100000"/>
              </a:lnSpc>
              <a:spcBef>
                <a:spcPts val="0"/>
              </a:spcBef>
              <a:spcAft>
                <a:spcPts val="0"/>
              </a:spcAft>
              <a:buClr>
                <a:schemeClr val="dk1"/>
              </a:buClr>
              <a:buSzPct val="100000"/>
              <a:buNone/>
            </a:pPr>
            <a:r>
              <a:t/>
            </a:r>
            <a:endParaRPr/>
          </a:p>
          <a:p>
            <a:pPr indent="-342900" lvl="0" marL="342900" rtl="0" algn="l">
              <a:lnSpc>
                <a:spcPct val="100000"/>
              </a:lnSpc>
              <a:spcBef>
                <a:spcPts val="592"/>
              </a:spcBef>
              <a:spcAft>
                <a:spcPts val="0"/>
              </a:spcAft>
              <a:buClr>
                <a:schemeClr val="dk1"/>
              </a:buClr>
              <a:buSzPct val="100000"/>
              <a:buChar char="•"/>
            </a:pPr>
            <a:r>
              <a:rPr b="1" lang="en-IN"/>
              <a:t>Evaluation </a:t>
            </a:r>
            <a:endParaRPr/>
          </a:p>
          <a:p>
            <a:pPr indent="-342900" lvl="0" marL="342900" rtl="0" algn="l">
              <a:lnSpc>
                <a:spcPct val="100000"/>
              </a:lnSpc>
              <a:spcBef>
                <a:spcPts val="592"/>
              </a:spcBef>
              <a:spcAft>
                <a:spcPts val="0"/>
              </a:spcAft>
              <a:buClr>
                <a:schemeClr val="dk1"/>
              </a:buClr>
              <a:buSzPct val="100000"/>
              <a:buChar char="•"/>
            </a:pPr>
            <a:r>
              <a:rPr lang="en-IN"/>
              <a:t>The quality of a document ranking depends on how well it matches a person’s expectations, it was necessary early on to develop evaluation measures and experimental procedures for acquiring this data and using it to compare ranking algorithms. </a:t>
            </a:r>
            <a:endParaRPr/>
          </a:p>
          <a:p>
            <a:pPr indent="-342900" lvl="0" marL="342900" rtl="0" algn="l">
              <a:lnSpc>
                <a:spcPct val="100000"/>
              </a:lnSpc>
              <a:spcBef>
                <a:spcPts val="592"/>
              </a:spcBef>
              <a:spcAft>
                <a:spcPts val="0"/>
              </a:spcAft>
              <a:buClr>
                <a:schemeClr val="dk1"/>
              </a:buClr>
              <a:buSzPct val="100000"/>
              <a:buChar char="•"/>
            </a:pPr>
            <a:r>
              <a:rPr lang="en-IN"/>
              <a:t>Two of the measures used, </a:t>
            </a:r>
            <a:endParaRPr/>
          </a:p>
          <a:p>
            <a:pPr indent="-342900" lvl="0" marL="342900" rtl="0" algn="l">
              <a:lnSpc>
                <a:spcPct val="100000"/>
              </a:lnSpc>
              <a:spcBef>
                <a:spcPts val="592"/>
              </a:spcBef>
              <a:spcAft>
                <a:spcPts val="0"/>
              </a:spcAft>
              <a:buClr>
                <a:schemeClr val="dk1"/>
              </a:buClr>
              <a:buSzPct val="100000"/>
              <a:buChar char="•"/>
            </a:pPr>
            <a:r>
              <a:rPr i="1" lang="en-IN"/>
              <a:t>Precision and recall, are still popular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THE IMPACT OF THE WEB ON IR </a:t>
            </a:r>
            <a:endParaRPr/>
          </a:p>
        </p:txBody>
      </p:sp>
      <p:sp>
        <p:nvSpPr>
          <p:cNvPr id="146" name="Google Shape;146;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100000"/>
              </a:lnSpc>
              <a:spcBef>
                <a:spcPts val="0"/>
              </a:spcBef>
              <a:spcAft>
                <a:spcPts val="0"/>
              </a:spcAft>
              <a:buClr>
                <a:schemeClr val="dk1"/>
              </a:buClr>
              <a:buSzPct val="100000"/>
              <a:buChar char="•"/>
            </a:pPr>
            <a:r>
              <a:rPr b="1" lang="en-IN"/>
              <a:t>The worldwide web </a:t>
            </a:r>
            <a:r>
              <a:rPr lang="en-IN"/>
              <a:t>is developed by Tim Berners Lee in 1990 at CERN to organize research documents available on the internet. It is combined idea of documents available by FTP with the idea of hypertext to link documents. </a:t>
            </a:r>
            <a:endParaRPr/>
          </a:p>
          <a:p>
            <a:pPr indent="-342900" lvl="0" marL="342900" rtl="0" algn="l">
              <a:lnSpc>
                <a:spcPct val="100000"/>
              </a:lnSpc>
              <a:spcBef>
                <a:spcPts val="496"/>
              </a:spcBef>
              <a:spcAft>
                <a:spcPts val="0"/>
              </a:spcAft>
              <a:buClr>
                <a:schemeClr val="dk1"/>
              </a:buClr>
              <a:buSzPct val="100000"/>
              <a:buChar char="•"/>
            </a:pPr>
            <a:r>
              <a:rPr b="1" lang="en-IN"/>
              <a:t>Query Operations: </a:t>
            </a:r>
            <a:endParaRPr b="1"/>
          </a:p>
          <a:p>
            <a:pPr indent="-342900" lvl="0" marL="342900" rtl="0" algn="l">
              <a:lnSpc>
                <a:spcPct val="100000"/>
              </a:lnSpc>
              <a:spcBef>
                <a:spcPts val="496"/>
              </a:spcBef>
              <a:spcAft>
                <a:spcPts val="0"/>
              </a:spcAft>
              <a:buClr>
                <a:schemeClr val="dk1"/>
              </a:buClr>
              <a:buSzPct val="100000"/>
              <a:buChar char="•"/>
            </a:pPr>
            <a:r>
              <a:rPr lang="en-IN"/>
              <a:t>Clients to the browser application to send URLs via HTTP to servers requesting a web page. </a:t>
            </a:r>
            <a:endParaRPr/>
          </a:p>
          <a:p>
            <a:pPr indent="-342900" lvl="0" marL="342900" rtl="0" algn="l">
              <a:lnSpc>
                <a:spcPct val="100000"/>
              </a:lnSpc>
              <a:spcBef>
                <a:spcPts val="496"/>
              </a:spcBef>
              <a:spcAft>
                <a:spcPts val="0"/>
              </a:spcAft>
              <a:buClr>
                <a:schemeClr val="dk1"/>
              </a:buClr>
              <a:buSzPct val="100000"/>
              <a:buChar char="•"/>
            </a:pPr>
            <a:r>
              <a:rPr lang="en-IN"/>
              <a:t>Web pages constructed using HTML or other markup language and consist of text, graphics, and sound plus embedded files. </a:t>
            </a:r>
            <a:endParaRPr/>
          </a:p>
          <a:p>
            <a:pPr indent="-342900" lvl="0" marL="342900" rtl="0" algn="l">
              <a:lnSpc>
                <a:spcPct val="100000"/>
              </a:lnSpc>
              <a:spcBef>
                <a:spcPts val="496"/>
              </a:spcBef>
              <a:spcAft>
                <a:spcPts val="0"/>
              </a:spcAft>
              <a:buClr>
                <a:schemeClr val="dk1"/>
              </a:buClr>
              <a:buSzPct val="100000"/>
              <a:buChar char="•"/>
            </a:pPr>
            <a:r>
              <a:rPr lang="en-IN"/>
              <a:t>Web search also has root in IR. IR helps users of finding information that matches their information needs.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52" name="Google Shape;152;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en-IN"/>
              <a:t>A query is formulation of a user information need Keyword-based queries are popular </a:t>
            </a:r>
            <a:endParaRPr/>
          </a:p>
          <a:p>
            <a:pPr indent="0" lvl="0" marL="0" rtl="0" algn="l">
              <a:lnSpc>
                <a:spcPct val="100000"/>
              </a:lnSpc>
              <a:spcBef>
                <a:spcPts val="592"/>
              </a:spcBef>
              <a:spcAft>
                <a:spcPts val="0"/>
              </a:spcAft>
              <a:buClr>
                <a:schemeClr val="dk1"/>
              </a:buClr>
              <a:buSzPct val="100000"/>
              <a:buNone/>
            </a:pPr>
            <a:r>
              <a:rPr lang="en-IN"/>
              <a:t>A sequence of single-word queries </a:t>
            </a:r>
            <a:endParaRPr/>
          </a:p>
          <a:p>
            <a:pPr indent="0" lvl="0" marL="0" rtl="0" algn="l">
              <a:lnSpc>
                <a:spcPct val="100000"/>
              </a:lnSpc>
              <a:spcBef>
                <a:spcPts val="592"/>
              </a:spcBef>
              <a:spcAft>
                <a:spcPts val="0"/>
              </a:spcAft>
              <a:buClr>
                <a:schemeClr val="dk1"/>
              </a:buClr>
              <a:buSzPct val="100000"/>
              <a:buNone/>
            </a:pPr>
            <a:r>
              <a:rPr lang="en-IN"/>
              <a:t>Eg: retrieval </a:t>
            </a:r>
            <a:endParaRPr/>
          </a:p>
          <a:p>
            <a:pPr indent="-154940" lvl="0" marL="342900" rtl="0" algn="l">
              <a:lnSpc>
                <a:spcPct val="100000"/>
              </a:lnSpc>
              <a:spcBef>
                <a:spcPts val="592"/>
              </a:spcBef>
              <a:spcAft>
                <a:spcPts val="0"/>
              </a:spcAft>
              <a:buClr>
                <a:schemeClr val="dk1"/>
              </a:buClr>
              <a:buSzPct val="100000"/>
              <a:buNone/>
            </a:pPr>
            <a:r>
              <a:t/>
            </a:r>
            <a:endParaRPr/>
          </a:p>
          <a:p>
            <a:pPr indent="-342900" lvl="0" marL="342900" rtl="0" algn="l">
              <a:lnSpc>
                <a:spcPct val="100000"/>
              </a:lnSpc>
              <a:spcBef>
                <a:spcPts val="592"/>
              </a:spcBef>
              <a:spcAft>
                <a:spcPts val="0"/>
              </a:spcAft>
              <a:buClr>
                <a:schemeClr val="dk1"/>
              </a:buClr>
              <a:buSzPct val="100000"/>
              <a:buChar char="•"/>
            </a:pPr>
            <a:r>
              <a:rPr lang="en-IN"/>
              <a:t>Boolean queries (using AND, OR, NOT) </a:t>
            </a:r>
            <a:endParaRPr/>
          </a:p>
          <a:p>
            <a:pPr indent="0" lvl="0" marL="0" rtl="0" algn="l">
              <a:lnSpc>
                <a:spcPct val="100000"/>
              </a:lnSpc>
              <a:spcBef>
                <a:spcPts val="592"/>
              </a:spcBef>
              <a:spcAft>
                <a:spcPts val="0"/>
              </a:spcAft>
              <a:buClr>
                <a:schemeClr val="dk1"/>
              </a:buClr>
              <a:buSzPct val="100000"/>
              <a:buNone/>
            </a:pPr>
            <a:r>
              <a:rPr lang="en-IN"/>
              <a:t>Document = Logical conjunction of keywords </a:t>
            </a:r>
            <a:endParaRPr/>
          </a:p>
          <a:p>
            <a:pPr indent="0" lvl="0" marL="0" rtl="0" algn="l">
              <a:lnSpc>
                <a:spcPct val="100000"/>
              </a:lnSpc>
              <a:spcBef>
                <a:spcPts val="592"/>
              </a:spcBef>
              <a:spcAft>
                <a:spcPts val="0"/>
              </a:spcAft>
              <a:buClr>
                <a:schemeClr val="dk1"/>
              </a:buClr>
              <a:buSzPct val="100000"/>
              <a:buNone/>
            </a:pPr>
            <a:r>
              <a:rPr lang="en-IN"/>
              <a:t>Query = Boolean expression of keywords </a:t>
            </a:r>
            <a:endParaRPr/>
          </a:p>
          <a:p>
            <a:pPr indent="0" lvl="0" marL="0" rtl="0" algn="l">
              <a:lnSpc>
                <a:spcPct val="100000"/>
              </a:lnSpc>
              <a:spcBef>
                <a:spcPts val="592"/>
              </a:spcBef>
              <a:spcAft>
                <a:spcPts val="0"/>
              </a:spcAft>
              <a:buClr>
                <a:schemeClr val="dk1"/>
              </a:buClr>
              <a:buSzPct val="100000"/>
              <a:buNone/>
            </a:pPr>
            <a:r>
              <a:rPr lang="en-IN"/>
              <a:t>R(D, Q) = D →Q </a:t>
            </a:r>
            <a:endParaRPr/>
          </a:p>
          <a:p>
            <a:pPr indent="0" lvl="0" marL="0" rtl="0" algn="l">
              <a:lnSpc>
                <a:spcPct val="100000"/>
              </a:lnSpc>
              <a:spcBef>
                <a:spcPts val="592"/>
              </a:spcBef>
              <a:spcAft>
                <a:spcPts val="0"/>
              </a:spcAft>
              <a:buClr>
                <a:schemeClr val="dk1"/>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58" name="Google Shape;158;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185420" lvl="0" marL="342900" rtl="0" algn="l">
              <a:lnSpc>
                <a:spcPct val="100000"/>
              </a:lnSpc>
              <a:spcBef>
                <a:spcPts val="0"/>
              </a:spcBef>
              <a:spcAft>
                <a:spcPts val="0"/>
              </a:spcAft>
              <a:buClr>
                <a:schemeClr val="dk1"/>
              </a:buClr>
              <a:buSzPct val="100000"/>
              <a:buNone/>
            </a:pPr>
            <a:r>
              <a:t/>
            </a:r>
            <a:endParaRPr/>
          </a:p>
          <a:p>
            <a:pPr indent="-342900" lvl="0" marL="342900" rtl="0" algn="l">
              <a:lnSpc>
                <a:spcPct val="100000"/>
              </a:lnSpc>
              <a:spcBef>
                <a:spcPts val="496"/>
              </a:spcBef>
              <a:spcAft>
                <a:spcPts val="0"/>
              </a:spcAft>
              <a:buClr>
                <a:schemeClr val="dk1"/>
              </a:buClr>
              <a:buSzPct val="100000"/>
              <a:buChar char="•"/>
            </a:pPr>
            <a:r>
              <a:rPr b="1" lang="en-IN"/>
              <a:t>Vector Space queries </a:t>
            </a:r>
            <a:endParaRPr/>
          </a:p>
          <a:p>
            <a:pPr indent="-342900" lvl="0" marL="342900" rtl="0" algn="l">
              <a:lnSpc>
                <a:spcPct val="100000"/>
              </a:lnSpc>
              <a:spcBef>
                <a:spcPts val="496"/>
              </a:spcBef>
              <a:spcAft>
                <a:spcPts val="0"/>
              </a:spcAft>
              <a:buClr>
                <a:schemeClr val="dk1"/>
              </a:buClr>
              <a:buSzPct val="100000"/>
              <a:buChar char="•"/>
            </a:pPr>
            <a:r>
              <a:rPr lang="en-IN"/>
              <a:t>Vector space = all the keywords encountered </a:t>
            </a:r>
            <a:endParaRPr/>
          </a:p>
          <a:p>
            <a:pPr indent="-342900" lvl="0" marL="342900" rtl="0" algn="l">
              <a:lnSpc>
                <a:spcPct val="100000"/>
              </a:lnSpc>
              <a:spcBef>
                <a:spcPts val="496"/>
              </a:spcBef>
              <a:spcAft>
                <a:spcPts val="0"/>
              </a:spcAft>
              <a:buClr>
                <a:schemeClr val="dk1"/>
              </a:buClr>
              <a:buSzPct val="100000"/>
              <a:buChar char="•"/>
            </a:pPr>
            <a:r>
              <a:rPr lang="en-IN"/>
              <a:t>&lt;t1, t2, t3, …, tn&gt; </a:t>
            </a:r>
            <a:endParaRPr/>
          </a:p>
          <a:p>
            <a:pPr indent="-342900" lvl="0" marL="342900" rtl="0" algn="l">
              <a:lnSpc>
                <a:spcPct val="100000"/>
              </a:lnSpc>
              <a:spcBef>
                <a:spcPts val="496"/>
              </a:spcBef>
              <a:spcAft>
                <a:spcPts val="0"/>
              </a:spcAft>
              <a:buClr>
                <a:schemeClr val="dk1"/>
              </a:buClr>
              <a:buSzPct val="100000"/>
              <a:buChar char="•"/>
            </a:pPr>
            <a:r>
              <a:rPr lang="en-IN"/>
              <a:t>Document </a:t>
            </a:r>
            <a:endParaRPr/>
          </a:p>
          <a:p>
            <a:pPr indent="-342900" lvl="0" marL="342900" rtl="0" algn="l">
              <a:lnSpc>
                <a:spcPct val="100000"/>
              </a:lnSpc>
              <a:spcBef>
                <a:spcPts val="496"/>
              </a:spcBef>
              <a:spcAft>
                <a:spcPts val="0"/>
              </a:spcAft>
              <a:buClr>
                <a:schemeClr val="dk1"/>
              </a:buClr>
              <a:buSzPct val="100000"/>
              <a:buChar char="•"/>
            </a:pPr>
            <a:r>
              <a:rPr lang="en-IN"/>
              <a:t>D = &lt; a1, a2, a3, …, an&gt; </a:t>
            </a:r>
            <a:endParaRPr/>
          </a:p>
          <a:p>
            <a:pPr indent="-342900" lvl="0" marL="342900" rtl="0" algn="l">
              <a:lnSpc>
                <a:spcPct val="100000"/>
              </a:lnSpc>
              <a:spcBef>
                <a:spcPts val="496"/>
              </a:spcBef>
              <a:spcAft>
                <a:spcPts val="0"/>
              </a:spcAft>
              <a:buClr>
                <a:schemeClr val="dk1"/>
              </a:buClr>
              <a:buSzPct val="100000"/>
              <a:buChar char="•"/>
            </a:pPr>
            <a:r>
              <a:rPr lang="en-IN"/>
              <a:t>ai = weight of ti in D </a:t>
            </a:r>
            <a:endParaRPr/>
          </a:p>
          <a:p>
            <a:pPr indent="-342900" lvl="0" marL="342900" rtl="0" algn="l">
              <a:lnSpc>
                <a:spcPct val="100000"/>
              </a:lnSpc>
              <a:spcBef>
                <a:spcPts val="496"/>
              </a:spcBef>
              <a:spcAft>
                <a:spcPts val="0"/>
              </a:spcAft>
              <a:buClr>
                <a:schemeClr val="dk1"/>
              </a:buClr>
              <a:buSzPct val="100000"/>
              <a:buChar char="•"/>
            </a:pPr>
            <a:r>
              <a:rPr lang="en-IN"/>
              <a:t>Query </a:t>
            </a:r>
            <a:endParaRPr/>
          </a:p>
          <a:p>
            <a:pPr indent="-342900" lvl="0" marL="342900" rtl="0" algn="l">
              <a:lnSpc>
                <a:spcPct val="100000"/>
              </a:lnSpc>
              <a:spcBef>
                <a:spcPts val="496"/>
              </a:spcBef>
              <a:spcAft>
                <a:spcPts val="0"/>
              </a:spcAft>
              <a:buClr>
                <a:schemeClr val="dk1"/>
              </a:buClr>
              <a:buSzPct val="100000"/>
              <a:buChar char="•"/>
            </a:pPr>
            <a:r>
              <a:rPr lang="en-IN"/>
              <a:t>Q = &lt; b1, b2, b3, …, bn&gt; </a:t>
            </a:r>
            <a:endParaRPr/>
          </a:p>
          <a:p>
            <a:pPr indent="-342900" lvl="0" marL="342900" rtl="0" algn="l">
              <a:lnSpc>
                <a:spcPct val="100000"/>
              </a:lnSpc>
              <a:spcBef>
                <a:spcPts val="496"/>
              </a:spcBef>
              <a:spcAft>
                <a:spcPts val="0"/>
              </a:spcAft>
              <a:buClr>
                <a:schemeClr val="dk1"/>
              </a:buClr>
              <a:buSzPct val="100000"/>
              <a:buChar char="•"/>
            </a:pPr>
            <a:r>
              <a:rPr lang="en-IN"/>
              <a:t>bi = weight of ti in Q </a:t>
            </a:r>
            <a:endParaRPr/>
          </a:p>
          <a:p>
            <a:pPr indent="-342900" lvl="0" marL="342900" rtl="0" algn="l">
              <a:lnSpc>
                <a:spcPct val="100000"/>
              </a:lnSpc>
              <a:spcBef>
                <a:spcPts val="496"/>
              </a:spcBef>
              <a:spcAft>
                <a:spcPts val="0"/>
              </a:spcAft>
              <a:buClr>
                <a:schemeClr val="dk1"/>
              </a:buClr>
              <a:buSzPct val="100000"/>
              <a:buChar char="•"/>
            </a:pPr>
            <a:r>
              <a:rPr lang="en-IN"/>
              <a:t>R(D,Q) = Sim(D,Q)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64" name="Google Shape;164;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185420" lvl="0" marL="342900" rtl="0" algn="l">
              <a:lnSpc>
                <a:spcPct val="100000"/>
              </a:lnSpc>
              <a:spcBef>
                <a:spcPts val="0"/>
              </a:spcBef>
              <a:spcAft>
                <a:spcPts val="0"/>
              </a:spcAft>
              <a:buClr>
                <a:schemeClr val="dk1"/>
              </a:buClr>
              <a:buSzPct val="100000"/>
              <a:buNone/>
            </a:pPr>
            <a:r>
              <a:t/>
            </a:r>
            <a:endParaRPr/>
          </a:p>
          <a:p>
            <a:pPr indent="-342900" lvl="0" marL="342900" rtl="0" algn="l">
              <a:lnSpc>
                <a:spcPct val="100000"/>
              </a:lnSpc>
              <a:spcBef>
                <a:spcPts val="496"/>
              </a:spcBef>
              <a:spcAft>
                <a:spcPts val="0"/>
              </a:spcAft>
              <a:buClr>
                <a:schemeClr val="dk1"/>
              </a:buClr>
              <a:buSzPct val="100000"/>
              <a:buChar char="•"/>
            </a:pPr>
            <a:r>
              <a:rPr b="1" lang="en-IN"/>
              <a:t>Phrase queries </a:t>
            </a:r>
            <a:endParaRPr/>
          </a:p>
          <a:p>
            <a:pPr indent="0" lvl="0" marL="0" rtl="0" algn="l">
              <a:lnSpc>
                <a:spcPct val="100000"/>
              </a:lnSpc>
              <a:spcBef>
                <a:spcPts val="496"/>
              </a:spcBef>
              <a:spcAft>
                <a:spcPts val="0"/>
              </a:spcAft>
              <a:buClr>
                <a:schemeClr val="dk1"/>
              </a:buClr>
              <a:buSzPct val="100000"/>
              <a:buNone/>
            </a:pPr>
            <a:r>
              <a:rPr lang="en-IN"/>
              <a:t>Retrieve documents with a specific phrase (ordered list of contiguous words) </a:t>
            </a:r>
            <a:endParaRPr/>
          </a:p>
          <a:p>
            <a:pPr indent="0" lvl="0" marL="0" rtl="0" algn="l">
              <a:lnSpc>
                <a:spcPct val="100000"/>
              </a:lnSpc>
              <a:spcBef>
                <a:spcPts val="496"/>
              </a:spcBef>
              <a:spcAft>
                <a:spcPts val="0"/>
              </a:spcAft>
              <a:buClr>
                <a:schemeClr val="dk1"/>
              </a:buClr>
              <a:buSzPct val="100000"/>
              <a:buNone/>
            </a:pPr>
            <a:r>
              <a:rPr lang="en-IN"/>
              <a:t>“Information theory” </a:t>
            </a:r>
            <a:endParaRPr/>
          </a:p>
          <a:p>
            <a:pPr indent="-342900" lvl="0" marL="342900" rtl="0" algn="l">
              <a:lnSpc>
                <a:spcPct val="100000"/>
              </a:lnSpc>
              <a:spcBef>
                <a:spcPts val="496"/>
              </a:spcBef>
              <a:spcAft>
                <a:spcPts val="0"/>
              </a:spcAft>
              <a:buClr>
                <a:schemeClr val="dk1"/>
              </a:buClr>
              <a:buSzPct val="100000"/>
              <a:buChar char="•"/>
            </a:pPr>
            <a:r>
              <a:rPr lang="en-IN"/>
              <a:t> </a:t>
            </a:r>
            <a:r>
              <a:rPr b="1" lang="en-IN"/>
              <a:t>Proximity queries </a:t>
            </a:r>
            <a:endParaRPr/>
          </a:p>
          <a:p>
            <a:pPr indent="0" lvl="0" marL="0" rtl="0" algn="l">
              <a:lnSpc>
                <a:spcPct val="100000"/>
              </a:lnSpc>
              <a:spcBef>
                <a:spcPts val="496"/>
              </a:spcBef>
              <a:spcAft>
                <a:spcPts val="0"/>
              </a:spcAft>
              <a:buClr>
                <a:schemeClr val="dk1"/>
              </a:buClr>
              <a:buSzPct val="100000"/>
              <a:buNone/>
            </a:pPr>
            <a:r>
              <a:rPr lang="en-IN"/>
              <a:t>List of words with specific maximal distance constraints between terms. </a:t>
            </a:r>
            <a:endParaRPr/>
          </a:p>
          <a:p>
            <a:pPr indent="0" lvl="0" marL="0" rtl="0" algn="l">
              <a:lnSpc>
                <a:spcPct val="100000"/>
              </a:lnSpc>
              <a:spcBef>
                <a:spcPts val="496"/>
              </a:spcBef>
              <a:spcAft>
                <a:spcPts val="0"/>
              </a:spcAft>
              <a:buClr>
                <a:schemeClr val="dk1"/>
              </a:buClr>
              <a:buSzPct val="100000"/>
              <a:buNone/>
            </a:pPr>
            <a:r>
              <a:rPr lang="en-IN"/>
              <a:t>Example: “dogs” and “race” within 4 words match “…dogs will begin the race…” </a:t>
            </a:r>
            <a:endParaRPr/>
          </a:p>
          <a:p>
            <a:pPr indent="-342900" lvl="0" marL="342900" rtl="0" algn="l">
              <a:lnSpc>
                <a:spcPct val="100000"/>
              </a:lnSpc>
              <a:spcBef>
                <a:spcPts val="496"/>
              </a:spcBef>
              <a:spcAft>
                <a:spcPts val="0"/>
              </a:spcAft>
              <a:buClr>
                <a:schemeClr val="dk1"/>
              </a:buClr>
              <a:buSzPct val="100000"/>
              <a:buChar char="•"/>
            </a:pPr>
            <a:r>
              <a:rPr lang="en-IN"/>
              <a:t> </a:t>
            </a:r>
            <a:r>
              <a:rPr b="1" lang="en-IN"/>
              <a:t>Full document queries </a:t>
            </a:r>
            <a:endParaRPr/>
          </a:p>
          <a:p>
            <a:pPr indent="0" lvl="0" marL="0" rtl="0" algn="l">
              <a:lnSpc>
                <a:spcPct val="100000"/>
              </a:lnSpc>
              <a:spcBef>
                <a:spcPts val="496"/>
              </a:spcBef>
              <a:spcAft>
                <a:spcPts val="0"/>
              </a:spcAft>
              <a:buClr>
                <a:schemeClr val="dk1"/>
              </a:buClr>
              <a:buSzPct val="100000"/>
              <a:buNone/>
            </a:pPr>
            <a:r>
              <a:rPr lang="en-IN"/>
              <a:t>Queries should be full document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70" name="Google Shape;170;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100000"/>
              </a:lnSpc>
              <a:spcBef>
                <a:spcPts val="0"/>
              </a:spcBef>
              <a:spcAft>
                <a:spcPts val="0"/>
              </a:spcAft>
              <a:buClr>
                <a:schemeClr val="dk1"/>
              </a:buClr>
              <a:buSzPct val="100000"/>
              <a:buChar char="•"/>
            </a:pPr>
            <a:r>
              <a:rPr b="1" lang="en-IN"/>
              <a:t>Retrieval System </a:t>
            </a:r>
            <a:endParaRPr b="1"/>
          </a:p>
          <a:p>
            <a:pPr indent="-342900" lvl="0" marL="342900" rtl="0" algn="l">
              <a:lnSpc>
                <a:spcPct val="100000"/>
              </a:lnSpc>
              <a:spcBef>
                <a:spcPts val="496"/>
              </a:spcBef>
              <a:spcAft>
                <a:spcPts val="0"/>
              </a:spcAft>
              <a:buClr>
                <a:schemeClr val="dk1"/>
              </a:buClr>
              <a:buSzPct val="100000"/>
              <a:buChar char="•"/>
            </a:pPr>
            <a:r>
              <a:rPr lang="en-IN"/>
              <a:t>Finding documents relevant to user queries. One way to find relevant documents on the web is to launch a </a:t>
            </a:r>
            <a:r>
              <a:rPr b="1" lang="en-IN"/>
              <a:t>web robot</a:t>
            </a:r>
            <a:r>
              <a:rPr lang="en-IN"/>
              <a:t>. </a:t>
            </a:r>
            <a:r>
              <a:rPr b="1" lang="en-IN"/>
              <a:t>Web robot </a:t>
            </a:r>
            <a:r>
              <a:rPr lang="en-IN"/>
              <a:t>is also called a wanderer, worm, walker spider etc….These software program receives a query then systematically explore the web to locate documents, evaluate their relevance and return a ranked ordered list of documents. </a:t>
            </a:r>
            <a:endParaRPr/>
          </a:p>
          <a:p>
            <a:pPr indent="-342900" lvl="0" marL="342900" rtl="0" algn="l">
              <a:lnSpc>
                <a:spcPct val="100000"/>
              </a:lnSpc>
              <a:spcBef>
                <a:spcPts val="496"/>
              </a:spcBef>
              <a:spcAft>
                <a:spcPts val="0"/>
              </a:spcAft>
              <a:buClr>
                <a:schemeClr val="dk1"/>
              </a:buClr>
              <a:buSzPct val="100000"/>
              <a:buChar char="•"/>
            </a:pPr>
            <a:r>
              <a:rPr lang="en-IN"/>
              <a:t>Selective systematic recall of logically stored information </a:t>
            </a:r>
            <a:endParaRPr/>
          </a:p>
          <a:p>
            <a:pPr indent="-342900" lvl="0" marL="342900" rtl="0" algn="l">
              <a:lnSpc>
                <a:spcPct val="100000"/>
              </a:lnSpc>
              <a:spcBef>
                <a:spcPts val="496"/>
              </a:spcBef>
              <a:spcAft>
                <a:spcPts val="0"/>
              </a:spcAft>
              <a:buClr>
                <a:schemeClr val="dk1"/>
              </a:buClr>
              <a:buSzPct val="100000"/>
              <a:buChar char="•"/>
            </a:pPr>
            <a:r>
              <a:rPr lang="en-IN"/>
              <a:t>Collect and organize information in one or more areas </a:t>
            </a:r>
            <a:endParaRPr/>
          </a:p>
          <a:p>
            <a:pPr indent="-342900" lvl="0" marL="342900" rtl="0" algn="l">
              <a:lnSpc>
                <a:spcPct val="100000"/>
              </a:lnSpc>
              <a:spcBef>
                <a:spcPts val="496"/>
              </a:spcBef>
              <a:spcAft>
                <a:spcPts val="0"/>
              </a:spcAft>
              <a:buClr>
                <a:schemeClr val="dk1"/>
              </a:buClr>
              <a:buSzPct val="100000"/>
              <a:buChar char="•"/>
            </a:pPr>
            <a:r>
              <a:rPr lang="en-IN"/>
              <a:t>Set of operations, procedures units are indexed the resulting records are stored and displayed and so can be retrieved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76" name="Google Shape;176;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b="1" lang="en-IN"/>
              <a:t>Indexing: </a:t>
            </a:r>
            <a:endParaRPr/>
          </a:p>
          <a:p>
            <a:pPr indent="-342900" lvl="0" marL="342900" rtl="0" algn="l">
              <a:lnSpc>
                <a:spcPct val="100000"/>
              </a:lnSpc>
              <a:spcBef>
                <a:spcPts val="592"/>
              </a:spcBef>
              <a:spcAft>
                <a:spcPts val="0"/>
              </a:spcAft>
              <a:buClr>
                <a:schemeClr val="dk1"/>
              </a:buClr>
              <a:buSzPct val="100000"/>
              <a:buChar char="•"/>
            </a:pPr>
            <a:r>
              <a:rPr lang="en-IN"/>
              <a:t>Indexing Processing involves Preprocessing and Storing of information into a repository. </a:t>
            </a:r>
            <a:endParaRPr/>
          </a:p>
          <a:p>
            <a:pPr indent="-342900" lvl="0" marL="342900" rtl="0" algn="l">
              <a:lnSpc>
                <a:spcPct val="100000"/>
              </a:lnSpc>
              <a:spcBef>
                <a:spcPts val="592"/>
              </a:spcBef>
              <a:spcAft>
                <a:spcPts val="0"/>
              </a:spcAft>
              <a:buClr>
                <a:schemeClr val="dk1"/>
              </a:buClr>
              <a:buSzPct val="100000"/>
              <a:buChar char="•"/>
            </a:pPr>
            <a:r>
              <a:rPr lang="en-IN"/>
              <a:t>Retrieval/Runtime process involves issuing a query, accessing the index to find the documents relevant the query. </a:t>
            </a:r>
            <a:endParaRPr/>
          </a:p>
          <a:p>
            <a:pPr indent="-342900" lvl="0" marL="342900" rtl="0" algn="l">
              <a:lnSpc>
                <a:spcPct val="100000"/>
              </a:lnSpc>
              <a:spcBef>
                <a:spcPts val="592"/>
              </a:spcBef>
              <a:spcAft>
                <a:spcPts val="0"/>
              </a:spcAft>
              <a:buClr>
                <a:schemeClr val="dk1"/>
              </a:buClr>
              <a:buSzPct val="100000"/>
              <a:buChar char="•"/>
            </a:pPr>
            <a:r>
              <a:rPr lang="en-IN"/>
              <a:t>In IR indexing is the process developing a document representation representation by an context descriptors or terms due to the documents.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Impact of the Web on IR</a:t>
            </a:r>
            <a:endParaRPr/>
          </a:p>
        </p:txBody>
      </p:sp>
      <p:sp>
        <p:nvSpPr>
          <p:cNvPr id="182" name="Google Shape;182;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id="183" name="Google Shape;183;p29"/>
          <p:cNvPicPr preferRelativeResize="0"/>
          <p:nvPr/>
        </p:nvPicPr>
        <p:blipFill rotWithShape="1">
          <a:blip r:embed="rId3">
            <a:alphaModFix/>
          </a:blip>
          <a:srcRect b="0" l="0" r="0" t="0"/>
          <a:stretch/>
        </p:blipFill>
        <p:spPr>
          <a:xfrm>
            <a:off x="1357846" y="1924050"/>
            <a:ext cx="5806441" cy="40252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89" name="Google Shape;189;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IN"/>
              <a:t>Page 36 from Modern information retreival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en-IN"/>
              <a:t>What is information Retrieval?</a:t>
            </a:r>
            <a:endParaRPr/>
          </a:p>
          <a:p>
            <a:pPr indent="0" lvl="0" marL="0" rtl="0" algn="l">
              <a:lnSpc>
                <a:spcPct val="100000"/>
              </a:lnSpc>
              <a:spcBef>
                <a:spcPts val="592"/>
              </a:spcBef>
              <a:spcAft>
                <a:spcPts val="0"/>
              </a:spcAft>
              <a:buClr>
                <a:schemeClr val="dk1"/>
              </a:buClr>
              <a:buSzPct val="100000"/>
              <a:buNone/>
            </a:pPr>
            <a:r>
              <a:rPr lang="en-IN"/>
              <a:t>Information Retrieval is </a:t>
            </a:r>
            <a:r>
              <a:rPr b="1" lang="en-IN"/>
              <a:t>finding material of an unstructured nature </a:t>
            </a:r>
            <a:r>
              <a:rPr lang="en-IN"/>
              <a:t>that satisfies an information need from within large collections. IR locates relevant documents, on the basis of user input such as keywords or example documents. </a:t>
            </a:r>
            <a:endParaRPr/>
          </a:p>
          <a:p>
            <a:pPr indent="-342900" lvl="0" marL="342900" rtl="0" algn="l">
              <a:lnSpc>
                <a:spcPct val="100000"/>
              </a:lnSpc>
              <a:spcBef>
                <a:spcPts val="592"/>
              </a:spcBef>
              <a:spcAft>
                <a:spcPts val="0"/>
              </a:spcAft>
              <a:buClr>
                <a:schemeClr val="dk1"/>
              </a:buClr>
              <a:buSzPct val="100000"/>
              <a:buChar char="•"/>
            </a:pPr>
            <a:r>
              <a:rPr lang="en-IN"/>
              <a:t> Information Retrieval System is a system it is a capable of </a:t>
            </a:r>
            <a:r>
              <a:rPr b="1" lang="en-IN"/>
              <a:t>storing, maintaining from a system and retrieving of information. </a:t>
            </a:r>
            <a:r>
              <a:rPr lang="en-IN"/>
              <a:t>This information May any of the form that is </a:t>
            </a:r>
            <a:r>
              <a:rPr b="1" lang="en-IN"/>
              <a:t>audio, vedio, text.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97" name="Google Shape;9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IN"/>
              <a:t>Information Retrieval System is mainly </a:t>
            </a:r>
            <a:r>
              <a:rPr b="1" lang="en-IN"/>
              <a:t>focus electronic searching and retrieving </a:t>
            </a:r>
            <a:r>
              <a:rPr lang="en-IN"/>
              <a:t>of documents. </a:t>
            </a:r>
            <a:endParaRPr/>
          </a:p>
          <a:p>
            <a:pPr indent="-139700" lvl="0" marL="342900" rtl="0" algn="l">
              <a:lnSpc>
                <a:spcPct val="100000"/>
              </a:lnSpc>
              <a:spcBef>
                <a:spcPts val="640"/>
              </a:spcBef>
              <a:spcAft>
                <a:spcPts val="0"/>
              </a:spcAft>
              <a:buClr>
                <a:schemeClr val="dk1"/>
              </a:buClr>
              <a:buSzPts val="3200"/>
              <a:buNone/>
            </a:pPr>
            <a:r>
              <a:t/>
            </a:r>
            <a:endParaRPr/>
          </a:p>
          <a:p>
            <a:pPr indent="-342900" lvl="0" marL="342900" rtl="0" algn="l">
              <a:lnSpc>
                <a:spcPct val="100000"/>
              </a:lnSpc>
              <a:spcBef>
                <a:spcPts val="640"/>
              </a:spcBef>
              <a:spcAft>
                <a:spcPts val="0"/>
              </a:spcAft>
              <a:buClr>
                <a:schemeClr val="dk1"/>
              </a:buClr>
              <a:buSzPts val="3200"/>
              <a:buChar char="•"/>
            </a:pPr>
            <a:r>
              <a:rPr lang="en-IN"/>
              <a:t> Information Retrieval is a activity of </a:t>
            </a:r>
            <a:r>
              <a:rPr b="1" lang="en-IN"/>
              <a:t>obtaining relevant documents based on user needs </a:t>
            </a:r>
            <a:r>
              <a:rPr lang="en-IN"/>
              <a:t>from collection of retrieved documents. </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pic>
        <p:nvPicPr>
          <p:cNvPr id="103" name="Google Shape;103;p16"/>
          <p:cNvPicPr preferRelativeResize="0"/>
          <p:nvPr>
            <p:ph idx="1" type="body"/>
          </p:nvPr>
        </p:nvPicPr>
        <p:blipFill rotWithShape="1">
          <a:blip r:embed="rId3">
            <a:alphaModFix/>
          </a:blip>
          <a:srcRect b="0" l="0" r="0" t="0"/>
          <a:stretch/>
        </p:blipFill>
        <p:spPr>
          <a:xfrm>
            <a:off x="1342180" y="1772816"/>
            <a:ext cx="6398172" cy="45365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09" name="Google Shape;109;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170180" lvl="0" marL="342900" rtl="0" algn="l">
              <a:lnSpc>
                <a:spcPct val="100000"/>
              </a:lnSpc>
              <a:spcBef>
                <a:spcPts val="0"/>
              </a:spcBef>
              <a:spcAft>
                <a:spcPts val="0"/>
              </a:spcAft>
              <a:buClr>
                <a:schemeClr val="dk1"/>
              </a:buClr>
              <a:buSzPct val="100000"/>
              <a:buNone/>
            </a:pPr>
            <a:r>
              <a:t/>
            </a:r>
            <a:endParaRPr/>
          </a:p>
          <a:p>
            <a:pPr indent="-342900" lvl="0" marL="342900" rtl="0" algn="l">
              <a:lnSpc>
                <a:spcPct val="100000"/>
              </a:lnSpc>
              <a:spcBef>
                <a:spcPts val="544"/>
              </a:spcBef>
              <a:spcAft>
                <a:spcPts val="0"/>
              </a:spcAft>
              <a:buClr>
                <a:schemeClr val="dk1"/>
              </a:buClr>
              <a:buSzPct val="100000"/>
              <a:buChar char="•"/>
            </a:pPr>
            <a:r>
              <a:rPr lang="en-IN"/>
              <a:t>A static, or relatively static, document collection is indexed prior to any user query. </a:t>
            </a:r>
            <a:endParaRPr/>
          </a:p>
          <a:p>
            <a:pPr indent="-170180" lvl="0" marL="342900" rtl="0" algn="l">
              <a:lnSpc>
                <a:spcPct val="100000"/>
              </a:lnSpc>
              <a:spcBef>
                <a:spcPts val="544"/>
              </a:spcBef>
              <a:spcAft>
                <a:spcPts val="0"/>
              </a:spcAft>
              <a:buClr>
                <a:schemeClr val="dk1"/>
              </a:buClr>
              <a:buSzPct val="100000"/>
              <a:buNone/>
            </a:pPr>
            <a:r>
              <a:t/>
            </a:r>
            <a:endParaRPr/>
          </a:p>
          <a:p>
            <a:pPr indent="-342900" lvl="0" marL="342900" rtl="0" algn="l">
              <a:lnSpc>
                <a:spcPct val="100000"/>
              </a:lnSpc>
              <a:spcBef>
                <a:spcPts val="544"/>
              </a:spcBef>
              <a:spcAft>
                <a:spcPts val="0"/>
              </a:spcAft>
              <a:buClr>
                <a:schemeClr val="dk1"/>
              </a:buClr>
              <a:buSzPct val="100000"/>
              <a:buChar char="•"/>
            </a:pPr>
            <a:r>
              <a:rPr lang="en-IN"/>
              <a:t>• A query is issued and a set of documents that are deemed relevant to the query are ranked based on their computed similarity to the query and presented to the user query. </a:t>
            </a:r>
            <a:endParaRPr/>
          </a:p>
          <a:p>
            <a:pPr indent="-170180" lvl="0" marL="342900" rtl="0" algn="l">
              <a:lnSpc>
                <a:spcPct val="100000"/>
              </a:lnSpc>
              <a:spcBef>
                <a:spcPts val="544"/>
              </a:spcBef>
              <a:spcAft>
                <a:spcPts val="0"/>
              </a:spcAft>
              <a:buClr>
                <a:schemeClr val="dk1"/>
              </a:buClr>
              <a:buSzPct val="100000"/>
              <a:buNone/>
            </a:pPr>
            <a:r>
              <a:t/>
            </a:r>
            <a:endParaRPr/>
          </a:p>
          <a:p>
            <a:pPr indent="-342900" lvl="0" marL="342900" rtl="0" algn="l">
              <a:lnSpc>
                <a:spcPct val="100000"/>
              </a:lnSpc>
              <a:spcBef>
                <a:spcPts val="544"/>
              </a:spcBef>
              <a:spcAft>
                <a:spcPts val="0"/>
              </a:spcAft>
              <a:buClr>
                <a:schemeClr val="dk1"/>
              </a:buClr>
              <a:buSzPct val="100000"/>
              <a:buChar char="•"/>
            </a:pPr>
            <a:r>
              <a:rPr lang="en-IN"/>
              <a:t>• Information Retrieval (IR) is devoted to finding </a:t>
            </a:r>
            <a:r>
              <a:rPr i="1" lang="en-IN"/>
              <a:t>relevant </a:t>
            </a:r>
            <a:r>
              <a:rPr lang="en-IN"/>
              <a:t>documents, not finding simple matches to patterns. </a:t>
            </a:r>
            <a:endParaRPr/>
          </a:p>
          <a:p>
            <a:pPr indent="-170180" lvl="0" marL="342900" rtl="0" algn="l">
              <a:lnSpc>
                <a:spcPct val="100000"/>
              </a:lnSpc>
              <a:spcBef>
                <a:spcPts val="544"/>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15" name="Google Shape;11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154940" lvl="0" marL="342900" rtl="0" algn="l">
              <a:lnSpc>
                <a:spcPct val="100000"/>
              </a:lnSpc>
              <a:spcBef>
                <a:spcPts val="0"/>
              </a:spcBef>
              <a:spcAft>
                <a:spcPts val="0"/>
              </a:spcAft>
              <a:buClr>
                <a:schemeClr val="dk1"/>
              </a:buClr>
              <a:buSzPct val="100000"/>
              <a:buNone/>
            </a:pPr>
            <a:r>
              <a:t/>
            </a:r>
            <a:endParaRPr/>
          </a:p>
          <a:p>
            <a:pPr indent="-342900" lvl="0" marL="342900" rtl="0" algn="l">
              <a:lnSpc>
                <a:spcPct val="100000"/>
              </a:lnSpc>
              <a:spcBef>
                <a:spcPts val="592"/>
              </a:spcBef>
              <a:spcAft>
                <a:spcPts val="0"/>
              </a:spcAft>
              <a:buClr>
                <a:schemeClr val="dk1"/>
              </a:buClr>
              <a:buSzPct val="100000"/>
              <a:buChar char="•"/>
            </a:pPr>
            <a:r>
              <a:rPr lang="en-IN"/>
              <a:t>A related problem is that of document routing or filtering. Here, the queries are static and the document collection constantly changes. An environment where </a:t>
            </a:r>
            <a:r>
              <a:rPr b="1" lang="en-IN"/>
              <a:t>corporate e-mail is routed based on predefined queries to different parts of the organization (i.e., e-mail about sales is routed to the sales department, marketing e-mail goes to marketing, etc.) </a:t>
            </a:r>
            <a:r>
              <a:rPr lang="en-IN"/>
              <a:t>is an example of an application of document routing. </a:t>
            </a:r>
            <a:endParaRPr/>
          </a:p>
          <a:p>
            <a:pPr indent="-154940" lvl="0" marL="342900" rtl="0" algn="l">
              <a:lnSpc>
                <a:spcPct val="100000"/>
              </a:lnSpc>
              <a:spcBef>
                <a:spcPts val="592"/>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21" name="Google Shape;12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id="122" name="Google Shape;122;p19"/>
          <p:cNvPicPr preferRelativeResize="0"/>
          <p:nvPr/>
        </p:nvPicPr>
        <p:blipFill rotWithShape="1">
          <a:blip r:embed="rId3">
            <a:alphaModFix/>
          </a:blip>
          <a:srcRect b="0" l="0" r="0" t="0"/>
          <a:stretch/>
        </p:blipFill>
        <p:spPr>
          <a:xfrm>
            <a:off x="683568" y="2066924"/>
            <a:ext cx="6552728" cy="41703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28" name="Google Shape;128;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b="1" lang="en-IN"/>
              <a:t>ISSUES IN IR </a:t>
            </a:r>
            <a:endParaRPr b="1"/>
          </a:p>
          <a:p>
            <a:pPr indent="-342900" lvl="0" marL="342900" rtl="0" algn="l">
              <a:lnSpc>
                <a:spcPct val="100000"/>
              </a:lnSpc>
              <a:spcBef>
                <a:spcPts val="640"/>
              </a:spcBef>
              <a:spcAft>
                <a:spcPts val="0"/>
              </a:spcAft>
              <a:buClr>
                <a:schemeClr val="dk1"/>
              </a:buClr>
              <a:buSzPts val="3200"/>
              <a:buChar char="•"/>
            </a:pPr>
            <a:r>
              <a:rPr lang="en-IN"/>
              <a:t>Information retrieval researchers have focused on a few key issues that remain just as important in the era of commercial web search engines working with billions of web pages as they were when tests were done in the 1960s on document collections containing about 1.5 megabytes of text. One of these issues is relevance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34" name="Google Shape;134;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100000"/>
              </a:lnSpc>
              <a:spcBef>
                <a:spcPts val="0"/>
              </a:spcBef>
              <a:spcAft>
                <a:spcPts val="0"/>
              </a:spcAft>
              <a:buClr>
                <a:schemeClr val="dk1"/>
              </a:buClr>
              <a:buSzPct val="100000"/>
              <a:buChar char="•"/>
            </a:pPr>
            <a:r>
              <a:rPr b="1" lang="en-IN"/>
              <a:t>Relevance </a:t>
            </a:r>
            <a:endParaRPr/>
          </a:p>
          <a:p>
            <a:pPr indent="-200660" lvl="0" marL="342900" rtl="0" algn="l">
              <a:lnSpc>
                <a:spcPct val="100000"/>
              </a:lnSpc>
              <a:spcBef>
                <a:spcPts val="448"/>
              </a:spcBef>
              <a:spcAft>
                <a:spcPts val="0"/>
              </a:spcAft>
              <a:buClr>
                <a:schemeClr val="dk1"/>
              </a:buClr>
              <a:buSzPct val="100000"/>
              <a:buNone/>
            </a:pPr>
            <a:r>
              <a:t/>
            </a:r>
            <a:endParaRPr/>
          </a:p>
          <a:p>
            <a:pPr indent="-342900" lvl="0" marL="342900" rtl="0" algn="l">
              <a:lnSpc>
                <a:spcPct val="100000"/>
              </a:lnSpc>
              <a:spcBef>
                <a:spcPts val="448"/>
              </a:spcBef>
              <a:spcAft>
                <a:spcPts val="0"/>
              </a:spcAft>
              <a:buClr>
                <a:schemeClr val="dk1"/>
              </a:buClr>
              <a:buSzPct val="100000"/>
              <a:buChar char="•"/>
            </a:pPr>
            <a:r>
              <a:rPr lang="en-IN"/>
              <a:t>Relevant document contains the information that a person was looking for when she submitted a query to the search engine. These factors must be taken into account when designing algorithms for comparing text and ranking documents </a:t>
            </a:r>
            <a:endParaRPr/>
          </a:p>
          <a:p>
            <a:pPr indent="-200660" lvl="0" marL="342900" rtl="0" algn="l">
              <a:lnSpc>
                <a:spcPct val="100000"/>
              </a:lnSpc>
              <a:spcBef>
                <a:spcPts val="448"/>
              </a:spcBef>
              <a:spcAft>
                <a:spcPts val="0"/>
              </a:spcAft>
              <a:buClr>
                <a:schemeClr val="dk1"/>
              </a:buClr>
              <a:buSzPct val="100000"/>
              <a:buNone/>
            </a:pPr>
            <a:r>
              <a:t/>
            </a:r>
            <a:endParaRPr/>
          </a:p>
          <a:p>
            <a:pPr indent="-342900" lvl="0" marL="342900" rtl="0" algn="l">
              <a:lnSpc>
                <a:spcPct val="100000"/>
              </a:lnSpc>
              <a:spcBef>
                <a:spcPts val="448"/>
              </a:spcBef>
              <a:spcAft>
                <a:spcPts val="0"/>
              </a:spcAft>
              <a:buClr>
                <a:schemeClr val="dk1"/>
              </a:buClr>
              <a:buSzPct val="100000"/>
              <a:buChar char="•"/>
            </a:pPr>
            <a:r>
              <a:rPr lang="en-IN"/>
              <a:t>• </a:t>
            </a:r>
            <a:r>
              <a:rPr b="1" lang="en-IN"/>
              <a:t>UNIX produces very poor results in terms of relevance </a:t>
            </a:r>
            <a:r>
              <a:rPr lang="en-IN"/>
              <a:t>This is referred to as the </a:t>
            </a:r>
            <a:r>
              <a:rPr i="1" lang="en-IN"/>
              <a:t>vocabulary mismatch problem </a:t>
            </a:r>
            <a:r>
              <a:rPr lang="en-IN"/>
              <a:t>in information retrieval. </a:t>
            </a:r>
            <a:endParaRPr/>
          </a:p>
          <a:p>
            <a:pPr indent="-342900" lvl="0" marL="342900" rtl="0" algn="l">
              <a:lnSpc>
                <a:spcPct val="100000"/>
              </a:lnSpc>
              <a:spcBef>
                <a:spcPts val="448"/>
              </a:spcBef>
              <a:spcAft>
                <a:spcPts val="0"/>
              </a:spcAft>
              <a:buClr>
                <a:schemeClr val="dk1"/>
              </a:buClr>
              <a:buSzPct val="100000"/>
              <a:buChar char="•"/>
            </a:pPr>
            <a:r>
              <a:rPr lang="en-IN"/>
              <a:t>• </a:t>
            </a:r>
            <a:r>
              <a:rPr i="1" lang="en-IN"/>
              <a:t>Topical relevance </a:t>
            </a:r>
            <a:r>
              <a:rPr lang="en-IN"/>
              <a:t>text document is topically relevant to a query if it is on the same topic </a:t>
            </a:r>
            <a:endParaRPr/>
          </a:p>
          <a:p>
            <a:pPr indent="-342900" lvl="0" marL="342900" rtl="0" algn="l">
              <a:lnSpc>
                <a:spcPct val="100000"/>
              </a:lnSpc>
              <a:spcBef>
                <a:spcPts val="448"/>
              </a:spcBef>
              <a:spcAft>
                <a:spcPts val="0"/>
              </a:spcAft>
              <a:buClr>
                <a:schemeClr val="dk1"/>
              </a:buClr>
              <a:buSzPct val="100000"/>
              <a:buChar char="•"/>
            </a:pPr>
            <a:r>
              <a:rPr lang="en-IN"/>
              <a:t>• </a:t>
            </a:r>
            <a:r>
              <a:rPr i="1" lang="en-IN"/>
              <a:t>User relevance.</a:t>
            </a:r>
            <a:r>
              <a:rPr lang="en-IN"/>
              <a:t>The person who asked the question </a:t>
            </a:r>
            <a:endParaRPr/>
          </a:p>
          <a:p>
            <a:pPr indent="-200660" lvl="0" marL="342900" rtl="0" algn="l">
              <a:lnSpc>
                <a:spcPct val="100000"/>
              </a:lnSpc>
              <a:spcBef>
                <a:spcPts val="448"/>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