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Lst>
  <p:sldSz cy="6858000" cx="9144000"/>
  <p:notesSz cx="7315200" cy="9601200"/>
  <p:embeddedFontLst>
    <p:embeddedFont>
      <p:font typeface="Tahoma"/>
      <p:regular r:id="rId47"/>
      <p:bold r:id="rId48"/>
    </p:embeddedFont>
    <p:embeddedFont>
      <p:font typeface="Noto Sans Symbols"/>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Tahoma-bold.fntdata"/><Relationship Id="rId47" Type="http://schemas.openxmlformats.org/officeDocument/2006/relationships/font" Target="fonts/Tahoma-regular.fntdata"/><Relationship Id="rId49" Type="http://schemas.openxmlformats.org/officeDocument/2006/relationships/font" Target="fonts/NotoSansSymbols-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0" Type="http://schemas.openxmlformats.org/officeDocument/2006/relationships/font" Target="fonts/NotoSansSymbols-bold.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 Target="slides/slide1.xml"/><Relationship Id="rId12" Type="http://schemas.openxmlformats.org/officeDocument/2006/relationships/notesMaster" Target="notesMasters/notesMaster1.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7600" lIns="95225" spcFirstLastPara="1" rIns="95225" wrap="square" tIns="476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7600" lIns="95225" spcFirstLastPara="1" rIns="95225" wrap="square" tIns="476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7600" lIns="95225" spcFirstLastPara="1" rIns="95225" wrap="square" tIns="476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7600" lIns="95225" spcFirstLastPara="1" rIns="95225" wrap="square" tIns="476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rgbClr val="000000"/>
                </a:solidFill>
                <a:latin typeface="Lucida Sans"/>
                <a:ea typeface="Lucida Sans"/>
                <a:cs typeface="Lucida Sans"/>
                <a:sym typeface="Lucida Sans"/>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Lucida Sans"/>
              <a:buNone/>
            </a:pPr>
            <a:fld id="{00000000-1234-1234-1234-123412341234}" type="slidenum">
              <a:rPr b="0" i="0" lang="en-US" sz="1200" u="none" cap="none" strike="noStrike">
                <a:solidFill>
                  <a:srgbClr val="000000"/>
                </a:solidFill>
                <a:latin typeface="Lucida Sans"/>
                <a:ea typeface="Lucida Sans"/>
                <a:cs typeface="Lucida Sans"/>
                <a:sym typeface="Lucida San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174" name="Google Shape;174;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0: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286" name="Google Shape;286;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1: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293" name="Google Shape;293;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2: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318" name="Google Shape;318;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3: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326" name="Google Shape;326;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14:notes"/>
          <p:cNvSpPr txBox="1"/>
          <p:nvPr>
            <p:ph idx="1" type="body"/>
          </p:nvPr>
        </p:nvSpPr>
        <p:spPr>
          <a:xfrm>
            <a:off x="974725" y="4560887"/>
            <a:ext cx="5365750" cy="4319587"/>
          </a:xfrm>
          <a:prstGeom prst="rect">
            <a:avLst/>
          </a:prstGeom>
          <a:noFill/>
          <a:ln>
            <a:noFill/>
          </a:ln>
        </p:spPr>
        <p:txBody>
          <a:bodyPr anchorCtr="0" anchor="t" bIns="47600" lIns="95225" spcFirstLastPara="1" rIns="95225" wrap="square" tIns="47600">
            <a:noAutofit/>
          </a:bodyPr>
          <a:lstStyle/>
          <a:p>
            <a:pPr indent="0" lvl="0" marL="0" rtl="0" algn="l">
              <a:spcBef>
                <a:spcPts val="0"/>
              </a:spcBef>
              <a:spcAft>
                <a:spcPts val="0"/>
              </a:spcAft>
              <a:buSzPts val="1800"/>
              <a:buNone/>
            </a:pPr>
            <a:r>
              <a:rPr lang="en-US"/>
              <a:t>Nevertheless: “Google ignores common words and characters such as where, the, how, and other digits and letters which slow down your search without improving the results.” (Though you can explicitly ask for them to remain.)</a:t>
            </a:r>
            <a:endParaRPr/>
          </a:p>
        </p:txBody>
      </p:sp>
      <p:sp>
        <p:nvSpPr>
          <p:cNvPr id="332" name="Google Shape;332;p14:notes"/>
          <p:cNvSpPr txBox="1"/>
          <p:nvPr/>
        </p:nvSpPr>
        <p:spPr>
          <a:xfrm>
            <a:off x="4144962" y="9121775"/>
            <a:ext cx="3170237" cy="479425"/>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Lucida Sans"/>
              <a:buNone/>
            </a:pPr>
            <a:fld id="{00000000-1234-1234-1234-123412341234}" type="slidenum">
              <a:rPr b="0" i="0" lang="en-US" sz="12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5: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339" name="Google Shape;339;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6: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346" name="Google Shape;346;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7: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353" name="Google Shape;353;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8: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364" name="Google Shape;364;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19:notes"/>
          <p:cNvSpPr txBox="1"/>
          <p:nvPr>
            <p:ph idx="1" type="body"/>
          </p:nvPr>
        </p:nvSpPr>
        <p:spPr>
          <a:xfrm>
            <a:off x="974725" y="4560887"/>
            <a:ext cx="5365750" cy="4319587"/>
          </a:xfrm>
          <a:prstGeom prst="rect">
            <a:avLst/>
          </a:prstGeom>
          <a:noFill/>
          <a:ln>
            <a:noFill/>
          </a:ln>
        </p:spPr>
        <p:txBody>
          <a:bodyPr anchorCtr="0" anchor="t" bIns="47600" lIns="95225" spcFirstLastPara="1" rIns="95225" wrap="square" tIns="47600">
            <a:noAutofit/>
          </a:bodyPr>
          <a:lstStyle/>
          <a:p>
            <a:pPr indent="0" lvl="0" marL="0" rtl="0" algn="l">
              <a:spcBef>
                <a:spcPts val="0"/>
              </a:spcBef>
              <a:spcAft>
                <a:spcPts val="0"/>
              </a:spcAft>
              <a:buSzPts val="1800"/>
              <a:buNone/>
            </a:pPr>
            <a:r>
              <a:rPr lang="en-US"/>
              <a:t>Why not the reverse?</a:t>
            </a:r>
            <a:endParaRPr/>
          </a:p>
        </p:txBody>
      </p:sp>
      <p:sp>
        <p:nvSpPr>
          <p:cNvPr id="372" name="Google Shape;372;p19:notes"/>
          <p:cNvSpPr txBox="1"/>
          <p:nvPr/>
        </p:nvSpPr>
        <p:spPr>
          <a:xfrm>
            <a:off x="4144962" y="9121775"/>
            <a:ext cx="3170237" cy="479425"/>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Lucida Sans"/>
              <a:buNone/>
            </a:pPr>
            <a:fld id="{00000000-1234-1234-1234-123412341234}" type="slidenum">
              <a:rPr b="0" i="0" lang="en-US" sz="12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2:notes"/>
          <p:cNvSpPr txBox="1"/>
          <p:nvPr>
            <p:ph idx="1" type="body"/>
          </p:nvPr>
        </p:nvSpPr>
        <p:spPr>
          <a:xfrm>
            <a:off x="974725" y="4560887"/>
            <a:ext cx="5365750" cy="4319587"/>
          </a:xfrm>
          <a:prstGeom prst="rect">
            <a:avLst/>
          </a:prstGeom>
          <a:noFill/>
          <a:ln>
            <a:noFill/>
          </a:ln>
        </p:spPr>
        <p:txBody>
          <a:bodyPr anchorCtr="0" anchor="t" bIns="47600" lIns="95225" spcFirstLastPara="1" rIns="95225" wrap="square" tIns="47600">
            <a:noAutofit/>
          </a:bodyPr>
          <a:lstStyle/>
          <a:p>
            <a:pPr indent="0" lvl="0" marL="0" rtl="0" algn="l">
              <a:spcBef>
                <a:spcPts val="0"/>
              </a:spcBef>
              <a:spcAft>
                <a:spcPts val="0"/>
              </a:spcAft>
              <a:buSzPts val="1800"/>
              <a:buNone/>
            </a:pPr>
            <a:r>
              <a:rPr lang="en-US"/>
              <a:t>Linguistic modules or processing:Deals with building equivalence classes of tokens which are the set of terms that are indexed.</a:t>
            </a:r>
            <a:endParaRPr/>
          </a:p>
        </p:txBody>
      </p:sp>
      <p:sp>
        <p:nvSpPr>
          <p:cNvPr id="180" name="Google Shape;180;p2:notes"/>
          <p:cNvSpPr txBox="1"/>
          <p:nvPr/>
        </p:nvSpPr>
        <p:spPr>
          <a:xfrm>
            <a:off x="4144962" y="9121775"/>
            <a:ext cx="3170237" cy="479425"/>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Lucida Sans"/>
              <a:buNone/>
            </a:pPr>
            <a:fld id="{00000000-1234-1234-1234-123412341234}" type="slidenum">
              <a:rPr b="0" i="0" lang="en-US" sz="12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0: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379" name="Google Shape;379;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1: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385" name="Google Shape;38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2: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390" name="Google Shape;390;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3: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397" name="Google Shape;397;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4: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409" name="Google Shape;409;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25:notes"/>
          <p:cNvSpPr txBox="1"/>
          <p:nvPr>
            <p:ph idx="1" type="body"/>
          </p:nvPr>
        </p:nvSpPr>
        <p:spPr>
          <a:xfrm>
            <a:off x="974725" y="4560887"/>
            <a:ext cx="5365750" cy="4319587"/>
          </a:xfrm>
          <a:prstGeom prst="rect">
            <a:avLst/>
          </a:prstGeom>
          <a:noFill/>
          <a:ln>
            <a:noFill/>
          </a:ln>
        </p:spPr>
        <p:txBody>
          <a:bodyPr anchorCtr="0" anchor="t" bIns="47600" lIns="95225" spcFirstLastPara="1" rIns="95225" wrap="square" tIns="47600">
            <a:noAutofit/>
          </a:bodyPr>
          <a:lstStyle/>
          <a:p>
            <a:pPr indent="0" lvl="0" marL="0" rtl="0" algn="l">
              <a:spcBef>
                <a:spcPts val="0"/>
              </a:spcBef>
              <a:spcAft>
                <a:spcPts val="0"/>
              </a:spcAft>
              <a:buSzPts val="1800"/>
              <a:buNone/>
            </a:pPr>
            <a:r>
              <a:rPr lang="en-US"/>
              <a:t>careses</a:t>
            </a:r>
            <a:endParaRPr/>
          </a:p>
          <a:p>
            <a:pPr indent="0" lvl="0" marL="0" rtl="0" algn="l">
              <a:spcBef>
                <a:spcPts val="0"/>
              </a:spcBef>
              <a:spcAft>
                <a:spcPts val="0"/>
              </a:spcAft>
              <a:buSzPts val="1800"/>
              <a:buNone/>
            </a:pPr>
            <a:r>
              <a:rPr lang="en-US"/>
              <a:t>parties</a:t>
            </a:r>
            <a:endParaRPr/>
          </a:p>
          <a:p>
            <a:pPr indent="0" lvl="0" marL="0" rtl="0" algn="l">
              <a:spcBef>
                <a:spcPts val="0"/>
              </a:spcBef>
              <a:spcAft>
                <a:spcPts val="0"/>
              </a:spcAft>
              <a:buSzPts val="1800"/>
              <a:buNone/>
            </a:pPr>
            <a:r>
              <a:rPr lang="en-US"/>
              <a:t>separational -&gt; separate</a:t>
            </a:r>
            <a:endParaRPr/>
          </a:p>
          <a:p>
            <a:pPr indent="0" lvl="0" marL="0" rtl="0" algn="l">
              <a:spcBef>
                <a:spcPts val="0"/>
              </a:spcBef>
              <a:spcAft>
                <a:spcPts val="0"/>
              </a:spcAft>
              <a:buSzPts val="1800"/>
              <a:buNone/>
            </a:pPr>
            <a:r>
              <a:rPr lang="en-US"/>
              <a:t>factional -&gt; faction</a:t>
            </a:r>
            <a:endParaRPr/>
          </a:p>
        </p:txBody>
      </p:sp>
      <p:sp>
        <p:nvSpPr>
          <p:cNvPr id="417" name="Google Shape;417;p25:notes"/>
          <p:cNvSpPr txBox="1"/>
          <p:nvPr/>
        </p:nvSpPr>
        <p:spPr>
          <a:xfrm>
            <a:off x="4144962" y="9121775"/>
            <a:ext cx="3170237" cy="479425"/>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Lucida Sans"/>
              <a:buNone/>
            </a:pPr>
            <a:fld id="{00000000-1234-1234-1234-123412341234}" type="slidenum">
              <a:rPr b="0" i="0" lang="en-US" sz="12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6: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424" name="Google Shape;424;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7: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431" name="Google Shape;431;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8: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438" name="Google Shape;438;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9: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445" name="Google Shape;445;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235" name="Google Shape;235;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0: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450" name="Google Shape;450;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1: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493" name="Google Shape;493;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2: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552" name="Google Shape;552;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3: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619" name="Google Shape;619;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4: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695" name="Google Shape;695;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4:notes"/>
          <p:cNvSpPr txBox="1"/>
          <p:nvPr>
            <p:ph idx="1" type="body"/>
          </p:nvPr>
        </p:nvSpPr>
        <p:spPr>
          <a:xfrm>
            <a:off x="974725" y="4560887"/>
            <a:ext cx="5365750" cy="4319587"/>
          </a:xfrm>
          <a:prstGeom prst="rect">
            <a:avLst/>
          </a:prstGeom>
          <a:noFill/>
          <a:ln>
            <a:noFill/>
          </a:ln>
        </p:spPr>
        <p:txBody>
          <a:bodyPr anchorCtr="0" anchor="t" bIns="47600" lIns="95225" spcFirstLastPara="1" rIns="95225" wrap="square" tIns="47600">
            <a:noAutofit/>
          </a:bodyPr>
          <a:lstStyle/>
          <a:p>
            <a:pPr indent="0" lvl="0" marL="0" rtl="0" algn="l">
              <a:spcBef>
                <a:spcPts val="0"/>
              </a:spcBef>
              <a:spcAft>
                <a:spcPts val="0"/>
              </a:spcAft>
              <a:buSzPts val="1800"/>
              <a:buNone/>
            </a:pPr>
            <a:r>
              <a:rPr lang="en-US"/>
              <a:t>Nontrivial issues.  Requires some design decisions.</a:t>
            </a:r>
            <a:endParaRPr/>
          </a:p>
        </p:txBody>
      </p:sp>
      <p:sp>
        <p:nvSpPr>
          <p:cNvPr id="245" name="Google Shape;245;p4:notes"/>
          <p:cNvSpPr txBox="1"/>
          <p:nvPr/>
        </p:nvSpPr>
        <p:spPr>
          <a:xfrm>
            <a:off x="4144962" y="9121775"/>
            <a:ext cx="3170237" cy="479425"/>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Lucida Sans"/>
              <a:buNone/>
            </a:pPr>
            <a:fld id="{00000000-1234-1234-1234-123412341234}" type="slidenum">
              <a:rPr b="0" i="0" lang="en-US" sz="12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5:notes"/>
          <p:cNvSpPr txBox="1"/>
          <p:nvPr>
            <p:ph idx="1" type="body"/>
          </p:nvPr>
        </p:nvSpPr>
        <p:spPr>
          <a:xfrm>
            <a:off x="974725" y="4560887"/>
            <a:ext cx="5365750" cy="4319587"/>
          </a:xfrm>
          <a:prstGeom prst="rect">
            <a:avLst/>
          </a:prstGeom>
          <a:noFill/>
          <a:ln>
            <a:noFill/>
          </a:ln>
        </p:spPr>
        <p:txBody>
          <a:bodyPr anchorCtr="0" anchor="t" bIns="47600" lIns="95225" spcFirstLastPara="1" rIns="95225" wrap="square" tIns="47600">
            <a:noAutofit/>
          </a:bodyPr>
          <a:lstStyle/>
          <a:p>
            <a:pPr indent="0" lvl="0" marL="0" rtl="0" algn="l">
              <a:spcBef>
                <a:spcPts val="0"/>
              </a:spcBef>
              <a:spcAft>
                <a:spcPts val="0"/>
              </a:spcAft>
              <a:buSzPts val="1800"/>
              <a:buNone/>
            </a:pPr>
            <a:r>
              <a:rPr lang="en-US"/>
              <a:t>Nontrivial issues.  Requires some design decisions.</a:t>
            </a:r>
            <a:endParaRPr/>
          </a:p>
        </p:txBody>
      </p:sp>
      <p:sp>
        <p:nvSpPr>
          <p:cNvPr id="253" name="Google Shape;253;p5:notes"/>
          <p:cNvSpPr txBox="1"/>
          <p:nvPr/>
        </p:nvSpPr>
        <p:spPr>
          <a:xfrm>
            <a:off x="4144962" y="9121775"/>
            <a:ext cx="3170237" cy="479425"/>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Lucida Sans"/>
              <a:buNone/>
            </a:pPr>
            <a:fld id="{00000000-1234-1234-1234-123412341234}" type="slidenum">
              <a:rPr b="0" i="0" lang="en-US" sz="1200" u="none">
                <a:solidFill>
                  <a:srgbClr val="000000"/>
                </a:solidFill>
                <a:latin typeface="Lucida Sans"/>
                <a:ea typeface="Lucida Sans"/>
                <a:cs typeface="Lucida Sans"/>
                <a:sym typeface="Lucida Sans"/>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6: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260" name="Google Shape;260;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265" name="Google Shape;265;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272" name="Google Shape;272;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974725" y="4560887"/>
            <a:ext cx="5365750" cy="4319587"/>
          </a:xfrm>
          <a:prstGeom prst="rect">
            <a:avLst/>
          </a:prstGeom>
        </p:spPr>
        <p:txBody>
          <a:bodyPr anchorCtr="0" anchor="t" bIns="47600" lIns="95225" spcFirstLastPara="1" rIns="95225" wrap="square" tIns="47600">
            <a:noAutofit/>
          </a:bodyPr>
          <a:lstStyle/>
          <a:p>
            <a:pPr indent="0" lvl="0" marL="0" rtl="0" algn="l">
              <a:spcBef>
                <a:spcPts val="0"/>
              </a:spcBef>
              <a:spcAft>
                <a:spcPts val="0"/>
              </a:spcAft>
              <a:buNone/>
            </a:pPr>
            <a:r>
              <a:t/>
            </a:r>
            <a:endParaRPr/>
          </a:p>
        </p:txBody>
      </p:sp>
      <p:sp>
        <p:nvSpPr>
          <p:cNvPr id="279" name="Google Shape;279;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2"/>
          <p:cNvSpPr txBox="1"/>
          <p:nvPr>
            <p:ph idx="1" type="subTitle"/>
          </p:nvPr>
        </p:nvSpPr>
        <p:spPr>
          <a:xfrm>
            <a:off x="1371600" y="3886200"/>
            <a:ext cx="6400800" cy="23622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SzPts val="2800"/>
              <a:buNone/>
              <a:defRPr>
                <a:solidFill>
                  <a:srgbClr val="437085"/>
                </a:solidFil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3" name="Google Shape;23;p2"/>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1pPr>
            <a:lvl2pPr indent="0" lvl="1" marL="0" marR="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2pPr>
            <a:lvl3pPr indent="0" lvl="2" marL="0" marR="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3pPr>
            <a:lvl4pPr indent="0" lvl="3" marL="0" marR="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4pPr>
            <a:lvl5pPr indent="0" lvl="4" marL="0" marR="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5pPr>
            <a:lvl6pPr indent="0" lvl="5" marL="0" marR="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6pPr>
            <a:lvl7pPr indent="0" lvl="6" marL="0" marR="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7pPr>
            <a:lvl8pPr indent="0" lvl="7" marL="0" marR="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8pPr>
            <a:lvl9pPr indent="0" lvl="8" marL="0" marR="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88888"/>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5" name="Google Shape;105;p14"/>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4"/>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4"/>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16"/>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1" name="Google Shape;121;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2" name="Google Shape;122;p16"/>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5" name="Shape 135"/>
        <p:cNvGrpSpPr/>
        <p:nvPr/>
      </p:nvGrpSpPr>
      <p:grpSpPr>
        <a:xfrm>
          <a:off x="0" y="0"/>
          <a:ext cx="0" cy="0"/>
          <a:chOff x="0" y="0"/>
          <a:chExt cx="0" cy="0"/>
        </a:xfrm>
      </p:grpSpPr>
      <p:sp>
        <p:nvSpPr>
          <p:cNvPr id="136" name="Google Shape;136;p18"/>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8" name="Google Shape;138;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9" name="Google Shape;139;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40" name="Google Shape;140;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41" name="Google Shape;141;p18"/>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8"/>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p20"/>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0"/>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7" name="Google Shape;157;p20"/>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0"/>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0"/>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66" name="Shape 166"/>
        <p:cNvGrpSpPr/>
        <p:nvPr/>
      </p:nvGrpSpPr>
      <p:grpSpPr>
        <a:xfrm>
          <a:off x="0" y="0"/>
          <a:ext cx="0" cy="0"/>
          <a:chOff x="0" y="0"/>
          <a:chExt cx="0" cy="0"/>
        </a:xfrm>
      </p:grpSpPr>
      <p:sp>
        <p:nvSpPr>
          <p:cNvPr id="167" name="Google Shape;167;p22"/>
          <p:cNvSpPr txBox="1"/>
          <p:nvPr>
            <p:ph type="ctrTitle"/>
          </p:nvPr>
        </p:nvSpPr>
        <p:spPr>
          <a:xfrm>
            <a:off x="685800" y="9144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2"/>
          <p:cNvSpPr txBox="1"/>
          <p:nvPr>
            <p:ph idx="1" type="subTitle"/>
          </p:nvPr>
        </p:nvSpPr>
        <p:spPr>
          <a:xfrm>
            <a:off x="1371600" y="41910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SzPts val="28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169" name="Google Shape;169;p2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2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4"/>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6"/>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6"/>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66" name="Shape 66"/>
        <p:cNvGrpSpPr/>
        <p:nvPr/>
      </p:nvGrpSpPr>
      <p:grpSpPr>
        <a:xfrm>
          <a:off x="0" y="0"/>
          <a:ext cx="0" cy="0"/>
          <a:chOff x="0" y="0"/>
          <a:chExt cx="0" cy="0"/>
        </a:xfrm>
      </p:grpSpPr>
      <p:sp>
        <p:nvSpPr>
          <p:cNvPr id="67" name="Google Shape;67;p8"/>
          <p:cNvSpPr txBox="1"/>
          <p:nvPr>
            <p:ph type="title"/>
          </p:nvPr>
        </p:nvSpPr>
        <p:spPr>
          <a:xfrm>
            <a:off x="533400" y="381000"/>
            <a:ext cx="8077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 type="body"/>
          </p:nvPr>
        </p:nvSpPr>
        <p:spPr>
          <a:xfrm>
            <a:off x="685800" y="1752600"/>
            <a:ext cx="7772400" cy="2362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8"/>
          <p:cNvSpPr txBox="1"/>
          <p:nvPr>
            <p:ph idx="2" type="body"/>
          </p:nvPr>
        </p:nvSpPr>
        <p:spPr>
          <a:xfrm>
            <a:off x="685800" y="4267200"/>
            <a:ext cx="7772400" cy="2362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8"/>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73" name="Shape 73"/>
        <p:cNvGrpSpPr/>
        <p:nvPr/>
      </p:nvGrpSpPr>
      <p:grpSpPr>
        <a:xfrm>
          <a:off x="0" y="0"/>
          <a:ext cx="0" cy="0"/>
          <a:chOff x="0" y="0"/>
          <a:chExt cx="0" cy="0"/>
        </a:xfrm>
      </p:grpSpPr>
      <p:sp>
        <p:nvSpPr>
          <p:cNvPr id="74" name="Google Shape;74;p9"/>
          <p:cNvSpPr txBox="1"/>
          <p:nvPr>
            <p:ph type="title"/>
          </p:nvPr>
        </p:nvSpPr>
        <p:spPr>
          <a:xfrm>
            <a:off x="533400" y="381000"/>
            <a:ext cx="8077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0"/>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0"/>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p:nvPr>
            <p:ph idx="2" type="pic"/>
          </p:nvPr>
        </p:nvSpPr>
        <p:spPr>
          <a:xfrm>
            <a:off x="1792288" y="612775"/>
            <a:ext cx="5486400" cy="4114800"/>
          </a:xfrm>
          <a:prstGeom prst="rect">
            <a:avLst/>
          </a:prstGeom>
          <a:noFill/>
          <a:ln>
            <a:noFill/>
          </a:ln>
        </p:spPr>
      </p:sp>
      <p:sp>
        <p:nvSpPr>
          <p:cNvPr id="87" name="Google Shape;87;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8" name="Google Shape;88;p11"/>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1"/>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1"/>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4" name="Google Shape;94;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5" name="Google Shape;95;p12"/>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2"/>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3"/>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3"/>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3"/>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337"/>
        </a:solidFill>
      </p:bgPr>
    </p:bg>
    <p:spTree>
      <p:nvGrpSpPr>
        <p:cNvPr id="9" name="Shape 9"/>
        <p:cNvGrpSpPr/>
        <p:nvPr/>
      </p:nvGrpSpPr>
      <p:grpSpPr>
        <a:xfrm>
          <a:off x="0" y="0"/>
          <a:ext cx="0" cy="0"/>
          <a:chOff x="0" y="0"/>
          <a:chExt cx="0" cy="0"/>
        </a:xfrm>
      </p:grpSpPr>
      <p:sp>
        <p:nvSpPr>
          <p:cNvPr id="10" name="Google Shape;10;p1"/>
          <p:cNvSpPr txBox="1"/>
          <p:nvPr/>
        </p:nvSpPr>
        <p:spPr>
          <a:xfrm>
            <a:off x="0" y="0"/>
            <a:ext cx="37338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1" lang="en-US" sz="1600" u="none" cap="none" strike="noStrike">
                <a:solidFill>
                  <a:srgbClr val="FFFFFF"/>
                </a:solidFill>
                <a:latin typeface="Calibri"/>
                <a:ea typeface="Calibri"/>
                <a:cs typeface="Calibri"/>
                <a:sym typeface="Calibri"/>
              </a:rPr>
              <a:t>Introduction to Information Retrieval</a:t>
            </a:r>
            <a:endParaRPr/>
          </a:p>
        </p:txBody>
      </p:sp>
      <p:sp>
        <p:nvSpPr>
          <p:cNvPr id="11" name="Google Shape;11;p1"/>
          <p:cNvSpPr txBox="1"/>
          <p:nvPr/>
        </p:nvSpPr>
        <p:spPr>
          <a:xfrm>
            <a:off x="3733800" y="0"/>
            <a:ext cx="38862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 </a:t>
            </a:r>
            <a:endParaRPr/>
          </a:p>
        </p:txBody>
      </p:sp>
      <p:sp>
        <p:nvSpPr>
          <p:cNvPr id="12" name="Google Shape;12;p1"/>
          <p:cNvSpPr txBox="1"/>
          <p:nvPr/>
        </p:nvSpPr>
        <p:spPr>
          <a:xfrm>
            <a:off x="7620000" y="0"/>
            <a:ext cx="1524000" cy="274637"/>
          </a:xfrm>
          <a:prstGeom prst="rect">
            <a:avLst/>
          </a:prstGeom>
          <a:solidFill>
            <a:srgbClr val="139CB7"/>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 </a:t>
            </a:r>
            <a:endParaRPr/>
          </a:p>
        </p:txBody>
      </p:sp>
      <p:sp>
        <p:nvSpPr>
          <p:cNvPr id="13" name="Google Shape;13;p1"/>
          <p:cNvSpPr txBox="1"/>
          <p:nvPr/>
        </p:nvSpPr>
        <p:spPr>
          <a:xfrm>
            <a:off x="1084262" y="1981200"/>
            <a:ext cx="301307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BFCFF"/>
              </a:buClr>
              <a:buSzPts val="3600"/>
              <a:buFont typeface="Calibri"/>
              <a:buNone/>
            </a:pPr>
            <a:r>
              <a:rPr b="0" i="0" lang="en-US" sz="3600" u="none" cap="none" strike="noStrike">
                <a:solidFill>
                  <a:srgbClr val="FBFCFF"/>
                </a:solidFill>
                <a:latin typeface="Calibri"/>
                <a:ea typeface="Calibri"/>
                <a:cs typeface="Calibri"/>
                <a:sym typeface="Calibri"/>
              </a:rPr>
              <a:t>Introduction to</a:t>
            </a:r>
            <a:endParaRPr/>
          </a:p>
        </p:txBody>
      </p:sp>
      <p:sp>
        <p:nvSpPr>
          <p:cNvPr id="14" name="Google Shape;14;p1"/>
          <p:cNvSpPr txBox="1"/>
          <p:nvPr/>
        </p:nvSpPr>
        <p:spPr>
          <a:xfrm>
            <a:off x="0" y="0"/>
            <a:ext cx="9144000" cy="304800"/>
          </a:xfrm>
          <a:prstGeom prst="rect">
            <a:avLst/>
          </a:prstGeom>
          <a:solidFill>
            <a:srgbClr val="139CB7"/>
          </a:solidFill>
          <a:ln cap="flat" cmpd="sng" w="9525">
            <a:solidFill>
              <a:srgbClr val="406E84"/>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15" name="Google Shape;15;p1"/>
          <p:cNvSpPr txBox="1"/>
          <p:nvPr/>
        </p:nvSpPr>
        <p:spPr>
          <a:xfrm>
            <a:off x="830262" y="2590800"/>
            <a:ext cx="5646737"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39CB7"/>
              </a:buClr>
              <a:buSzPts val="4800"/>
              <a:buFont typeface="Calibri"/>
              <a:buNone/>
            </a:pPr>
            <a:r>
              <a:rPr b="1" i="0" lang="en-US" sz="4800" u="none">
                <a:solidFill>
                  <a:srgbClr val="139CB7"/>
                </a:solidFill>
                <a:latin typeface="Calibri"/>
                <a:ea typeface="Calibri"/>
                <a:cs typeface="Calibri"/>
                <a:sym typeface="Calibri"/>
              </a:rPr>
              <a:t>Information Retrieval</a:t>
            </a:r>
            <a:endParaRPr/>
          </a:p>
        </p:txBody>
      </p:sp>
      <p:sp>
        <p:nvSpPr>
          <p:cNvPr id="16" name="Google Shape;16;p1"/>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9pPr>
          </a:lstStyle>
          <a:p/>
        </p:txBody>
      </p:sp>
      <p:sp>
        <p:nvSpPr>
          <p:cNvPr id="17" name="Google Shape;17;p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437085"/>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rgbClr val="357E69"/>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rgbClr val="918BA3"/>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rgbClr val="2F6E7E"/>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233337"/>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1"/>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19" name="Google Shape;19;p1"/>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20" name="Google Shape;20;p1"/>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1pPr>
            <a:lvl2pPr indent="0" lvl="1" marL="0" marR="0" rtl="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2pPr>
            <a:lvl3pPr indent="0" lvl="2" marL="0" marR="0" rtl="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3pPr>
            <a:lvl4pPr indent="0" lvl="3" marL="0" marR="0" rtl="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4pPr>
            <a:lvl5pPr indent="0" lvl="4" marL="0" marR="0" rtl="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5pPr>
            <a:lvl6pPr indent="0" lvl="5" marL="0" marR="0" rtl="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6pPr>
            <a:lvl7pPr indent="0" lvl="6" marL="0" marR="0" rtl="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7pPr>
            <a:lvl8pPr indent="0" lvl="7" marL="0" marR="0" rtl="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8pPr>
            <a:lvl9pPr indent="0" lvl="8" marL="0" marR="0" rtl="0" algn="r">
              <a:lnSpc>
                <a:spcPct val="100000"/>
              </a:lnSpc>
              <a:spcBef>
                <a:spcPts val="0"/>
              </a:spcBef>
              <a:spcAft>
                <a:spcPts val="0"/>
              </a:spcAft>
              <a:buClr>
                <a:srgbClr val="437085"/>
              </a:buClr>
              <a:buSzPts val="1200"/>
              <a:buFont typeface="Calibri"/>
              <a:buNone/>
              <a:defRPr b="0" i="0" sz="1200" u="none">
                <a:solidFill>
                  <a:srgbClr val="43708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3"/>
          <p:cNvSpPr txBox="1"/>
          <p:nvPr/>
        </p:nvSpPr>
        <p:spPr>
          <a:xfrm>
            <a:off x="0" y="0"/>
            <a:ext cx="37338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1" lang="en-US" sz="1600" u="none">
                <a:solidFill>
                  <a:srgbClr val="FFFFFF"/>
                </a:solidFill>
                <a:latin typeface="Calibri"/>
                <a:ea typeface="Calibri"/>
                <a:cs typeface="Calibri"/>
                <a:sym typeface="Calibri"/>
              </a:rPr>
              <a:t>Introduction to Information Retrieval</a:t>
            </a:r>
            <a:endParaRPr/>
          </a:p>
        </p:txBody>
      </p:sp>
      <p:sp>
        <p:nvSpPr>
          <p:cNvPr id="28" name="Google Shape;28;p3"/>
          <p:cNvSpPr txBox="1"/>
          <p:nvPr/>
        </p:nvSpPr>
        <p:spPr>
          <a:xfrm>
            <a:off x="3733800" y="0"/>
            <a:ext cx="38862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sp>
        <p:nvSpPr>
          <p:cNvPr id="29" name="Google Shape;29;p3"/>
          <p:cNvSpPr txBox="1"/>
          <p:nvPr/>
        </p:nvSpPr>
        <p:spPr>
          <a:xfrm>
            <a:off x="7620000" y="0"/>
            <a:ext cx="1524000" cy="274637"/>
          </a:xfrm>
          <a:prstGeom prst="rect">
            <a:avLst/>
          </a:prstGeom>
          <a:solidFill>
            <a:srgbClr val="139CB7"/>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cxnSp>
        <p:nvCxnSpPr>
          <p:cNvPr id="30" name="Google Shape;30;p3"/>
          <p:cNvCxnSpPr/>
          <p:nvPr/>
        </p:nvCxnSpPr>
        <p:spPr>
          <a:xfrm>
            <a:off x="228600" y="1447800"/>
            <a:ext cx="8686800" cy="1587"/>
          </a:xfrm>
          <a:prstGeom prst="straightConnector1">
            <a:avLst/>
          </a:prstGeom>
          <a:noFill/>
          <a:ln cap="flat" cmpd="sng" w="38100">
            <a:solidFill>
              <a:srgbClr val="139CB7"/>
            </a:solidFill>
            <a:prstDash val="solid"/>
            <a:miter lim="800000"/>
            <a:headEnd len="med" w="med" type="none"/>
            <a:tailEnd len="med" w="med" type="none"/>
          </a:ln>
          <a:effectLst>
            <a:outerShdw blurRad="63500" dir="5400000" dist="20000">
              <a:srgbClr val="000000">
                <a:alpha val="37647"/>
              </a:srgbClr>
            </a:outerShdw>
          </a:effectLst>
        </p:spPr>
      </p:cxnSp>
      <p:sp>
        <p:nvSpPr>
          <p:cNvPr id="31" name="Google Shape;31;p3"/>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9pPr>
          </a:lstStyle>
          <a:p/>
        </p:txBody>
      </p:sp>
      <p:sp>
        <p:nvSpPr>
          <p:cNvPr id="32" name="Google Shape;32;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437085"/>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rgbClr val="357E69"/>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rgbClr val="918BA3"/>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rgbClr val="2F6E7E"/>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233337"/>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3"/>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34" name="Google Shape;34;p3"/>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35" name="Google Shape;35;p3"/>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5"/>
          <p:cNvSpPr txBox="1"/>
          <p:nvPr/>
        </p:nvSpPr>
        <p:spPr>
          <a:xfrm>
            <a:off x="0" y="0"/>
            <a:ext cx="37338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1" lang="en-US" sz="1600" u="none">
                <a:solidFill>
                  <a:srgbClr val="FFFFFF"/>
                </a:solidFill>
                <a:latin typeface="Calibri"/>
                <a:ea typeface="Calibri"/>
                <a:cs typeface="Calibri"/>
                <a:sym typeface="Calibri"/>
              </a:rPr>
              <a:t>Introduction to Information Retrieval</a:t>
            </a:r>
            <a:endParaRPr/>
          </a:p>
        </p:txBody>
      </p:sp>
      <p:sp>
        <p:nvSpPr>
          <p:cNvPr id="43" name="Google Shape;43;p5"/>
          <p:cNvSpPr txBox="1"/>
          <p:nvPr/>
        </p:nvSpPr>
        <p:spPr>
          <a:xfrm>
            <a:off x="3733800" y="0"/>
            <a:ext cx="38862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sp>
        <p:nvSpPr>
          <p:cNvPr id="44" name="Google Shape;44;p5"/>
          <p:cNvSpPr txBox="1"/>
          <p:nvPr/>
        </p:nvSpPr>
        <p:spPr>
          <a:xfrm>
            <a:off x="7620000" y="0"/>
            <a:ext cx="1524000" cy="274637"/>
          </a:xfrm>
          <a:prstGeom prst="rect">
            <a:avLst/>
          </a:prstGeom>
          <a:solidFill>
            <a:srgbClr val="139CB7"/>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cxnSp>
        <p:nvCxnSpPr>
          <p:cNvPr id="45" name="Google Shape;45;p5"/>
          <p:cNvCxnSpPr/>
          <p:nvPr/>
        </p:nvCxnSpPr>
        <p:spPr>
          <a:xfrm>
            <a:off x="228600" y="1447800"/>
            <a:ext cx="8686800" cy="1587"/>
          </a:xfrm>
          <a:prstGeom prst="straightConnector1">
            <a:avLst/>
          </a:prstGeom>
          <a:noFill/>
          <a:ln cap="flat" cmpd="sng" w="38100">
            <a:solidFill>
              <a:srgbClr val="139CB7"/>
            </a:solidFill>
            <a:prstDash val="solid"/>
            <a:miter lim="800000"/>
            <a:headEnd len="med" w="med" type="none"/>
            <a:tailEnd len="med" w="med" type="none"/>
          </a:ln>
          <a:effectLst>
            <a:outerShdw blurRad="63500" dir="5400000" dist="20000">
              <a:srgbClr val="000000">
                <a:alpha val="37647"/>
              </a:srgbClr>
            </a:outerShdw>
          </a:effectLst>
        </p:spPr>
      </p:cxnSp>
      <p:sp>
        <p:nvSpPr>
          <p:cNvPr id="46" name="Google Shape;46;p5"/>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9pPr>
          </a:lstStyle>
          <a:p/>
        </p:txBody>
      </p:sp>
      <p:sp>
        <p:nvSpPr>
          <p:cNvPr id="47" name="Google Shape;47;p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437085"/>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rgbClr val="357E69"/>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rgbClr val="918BA3"/>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rgbClr val="2F6E7E"/>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233337"/>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Google Shape;48;p5"/>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49" name="Google Shape;49;p5"/>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50" name="Google Shape;50;p5"/>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7"/>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9pPr>
          </a:lstStyle>
          <a:p/>
        </p:txBody>
      </p:sp>
      <p:sp>
        <p:nvSpPr>
          <p:cNvPr id="59" name="Google Shape;59;p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437085"/>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rgbClr val="357E69"/>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rgbClr val="918BA3"/>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rgbClr val="2F6E7E"/>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233337"/>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Google Shape;60;p7"/>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61" name="Google Shape;61;p7"/>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62" name="Google Shape;62;p7"/>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63" name="Google Shape;63;p7"/>
          <p:cNvSpPr txBox="1"/>
          <p:nvPr/>
        </p:nvSpPr>
        <p:spPr>
          <a:xfrm>
            <a:off x="0" y="0"/>
            <a:ext cx="37338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1" lang="en-US" sz="1600" u="none">
                <a:solidFill>
                  <a:srgbClr val="FFFFFF"/>
                </a:solidFill>
                <a:latin typeface="Calibri"/>
                <a:ea typeface="Calibri"/>
                <a:cs typeface="Calibri"/>
                <a:sym typeface="Calibri"/>
              </a:rPr>
              <a:t>Introduction to Information Retrieval</a:t>
            </a:r>
            <a:endParaRPr/>
          </a:p>
        </p:txBody>
      </p:sp>
      <p:sp>
        <p:nvSpPr>
          <p:cNvPr id="64" name="Google Shape;64;p7"/>
          <p:cNvSpPr txBox="1"/>
          <p:nvPr/>
        </p:nvSpPr>
        <p:spPr>
          <a:xfrm>
            <a:off x="3733800" y="0"/>
            <a:ext cx="38862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sp>
        <p:nvSpPr>
          <p:cNvPr id="65" name="Google Shape;65;p7"/>
          <p:cNvSpPr txBox="1"/>
          <p:nvPr/>
        </p:nvSpPr>
        <p:spPr>
          <a:xfrm>
            <a:off x="7620000" y="0"/>
            <a:ext cx="1524000" cy="274637"/>
          </a:xfrm>
          <a:prstGeom prst="rect">
            <a:avLst/>
          </a:prstGeom>
          <a:solidFill>
            <a:srgbClr val="139CB7"/>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5"/>
          <p:cNvSpPr txBox="1"/>
          <p:nvPr/>
        </p:nvSpPr>
        <p:spPr>
          <a:xfrm>
            <a:off x="0" y="0"/>
            <a:ext cx="37338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1" lang="en-US" sz="1600" u="none">
                <a:solidFill>
                  <a:srgbClr val="FFFFFF"/>
                </a:solidFill>
                <a:latin typeface="Calibri"/>
                <a:ea typeface="Calibri"/>
                <a:cs typeface="Calibri"/>
                <a:sym typeface="Calibri"/>
              </a:rPr>
              <a:t>Introduction to Information Retrieval</a:t>
            </a:r>
            <a:endParaRPr/>
          </a:p>
        </p:txBody>
      </p:sp>
      <p:sp>
        <p:nvSpPr>
          <p:cNvPr id="110" name="Google Shape;110;p15"/>
          <p:cNvSpPr txBox="1"/>
          <p:nvPr/>
        </p:nvSpPr>
        <p:spPr>
          <a:xfrm>
            <a:off x="3733800" y="0"/>
            <a:ext cx="38862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sp>
        <p:nvSpPr>
          <p:cNvPr id="111" name="Google Shape;111;p15"/>
          <p:cNvSpPr txBox="1"/>
          <p:nvPr/>
        </p:nvSpPr>
        <p:spPr>
          <a:xfrm>
            <a:off x="7620000" y="0"/>
            <a:ext cx="1524000" cy="274637"/>
          </a:xfrm>
          <a:prstGeom prst="rect">
            <a:avLst/>
          </a:prstGeom>
          <a:solidFill>
            <a:srgbClr val="139CB7"/>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cxnSp>
        <p:nvCxnSpPr>
          <p:cNvPr id="112" name="Google Shape;112;p15"/>
          <p:cNvCxnSpPr/>
          <p:nvPr/>
        </p:nvCxnSpPr>
        <p:spPr>
          <a:xfrm>
            <a:off x="228600" y="1447800"/>
            <a:ext cx="8686800" cy="1587"/>
          </a:xfrm>
          <a:prstGeom prst="straightConnector1">
            <a:avLst/>
          </a:prstGeom>
          <a:noFill/>
          <a:ln cap="flat" cmpd="sng" w="38100">
            <a:solidFill>
              <a:srgbClr val="139CB7"/>
            </a:solidFill>
            <a:prstDash val="solid"/>
            <a:miter lim="800000"/>
            <a:headEnd len="med" w="med" type="none"/>
            <a:tailEnd len="med" w="med" type="none"/>
          </a:ln>
          <a:effectLst>
            <a:outerShdw blurRad="63500" dir="5400000" dist="20000">
              <a:srgbClr val="000000">
                <a:alpha val="37647"/>
              </a:srgbClr>
            </a:outerShdw>
          </a:effectLst>
        </p:spPr>
      </p:cxnSp>
      <p:sp>
        <p:nvSpPr>
          <p:cNvPr id="113" name="Google Shape;113;p15"/>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9pPr>
          </a:lstStyle>
          <a:p/>
        </p:txBody>
      </p:sp>
      <p:sp>
        <p:nvSpPr>
          <p:cNvPr id="114" name="Google Shape;114;p1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437085"/>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rgbClr val="357E69"/>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rgbClr val="918BA3"/>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rgbClr val="2F6E7E"/>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233337"/>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5" name="Google Shape;115;p15"/>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116" name="Google Shape;116;p15"/>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117" name="Google Shape;117;p15"/>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7"/>
          <p:cNvSpPr txBox="1"/>
          <p:nvPr/>
        </p:nvSpPr>
        <p:spPr>
          <a:xfrm>
            <a:off x="0" y="0"/>
            <a:ext cx="37338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1" lang="en-US" sz="1600" u="none">
                <a:solidFill>
                  <a:srgbClr val="FFFFFF"/>
                </a:solidFill>
                <a:latin typeface="Calibri"/>
                <a:ea typeface="Calibri"/>
                <a:cs typeface="Calibri"/>
                <a:sym typeface="Calibri"/>
              </a:rPr>
              <a:t>Introduction to Information Retrieval</a:t>
            </a:r>
            <a:endParaRPr/>
          </a:p>
        </p:txBody>
      </p:sp>
      <p:sp>
        <p:nvSpPr>
          <p:cNvPr id="127" name="Google Shape;127;p17"/>
          <p:cNvSpPr txBox="1"/>
          <p:nvPr/>
        </p:nvSpPr>
        <p:spPr>
          <a:xfrm>
            <a:off x="3733800" y="0"/>
            <a:ext cx="38862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sp>
        <p:nvSpPr>
          <p:cNvPr id="128" name="Google Shape;128;p17"/>
          <p:cNvSpPr txBox="1"/>
          <p:nvPr/>
        </p:nvSpPr>
        <p:spPr>
          <a:xfrm>
            <a:off x="7620000" y="0"/>
            <a:ext cx="1524000" cy="274637"/>
          </a:xfrm>
          <a:prstGeom prst="rect">
            <a:avLst/>
          </a:prstGeom>
          <a:solidFill>
            <a:srgbClr val="139CB7"/>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cxnSp>
        <p:nvCxnSpPr>
          <p:cNvPr id="129" name="Google Shape;129;p17"/>
          <p:cNvCxnSpPr/>
          <p:nvPr/>
        </p:nvCxnSpPr>
        <p:spPr>
          <a:xfrm>
            <a:off x="228600" y="1447800"/>
            <a:ext cx="8686800" cy="1587"/>
          </a:xfrm>
          <a:prstGeom prst="straightConnector1">
            <a:avLst/>
          </a:prstGeom>
          <a:noFill/>
          <a:ln cap="flat" cmpd="sng" w="38100">
            <a:solidFill>
              <a:srgbClr val="139CB7"/>
            </a:solidFill>
            <a:prstDash val="solid"/>
            <a:miter lim="800000"/>
            <a:headEnd len="med" w="med" type="none"/>
            <a:tailEnd len="med" w="med" type="none"/>
          </a:ln>
          <a:effectLst>
            <a:outerShdw blurRad="63500" dir="5400000" dist="20000">
              <a:srgbClr val="000000">
                <a:alpha val="37647"/>
              </a:srgbClr>
            </a:outerShdw>
          </a:effectLst>
        </p:spPr>
      </p:cxnSp>
      <p:sp>
        <p:nvSpPr>
          <p:cNvPr id="130" name="Google Shape;130;p17"/>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9pPr>
          </a:lstStyle>
          <a:p/>
        </p:txBody>
      </p:sp>
      <p:sp>
        <p:nvSpPr>
          <p:cNvPr id="131" name="Google Shape;131;p1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437085"/>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rgbClr val="357E69"/>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rgbClr val="918BA3"/>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rgbClr val="2F6E7E"/>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233337"/>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Google Shape;132;p17"/>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133" name="Google Shape;133;p17"/>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134" name="Google Shape;134;p17"/>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19"/>
          <p:cNvSpPr txBox="1"/>
          <p:nvPr/>
        </p:nvSpPr>
        <p:spPr>
          <a:xfrm>
            <a:off x="0" y="0"/>
            <a:ext cx="37338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1" lang="en-US" sz="1600" u="none">
                <a:solidFill>
                  <a:srgbClr val="FFFFFF"/>
                </a:solidFill>
                <a:latin typeface="Calibri"/>
                <a:ea typeface="Calibri"/>
                <a:cs typeface="Calibri"/>
                <a:sym typeface="Calibri"/>
              </a:rPr>
              <a:t>Introduction to Information Retrieval</a:t>
            </a:r>
            <a:endParaRPr/>
          </a:p>
        </p:txBody>
      </p:sp>
      <p:sp>
        <p:nvSpPr>
          <p:cNvPr id="146" name="Google Shape;146;p19"/>
          <p:cNvSpPr txBox="1"/>
          <p:nvPr/>
        </p:nvSpPr>
        <p:spPr>
          <a:xfrm>
            <a:off x="3733800" y="0"/>
            <a:ext cx="3886200" cy="274637"/>
          </a:xfrm>
          <a:prstGeom prst="rect">
            <a:avLst/>
          </a:prstGeom>
          <a:solidFill>
            <a:srgbClr val="0E4851"/>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sp>
        <p:nvSpPr>
          <p:cNvPr id="147" name="Google Shape;147;p19"/>
          <p:cNvSpPr txBox="1"/>
          <p:nvPr/>
        </p:nvSpPr>
        <p:spPr>
          <a:xfrm>
            <a:off x="7620000" y="0"/>
            <a:ext cx="1524000" cy="274637"/>
          </a:xfrm>
          <a:prstGeom prst="rect">
            <a:avLst/>
          </a:prstGeom>
          <a:solidFill>
            <a:srgbClr val="139CB7"/>
          </a:solidFill>
          <a:ln>
            <a:noFill/>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a:solidFill>
                  <a:srgbClr val="FFFFFF"/>
                </a:solidFill>
                <a:latin typeface="Calibri"/>
                <a:ea typeface="Calibri"/>
                <a:cs typeface="Calibri"/>
                <a:sym typeface="Calibri"/>
              </a:rPr>
              <a:t> </a:t>
            </a:r>
            <a:endParaRPr/>
          </a:p>
        </p:txBody>
      </p:sp>
      <p:cxnSp>
        <p:nvCxnSpPr>
          <p:cNvPr id="148" name="Google Shape;148;p19"/>
          <p:cNvCxnSpPr/>
          <p:nvPr/>
        </p:nvCxnSpPr>
        <p:spPr>
          <a:xfrm>
            <a:off x="228600" y="1447800"/>
            <a:ext cx="8686800" cy="1587"/>
          </a:xfrm>
          <a:prstGeom prst="straightConnector1">
            <a:avLst/>
          </a:prstGeom>
          <a:noFill/>
          <a:ln cap="flat" cmpd="sng" w="38100">
            <a:solidFill>
              <a:srgbClr val="139CB7"/>
            </a:solidFill>
            <a:prstDash val="solid"/>
            <a:miter lim="800000"/>
            <a:headEnd len="med" w="med" type="none"/>
            <a:tailEnd len="med" w="med" type="none"/>
          </a:ln>
          <a:effectLst>
            <a:outerShdw blurRad="63500" dir="5400000" dist="20000">
              <a:srgbClr val="000000">
                <a:alpha val="37647"/>
              </a:srgbClr>
            </a:outerShdw>
          </a:effectLst>
        </p:spPr>
      </p:cxnSp>
      <p:sp>
        <p:nvSpPr>
          <p:cNvPr id="149" name="Google Shape;149;p19"/>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9pPr>
          </a:lstStyle>
          <a:p/>
        </p:txBody>
      </p:sp>
      <p:sp>
        <p:nvSpPr>
          <p:cNvPr id="150" name="Google Shape;150;p1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437085"/>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rgbClr val="357E69"/>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rgbClr val="918BA3"/>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rgbClr val="2F6E7E"/>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233337"/>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1" name="Google Shape;151;p19"/>
          <p:cNvSpPr txBox="1"/>
          <p:nvPr>
            <p:ph idx="10" type="dt"/>
          </p:nvPr>
        </p:nvSpPr>
        <p:spPr>
          <a:xfrm>
            <a:off x="457200" y="6477000"/>
            <a:ext cx="2133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152" name="Google Shape;152;p19"/>
          <p:cNvSpPr txBox="1"/>
          <p:nvPr>
            <p:ph idx="11" type="ftr"/>
          </p:nvPr>
        </p:nvSpPr>
        <p:spPr>
          <a:xfrm>
            <a:off x="3124200" y="6477000"/>
            <a:ext cx="2895600" cy="2444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153" name="Google Shape;153;p19"/>
          <p:cNvSpPr txBox="1"/>
          <p:nvPr>
            <p:ph idx="12" type="sldNum"/>
          </p:nvPr>
        </p:nvSpPr>
        <p:spPr>
          <a:xfrm>
            <a:off x="6553200" y="6477000"/>
            <a:ext cx="2133600" cy="2444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1"/>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000" u="none" cap="none" strike="noStrike">
                <a:solidFill>
                  <a:schemeClr val="dk1"/>
                </a:solidFill>
                <a:latin typeface="Calibri"/>
                <a:ea typeface="Calibri"/>
                <a:cs typeface="Calibri"/>
                <a:sym typeface="Calibri"/>
              </a:defRPr>
            </a:lvl9pPr>
          </a:lstStyle>
          <a:p/>
        </p:txBody>
      </p:sp>
      <p:sp>
        <p:nvSpPr>
          <p:cNvPr id="162" name="Google Shape;162;p2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437085"/>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rgbClr val="357E69"/>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rgbClr val="918BA3"/>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rgbClr val="2F6E7E"/>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rgbClr val="233337"/>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3" name="Google Shape;163;p2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164" name="Google Shape;164;p2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2pPr>
            <a:lvl3pPr lvl="2"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3pPr>
            <a:lvl4pPr lvl="3"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4pPr>
            <a:lvl5pPr lvl="4"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5pPr>
            <a:lvl6pPr lvl="5"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6pPr>
            <a:lvl7pPr lvl="6"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7pPr>
            <a:lvl8pPr lvl="7"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8pPr>
            <a:lvl9pPr lvl="8" marR="0" rtl="0" algn="l">
              <a:lnSpc>
                <a:spcPct val="100000"/>
              </a:lnSpc>
              <a:spcBef>
                <a:spcPts val="0"/>
              </a:spcBef>
              <a:spcAft>
                <a:spcPts val="0"/>
              </a:spcAft>
              <a:buSzPts val="1400"/>
              <a:buNone/>
              <a:defRPr b="0" i="0" sz="2400" u="none" cap="none" strike="noStrike">
                <a:solidFill>
                  <a:schemeClr val="dk1"/>
                </a:solidFill>
                <a:latin typeface="Lucida Sans"/>
                <a:ea typeface="Lucida Sans"/>
                <a:cs typeface="Lucida Sans"/>
                <a:sym typeface="Lucida Sans"/>
              </a:defRPr>
            </a:lvl9pPr>
          </a:lstStyle>
          <a:p/>
        </p:txBody>
      </p:sp>
      <p:sp>
        <p:nvSpPr>
          <p:cNvPr id="165" name="Google Shape;165;p2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200"/>
              <a:buFont typeface="Tahoma"/>
              <a:buNone/>
              <a:defRPr b="0" i="0" sz="12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idx="1" type="subTitle"/>
          </p:nvPr>
        </p:nvSpPr>
        <p:spPr>
          <a:xfrm>
            <a:off x="1371600" y="3886200"/>
            <a:ext cx="6400800" cy="2362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None/>
            </a:pPr>
            <a:r>
              <a:t/>
            </a:r>
            <a:endParaRPr>
              <a:solidFill>
                <a:srgbClr val="43708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Tokenization: language issues</a:t>
            </a:r>
            <a:endParaRPr/>
          </a:p>
        </p:txBody>
      </p:sp>
      <p:sp>
        <p:nvSpPr>
          <p:cNvPr id="289" name="Google Shape;289;p3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French</a:t>
            </a:r>
            <a:endParaRPr/>
          </a:p>
          <a:p>
            <a:pPr indent="-285750" lvl="1" marL="742950" rtl="0" algn="l">
              <a:lnSpc>
                <a:spcPct val="100000"/>
              </a:lnSpc>
              <a:spcBef>
                <a:spcPts val="480"/>
              </a:spcBef>
              <a:spcAft>
                <a:spcPts val="0"/>
              </a:spcAft>
              <a:buClr>
                <a:srgbClr val="357E69"/>
              </a:buClr>
              <a:buSzPts val="2400"/>
              <a:buFont typeface="Noto Sans Symbols"/>
              <a:buChar char="▪"/>
            </a:pPr>
            <a:r>
              <a:rPr b="1" i="1" lang="en-US" sz="2400" u="none">
                <a:solidFill>
                  <a:schemeClr val="dk1"/>
                </a:solidFill>
                <a:latin typeface="Calibri"/>
                <a:ea typeface="Calibri"/>
                <a:cs typeface="Calibri"/>
                <a:sym typeface="Calibri"/>
              </a:rPr>
              <a:t>L'ensemble</a:t>
            </a:r>
            <a:r>
              <a:rPr b="0" i="0" lang="en-US" sz="2400" u="none">
                <a:solidFill>
                  <a:schemeClr val="dk1"/>
                </a:solidFill>
                <a:latin typeface="Calibri"/>
                <a:ea typeface="Calibri"/>
                <a:cs typeface="Calibri"/>
                <a:sym typeface="Calibri"/>
              </a:rPr>
              <a:t> → one token or two?</a:t>
            </a:r>
            <a:endParaRPr/>
          </a:p>
          <a:p>
            <a:pPr indent="-228600" lvl="2" marL="1143000" rtl="0" algn="l">
              <a:lnSpc>
                <a:spcPct val="100000"/>
              </a:lnSpc>
              <a:spcBef>
                <a:spcPts val="400"/>
              </a:spcBef>
              <a:spcAft>
                <a:spcPts val="0"/>
              </a:spcAft>
              <a:buClr>
                <a:srgbClr val="918BA3"/>
              </a:buClr>
              <a:buSzPts val="2000"/>
              <a:buFont typeface="Noto Sans Symbols"/>
              <a:buChar char="▪"/>
            </a:pPr>
            <a:r>
              <a:rPr b="1" i="1" lang="en-US" sz="2000" u="none">
                <a:solidFill>
                  <a:schemeClr val="dk1"/>
                </a:solidFill>
                <a:latin typeface="Calibri"/>
                <a:ea typeface="Calibri"/>
                <a:cs typeface="Calibri"/>
                <a:sym typeface="Calibri"/>
              </a:rPr>
              <a:t>L </a:t>
            </a:r>
            <a:r>
              <a:rPr b="0" i="0" lang="en-US" sz="2000" u="none">
                <a:solidFill>
                  <a:schemeClr val="dk1"/>
                </a:solidFill>
                <a:latin typeface="Calibri"/>
                <a:ea typeface="Calibri"/>
                <a:cs typeface="Calibri"/>
                <a:sym typeface="Calibri"/>
              </a:rPr>
              <a:t>? </a:t>
            </a:r>
            <a:r>
              <a:rPr b="1" i="1" lang="en-US" sz="2000" u="none">
                <a:solidFill>
                  <a:schemeClr val="dk1"/>
                </a:solidFill>
                <a:latin typeface="Calibri"/>
                <a:ea typeface="Calibri"/>
                <a:cs typeface="Calibri"/>
                <a:sym typeface="Calibri"/>
              </a:rPr>
              <a:t>L’ </a:t>
            </a:r>
            <a:r>
              <a:rPr b="0" i="0" lang="en-US" sz="2000" u="none">
                <a:solidFill>
                  <a:schemeClr val="dk1"/>
                </a:solidFill>
                <a:latin typeface="Calibri"/>
                <a:ea typeface="Calibri"/>
                <a:cs typeface="Calibri"/>
                <a:sym typeface="Calibri"/>
              </a:rPr>
              <a:t>? </a:t>
            </a:r>
            <a:r>
              <a:rPr b="1" i="1" lang="en-US" sz="2000" u="none">
                <a:solidFill>
                  <a:schemeClr val="dk1"/>
                </a:solidFill>
                <a:latin typeface="Calibri"/>
                <a:ea typeface="Calibri"/>
                <a:cs typeface="Calibri"/>
                <a:sym typeface="Calibri"/>
              </a:rPr>
              <a:t>Le </a:t>
            </a:r>
            <a:r>
              <a:rPr b="0" i="0" lang="en-US" sz="2000" u="none">
                <a:solidFill>
                  <a:schemeClr val="dk1"/>
                </a:solidFill>
                <a:latin typeface="Calibri"/>
                <a:ea typeface="Calibri"/>
                <a:cs typeface="Calibri"/>
                <a:sym typeface="Calibri"/>
              </a:rPr>
              <a:t>?</a:t>
            </a:r>
            <a:endParaRPr/>
          </a:p>
          <a:p>
            <a:pPr indent="-228600" lvl="2" marL="1143000" rtl="0" algn="l">
              <a:lnSpc>
                <a:spcPct val="10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Want </a:t>
            </a:r>
            <a:r>
              <a:rPr b="1" i="1" lang="en-US" sz="2000" u="none">
                <a:solidFill>
                  <a:schemeClr val="dk1"/>
                </a:solidFill>
                <a:latin typeface="Calibri"/>
                <a:ea typeface="Calibri"/>
                <a:cs typeface="Calibri"/>
                <a:sym typeface="Calibri"/>
              </a:rPr>
              <a:t>l’ensemble</a:t>
            </a:r>
            <a:r>
              <a:rPr b="0" i="0" lang="en-US" sz="2000" u="none">
                <a:solidFill>
                  <a:schemeClr val="dk1"/>
                </a:solidFill>
                <a:latin typeface="Calibri"/>
                <a:ea typeface="Calibri"/>
                <a:cs typeface="Calibri"/>
                <a:sym typeface="Calibri"/>
              </a:rPr>
              <a:t> to match with </a:t>
            </a:r>
            <a:r>
              <a:rPr b="1" i="1" lang="en-US" sz="2000" u="none">
                <a:solidFill>
                  <a:schemeClr val="dk1"/>
                </a:solidFill>
                <a:latin typeface="Calibri"/>
                <a:ea typeface="Calibri"/>
                <a:cs typeface="Calibri"/>
                <a:sym typeface="Calibri"/>
              </a:rPr>
              <a:t>un ensemble</a:t>
            </a:r>
            <a:endParaRPr/>
          </a:p>
          <a:p>
            <a:pPr indent="-228600" lvl="3" marL="1600200" rtl="0" algn="l">
              <a:lnSpc>
                <a:spcPct val="100000"/>
              </a:lnSpc>
              <a:spcBef>
                <a:spcPts val="400"/>
              </a:spcBef>
              <a:spcAft>
                <a:spcPts val="0"/>
              </a:spcAft>
              <a:buClr>
                <a:srgbClr val="2F6E7E"/>
              </a:buClr>
              <a:buSzPts val="2000"/>
              <a:buFont typeface="Noto Sans Symbols"/>
              <a:buChar char="▪"/>
            </a:pPr>
            <a:r>
              <a:rPr b="0" i="0" lang="en-US" sz="2000" u="none">
                <a:solidFill>
                  <a:schemeClr val="dk1"/>
                </a:solidFill>
                <a:latin typeface="Calibri"/>
                <a:ea typeface="Calibri"/>
                <a:cs typeface="Calibri"/>
                <a:sym typeface="Calibri"/>
              </a:rPr>
              <a:t>Until at least 2003, it didn’t on Google</a:t>
            </a:r>
            <a:endParaRPr/>
          </a:p>
          <a:p>
            <a:pPr indent="-228600" lvl="4" marL="2057400" rtl="0" algn="l">
              <a:lnSpc>
                <a:spcPct val="100000"/>
              </a:lnSpc>
              <a:spcBef>
                <a:spcPts val="400"/>
              </a:spcBef>
              <a:spcAft>
                <a:spcPts val="0"/>
              </a:spcAft>
              <a:buClr>
                <a:srgbClr val="233337"/>
              </a:buClr>
              <a:buSzPts val="2000"/>
              <a:buFont typeface="Noto Sans Symbols"/>
              <a:buChar char="▪"/>
            </a:pPr>
            <a:r>
              <a:rPr b="0" i="0" lang="en-US" sz="2000" u="none">
                <a:solidFill>
                  <a:srgbClr val="C0504D"/>
                </a:solidFill>
                <a:latin typeface="Calibri"/>
                <a:ea typeface="Calibri"/>
                <a:cs typeface="Calibri"/>
                <a:sym typeface="Calibri"/>
              </a:rPr>
              <a:t>Internationalization!</a:t>
            </a:r>
            <a:endParaRPr/>
          </a:p>
          <a:p>
            <a:pPr indent="-184150" lvl="1" marL="742950" rtl="0" algn="l">
              <a:lnSpc>
                <a:spcPct val="100000"/>
              </a:lnSpc>
              <a:spcBef>
                <a:spcPts val="320"/>
              </a:spcBef>
              <a:spcAft>
                <a:spcPts val="0"/>
              </a:spcAft>
              <a:buClr>
                <a:srgbClr val="357E69"/>
              </a:buClr>
              <a:buSzPts val="1600"/>
              <a:buFont typeface="Noto Sans Symbols"/>
              <a:buNone/>
            </a:pPr>
            <a:r>
              <a:t/>
            </a:r>
            <a:endParaRPr b="1" i="1" sz="16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German noun compounds are not segmented</a:t>
            </a:r>
            <a:endParaRPr/>
          </a:p>
          <a:p>
            <a:pPr indent="-285750" lvl="1" marL="742950" rtl="0" algn="l">
              <a:lnSpc>
                <a:spcPct val="100000"/>
              </a:lnSpc>
              <a:spcBef>
                <a:spcPts val="400"/>
              </a:spcBef>
              <a:spcAft>
                <a:spcPts val="0"/>
              </a:spcAft>
              <a:buClr>
                <a:srgbClr val="357E69"/>
              </a:buClr>
              <a:buSzPts val="2000"/>
              <a:buFont typeface="Noto Sans Symbols"/>
              <a:buChar char="▪"/>
            </a:pPr>
            <a:r>
              <a:rPr b="1" i="1" lang="en-US" sz="2000" u="none">
                <a:solidFill>
                  <a:schemeClr val="dk1"/>
                </a:solidFill>
                <a:latin typeface="Calibri"/>
                <a:ea typeface="Calibri"/>
                <a:cs typeface="Calibri"/>
                <a:sym typeface="Calibri"/>
              </a:rPr>
              <a:t>Lebensversicherungsgesellschaftsangestellter</a:t>
            </a:r>
            <a:endParaRPr/>
          </a:p>
          <a:p>
            <a:pPr indent="-285750" lvl="1" marL="742950" rtl="0" algn="l">
              <a:lnSpc>
                <a:spcPct val="100000"/>
              </a:lnSpc>
              <a:spcBef>
                <a:spcPts val="400"/>
              </a:spcBef>
              <a:spcAft>
                <a:spcPts val="0"/>
              </a:spcAft>
              <a:buClr>
                <a:srgbClr val="357E69"/>
              </a:buClr>
              <a:buSzPts val="2000"/>
              <a:buFont typeface="Noto Sans Symbols"/>
              <a:buChar char="▪"/>
            </a:pPr>
            <a:r>
              <a:rPr b="0" i="0" lang="en-US" sz="2000" u="none">
                <a:solidFill>
                  <a:schemeClr val="dk1"/>
                </a:solidFill>
                <a:latin typeface="Calibri"/>
                <a:ea typeface="Calibri"/>
                <a:cs typeface="Calibri"/>
                <a:sym typeface="Calibri"/>
              </a:rPr>
              <a:t>‘life insurance company employee’</a:t>
            </a:r>
            <a:endParaRPr/>
          </a:p>
          <a:p>
            <a:pPr indent="-285750" lvl="1" marL="742950" rtl="0" algn="l">
              <a:lnSpc>
                <a:spcPct val="100000"/>
              </a:lnSpc>
              <a:spcBef>
                <a:spcPts val="400"/>
              </a:spcBef>
              <a:spcAft>
                <a:spcPts val="0"/>
              </a:spcAft>
              <a:buClr>
                <a:srgbClr val="357E69"/>
              </a:buClr>
              <a:buSzPts val="2000"/>
              <a:buFont typeface="Noto Sans Symbols"/>
              <a:buChar char="▪"/>
            </a:pPr>
            <a:r>
              <a:rPr b="0" i="0" lang="en-US" sz="2000" u="none">
                <a:solidFill>
                  <a:schemeClr val="dk1"/>
                </a:solidFill>
                <a:latin typeface="Calibri"/>
                <a:ea typeface="Calibri"/>
                <a:cs typeface="Calibri"/>
                <a:sym typeface="Calibri"/>
              </a:rPr>
              <a:t>German retrieval systems benefit greatly from a </a:t>
            </a:r>
            <a:r>
              <a:rPr b="1" i="0" lang="en-US" sz="2000" u="none">
                <a:solidFill>
                  <a:schemeClr val="dk1"/>
                </a:solidFill>
                <a:latin typeface="Calibri"/>
                <a:ea typeface="Calibri"/>
                <a:cs typeface="Calibri"/>
                <a:sym typeface="Calibri"/>
              </a:rPr>
              <a:t>compound splitter </a:t>
            </a:r>
            <a:r>
              <a:rPr b="0" i="0" lang="en-US" sz="2000" u="none">
                <a:solidFill>
                  <a:schemeClr val="dk1"/>
                </a:solidFill>
                <a:latin typeface="Calibri"/>
                <a:ea typeface="Calibri"/>
                <a:cs typeface="Calibri"/>
                <a:sym typeface="Calibri"/>
              </a:rPr>
              <a:t>module</a:t>
            </a:r>
            <a:endParaRPr/>
          </a:p>
          <a:p>
            <a:pPr indent="-228600" lvl="3" marL="1600200" rtl="0" algn="l">
              <a:lnSpc>
                <a:spcPct val="100000"/>
              </a:lnSpc>
              <a:spcBef>
                <a:spcPts val="320"/>
              </a:spcBef>
              <a:spcAft>
                <a:spcPts val="0"/>
              </a:spcAft>
              <a:buClr>
                <a:srgbClr val="2F6E7E"/>
              </a:buClr>
              <a:buSzPts val="1600"/>
              <a:buFont typeface="Noto Sans Symbols"/>
              <a:buChar char="▪"/>
            </a:pPr>
            <a:r>
              <a:rPr b="0" i="0" lang="en-US" sz="1600" u="none">
                <a:solidFill>
                  <a:schemeClr val="dk1"/>
                </a:solidFill>
                <a:latin typeface="Calibri"/>
                <a:ea typeface="Calibri"/>
                <a:cs typeface="Calibri"/>
                <a:sym typeface="Calibri"/>
              </a:rPr>
              <a:t>Can give a 15% performance boost for German </a:t>
            </a:r>
            <a:endParaRPr/>
          </a:p>
        </p:txBody>
      </p:sp>
      <p:sp>
        <p:nvSpPr>
          <p:cNvPr id="290" name="Google Shape;290;p32"/>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Tokenization: language issues</a:t>
            </a:r>
            <a:endParaRPr/>
          </a:p>
        </p:txBody>
      </p:sp>
      <p:sp>
        <p:nvSpPr>
          <p:cNvPr id="296" name="Google Shape;296;p33"/>
          <p:cNvSpPr txBox="1"/>
          <p:nvPr>
            <p:ph idx="1" type="body"/>
          </p:nvPr>
        </p:nvSpPr>
        <p:spPr>
          <a:xfrm>
            <a:off x="533400" y="1676400"/>
            <a:ext cx="77724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Chinese and Japanese have no spaces between words:</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莎拉波娃现在居住在美国东南部的佛罗里达。</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Not always guaranteed a unique tokenization </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Further complicated in Japanese, with multiple alphabets intermingled</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Dates/amounts in multiple formats</a:t>
            </a:r>
            <a:endParaRPr/>
          </a:p>
        </p:txBody>
      </p:sp>
      <p:sp>
        <p:nvSpPr>
          <p:cNvPr id="297" name="Google Shape;297;p33"/>
          <p:cNvSpPr txBox="1"/>
          <p:nvPr/>
        </p:nvSpPr>
        <p:spPr>
          <a:xfrm>
            <a:off x="76200" y="4876800"/>
            <a:ext cx="8888412" cy="41275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2100"/>
              <a:buFont typeface="Tahoma"/>
              <a:buNone/>
            </a:pPr>
            <a:r>
              <a:rPr b="1" i="1" lang="en-US" sz="2100" u="none" cap="none" strike="noStrike">
                <a:solidFill>
                  <a:schemeClr val="dk1"/>
                </a:solidFill>
                <a:latin typeface="Tahoma"/>
                <a:ea typeface="Tahoma"/>
                <a:cs typeface="Tahoma"/>
                <a:sym typeface="Tahoma"/>
              </a:rPr>
              <a:t>フォーチュン500社は情報不足のため時間あた$500K(約6,000万円)</a:t>
            </a:r>
            <a:endParaRPr/>
          </a:p>
        </p:txBody>
      </p:sp>
      <p:grpSp>
        <p:nvGrpSpPr>
          <p:cNvPr id="298" name="Google Shape;298;p33"/>
          <p:cNvGrpSpPr/>
          <p:nvPr/>
        </p:nvGrpSpPr>
        <p:grpSpPr>
          <a:xfrm>
            <a:off x="1371600" y="5486400"/>
            <a:ext cx="5726112" cy="457200"/>
            <a:chOff x="422" y="3792"/>
            <a:chExt cx="3607" cy="288"/>
          </a:xfrm>
        </p:grpSpPr>
        <p:sp>
          <p:nvSpPr>
            <p:cNvPr id="299" name="Google Shape;299;p33"/>
            <p:cNvSpPr txBox="1"/>
            <p:nvPr/>
          </p:nvSpPr>
          <p:spPr>
            <a:xfrm>
              <a:off x="422" y="3792"/>
              <a:ext cx="968" cy="288"/>
            </a:xfrm>
            <a:prstGeom prst="rect">
              <a:avLst/>
            </a:prstGeom>
            <a:solidFill>
              <a:schemeClr val="accent1">
                <a:alpha val="49803"/>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Katakana</a:t>
              </a:r>
              <a:endParaRPr/>
            </a:p>
          </p:txBody>
        </p:sp>
        <p:sp>
          <p:nvSpPr>
            <p:cNvPr id="300" name="Google Shape;300;p33"/>
            <p:cNvSpPr txBox="1"/>
            <p:nvPr/>
          </p:nvSpPr>
          <p:spPr>
            <a:xfrm>
              <a:off x="1499" y="3792"/>
              <a:ext cx="949" cy="288"/>
            </a:xfrm>
            <a:prstGeom prst="rect">
              <a:avLst/>
            </a:prstGeom>
            <a:solidFill>
              <a:schemeClr val="accent1">
                <a:alpha val="49803"/>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Hiragana</a:t>
              </a:r>
              <a:endParaRPr/>
            </a:p>
          </p:txBody>
        </p:sp>
        <p:sp>
          <p:nvSpPr>
            <p:cNvPr id="301" name="Google Shape;301;p33"/>
            <p:cNvSpPr txBox="1"/>
            <p:nvPr/>
          </p:nvSpPr>
          <p:spPr>
            <a:xfrm>
              <a:off x="2603" y="3792"/>
              <a:ext cx="580" cy="288"/>
            </a:xfrm>
            <a:prstGeom prst="rect">
              <a:avLst/>
            </a:prstGeom>
            <a:solidFill>
              <a:schemeClr val="accent1">
                <a:alpha val="49803"/>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Kanji</a:t>
              </a:r>
              <a:endParaRPr/>
            </a:p>
          </p:txBody>
        </p:sp>
        <p:sp>
          <p:nvSpPr>
            <p:cNvPr id="302" name="Google Shape;302;p33"/>
            <p:cNvSpPr txBox="1"/>
            <p:nvPr/>
          </p:nvSpPr>
          <p:spPr>
            <a:xfrm>
              <a:off x="3275" y="3792"/>
              <a:ext cx="754" cy="288"/>
            </a:xfrm>
            <a:prstGeom prst="rect">
              <a:avLst/>
            </a:prstGeom>
            <a:solidFill>
              <a:schemeClr val="accent1">
                <a:alpha val="49803"/>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Romaji</a:t>
              </a:r>
              <a:endParaRPr/>
            </a:p>
          </p:txBody>
        </p:sp>
      </p:grpSp>
      <p:sp>
        <p:nvSpPr>
          <p:cNvPr id="303" name="Google Shape;303;p33"/>
          <p:cNvSpPr txBox="1"/>
          <p:nvPr/>
        </p:nvSpPr>
        <p:spPr>
          <a:xfrm>
            <a:off x="609600" y="4876800"/>
            <a:ext cx="1447800" cy="46196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304" name="Google Shape;304;p33"/>
          <p:cNvCxnSpPr/>
          <p:nvPr/>
        </p:nvCxnSpPr>
        <p:spPr>
          <a:xfrm flipH="1" rot="5400000">
            <a:off x="1662906" y="5009356"/>
            <a:ext cx="147637" cy="806450"/>
          </a:xfrm>
          <a:prstGeom prst="straightConnector1">
            <a:avLst/>
          </a:prstGeom>
          <a:noFill/>
          <a:ln cap="flat" cmpd="sng" w="9525">
            <a:solidFill>
              <a:schemeClr val="dk1"/>
            </a:solidFill>
            <a:prstDash val="solid"/>
            <a:miter lim="800000"/>
            <a:headEnd len="med" w="med" type="none"/>
            <a:tailEnd len="med" w="med" type="triangle"/>
          </a:ln>
        </p:spPr>
      </p:cxnSp>
      <p:sp>
        <p:nvSpPr>
          <p:cNvPr id="305" name="Google Shape;305;p33"/>
          <p:cNvSpPr txBox="1"/>
          <p:nvPr/>
        </p:nvSpPr>
        <p:spPr>
          <a:xfrm>
            <a:off x="4343400" y="4876800"/>
            <a:ext cx="533400" cy="46196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306" name="Google Shape;306;p33"/>
          <p:cNvCxnSpPr/>
          <p:nvPr/>
        </p:nvCxnSpPr>
        <p:spPr>
          <a:xfrm rot="-5400000">
            <a:off x="4148137" y="5024437"/>
            <a:ext cx="147637" cy="776287"/>
          </a:xfrm>
          <a:prstGeom prst="straightConnector1">
            <a:avLst/>
          </a:prstGeom>
          <a:noFill/>
          <a:ln cap="flat" cmpd="sng" w="9525">
            <a:solidFill>
              <a:schemeClr val="dk1"/>
            </a:solidFill>
            <a:prstDash val="solid"/>
            <a:miter lim="800000"/>
            <a:headEnd len="med" w="med" type="none"/>
            <a:tailEnd len="med" w="med" type="triangle"/>
          </a:ln>
        </p:spPr>
      </p:cxnSp>
      <p:sp>
        <p:nvSpPr>
          <p:cNvPr id="307" name="Google Shape;307;p33"/>
          <p:cNvSpPr txBox="1"/>
          <p:nvPr/>
        </p:nvSpPr>
        <p:spPr>
          <a:xfrm>
            <a:off x="4876800" y="4876800"/>
            <a:ext cx="609600" cy="46196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308" name="Google Shape;308;p33"/>
          <p:cNvCxnSpPr/>
          <p:nvPr/>
        </p:nvCxnSpPr>
        <p:spPr>
          <a:xfrm flipH="1" rot="5400000">
            <a:off x="5164137" y="5356225"/>
            <a:ext cx="147637" cy="112712"/>
          </a:xfrm>
          <a:prstGeom prst="straightConnector1">
            <a:avLst/>
          </a:prstGeom>
          <a:noFill/>
          <a:ln cap="flat" cmpd="sng" w="9525">
            <a:solidFill>
              <a:schemeClr val="dk1"/>
            </a:solidFill>
            <a:prstDash val="solid"/>
            <a:miter lim="800000"/>
            <a:headEnd len="med" w="med" type="none"/>
            <a:tailEnd len="med" w="med" type="triangle"/>
          </a:ln>
        </p:spPr>
      </p:cxnSp>
      <p:sp>
        <p:nvSpPr>
          <p:cNvPr id="309" name="Google Shape;309;p33"/>
          <p:cNvSpPr txBox="1"/>
          <p:nvPr/>
        </p:nvSpPr>
        <p:spPr>
          <a:xfrm>
            <a:off x="6629400" y="4876800"/>
            <a:ext cx="2286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310" name="Google Shape;310;p33"/>
          <p:cNvCxnSpPr/>
          <p:nvPr/>
        </p:nvCxnSpPr>
        <p:spPr>
          <a:xfrm rot="-5400000">
            <a:off x="6507162" y="5249862"/>
            <a:ext cx="228600" cy="244475"/>
          </a:xfrm>
          <a:prstGeom prst="straightConnector1">
            <a:avLst/>
          </a:prstGeom>
          <a:noFill/>
          <a:ln cap="flat" cmpd="sng" w="9525">
            <a:solidFill>
              <a:schemeClr val="dk1"/>
            </a:solidFill>
            <a:prstDash val="solid"/>
            <a:miter lim="800000"/>
            <a:headEnd len="med" w="med" type="none"/>
            <a:tailEnd len="med" w="med" type="triangle"/>
          </a:ln>
        </p:spPr>
      </p:cxnSp>
      <p:sp>
        <p:nvSpPr>
          <p:cNvPr id="311" name="Google Shape;311;p33"/>
          <p:cNvSpPr txBox="1"/>
          <p:nvPr/>
        </p:nvSpPr>
        <p:spPr>
          <a:xfrm>
            <a:off x="757237" y="6172200"/>
            <a:ext cx="73199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End-user can express query entirely in hiragana!</a:t>
            </a:r>
            <a:endParaRPr/>
          </a:p>
        </p:txBody>
      </p:sp>
      <p:grpSp>
        <p:nvGrpSpPr>
          <p:cNvPr id="312" name="Google Shape;312;p33"/>
          <p:cNvGrpSpPr/>
          <p:nvPr/>
        </p:nvGrpSpPr>
        <p:grpSpPr>
          <a:xfrm>
            <a:off x="6629400" y="4724400"/>
            <a:ext cx="1447800" cy="228600"/>
            <a:chOff x="4176" y="3168"/>
            <a:chExt cx="912" cy="144"/>
          </a:xfrm>
        </p:grpSpPr>
        <p:cxnSp>
          <p:nvCxnSpPr>
            <p:cNvPr id="313" name="Google Shape;313;p33"/>
            <p:cNvCxnSpPr/>
            <p:nvPr/>
          </p:nvCxnSpPr>
          <p:spPr>
            <a:xfrm>
              <a:off x="4176" y="3168"/>
              <a:ext cx="0" cy="144"/>
            </a:xfrm>
            <a:prstGeom prst="straightConnector1">
              <a:avLst/>
            </a:prstGeom>
            <a:noFill/>
            <a:ln cap="flat" cmpd="sng" w="9525">
              <a:solidFill>
                <a:schemeClr val="dk1"/>
              </a:solidFill>
              <a:prstDash val="solid"/>
              <a:miter lim="800000"/>
              <a:headEnd len="med" w="med" type="none"/>
              <a:tailEnd len="med" w="med" type="triangle"/>
            </a:ln>
          </p:spPr>
        </p:cxnSp>
        <p:cxnSp>
          <p:nvCxnSpPr>
            <p:cNvPr id="314" name="Google Shape;314;p33"/>
            <p:cNvCxnSpPr/>
            <p:nvPr/>
          </p:nvCxnSpPr>
          <p:spPr>
            <a:xfrm>
              <a:off x="4176" y="3168"/>
              <a:ext cx="912" cy="144"/>
            </a:xfrm>
            <a:prstGeom prst="straightConnector1">
              <a:avLst/>
            </a:prstGeom>
            <a:noFill/>
            <a:ln cap="flat" cmpd="sng" w="9525">
              <a:solidFill>
                <a:schemeClr val="dk1"/>
              </a:solidFill>
              <a:prstDash val="solid"/>
              <a:miter lim="800000"/>
              <a:headEnd len="med" w="med" type="none"/>
              <a:tailEnd len="med" w="med" type="triangle"/>
            </a:ln>
          </p:spPr>
        </p:cxnSp>
      </p:grpSp>
      <p:sp>
        <p:nvSpPr>
          <p:cNvPr id="315" name="Google Shape;315;p33"/>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Tokenization: language issues</a:t>
            </a:r>
            <a:endParaRPr/>
          </a:p>
        </p:txBody>
      </p:sp>
      <p:sp>
        <p:nvSpPr>
          <p:cNvPr id="321" name="Google Shape;321;p3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437085"/>
              </a:buClr>
              <a:buSzPts val="2800"/>
              <a:buFont typeface="Noto Sans Symbols"/>
              <a:buChar char="▪"/>
            </a:pPr>
            <a:r>
              <a:rPr b="0" i="0" lang="en-US" sz="2800" u="none" cap="none" strike="noStrike">
                <a:solidFill>
                  <a:schemeClr val="dk1"/>
                </a:solidFill>
                <a:latin typeface="Calibri"/>
                <a:ea typeface="Calibri"/>
                <a:cs typeface="Calibri"/>
                <a:sym typeface="Calibri"/>
              </a:rPr>
              <a:t>Arabic (or Hebrew) is basically written right to left, but with certain items like numbers written left to right</a:t>
            </a:r>
            <a:endParaRPr/>
          </a:p>
          <a:p>
            <a:pPr indent="-342900" lvl="0" marL="342900" marR="0" rtl="0" algn="l">
              <a:lnSpc>
                <a:spcPct val="100000"/>
              </a:lnSpc>
              <a:spcBef>
                <a:spcPts val="560"/>
              </a:spcBef>
              <a:spcAft>
                <a:spcPts val="0"/>
              </a:spcAft>
              <a:buClr>
                <a:srgbClr val="437085"/>
              </a:buClr>
              <a:buSzPts val="2800"/>
              <a:buFont typeface="Noto Sans Symbols"/>
              <a:buChar char="▪"/>
            </a:pPr>
            <a:r>
              <a:rPr b="0" i="0" lang="en-US" sz="2800" u="none" cap="none" strike="noStrike">
                <a:solidFill>
                  <a:schemeClr val="dk1"/>
                </a:solidFill>
                <a:latin typeface="Calibri"/>
                <a:ea typeface="Calibri"/>
                <a:cs typeface="Calibri"/>
                <a:sym typeface="Calibri"/>
              </a:rPr>
              <a:t>Words are separated, but letter forms within a word form complex ligatures</a:t>
            </a:r>
            <a:endParaRPr/>
          </a:p>
          <a:p>
            <a:pPr indent="-165100" lvl="0" marL="342900" marR="0" rtl="0" algn="l">
              <a:lnSpc>
                <a:spcPct val="100000"/>
              </a:lnSpc>
              <a:spcBef>
                <a:spcPts val="560"/>
              </a:spcBef>
              <a:spcAft>
                <a:spcPts val="0"/>
              </a:spcAft>
              <a:buClr>
                <a:srgbClr val="437085"/>
              </a:buClr>
              <a:buSzPts val="2800"/>
              <a:buFont typeface="Noto Sans Symbols"/>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rgbClr val="437085"/>
              </a:buClr>
              <a:buSzPts val="2800"/>
              <a:buFont typeface="Noto Sans Symbols"/>
              <a:buChar char="▪"/>
            </a:pPr>
            <a:r>
              <a:rPr b="0" i="0" lang="en-US" sz="2800" u="none" cap="none" strike="noStrike">
                <a:solidFill>
                  <a:schemeClr val="dk1"/>
                </a:solidFill>
                <a:latin typeface="Calibri"/>
                <a:ea typeface="Calibri"/>
                <a:cs typeface="Calibri"/>
                <a:sym typeface="Calibri"/>
              </a:rPr>
              <a:t>                  		         ←  →    ← →                         ← start</a:t>
            </a:r>
            <a:endParaRPr/>
          </a:p>
          <a:p>
            <a:pPr indent="-342900" lvl="0" marL="342900" marR="0" rtl="0" algn="l">
              <a:lnSpc>
                <a:spcPct val="100000"/>
              </a:lnSpc>
              <a:spcBef>
                <a:spcPts val="560"/>
              </a:spcBef>
              <a:spcAft>
                <a:spcPts val="0"/>
              </a:spcAft>
              <a:buClr>
                <a:srgbClr val="437085"/>
              </a:buClr>
              <a:buSzPts val="2800"/>
              <a:buFont typeface="Noto Sans Symbols"/>
              <a:buChar char="▪"/>
            </a:pPr>
            <a:r>
              <a:rPr b="0" i="0" lang="en-US" sz="2800" u="none" cap="none" strike="noStrike">
                <a:solidFill>
                  <a:schemeClr val="dk1"/>
                </a:solidFill>
                <a:latin typeface="Calibri"/>
                <a:ea typeface="Calibri"/>
                <a:cs typeface="Calibri"/>
                <a:sym typeface="Calibri"/>
              </a:rPr>
              <a:t>‘Algeria achieved its independence in 1962 after 132 years of French occupation.’</a:t>
            </a:r>
            <a:endParaRPr/>
          </a:p>
          <a:p>
            <a:pPr indent="-342900" lvl="0" marL="342900" marR="0" rtl="0" algn="l">
              <a:lnSpc>
                <a:spcPct val="100000"/>
              </a:lnSpc>
              <a:spcBef>
                <a:spcPts val="480"/>
              </a:spcBef>
              <a:spcAft>
                <a:spcPts val="0"/>
              </a:spcAft>
              <a:buClr>
                <a:srgbClr val="437085"/>
              </a:buClr>
              <a:buSzPts val="2400"/>
              <a:buFont typeface="Noto Sans Symbols"/>
              <a:buChar char="▪"/>
            </a:pPr>
            <a:r>
              <a:rPr b="0" i="0" lang="en-US" sz="2400" u="none" cap="none" strike="noStrike">
                <a:solidFill>
                  <a:schemeClr val="dk1"/>
                </a:solidFill>
                <a:latin typeface="Calibri"/>
                <a:ea typeface="Calibri"/>
                <a:cs typeface="Calibri"/>
                <a:sym typeface="Calibri"/>
              </a:rPr>
              <a:t>With Unicode, the surface presentation is complex, but the stored form is  straightforward</a:t>
            </a:r>
            <a:endParaRPr/>
          </a:p>
          <a:p>
            <a:pPr indent="-190500" lvl="0" marL="342900" marR="0" rtl="0" algn="l">
              <a:spcBef>
                <a:spcPts val="480"/>
              </a:spcBef>
              <a:spcAft>
                <a:spcPts val="0"/>
              </a:spcAft>
              <a:buClr>
                <a:srgbClr val="437085"/>
              </a:buClr>
              <a:buSzPts val="2400"/>
              <a:buFont typeface="Noto Sans Symbols"/>
              <a:buNone/>
            </a:pPr>
            <a:r>
              <a:t/>
            </a:r>
            <a:endParaRPr b="0" i="0" sz="2400" u="none">
              <a:solidFill>
                <a:schemeClr val="dk1"/>
              </a:solidFill>
              <a:latin typeface="Calibri"/>
              <a:ea typeface="Calibri"/>
              <a:cs typeface="Calibri"/>
              <a:sym typeface="Calibri"/>
            </a:endParaRPr>
          </a:p>
        </p:txBody>
      </p:sp>
      <p:pic>
        <p:nvPicPr>
          <p:cNvPr id="322" name="Google Shape;322;p34"/>
          <p:cNvPicPr preferRelativeResize="0"/>
          <p:nvPr/>
        </p:nvPicPr>
        <p:blipFill rotWithShape="1">
          <a:blip r:embed="rId3">
            <a:alphaModFix/>
          </a:blip>
          <a:srcRect b="0" l="0" r="0" t="0"/>
          <a:stretch/>
        </p:blipFill>
        <p:spPr>
          <a:xfrm>
            <a:off x="914400" y="3962400"/>
            <a:ext cx="7620000" cy="436562"/>
          </a:xfrm>
          <a:prstGeom prst="rect">
            <a:avLst/>
          </a:prstGeom>
          <a:noFill/>
          <a:ln>
            <a:noFill/>
          </a:ln>
        </p:spPr>
      </p:pic>
      <p:sp>
        <p:nvSpPr>
          <p:cNvPr id="323" name="Google Shape;323;p34"/>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ph idx="1" type="subTitle"/>
          </p:nvPr>
        </p:nvSpPr>
        <p:spPr>
          <a:xfrm>
            <a:off x="1371600" y="3886200"/>
            <a:ext cx="6400800" cy="2362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800"/>
              <a:buNone/>
            </a:pPr>
            <a:r>
              <a:rPr b="0" i="0" lang="en-US" sz="2800" u="none">
                <a:solidFill>
                  <a:srgbClr val="437085"/>
                </a:solidFill>
                <a:latin typeface="Calibri"/>
                <a:ea typeface="Calibri"/>
                <a:cs typeface="Calibri"/>
                <a:sym typeface="Calibri"/>
              </a:rPr>
              <a:t>Terms</a:t>
            </a:r>
            <a:endParaRPr/>
          </a:p>
          <a:p>
            <a:pPr indent="0" lvl="0" marL="0" rtl="0" algn="ctr">
              <a:lnSpc>
                <a:spcPct val="100000"/>
              </a:lnSpc>
              <a:spcBef>
                <a:spcPts val="560"/>
              </a:spcBef>
              <a:spcAft>
                <a:spcPts val="0"/>
              </a:spcAft>
              <a:buSzPts val="2800"/>
              <a:buNone/>
            </a:pPr>
            <a:r>
              <a:rPr b="0" i="0" lang="en-US" sz="2800" u="none">
                <a:solidFill>
                  <a:srgbClr val="437085"/>
                </a:solidFill>
                <a:latin typeface="Calibri"/>
                <a:ea typeface="Calibri"/>
                <a:cs typeface="Calibri"/>
                <a:sym typeface="Calibri"/>
              </a:rPr>
              <a:t>The things indexed in an IR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Stop words</a:t>
            </a:r>
            <a:endParaRPr/>
          </a:p>
        </p:txBody>
      </p:sp>
      <p:sp>
        <p:nvSpPr>
          <p:cNvPr id="335" name="Google Shape;335;p36"/>
          <p:cNvSpPr txBox="1"/>
          <p:nvPr>
            <p:ph idx="1" type="body"/>
          </p:nvPr>
        </p:nvSpPr>
        <p:spPr>
          <a:xfrm>
            <a:off x="685800" y="1752600"/>
            <a:ext cx="80010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With a stop list, you exclude from the dictionary entirely the commonest words. Intuition:</a:t>
            </a:r>
            <a:endParaRPr/>
          </a:p>
          <a:p>
            <a:pPr indent="-285750" lvl="1" marL="742950" rtl="0" algn="l">
              <a:lnSpc>
                <a:spcPct val="100000"/>
              </a:lnSpc>
              <a:spcBef>
                <a:spcPts val="400"/>
              </a:spcBef>
              <a:spcAft>
                <a:spcPts val="0"/>
              </a:spcAft>
              <a:buClr>
                <a:srgbClr val="357E69"/>
              </a:buClr>
              <a:buSzPts val="2000"/>
              <a:buFont typeface="Noto Sans Symbols"/>
              <a:buChar char="▪"/>
            </a:pPr>
            <a:r>
              <a:rPr b="0" i="0" lang="en-US" sz="2000" u="none">
                <a:solidFill>
                  <a:schemeClr val="dk1"/>
                </a:solidFill>
                <a:latin typeface="Calibri"/>
                <a:ea typeface="Calibri"/>
                <a:cs typeface="Calibri"/>
                <a:sym typeface="Calibri"/>
              </a:rPr>
              <a:t>They have little semantic content: </a:t>
            </a:r>
            <a:r>
              <a:rPr b="0" i="1" lang="en-US" sz="2000" u="none">
                <a:solidFill>
                  <a:schemeClr val="dk1"/>
                </a:solidFill>
                <a:latin typeface="Calibri"/>
                <a:ea typeface="Calibri"/>
                <a:cs typeface="Calibri"/>
                <a:sym typeface="Calibri"/>
              </a:rPr>
              <a:t>the, a, and, to, be</a:t>
            </a:r>
            <a:endParaRPr/>
          </a:p>
          <a:p>
            <a:pPr indent="-285750" lvl="1" marL="742950" rtl="0" algn="l">
              <a:lnSpc>
                <a:spcPct val="100000"/>
              </a:lnSpc>
              <a:spcBef>
                <a:spcPts val="400"/>
              </a:spcBef>
              <a:spcAft>
                <a:spcPts val="0"/>
              </a:spcAft>
              <a:buClr>
                <a:srgbClr val="357E69"/>
              </a:buClr>
              <a:buSzPts val="2000"/>
              <a:buFont typeface="Noto Sans Symbols"/>
              <a:buChar char="▪"/>
            </a:pPr>
            <a:r>
              <a:rPr b="0" i="0" lang="en-US" sz="2000" u="none">
                <a:solidFill>
                  <a:schemeClr val="dk1"/>
                </a:solidFill>
                <a:latin typeface="Calibri"/>
                <a:ea typeface="Calibri"/>
                <a:cs typeface="Calibri"/>
                <a:sym typeface="Calibri"/>
              </a:rPr>
              <a:t>There are a lot of them: ~30% of postings for top 30 words</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But the trend is away from doing this:</a:t>
            </a:r>
            <a:endParaRPr/>
          </a:p>
          <a:p>
            <a:pPr indent="-285750" lvl="1" marL="742950" rtl="0" algn="l">
              <a:lnSpc>
                <a:spcPct val="100000"/>
              </a:lnSpc>
              <a:spcBef>
                <a:spcPts val="400"/>
              </a:spcBef>
              <a:spcAft>
                <a:spcPts val="0"/>
              </a:spcAft>
              <a:buClr>
                <a:srgbClr val="357E69"/>
              </a:buClr>
              <a:buSzPts val="2000"/>
              <a:buFont typeface="Noto Sans Symbols"/>
              <a:buChar char="▪"/>
            </a:pPr>
            <a:r>
              <a:rPr b="0" i="0" lang="en-US" sz="2000" u="none">
                <a:solidFill>
                  <a:schemeClr val="dk1"/>
                </a:solidFill>
                <a:latin typeface="Calibri"/>
                <a:ea typeface="Calibri"/>
                <a:cs typeface="Calibri"/>
                <a:sym typeface="Calibri"/>
              </a:rPr>
              <a:t>Good compression techniques (IIR 5) means the space for including stop words in a system is very small</a:t>
            </a:r>
            <a:endParaRPr/>
          </a:p>
          <a:p>
            <a:pPr indent="-285750" lvl="1" marL="742950" rtl="0" algn="l">
              <a:lnSpc>
                <a:spcPct val="100000"/>
              </a:lnSpc>
              <a:spcBef>
                <a:spcPts val="400"/>
              </a:spcBef>
              <a:spcAft>
                <a:spcPts val="0"/>
              </a:spcAft>
              <a:buClr>
                <a:srgbClr val="357E69"/>
              </a:buClr>
              <a:buSzPts val="2000"/>
              <a:buFont typeface="Noto Sans Symbols"/>
              <a:buChar char="▪"/>
            </a:pPr>
            <a:r>
              <a:rPr b="0" i="0" lang="en-US" sz="2000" u="none">
                <a:solidFill>
                  <a:schemeClr val="dk1"/>
                </a:solidFill>
                <a:latin typeface="Calibri"/>
                <a:ea typeface="Calibri"/>
                <a:cs typeface="Calibri"/>
                <a:sym typeface="Calibri"/>
              </a:rPr>
              <a:t>Good query optimization techniques (IIR 7) mean you pay little at query time for including stop words.</a:t>
            </a:r>
            <a:endParaRPr/>
          </a:p>
          <a:p>
            <a:pPr indent="-285750" lvl="1" marL="742950" rtl="0" algn="l">
              <a:lnSpc>
                <a:spcPct val="100000"/>
              </a:lnSpc>
              <a:spcBef>
                <a:spcPts val="400"/>
              </a:spcBef>
              <a:spcAft>
                <a:spcPts val="0"/>
              </a:spcAft>
              <a:buClr>
                <a:srgbClr val="357E69"/>
              </a:buClr>
              <a:buSzPts val="2000"/>
              <a:buFont typeface="Noto Sans Symbols"/>
              <a:buChar char="▪"/>
            </a:pPr>
            <a:r>
              <a:rPr b="0" i="0" lang="en-US" sz="2000" u="none">
                <a:solidFill>
                  <a:schemeClr val="dk1"/>
                </a:solidFill>
                <a:latin typeface="Calibri"/>
                <a:ea typeface="Calibri"/>
                <a:cs typeface="Calibri"/>
                <a:sym typeface="Calibri"/>
              </a:rPr>
              <a:t>You need them for:</a:t>
            </a:r>
            <a:endParaRPr/>
          </a:p>
          <a:p>
            <a:pPr indent="-228600" lvl="2" marL="1143000" rtl="0" algn="l">
              <a:lnSpc>
                <a:spcPct val="100000"/>
              </a:lnSpc>
              <a:spcBef>
                <a:spcPts val="360"/>
              </a:spcBef>
              <a:spcAft>
                <a:spcPts val="0"/>
              </a:spcAft>
              <a:buClr>
                <a:srgbClr val="918BA3"/>
              </a:buClr>
              <a:buSzPts val="1800"/>
              <a:buFont typeface="Noto Sans Symbols"/>
              <a:buChar char="▪"/>
            </a:pPr>
            <a:r>
              <a:rPr b="0" i="0" lang="en-US" sz="1800" u="none">
                <a:solidFill>
                  <a:schemeClr val="dk1"/>
                </a:solidFill>
                <a:latin typeface="Calibri"/>
                <a:ea typeface="Calibri"/>
                <a:cs typeface="Calibri"/>
                <a:sym typeface="Calibri"/>
              </a:rPr>
              <a:t>Phrase queries: “King of Denmark”</a:t>
            </a:r>
            <a:endParaRPr/>
          </a:p>
          <a:p>
            <a:pPr indent="-228600" lvl="2" marL="1143000" rtl="0" algn="l">
              <a:lnSpc>
                <a:spcPct val="100000"/>
              </a:lnSpc>
              <a:spcBef>
                <a:spcPts val="360"/>
              </a:spcBef>
              <a:spcAft>
                <a:spcPts val="0"/>
              </a:spcAft>
              <a:buClr>
                <a:srgbClr val="918BA3"/>
              </a:buClr>
              <a:buSzPts val="1800"/>
              <a:buFont typeface="Noto Sans Symbols"/>
              <a:buChar char="▪"/>
            </a:pPr>
            <a:r>
              <a:rPr b="0" i="0" lang="en-US" sz="1800" u="none">
                <a:solidFill>
                  <a:schemeClr val="dk1"/>
                </a:solidFill>
                <a:latin typeface="Calibri"/>
                <a:ea typeface="Calibri"/>
                <a:cs typeface="Calibri"/>
                <a:sym typeface="Calibri"/>
              </a:rPr>
              <a:t>Various song titles, etc.: “Let it be”, “To be or not to be”</a:t>
            </a:r>
            <a:endParaRPr/>
          </a:p>
          <a:p>
            <a:pPr indent="-228600" lvl="2" marL="1143000" rtl="0" algn="l">
              <a:lnSpc>
                <a:spcPct val="100000"/>
              </a:lnSpc>
              <a:spcBef>
                <a:spcPts val="360"/>
              </a:spcBef>
              <a:spcAft>
                <a:spcPts val="0"/>
              </a:spcAft>
              <a:buClr>
                <a:srgbClr val="918BA3"/>
              </a:buClr>
              <a:buSzPts val="1800"/>
              <a:buFont typeface="Noto Sans Symbols"/>
              <a:buChar char="▪"/>
            </a:pPr>
            <a:r>
              <a:rPr b="0" i="0" lang="en-US" sz="1800" u="none">
                <a:solidFill>
                  <a:schemeClr val="dk1"/>
                </a:solidFill>
                <a:latin typeface="Calibri"/>
                <a:ea typeface="Calibri"/>
                <a:cs typeface="Calibri"/>
                <a:sym typeface="Calibri"/>
              </a:rPr>
              <a:t>“Relational” queries: “flights to London”</a:t>
            </a:r>
            <a:endParaRPr/>
          </a:p>
        </p:txBody>
      </p:sp>
      <p:sp>
        <p:nvSpPr>
          <p:cNvPr id="336" name="Google Shape;336;p36"/>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Normalization to terms</a:t>
            </a:r>
            <a:endParaRPr/>
          </a:p>
        </p:txBody>
      </p:sp>
      <p:sp>
        <p:nvSpPr>
          <p:cNvPr id="342" name="Google Shape;342;p3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We may need to “normalize” words in indexed text as well as query words into the same form</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We want to match </a:t>
            </a:r>
            <a:r>
              <a:rPr b="1" i="1" lang="en-US" sz="2400" u="none">
                <a:solidFill>
                  <a:schemeClr val="dk1"/>
                </a:solidFill>
                <a:latin typeface="Calibri"/>
                <a:ea typeface="Calibri"/>
                <a:cs typeface="Calibri"/>
                <a:sym typeface="Calibri"/>
              </a:rPr>
              <a:t>U.S.A.</a:t>
            </a:r>
            <a:r>
              <a:rPr b="0" i="0" lang="en-US" sz="2400" u="none">
                <a:solidFill>
                  <a:schemeClr val="dk1"/>
                </a:solidFill>
                <a:latin typeface="Calibri"/>
                <a:ea typeface="Calibri"/>
                <a:cs typeface="Calibri"/>
                <a:sym typeface="Calibri"/>
              </a:rPr>
              <a:t> and </a:t>
            </a:r>
            <a:r>
              <a:rPr b="1" i="1" lang="en-US" sz="2400" u="none">
                <a:solidFill>
                  <a:schemeClr val="dk1"/>
                </a:solidFill>
                <a:latin typeface="Calibri"/>
                <a:ea typeface="Calibri"/>
                <a:cs typeface="Calibri"/>
                <a:sym typeface="Calibri"/>
              </a:rPr>
              <a:t>USA</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Result is terms: a </a:t>
            </a:r>
            <a:r>
              <a:rPr b="0" i="0" lang="en-US" sz="2800" u="none">
                <a:solidFill>
                  <a:srgbClr val="139CB7"/>
                </a:solidFill>
                <a:latin typeface="Calibri"/>
                <a:ea typeface="Calibri"/>
                <a:cs typeface="Calibri"/>
                <a:sym typeface="Calibri"/>
              </a:rPr>
              <a:t>term</a:t>
            </a:r>
            <a:r>
              <a:rPr b="0" i="0" lang="en-US" sz="2800" u="none">
                <a:solidFill>
                  <a:schemeClr val="dk1"/>
                </a:solidFill>
                <a:latin typeface="Calibri"/>
                <a:ea typeface="Calibri"/>
                <a:cs typeface="Calibri"/>
                <a:sym typeface="Calibri"/>
              </a:rPr>
              <a:t> is a (normalized) word type, which is an entry in our IR system dictionary</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We most commonly implicitly define equivalence classes of terms by, e.g., </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deleting periods to form a term</a:t>
            </a:r>
            <a:endParaRPr/>
          </a:p>
          <a:p>
            <a:pPr indent="-228600" lvl="2" marL="1143000" rtl="0" algn="l">
              <a:lnSpc>
                <a:spcPct val="100000"/>
              </a:lnSpc>
              <a:spcBef>
                <a:spcPts val="360"/>
              </a:spcBef>
              <a:spcAft>
                <a:spcPts val="0"/>
              </a:spcAft>
              <a:buClr>
                <a:srgbClr val="918BA3"/>
              </a:buClr>
              <a:buSzPts val="1800"/>
              <a:buFont typeface="Noto Sans Symbols"/>
              <a:buChar char="▪"/>
            </a:pPr>
            <a:r>
              <a:rPr b="1" i="1" lang="en-US" sz="1800" u="none">
                <a:solidFill>
                  <a:schemeClr val="dk1"/>
                </a:solidFill>
                <a:latin typeface="Calibri"/>
                <a:ea typeface="Calibri"/>
                <a:cs typeface="Calibri"/>
                <a:sym typeface="Calibri"/>
              </a:rPr>
              <a:t>U.S.A.</a:t>
            </a:r>
            <a:r>
              <a:rPr b="1" i="0" lang="en-US" sz="1800" u="none">
                <a:solidFill>
                  <a:schemeClr val="dk1"/>
                </a:solidFill>
                <a:latin typeface="Calibri"/>
                <a:ea typeface="Calibri"/>
                <a:cs typeface="Calibri"/>
                <a:sym typeface="Calibri"/>
              </a:rPr>
              <a:t>,</a:t>
            </a:r>
            <a:r>
              <a:rPr b="0" i="0" lang="en-US" sz="1800" u="none">
                <a:solidFill>
                  <a:schemeClr val="dk1"/>
                </a:solidFill>
                <a:latin typeface="Calibri"/>
                <a:ea typeface="Calibri"/>
                <a:cs typeface="Calibri"/>
                <a:sym typeface="Calibri"/>
              </a:rPr>
              <a:t> </a:t>
            </a:r>
            <a:r>
              <a:rPr b="1" i="1" lang="en-US" sz="1800" u="none">
                <a:solidFill>
                  <a:schemeClr val="dk1"/>
                </a:solidFill>
                <a:latin typeface="Calibri"/>
                <a:ea typeface="Calibri"/>
                <a:cs typeface="Calibri"/>
                <a:sym typeface="Calibri"/>
              </a:rPr>
              <a:t>USA  </a:t>
            </a:r>
            <a:r>
              <a:rPr b="1" i="1" lang="en-US" sz="1800" u="none">
                <a:solidFill>
                  <a:schemeClr val="dk1"/>
                </a:solidFill>
                <a:latin typeface="Noto Sans Symbols"/>
                <a:ea typeface="Noto Sans Symbols"/>
                <a:cs typeface="Noto Sans Symbols"/>
                <a:sym typeface="Noto Sans Symbols"/>
              </a:rPr>
              <a:t>⎝</a:t>
            </a:r>
            <a:r>
              <a:rPr b="1" i="1" lang="en-US" sz="1800" u="none">
                <a:solidFill>
                  <a:schemeClr val="dk1"/>
                </a:solidFill>
                <a:latin typeface="Calibri"/>
                <a:ea typeface="Calibri"/>
                <a:cs typeface="Calibri"/>
                <a:sym typeface="Calibri"/>
              </a:rPr>
              <a:t>  USA</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deleting hyphens to form a term</a:t>
            </a:r>
            <a:endParaRPr/>
          </a:p>
          <a:p>
            <a:pPr indent="-228600" lvl="2" marL="1143000" rtl="0" algn="l">
              <a:lnSpc>
                <a:spcPct val="100000"/>
              </a:lnSpc>
              <a:spcBef>
                <a:spcPts val="360"/>
              </a:spcBef>
              <a:spcAft>
                <a:spcPts val="0"/>
              </a:spcAft>
              <a:buClr>
                <a:srgbClr val="918BA3"/>
              </a:buClr>
              <a:buSzPts val="1800"/>
              <a:buFont typeface="Noto Sans Symbols"/>
              <a:buChar char="▪"/>
            </a:pPr>
            <a:r>
              <a:rPr b="1" i="1" lang="en-US" sz="1800" u="none">
                <a:solidFill>
                  <a:schemeClr val="dk1"/>
                </a:solidFill>
                <a:latin typeface="Calibri"/>
                <a:ea typeface="Calibri"/>
                <a:cs typeface="Calibri"/>
                <a:sym typeface="Calibri"/>
              </a:rPr>
              <a:t>anti-discriminatory, antidiscriminatory  </a:t>
            </a:r>
            <a:r>
              <a:rPr b="1" i="1" lang="en-US" sz="1800" u="none">
                <a:solidFill>
                  <a:schemeClr val="dk1"/>
                </a:solidFill>
                <a:latin typeface="Noto Sans Symbols"/>
                <a:ea typeface="Noto Sans Symbols"/>
                <a:cs typeface="Noto Sans Symbols"/>
                <a:sym typeface="Noto Sans Symbols"/>
              </a:rPr>
              <a:t>⎝</a:t>
            </a:r>
            <a:r>
              <a:rPr b="1" i="1" lang="en-US" sz="1800" u="none">
                <a:solidFill>
                  <a:schemeClr val="dk1"/>
                </a:solidFill>
                <a:latin typeface="Calibri"/>
                <a:ea typeface="Calibri"/>
                <a:cs typeface="Calibri"/>
                <a:sym typeface="Calibri"/>
              </a:rPr>
              <a:t>  antidiscriminatory</a:t>
            </a:r>
            <a:endParaRPr/>
          </a:p>
        </p:txBody>
      </p:sp>
      <p:sp>
        <p:nvSpPr>
          <p:cNvPr id="343" name="Google Shape;343;p37"/>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Normalization: other languages</a:t>
            </a:r>
            <a:endParaRPr/>
          </a:p>
        </p:txBody>
      </p:sp>
      <p:sp>
        <p:nvSpPr>
          <p:cNvPr id="349" name="Google Shape;349;p3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Accents: e.g., French</a:t>
            </a:r>
            <a:r>
              <a:rPr b="1" i="1" lang="en-US" sz="2800" u="none">
                <a:solidFill>
                  <a:schemeClr val="dk1"/>
                </a:solidFill>
                <a:latin typeface="Calibri"/>
                <a:ea typeface="Calibri"/>
                <a:cs typeface="Calibri"/>
                <a:sym typeface="Calibri"/>
              </a:rPr>
              <a:t> résumé</a:t>
            </a:r>
            <a:r>
              <a:rPr b="0" i="0" lang="en-US" sz="2800" u="none">
                <a:solidFill>
                  <a:schemeClr val="dk1"/>
                </a:solidFill>
                <a:latin typeface="Calibri"/>
                <a:ea typeface="Calibri"/>
                <a:cs typeface="Calibri"/>
                <a:sym typeface="Calibri"/>
              </a:rPr>
              <a:t> vs. </a:t>
            </a:r>
            <a:r>
              <a:rPr b="1" i="1" lang="en-US" sz="2800" u="none">
                <a:solidFill>
                  <a:schemeClr val="dk1"/>
                </a:solidFill>
                <a:latin typeface="Calibri"/>
                <a:ea typeface="Calibri"/>
                <a:cs typeface="Calibri"/>
                <a:sym typeface="Calibri"/>
              </a:rPr>
              <a:t>resume</a:t>
            </a:r>
            <a:r>
              <a:rPr b="1" i="0" lang="en-US" sz="2800" u="none">
                <a:solidFill>
                  <a:schemeClr val="dk1"/>
                </a:solidFill>
                <a:latin typeface="Calibri"/>
                <a:ea typeface="Calibri"/>
                <a:cs typeface="Calibri"/>
                <a:sym typeface="Calibri"/>
              </a:rPr>
              <a:t>.</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Umlauts: e.g., German: </a:t>
            </a:r>
            <a:r>
              <a:rPr b="1" i="1" lang="en-US" sz="2800" u="none">
                <a:solidFill>
                  <a:schemeClr val="dk1"/>
                </a:solidFill>
                <a:latin typeface="Calibri"/>
                <a:ea typeface="Calibri"/>
                <a:cs typeface="Calibri"/>
                <a:sym typeface="Calibri"/>
              </a:rPr>
              <a:t>Tuebingen</a:t>
            </a:r>
            <a:r>
              <a:rPr b="0" i="0" lang="en-US" sz="2800" u="none">
                <a:solidFill>
                  <a:schemeClr val="dk1"/>
                </a:solidFill>
                <a:latin typeface="Calibri"/>
                <a:ea typeface="Calibri"/>
                <a:cs typeface="Calibri"/>
                <a:sym typeface="Calibri"/>
              </a:rPr>
              <a:t> vs. </a:t>
            </a:r>
            <a:r>
              <a:rPr b="1" i="1" lang="en-US" sz="2800" u="none">
                <a:solidFill>
                  <a:schemeClr val="dk1"/>
                </a:solidFill>
                <a:latin typeface="Calibri"/>
                <a:ea typeface="Calibri"/>
                <a:cs typeface="Calibri"/>
                <a:sym typeface="Calibri"/>
              </a:rPr>
              <a:t>Tübingen</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Should be equivalent</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Most important criterion:</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How are your users like to write their queries for these words?</a:t>
            </a:r>
            <a:endParaRPr/>
          </a:p>
          <a:p>
            <a:pPr indent="-184150" lvl="1" marL="742950" rtl="0" algn="l">
              <a:lnSpc>
                <a:spcPct val="100000"/>
              </a:lnSpc>
              <a:spcBef>
                <a:spcPts val="320"/>
              </a:spcBef>
              <a:spcAft>
                <a:spcPts val="0"/>
              </a:spcAft>
              <a:buClr>
                <a:srgbClr val="357E69"/>
              </a:buClr>
              <a:buSzPts val="1600"/>
              <a:buFont typeface="Noto Sans Symbols"/>
              <a:buNone/>
            </a:pPr>
            <a:r>
              <a:t/>
            </a:r>
            <a:endParaRPr b="0" i="0" sz="16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Even in languages that standardly have accents, users often may not type them</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Often best to normalize to a de-accented term</a:t>
            </a:r>
            <a:endParaRPr/>
          </a:p>
          <a:p>
            <a:pPr indent="-228600" lvl="2" marL="1143000" rtl="0" algn="l">
              <a:lnSpc>
                <a:spcPct val="100000"/>
              </a:lnSpc>
              <a:spcBef>
                <a:spcPts val="400"/>
              </a:spcBef>
              <a:spcAft>
                <a:spcPts val="0"/>
              </a:spcAft>
              <a:buClr>
                <a:srgbClr val="918BA3"/>
              </a:buClr>
              <a:buSzPts val="2000"/>
              <a:buFont typeface="Noto Sans Symbols"/>
              <a:buChar char="▪"/>
            </a:pPr>
            <a:r>
              <a:rPr b="1" i="1" lang="en-US" sz="2000" u="none">
                <a:solidFill>
                  <a:schemeClr val="dk1"/>
                </a:solidFill>
                <a:latin typeface="Calibri"/>
                <a:ea typeface="Calibri"/>
                <a:cs typeface="Calibri"/>
                <a:sym typeface="Calibri"/>
              </a:rPr>
              <a:t>Tuebingen, Tübingen, Tubingen </a:t>
            </a:r>
            <a:r>
              <a:rPr b="0" i="0" lang="en-US" sz="2000" u="none">
                <a:solidFill>
                  <a:schemeClr val="dk1"/>
                </a:solidFill>
                <a:latin typeface="Noto Sans Symbols"/>
                <a:ea typeface="Noto Sans Symbols"/>
                <a:cs typeface="Noto Sans Symbols"/>
                <a:sym typeface="Noto Sans Symbols"/>
              </a:rPr>
              <a:t>⎝</a:t>
            </a:r>
            <a:r>
              <a:rPr b="1" i="1" lang="en-US" sz="2000" u="none">
                <a:solidFill>
                  <a:schemeClr val="dk1"/>
                </a:solidFill>
                <a:latin typeface="Calibri"/>
                <a:ea typeface="Calibri"/>
                <a:cs typeface="Calibri"/>
                <a:sym typeface="Calibri"/>
              </a:rPr>
              <a:t> Tubingen</a:t>
            </a:r>
            <a:endParaRPr/>
          </a:p>
        </p:txBody>
      </p:sp>
      <p:sp>
        <p:nvSpPr>
          <p:cNvPr id="350" name="Google Shape;350;p38"/>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Normalization: other languages</a:t>
            </a:r>
            <a:endParaRPr/>
          </a:p>
        </p:txBody>
      </p:sp>
      <p:sp>
        <p:nvSpPr>
          <p:cNvPr id="356" name="Google Shape;356;p3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Normalization of things like date forms</a:t>
            </a:r>
            <a:endParaRPr/>
          </a:p>
          <a:p>
            <a:pPr indent="-285750" lvl="1" marL="742950" rtl="0" algn="l">
              <a:lnSpc>
                <a:spcPct val="100000"/>
              </a:lnSpc>
              <a:spcBef>
                <a:spcPts val="480"/>
              </a:spcBef>
              <a:spcAft>
                <a:spcPts val="0"/>
              </a:spcAft>
              <a:buClr>
                <a:srgbClr val="357E69"/>
              </a:buClr>
              <a:buSzPts val="2400"/>
              <a:buFont typeface="Noto Sans Symbols"/>
              <a:buChar char="▪"/>
            </a:pPr>
            <a:r>
              <a:rPr b="1" i="1" lang="en-US" sz="2400" u="none">
                <a:solidFill>
                  <a:srgbClr val="A40508"/>
                </a:solidFill>
                <a:latin typeface="Arial"/>
                <a:ea typeface="Arial"/>
                <a:cs typeface="Arial"/>
                <a:sym typeface="Arial"/>
              </a:rPr>
              <a:t>7月30日 vs. 7/30</a:t>
            </a:r>
            <a:endParaRPr/>
          </a:p>
          <a:p>
            <a:pPr indent="-285750" lvl="1" marL="742950" rtl="0" algn="l">
              <a:lnSpc>
                <a:spcPct val="100000"/>
              </a:lnSpc>
              <a:spcBef>
                <a:spcPts val="480"/>
              </a:spcBef>
              <a:spcAft>
                <a:spcPts val="0"/>
              </a:spcAft>
              <a:buClr>
                <a:srgbClr val="357E69"/>
              </a:buClr>
              <a:buSzPts val="2400"/>
              <a:buFont typeface="Noto Sans Symbols"/>
              <a:buChar char="▪"/>
            </a:pPr>
            <a:r>
              <a:rPr b="1" i="1" lang="en-US" sz="2400" u="none">
                <a:solidFill>
                  <a:srgbClr val="A40508"/>
                </a:solidFill>
                <a:latin typeface="Arial"/>
                <a:ea typeface="Arial"/>
                <a:cs typeface="Arial"/>
                <a:sym typeface="Arial"/>
              </a:rPr>
              <a:t>Japanese use of kana vs. Chinese characters</a:t>
            </a:r>
            <a:endParaRPr b="0" i="0" sz="24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SzPts val="2800"/>
              <a:buNone/>
            </a:pPr>
            <a:r>
              <a:t/>
            </a:r>
            <a:endParaRPr b="0" i="0" sz="28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Tokenization and normalization may depend on the language and so is intertwined with language detection</a:t>
            </a:r>
            <a:endParaRPr/>
          </a:p>
          <a:p>
            <a:pPr indent="-114300" lvl="0" marL="342900" rtl="0" algn="l">
              <a:lnSpc>
                <a:spcPct val="100000"/>
              </a:lnSpc>
              <a:spcBef>
                <a:spcPts val="720"/>
              </a:spcBef>
              <a:spcAft>
                <a:spcPts val="0"/>
              </a:spcAft>
              <a:buClr>
                <a:srgbClr val="437085"/>
              </a:buClr>
              <a:buSzPts val="3600"/>
              <a:buFont typeface="Noto Sans Symbols"/>
              <a:buNone/>
            </a:pPr>
            <a:r>
              <a:t/>
            </a:r>
            <a:endParaRPr b="0" i="0" sz="36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Crucial: Need to “normalize” indexed text as well as query terms </a:t>
            </a:r>
            <a:r>
              <a:rPr b="0" i="0" lang="en-US" sz="2800" u="none">
                <a:solidFill>
                  <a:srgbClr val="357E69"/>
                </a:solidFill>
                <a:latin typeface="Calibri"/>
                <a:ea typeface="Calibri"/>
                <a:cs typeface="Calibri"/>
                <a:sym typeface="Calibri"/>
              </a:rPr>
              <a:t>identically</a:t>
            </a:r>
            <a:endParaRPr/>
          </a:p>
        </p:txBody>
      </p:sp>
      <p:sp>
        <p:nvSpPr>
          <p:cNvPr id="357" name="Google Shape;357;p39"/>
          <p:cNvSpPr txBox="1"/>
          <p:nvPr/>
        </p:nvSpPr>
        <p:spPr>
          <a:xfrm>
            <a:off x="2209800" y="4953000"/>
            <a:ext cx="4140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1" i="1" lang="en-US" sz="2400" u="none">
                <a:solidFill>
                  <a:schemeClr val="dk1"/>
                </a:solidFill>
                <a:latin typeface="Lucida Sans"/>
                <a:ea typeface="Lucida Sans"/>
                <a:cs typeface="Lucida Sans"/>
                <a:sym typeface="Lucida Sans"/>
              </a:rPr>
              <a:t>Morgen will ich in MIT</a:t>
            </a:r>
            <a:r>
              <a:rPr b="0" i="0" lang="en-US" sz="2400" u="none">
                <a:solidFill>
                  <a:schemeClr val="dk1"/>
                </a:solidFill>
                <a:latin typeface="Lucida Sans"/>
                <a:ea typeface="Lucida Sans"/>
                <a:cs typeface="Lucida Sans"/>
                <a:sym typeface="Lucida Sans"/>
              </a:rPr>
              <a:t> … </a:t>
            </a:r>
            <a:endParaRPr/>
          </a:p>
        </p:txBody>
      </p:sp>
      <p:grpSp>
        <p:nvGrpSpPr>
          <p:cNvPr id="358" name="Google Shape;358;p39"/>
          <p:cNvGrpSpPr/>
          <p:nvPr/>
        </p:nvGrpSpPr>
        <p:grpSpPr>
          <a:xfrm>
            <a:off x="5105400" y="4572000"/>
            <a:ext cx="3722687" cy="831850"/>
            <a:chOff x="3216" y="3604"/>
            <a:chExt cx="2345" cy="524"/>
          </a:xfrm>
        </p:grpSpPr>
        <p:sp>
          <p:nvSpPr>
            <p:cNvPr id="359" name="Google Shape;359;p39"/>
            <p:cNvSpPr txBox="1"/>
            <p:nvPr/>
          </p:nvSpPr>
          <p:spPr>
            <a:xfrm>
              <a:off x="3216" y="3888"/>
              <a:ext cx="432" cy="24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360" name="Google Shape;360;p39"/>
            <p:cNvSpPr/>
            <p:nvPr/>
          </p:nvSpPr>
          <p:spPr>
            <a:xfrm>
              <a:off x="4242" y="3604"/>
              <a:ext cx="1319" cy="523"/>
            </a:xfrm>
            <a:custGeom>
              <a:rect b="b" l="l" r="r" t="t"/>
              <a:pathLst>
                <a:path extrusionOk="0" h="120000" w="120000">
                  <a:moveTo>
                    <a:pt x="0" y="0"/>
                  </a:moveTo>
                  <a:lnTo>
                    <a:pt x="120000" y="0"/>
                  </a:lnTo>
                  <a:lnTo>
                    <a:pt x="120000" y="120000"/>
                  </a:lnTo>
                  <a:lnTo>
                    <a:pt x="0" y="120000"/>
                  </a:lnTo>
                  <a:close/>
                </a:path>
                <a:path extrusionOk="0" fill="none" h="120000" w="120000">
                  <a:moveTo>
                    <a:pt x="18900" y="-9346"/>
                  </a:moveTo>
                  <a:lnTo>
                    <a:pt x="-20000" y="-2648"/>
                  </a:lnTo>
                  <a:lnTo>
                    <a:pt x="-56000" y="-799"/>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Is this</a:t>
              </a:r>
              <a:endParaRPr/>
            </a:p>
            <a:p>
              <a:pPr indent="0" lvl="0" marL="0" marR="0" rtl="0" algn="ctr">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German “mit”?</a:t>
              </a:r>
              <a:endParaRPr/>
            </a:p>
          </p:txBody>
        </p:sp>
      </p:grpSp>
      <p:sp>
        <p:nvSpPr>
          <p:cNvPr id="361" name="Google Shape;361;p39"/>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0"/>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Case folding</a:t>
            </a:r>
            <a:endParaRPr/>
          </a:p>
        </p:txBody>
      </p:sp>
      <p:sp>
        <p:nvSpPr>
          <p:cNvPr id="367" name="Google Shape;367;p4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Reduce all letters to lower case</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exception: upper case in mid-sentence?</a:t>
            </a:r>
            <a:endParaRPr/>
          </a:p>
          <a:p>
            <a:pPr indent="-228600" lvl="2" marL="1143000" rtl="0" algn="l">
              <a:lnSpc>
                <a:spcPct val="10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e.g., General Motors</a:t>
            </a:r>
            <a:endParaRPr/>
          </a:p>
          <a:p>
            <a:pPr indent="-228600" lvl="2" marL="1143000" rtl="0" algn="l">
              <a:lnSpc>
                <a:spcPct val="10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Fed vs. fed</a:t>
            </a:r>
            <a:endParaRPr/>
          </a:p>
          <a:p>
            <a:pPr indent="-228600" lvl="2" marL="1143000" rtl="0" algn="l">
              <a:lnSpc>
                <a:spcPct val="10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SAIL vs. sail</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Often best to lower case everything, since users will use lowercase regardless of ‘correct’ capitalization…</a:t>
            </a:r>
            <a:endParaRPr/>
          </a:p>
          <a:p>
            <a:pPr indent="-133350" lvl="1" marL="742950" rtl="0" algn="l">
              <a:lnSpc>
                <a:spcPct val="100000"/>
              </a:lnSpc>
              <a:spcBef>
                <a:spcPts val="480"/>
              </a:spcBef>
              <a:spcAft>
                <a:spcPts val="0"/>
              </a:spcAft>
              <a:buClr>
                <a:srgbClr val="357E69"/>
              </a:buClr>
              <a:buSzPts val="2400"/>
              <a:buFont typeface="Noto Sans Symbols"/>
              <a:buNone/>
            </a:pPr>
            <a:r>
              <a:t/>
            </a:r>
            <a:endParaRPr b="0" i="0" sz="24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Longstanding Google example:         </a:t>
            </a:r>
            <a:r>
              <a:rPr b="0" i="0" lang="en-US" sz="2400" u="none">
                <a:solidFill>
                  <a:srgbClr val="357E69"/>
                </a:solidFill>
                <a:latin typeface="Calibri"/>
                <a:ea typeface="Calibri"/>
                <a:cs typeface="Calibri"/>
                <a:sym typeface="Calibri"/>
              </a:rPr>
              <a:t>[fixed in 2011…]</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Query C.A.T.  </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#1 result is for “cats” (well, Lolcats) not Caterpillar Inc.</a:t>
            </a:r>
            <a:endParaRPr/>
          </a:p>
        </p:txBody>
      </p:sp>
      <p:sp>
        <p:nvSpPr>
          <p:cNvPr id="368" name="Google Shape;368;p40"/>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Normalization to terms</a:t>
            </a:r>
            <a:endParaRPr/>
          </a:p>
        </p:txBody>
      </p:sp>
      <p:sp>
        <p:nvSpPr>
          <p:cNvPr id="375" name="Google Shape;375;p4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165100" lvl="0" marL="342900" rtl="0" algn="l">
              <a:lnSpc>
                <a:spcPct val="100000"/>
              </a:lnSpc>
              <a:spcBef>
                <a:spcPts val="0"/>
              </a:spcBef>
              <a:spcAft>
                <a:spcPts val="0"/>
              </a:spcAft>
              <a:buClr>
                <a:srgbClr val="437085"/>
              </a:buClr>
              <a:buSzPts val="2800"/>
              <a:buFont typeface="Noto Sans Symbols"/>
              <a:buNone/>
            </a:pPr>
            <a:r>
              <a:t/>
            </a:r>
            <a:endParaRPr b="0" i="0" sz="28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An alternative to equivalence classing is to do asymmetric expansion</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An example of where this may be useful</a:t>
            </a:r>
            <a:endParaRPr/>
          </a:p>
          <a:p>
            <a:pPr indent="-285750" lvl="1" marL="742950" rtl="0" algn="l">
              <a:lnSpc>
                <a:spcPct val="100000"/>
              </a:lnSpc>
              <a:spcBef>
                <a:spcPts val="400"/>
              </a:spcBef>
              <a:spcAft>
                <a:spcPts val="0"/>
              </a:spcAft>
              <a:buClr>
                <a:srgbClr val="357E69"/>
              </a:buClr>
              <a:buSzPts val="2000"/>
              <a:buFont typeface="Noto Sans Symbols"/>
              <a:buChar char="▪"/>
            </a:pPr>
            <a:r>
              <a:rPr b="0" i="0" lang="en-US" sz="2000" u="none">
                <a:solidFill>
                  <a:schemeClr val="dk1"/>
                </a:solidFill>
                <a:latin typeface="Calibri"/>
                <a:ea typeface="Calibri"/>
                <a:cs typeface="Calibri"/>
                <a:sym typeface="Calibri"/>
              </a:rPr>
              <a:t>Enter: </a:t>
            </a:r>
            <a:r>
              <a:rPr b="1" i="1" lang="en-US" sz="2000" u="none">
                <a:solidFill>
                  <a:schemeClr val="dk1"/>
                </a:solidFill>
                <a:latin typeface="Calibri"/>
                <a:ea typeface="Calibri"/>
                <a:cs typeface="Calibri"/>
                <a:sym typeface="Calibri"/>
              </a:rPr>
              <a:t>window</a:t>
            </a:r>
            <a:r>
              <a:rPr b="0" i="0" lang="en-US" sz="2000" u="none">
                <a:solidFill>
                  <a:schemeClr val="dk1"/>
                </a:solidFill>
                <a:latin typeface="Calibri"/>
                <a:ea typeface="Calibri"/>
                <a:cs typeface="Calibri"/>
                <a:sym typeface="Calibri"/>
              </a:rPr>
              <a:t>		Search: </a:t>
            </a:r>
            <a:r>
              <a:rPr b="1" i="1" lang="en-US" sz="2000" u="none">
                <a:solidFill>
                  <a:schemeClr val="dk1"/>
                </a:solidFill>
                <a:latin typeface="Calibri"/>
                <a:ea typeface="Calibri"/>
                <a:cs typeface="Calibri"/>
                <a:sym typeface="Calibri"/>
              </a:rPr>
              <a:t>window, windows</a:t>
            </a:r>
            <a:endParaRPr/>
          </a:p>
          <a:p>
            <a:pPr indent="-285750" lvl="1" marL="742950" rtl="0" algn="l">
              <a:lnSpc>
                <a:spcPct val="100000"/>
              </a:lnSpc>
              <a:spcBef>
                <a:spcPts val="400"/>
              </a:spcBef>
              <a:spcAft>
                <a:spcPts val="0"/>
              </a:spcAft>
              <a:buClr>
                <a:srgbClr val="357E69"/>
              </a:buClr>
              <a:buSzPts val="2000"/>
              <a:buFont typeface="Noto Sans Symbols"/>
              <a:buChar char="▪"/>
            </a:pPr>
            <a:r>
              <a:rPr b="0" i="0" lang="en-US" sz="2000" u="none">
                <a:solidFill>
                  <a:schemeClr val="dk1"/>
                </a:solidFill>
                <a:latin typeface="Calibri"/>
                <a:ea typeface="Calibri"/>
                <a:cs typeface="Calibri"/>
                <a:sym typeface="Calibri"/>
              </a:rPr>
              <a:t>Enter: </a:t>
            </a:r>
            <a:r>
              <a:rPr b="1" i="1" lang="en-US" sz="2000" u="none">
                <a:solidFill>
                  <a:schemeClr val="dk1"/>
                </a:solidFill>
                <a:latin typeface="Calibri"/>
                <a:ea typeface="Calibri"/>
                <a:cs typeface="Calibri"/>
                <a:sym typeface="Calibri"/>
              </a:rPr>
              <a:t>windows</a:t>
            </a:r>
            <a:r>
              <a:rPr b="0" i="0" lang="en-US" sz="2000" u="none">
                <a:solidFill>
                  <a:schemeClr val="dk1"/>
                </a:solidFill>
                <a:latin typeface="Calibri"/>
                <a:ea typeface="Calibri"/>
                <a:cs typeface="Calibri"/>
                <a:sym typeface="Calibri"/>
              </a:rPr>
              <a:t>	Search: </a:t>
            </a:r>
            <a:r>
              <a:rPr b="1" i="1" lang="en-US" sz="2000" u="none">
                <a:solidFill>
                  <a:schemeClr val="dk1"/>
                </a:solidFill>
                <a:latin typeface="Calibri"/>
                <a:ea typeface="Calibri"/>
                <a:cs typeface="Calibri"/>
                <a:sym typeface="Calibri"/>
              </a:rPr>
              <a:t>Windows, windows, window</a:t>
            </a:r>
            <a:endParaRPr/>
          </a:p>
          <a:p>
            <a:pPr indent="-285750" lvl="1" marL="742950" rtl="0" algn="l">
              <a:lnSpc>
                <a:spcPct val="100000"/>
              </a:lnSpc>
              <a:spcBef>
                <a:spcPts val="400"/>
              </a:spcBef>
              <a:spcAft>
                <a:spcPts val="0"/>
              </a:spcAft>
              <a:buClr>
                <a:srgbClr val="357E69"/>
              </a:buClr>
              <a:buSzPts val="2000"/>
              <a:buFont typeface="Noto Sans Symbols"/>
              <a:buChar char="▪"/>
            </a:pPr>
            <a:r>
              <a:rPr b="0" i="0" lang="en-US" sz="2000" u="none">
                <a:solidFill>
                  <a:schemeClr val="dk1"/>
                </a:solidFill>
                <a:latin typeface="Calibri"/>
                <a:ea typeface="Calibri"/>
                <a:cs typeface="Calibri"/>
                <a:sym typeface="Calibri"/>
              </a:rPr>
              <a:t>Enter: </a:t>
            </a:r>
            <a:r>
              <a:rPr b="1" i="1" lang="en-US" sz="2000" u="none">
                <a:solidFill>
                  <a:schemeClr val="dk1"/>
                </a:solidFill>
                <a:latin typeface="Calibri"/>
                <a:ea typeface="Calibri"/>
                <a:cs typeface="Calibri"/>
                <a:sym typeface="Calibri"/>
              </a:rPr>
              <a:t>Windows</a:t>
            </a:r>
            <a:r>
              <a:rPr b="0" i="0" lang="en-US" sz="2000" u="none">
                <a:solidFill>
                  <a:schemeClr val="dk1"/>
                </a:solidFill>
                <a:latin typeface="Calibri"/>
                <a:ea typeface="Calibri"/>
                <a:cs typeface="Calibri"/>
                <a:sym typeface="Calibri"/>
              </a:rPr>
              <a:t>	Search: </a:t>
            </a:r>
            <a:r>
              <a:rPr b="1" i="1" lang="en-US" sz="2000" u="none">
                <a:solidFill>
                  <a:schemeClr val="dk1"/>
                </a:solidFill>
                <a:latin typeface="Calibri"/>
                <a:ea typeface="Calibri"/>
                <a:cs typeface="Calibri"/>
                <a:sym typeface="Calibri"/>
              </a:rPr>
              <a:t>Windows</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Potentially more powerful, but less efficient</a:t>
            </a:r>
            <a:endParaRPr/>
          </a:p>
        </p:txBody>
      </p:sp>
      <p:sp>
        <p:nvSpPr>
          <p:cNvPr id="376" name="Google Shape;376;p41"/>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Recall the basic indexing pipeline</a:t>
            </a:r>
            <a:endParaRPr/>
          </a:p>
        </p:txBody>
      </p:sp>
      <p:grpSp>
        <p:nvGrpSpPr>
          <p:cNvPr id="183" name="Google Shape;183;p24"/>
          <p:cNvGrpSpPr/>
          <p:nvPr/>
        </p:nvGrpSpPr>
        <p:grpSpPr>
          <a:xfrm>
            <a:off x="746125" y="2743200"/>
            <a:ext cx="8285162" cy="1143000"/>
            <a:chOff x="470" y="1728"/>
            <a:chExt cx="5219" cy="720"/>
          </a:xfrm>
        </p:grpSpPr>
        <p:sp>
          <p:nvSpPr>
            <p:cNvPr id="184" name="Google Shape;184;p24"/>
            <p:cNvSpPr/>
            <p:nvPr/>
          </p:nvSpPr>
          <p:spPr>
            <a:xfrm>
              <a:off x="2031" y="1728"/>
              <a:ext cx="1075" cy="314"/>
            </a:xfrm>
            <a:prstGeom prst="flowChartAlternateProcess">
              <a:avLst/>
            </a:prstGeom>
            <a:solidFill>
              <a:srgbClr val="FF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Tokenizer</a:t>
              </a:r>
              <a:endParaRPr/>
            </a:p>
          </p:txBody>
        </p:sp>
        <p:sp>
          <p:nvSpPr>
            <p:cNvPr id="185" name="Google Shape;185;p24"/>
            <p:cNvSpPr/>
            <p:nvPr/>
          </p:nvSpPr>
          <p:spPr>
            <a:xfrm>
              <a:off x="2496" y="2064"/>
              <a:ext cx="192" cy="384"/>
            </a:xfrm>
            <a:prstGeom prst="down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186" name="Google Shape;186;p24"/>
            <p:cNvSpPr txBox="1"/>
            <p:nvPr/>
          </p:nvSpPr>
          <p:spPr>
            <a:xfrm>
              <a:off x="470" y="2119"/>
              <a:ext cx="1193"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Token stream</a:t>
              </a:r>
              <a:endParaRPr/>
            </a:p>
          </p:txBody>
        </p:sp>
        <p:sp>
          <p:nvSpPr>
            <p:cNvPr id="187" name="Google Shape;187;p24"/>
            <p:cNvSpPr txBox="1"/>
            <p:nvPr/>
          </p:nvSpPr>
          <p:spPr>
            <a:xfrm>
              <a:off x="3009" y="2100"/>
              <a:ext cx="698" cy="29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Friends</a:t>
              </a:r>
              <a:endParaRPr/>
            </a:p>
          </p:txBody>
        </p:sp>
        <p:sp>
          <p:nvSpPr>
            <p:cNvPr id="188" name="Google Shape;188;p24"/>
            <p:cNvSpPr txBox="1"/>
            <p:nvPr/>
          </p:nvSpPr>
          <p:spPr>
            <a:xfrm>
              <a:off x="3761" y="2106"/>
              <a:ext cx="751" cy="29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Romans</a:t>
              </a:r>
              <a:endParaRPr/>
            </a:p>
          </p:txBody>
        </p:sp>
        <p:sp>
          <p:nvSpPr>
            <p:cNvPr id="189" name="Google Shape;189;p24"/>
            <p:cNvSpPr txBox="1"/>
            <p:nvPr/>
          </p:nvSpPr>
          <p:spPr>
            <a:xfrm>
              <a:off x="4608" y="2106"/>
              <a:ext cx="1081" cy="29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Countrymen</a:t>
              </a:r>
              <a:endParaRPr/>
            </a:p>
          </p:txBody>
        </p:sp>
      </p:grpSp>
      <p:grpSp>
        <p:nvGrpSpPr>
          <p:cNvPr id="190" name="Google Shape;190;p24"/>
          <p:cNvGrpSpPr/>
          <p:nvPr/>
        </p:nvGrpSpPr>
        <p:grpSpPr>
          <a:xfrm>
            <a:off x="762000" y="3800475"/>
            <a:ext cx="8272462" cy="1381125"/>
            <a:chOff x="480" y="2394"/>
            <a:chExt cx="5211" cy="870"/>
          </a:xfrm>
        </p:grpSpPr>
        <p:sp>
          <p:nvSpPr>
            <p:cNvPr id="191" name="Google Shape;191;p24"/>
            <p:cNvSpPr/>
            <p:nvPr/>
          </p:nvSpPr>
          <p:spPr>
            <a:xfrm>
              <a:off x="1680" y="2394"/>
              <a:ext cx="1824" cy="562"/>
            </a:xfrm>
            <a:prstGeom prst="flowChartAlternateProcess">
              <a:avLst/>
            </a:prstGeom>
            <a:solidFill>
              <a:srgbClr val="FF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Linguistic modules</a:t>
              </a:r>
              <a:endParaRPr/>
            </a:p>
          </p:txBody>
        </p:sp>
        <p:sp>
          <p:nvSpPr>
            <p:cNvPr id="192" name="Google Shape;192;p24"/>
            <p:cNvSpPr/>
            <p:nvPr/>
          </p:nvSpPr>
          <p:spPr>
            <a:xfrm>
              <a:off x="2496" y="2928"/>
              <a:ext cx="192" cy="336"/>
            </a:xfrm>
            <a:prstGeom prst="down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193" name="Google Shape;193;p24"/>
            <p:cNvSpPr txBox="1"/>
            <p:nvPr/>
          </p:nvSpPr>
          <p:spPr>
            <a:xfrm>
              <a:off x="480" y="2935"/>
              <a:ext cx="1418"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Modified tokens</a:t>
              </a:r>
              <a:endParaRPr/>
            </a:p>
          </p:txBody>
        </p:sp>
        <p:sp>
          <p:nvSpPr>
            <p:cNvPr id="194" name="Google Shape;194;p24"/>
            <p:cNvSpPr txBox="1"/>
            <p:nvPr/>
          </p:nvSpPr>
          <p:spPr>
            <a:xfrm>
              <a:off x="3092" y="2868"/>
              <a:ext cx="580" cy="29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friend</a:t>
              </a:r>
              <a:endParaRPr/>
            </a:p>
          </p:txBody>
        </p:sp>
        <p:sp>
          <p:nvSpPr>
            <p:cNvPr id="195" name="Google Shape;195;p24"/>
            <p:cNvSpPr txBox="1"/>
            <p:nvPr/>
          </p:nvSpPr>
          <p:spPr>
            <a:xfrm>
              <a:off x="3854" y="2874"/>
              <a:ext cx="612" cy="29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roman</a:t>
              </a:r>
              <a:endParaRPr/>
            </a:p>
          </p:txBody>
        </p:sp>
        <p:sp>
          <p:nvSpPr>
            <p:cNvPr id="196" name="Google Shape;196;p24"/>
            <p:cNvSpPr txBox="1"/>
            <p:nvPr/>
          </p:nvSpPr>
          <p:spPr>
            <a:xfrm>
              <a:off x="4653" y="2874"/>
              <a:ext cx="1038" cy="29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countryman</a:t>
              </a:r>
              <a:endParaRPr/>
            </a:p>
          </p:txBody>
        </p:sp>
      </p:grpSp>
      <p:grpSp>
        <p:nvGrpSpPr>
          <p:cNvPr id="197" name="Google Shape;197;p24"/>
          <p:cNvGrpSpPr/>
          <p:nvPr/>
        </p:nvGrpSpPr>
        <p:grpSpPr>
          <a:xfrm>
            <a:off x="762000" y="5172075"/>
            <a:ext cx="8350250" cy="1573212"/>
            <a:chOff x="480" y="3258"/>
            <a:chExt cx="5260" cy="991"/>
          </a:xfrm>
        </p:grpSpPr>
        <p:sp>
          <p:nvSpPr>
            <p:cNvPr id="198" name="Google Shape;198;p24"/>
            <p:cNvSpPr/>
            <p:nvPr/>
          </p:nvSpPr>
          <p:spPr>
            <a:xfrm>
              <a:off x="2155" y="3258"/>
              <a:ext cx="850" cy="314"/>
            </a:xfrm>
            <a:prstGeom prst="flowChartAlternateProcess">
              <a:avLst/>
            </a:prstGeom>
            <a:solidFill>
              <a:srgbClr val="FF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Indexer</a:t>
              </a:r>
              <a:endParaRPr/>
            </a:p>
          </p:txBody>
        </p:sp>
        <p:sp>
          <p:nvSpPr>
            <p:cNvPr id="199" name="Google Shape;199;p24"/>
            <p:cNvSpPr/>
            <p:nvPr/>
          </p:nvSpPr>
          <p:spPr>
            <a:xfrm>
              <a:off x="2496" y="3594"/>
              <a:ext cx="192" cy="288"/>
            </a:xfrm>
            <a:prstGeom prst="down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200" name="Google Shape;200;p24"/>
            <p:cNvSpPr txBox="1"/>
            <p:nvPr/>
          </p:nvSpPr>
          <p:spPr>
            <a:xfrm>
              <a:off x="480" y="3728"/>
              <a:ext cx="128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Inverted index</a:t>
              </a:r>
              <a:endParaRPr/>
            </a:p>
          </p:txBody>
        </p:sp>
        <p:grpSp>
          <p:nvGrpSpPr>
            <p:cNvPr id="201" name="Google Shape;201;p24"/>
            <p:cNvGrpSpPr/>
            <p:nvPr/>
          </p:nvGrpSpPr>
          <p:grpSpPr>
            <a:xfrm>
              <a:off x="3024" y="3258"/>
              <a:ext cx="2716" cy="991"/>
              <a:chOff x="3024" y="3258"/>
              <a:chExt cx="2716" cy="991"/>
            </a:xfrm>
          </p:grpSpPr>
          <p:grpSp>
            <p:nvGrpSpPr>
              <p:cNvPr id="202" name="Google Shape;202;p24"/>
              <p:cNvGrpSpPr/>
              <p:nvPr/>
            </p:nvGrpSpPr>
            <p:grpSpPr>
              <a:xfrm>
                <a:off x="3024" y="3306"/>
                <a:ext cx="1776" cy="943"/>
                <a:chOff x="528" y="2634"/>
                <a:chExt cx="1776" cy="943"/>
              </a:xfrm>
            </p:grpSpPr>
            <p:sp>
              <p:nvSpPr>
                <p:cNvPr id="203" name="Google Shape;203;p24"/>
                <p:cNvSpPr txBox="1"/>
                <p:nvPr/>
              </p:nvSpPr>
              <p:spPr>
                <a:xfrm>
                  <a:off x="528" y="2634"/>
                  <a:ext cx="604" cy="27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rPr b="1" i="1" lang="en-US" sz="2200" u="none">
                      <a:solidFill>
                        <a:schemeClr val="dk1"/>
                      </a:solidFill>
                      <a:latin typeface="Calibri"/>
                      <a:ea typeface="Calibri"/>
                      <a:cs typeface="Calibri"/>
                      <a:sym typeface="Calibri"/>
                    </a:rPr>
                    <a:t>friend</a:t>
                  </a:r>
                  <a:endParaRPr/>
                </a:p>
              </p:txBody>
            </p:sp>
            <p:sp>
              <p:nvSpPr>
                <p:cNvPr id="204" name="Google Shape;204;p24"/>
                <p:cNvSpPr txBox="1"/>
                <p:nvPr/>
              </p:nvSpPr>
              <p:spPr>
                <a:xfrm>
                  <a:off x="528" y="2970"/>
                  <a:ext cx="647" cy="27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rPr b="1" i="1" lang="en-US" sz="2200" u="none">
                      <a:solidFill>
                        <a:schemeClr val="dk1"/>
                      </a:solidFill>
                      <a:latin typeface="Calibri"/>
                      <a:ea typeface="Calibri"/>
                      <a:cs typeface="Calibri"/>
                      <a:sym typeface="Calibri"/>
                    </a:rPr>
                    <a:t>roman</a:t>
                  </a:r>
                  <a:endParaRPr/>
                </a:p>
              </p:txBody>
            </p:sp>
            <p:sp>
              <p:nvSpPr>
                <p:cNvPr id="205" name="Google Shape;205;p24"/>
                <p:cNvSpPr txBox="1"/>
                <p:nvPr/>
              </p:nvSpPr>
              <p:spPr>
                <a:xfrm>
                  <a:off x="528" y="3306"/>
                  <a:ext cx="1050" cy="27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rPr b="1" i="1" lang="en-US" sz="2200" u="none">
                      <a:solidFill>
                        <a:schemeClr val="dk1"/>
                      </a:solidFill>
                      <a:latin typeface="Calibri"/>
                      <a:ea typeface="Calibri"/>
                      <a:cs typeface="Calibri"/>
                      <a:sym typeface="Calibri"/>
                    </a:rPr>
                    <a:t>countryman</a:t>
                  </a:r>
                  <a:endParaRPr/>
                </a:p>
              </p:txBody>
            </p:sp>
            <p:sp>
              <p:nvSpPr>
                <p:cNvPr id="206" name="Google Shape;206;p24"/>
                <p:cNvSpPr/>
                <p:nvPr/>
              </p:nvSpPr>
              <p:spPr>
                <a:xfrm>
                  <a:off x="1584" y="2682"/>
                  <a:ext cx="720" cy="144"/>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no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207" name="Google Shape;207;p24"/>
                <p:cNvSpPr/>
                <p:nvPr/>
              </p:nvSpPr>
              <p:spPr>
                <a:xfrm>
                  <a:off x="1584" y="3018"/>
                  <a:ext cx="720" cy="144"/>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no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208" name="Google Shape;208;p24"/>
                <p:cNvSpPr/>
                <p:nvPr/>
              </p:nvSpPr>
              <p:spPr>
                <a:xfrm>
                  <a:off x="1584" y="3354"/>
                  <a:ext cx="720" cy="144"/>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no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grpSp>
          <p:sp>
            <p:nvSpPr>
              <p:cNvPr id="209" name="Google Shape;209;p24"/>
              <p:cNvSpPr txBox="1"/>
              <p:nvPr/>
            </p:nvSpPr>
            <p:spPr>
              <a:xfrm>
                <a:off x="4883" y="3258"/>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a:t>
                </a:r>
                <a:endParaRPr/>
              </a:p>
            </p:txBody>
          </p:sp>
          <p:sp>
            <p:nvSpPr>
              <p:cNvPr id="210" name="Google Shape;210;p24"/>
              <p:cNvSpPr txBox="1"/>
              <p:nvPr/>
            </p:nvSpPr>
            <p:spPr>
              <a:xfrm>
                <a:off x="5291" y="3258"/>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4</a:t>
                </a:r>
                <a:endParaRPr/>
              </a:p>
            </p:txBody>
          </p:sp>
          <p:sp>
            <p:nvSpPr>
              <p:cNvPr id="211" name="Google Shape;211;p24"/>
              <p:cNvSpPr txBox="1"/>
              <p:nvPr/>
            </p:nvSpPr>
            <p:spPr>
              <a:xfrm>
                <a:off x="5304" y="3594"/>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a:t>
                </a:r>
                <a:endParaRPr/>
              </a:p>
            </p:txBody>
          </p:sp>
          <p:sp>
            <p:nvSpPr>
              <p:cNvPr id="212" name="Google Shape;212;p24"/>
              <p:cNvSpPr txBox="1"/>
              <p:nvPr/>
            </p:nvSpPr>
            <p:spPr>
              <a:xfrm>
                <a:off x="4848" y="3936"/>
                <a:ext cx="384"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13</a:t>
                </a:r>
                <a:endParaRPr/>
              </a:p>
            </p:txBody>
          </p:sp>
          <p:sp>
            <p:nvSpPr>
              <p:cNvPr id="213" name="Google Shape;213;p24"/>
              <p:cNvSpPr txBox="1"/>
              <p:nvPr/>
            </p:nvSpPr>
            <p:spPr>
              <a:xfrm>
                <a:off x="5376" y="3930"/>
                <a:ext cx="364"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16</a:t>
                </a:r>
                <a:endParaRPr/>
              </a:p>
            </p:txBody>
          </p:sp>
          <p:cxnSp>
            <p:nvCxnSpPr>
              <p:cNvPr id="214" name="Google Shape;214;p24"/>
              <p:cNvCxnSpPr/>
              <p:nvPr/>
            </p:nvCxnSpPr>
            <p:spPr>
              <a:xfrm>
                <a:off x="5112" y="3405"/>
                <a:ext cx="179"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15" name="Google Shape;215;p24"/>
              <p:cNvCxnSpPr/>
              <p:nvPr/>
            </p:nvCxnSpPr>
            <p:spPr>
              <a:xfrm>
                <a:off x="5534" y="3405"/>
                <a:ext cx="192" cy="0"/>
              </a:xfrm>
              <a:prstGeom prst="straightConnector1">
                <a:avLst/>
              </a:prstGeom>
              <a:noFill/>
              <a:ln cap="flat" cmpd="sng" w="9525">
                <a:solidFill>
                  <a:schemeClr val="dk1"/>
                </a:solidFill>
                <a:prstDash val="solid"/>
                <a:miter lim="800000"/>
                <a:headEnd len="med" w="med" type="none"/>
                <a:tailEnd len="med" w="med" type="triangle"/>
              </a:ln>
            </p:spPr>
          </p:cxnSp>
          <p:sp>
            <p:nvSpPr>
              <p:cNvPr id="216" name="Google Shape;216;p24"/>
              <p:cNvSpPr txBox="1"/>
              <p:nvPr/>
            </p:nvSpPr>
            <p:spPr>
              <a:xfrm>
                <a:off x="4896" y="3594"/>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a:t>
                </a:r>
                <a:endParaRPr/>
              </a:p>
            </p:txBody>
          </p:sp>
          <p:cxnSp>
            <p:nvCxnSpPr>
              <p:cNvPr id="217" name="Google Shape;217;p24"/>
              <p:cNvCxnSpPr/>
              <p:nvPr/>
            </p:nvCxnSpPr>
            <p:spPr>
              <a:xfrm>
                <a:off x="5125" y="3741"/>
                <a:ext cx="179"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18" name="Google Shape;218;p24"/>
              <p:cNvCxnSpPr/>
              <p:nvPr/>
            </p:nvCxnSpPr>
            <p:spPr>
              <a:xfrm>
                <a:off x="5547" y="3741"/>
                <a:ext cx="179"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19" name="Google Shape;219;p24"/>
              <p:cNvCxnSpPr/>
              <p:nvPr/>
            </p:nvCxnSpPr>
            <p:spPr>
              <a:xfrm flipH="1" rot="10800000">
                <a:off x="5232" y="4077"/>
                <a:ext cx="144" cy="6"/>
              </a:xfrm>
              <a:prstGeom prst="straightConnector1">
                <a:avLst/>
              </a:prstGeom>
              <a:noFill/>
              <a:ln cap="flat" cmpd="sng" w="9525">
                <a:solidFill>
                  <a:schemeClr val="dk1"/>
                </a:solidFill>
                <a:prstDash val="solid"/>
                <a:miter lim="800000"/>
                <a:headEnd len="med" w="med" type="none"/>
                <a:tailEnd len="med" w="med" type="triangle"/>
              </a:ln>
            </p:spPr>
          </p:cxnSp>
        </p:grpSp>
      </p:grpSp>
      <p:sp>
        <p:nvSpPr>
          <p:cNvPr id="220" name="Google Shape;220;p24"/>
          <p:cNvSpPr/>
          <p:nvPr/>
        </p:nvSpPr>
        <p:spPr>
          <a:xfrm>
            <a:off x="3962400" y="2209800"/>
            <a:ext cx="304800" cy="533400"/>
          </a:xfrm>
          <a:prstGeom prst="down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221" name="Google Shape;221;p24"/>
          <p:cNvSpPr txBox="1"/>
          <p:nvPr/>
        </p:nvSpPr>
        <p:spPr>
          <a:xfrm>
            <a:off x="746125" y="1687512"/>
            <a:ext cx="1909762"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Documents to</a:t>
            </a:r>
            <a:endParaRPr/>
          </a:p>
          <a:p>
            <a:pPr indent="0" lvl="0" marL="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be indexed</a:t>
            </a:r>
            <a:endParaRPr/>
          </a:p>
        </p:txBody>
      </p:sp>
      <p:sp>
        <p:nvSpPr>
          <p:cNvPr id="222" name="Google Shape;222;p24"/>
          <p:cNvSpPr txBox="1"/>
          <p:nvPr/>
        </p:nvSpPr>
        <p:spPr>
          <a:xfrm>
            <a:off x="4940300" y="1747837"/>
            <a:ext cx="3941762" cy="46672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Friends, Romans, countrymen.</a:t>
            </a:r>
            <a:endParaRPr/>
          </a:p>
        </p:txBody>
      </p:sp>
      <p:sp>
        <p:nvSpPr>
          <p:cNvPr id="223" name="Google Shape;223;p24"/>
          <p:cNvSpPr/>
          <p:nvPr/>
        </p:nvSpPr>
        <p:spPr>
          <a:xfrm>
            <a:off x="6858000" y="22860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224" name="Google Shape;224;p24"/>
          <p:cNvSpPr/>
          <p:nvPr/>
        </p:nvSpPr>
        <p:spPr>
          <a:xfrm>
            <a:off x="6858000" y="24384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225" name="Google Shape;225;p24"/>
          <p:cNvSpPr/>
          <p:nvPr/>
        </p:nvSpPr>
        <p:spPr>
          <a:xfrm>
            <a:off x="6858000" y="2590800"/>
            <a:ext cx="76200" cy="762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grpSp>
        <p:nvGrpSpPr>
          <p:cNvPr id="226" name="Google Shape;226;p24"/>
          <p:cNvGrpSpPr/>
          <p:nvPr/>
        </p:nvGrpSpPr>
        <p:grpSpPr>
          <a:xfrm>
            <a:off x="3200400" y="1600200"/>
            <a:ext cx="1524000" cy="685800"/>
            <a:chOff x="3200400" y="1600200"/>
            <a:chExt cx="1524000" cy="685800"/>
          </a:xfrm>
        </p:grpSpPr>
        <p:pic>
          <p:nvPicPr>
            <p:cNvPr id="227" name="Google Shape;227;p24"/>
            <p:cNvPicPr preferRelativeResize="0"/>
            <p:nvPr/>
          </p:nvPicPr>
          <p:blipFill rotWithShape="1">
            <a:blip r:embed="rId3">
              <a:alphaModFix/>
            </a:blip>
            <a:srcRect b="0" l="0" r="0" t="0"/>
            <a:stretch/>
          </p:blipFill>
          <p:spPr>
            <a:xfrm>
              <a:off x="3200400" y="1674446"/>
              <a:ext cx="381000" cy="459154"/>
            </a:xfrm>
            <a:prstGeom prst="rect">
              <a:avLst/>
            </a:prstGeom>
            <a:noFill/>
            <a:ln>
              <a:noFill/>
            </a:ln>
          </p:spPr>
        </p:pic>
        <p:pic>
          <p:nvPicPr>
            <p:cNvPr id="228" name="Google Shape;228;p24"/>
            <p:cNvPicPr preferRelativeResize="0"/>
            <p:nvPr/>
          </p:nvPicPr>
          <p:blipFill rotWithShape="1">
            <a:blip r:embed="rId3">
              <a:alphaModFix/>
            </a:blip>
            <a:srcRect b="0" l="0" r="0" t="0"/>
            <a:stretch/>
          </p:blipFill>
          <p:spPr>
            <a:xfrm>
              <a:off x="3352800" y="1826846"/>
              <a:ext cx="381000" cy="459154"/>
            </a:xfrm>
            <a:prstGeom prst="rect">
              <a:avLst/>
            </a:prstGeom>
            <a:noFill/>
            <a:ln>
              <a:noFill/>
            </a:ln>
          </p:spPr>
        </p:pic>
        <p:pic>
          <p:nvPicPr>
            <p:cNvPr id="229" name="Google Shape;229;p24"/>
            <p:cNvPicPr preferRelativeResize="0"/>
            <p:nvPr/>
          </p:nvPicPr>
          <p:blipFill rotWithShape="1">
            <a:blip r:embed="rId3">
              <a:alphaModFix/>
            </a:blip>
            <a:srcRect b="0" l="0" r="0" t="0"/>
            <a:stretch/>
          </p:blipFill>
          <p:spPr>
            <a:xfrm>
              <a:off x="3810000" y="1752600"/>
              <a:ext cx="381000" cy="459154"/>
            </a:xfrm>
            <a:prstGeom prst="rect">
              <a:avLst/>
            </a:prstGeom>
            <a:noFill/>
            <a:ln>
              <a:noFill/>
            </a:ln>
          </p:spPr>
        </p:pic>
        <p:pic>
          <p:nvPicPr>
            <p:cNvPr id="230" name="Google Shape;230;p24"/>
            <p:cNvPicPr preferRelativeResize="0"/>
            <p:nvPr/>
          </p:nvPicPr>
          <p:blipFill rotWithShape="1">
            <a:blip r:embed="rId3">
              <a:alphaModFix/>
            </a:blip>
            <a:srcRect b="0" l="0" r="0" t="0"/>
            <a:stretch/>
          </p:blipFill>
          <p:spPr>
            <a:xfrm>
              <a:off x="4114800" y="1600200"/>
              <a:ext cx="381000" cy="459154"/>
            </a:xfrm>
            <a:prstGeom prst="rect">
              <a:avLst/>
            </a:prstGeom>
            <a:noFill/>
            <a:ln>
              <a:noFill/>
            </a:ln>
          </p:spPr>
        </p:pic>
        <p:pic>
          <p:nvPicPr>
            <p:cNvPr id="231" name="Google Shape;231;p24"/>
            <p:cNvPicPr preferRelativeResize="0"/>
            <p:nvPr/>
          </p:nvPicPr>
          <p:blipFill rotWithShape="1">
            <a:blip r:embed="rId3">
              <a:alphaModFix/>
            </a:blip>
            <a:srcRect b="0" l="0" r="0" t="0"/>
            <a:stretch/>
          </p:blipFill>
          <p:spPr>
            <a:xfrm>
              <a:off x="4343400" y="1752600"/>
              <a:ext cx="381000" cy="459154"/>
            </a:xfrm>
            <a:prstGeom prst="rect">
              <a:avLst/>
            </a:prstGeom>
            <a:noFill/>
            <a:ln>
              <a:noFill/>
            </a:ln>
          </p:spPr>
        </p:pic>
        <p:pic>
          <p:nvPicPr>
            <p:cNvPr id="232" name="Google Shape;232;p24"/>
            <p:cNvPicPr preferRelativeResize="0"/>
            <p:nvPr/>
          </p:nvPicPr>
          <p:blipFill rotWithShape="1">
            <a:blip r:embed="rId3">
              <a:alphaModFix/>
            </a:blip>
            <a:srcRect b="0" l="0" r="0" t="0"/>
            <a:stretch/>
          </p:blipFill>
          <p:spPr>
            <a:xfrm>
              <a:off x="3657600" y="1600200"/>
              <a:ext cx="381000" cy="459154"/>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Thesauri and soundex</a:t>
            </a:r>
            <a:endParaRPr/>
          </a:p>
        </p:txBody>
      </p:sp>
      <p:sp>
        <p:nvSpPr>
          <p:cNvPr id="382" name="Google Shape;382;p4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Do we handle synonyms and homonyms?</a:t>
            </a:r>
            <a:endParaRPr/>
          </a:p>
          <a:p>
            <a:pPr indent="-285750" lvl="1" marL="742950" rtl="0" algn="l">
              <a:lnSpc>
                <a:spcPct val="9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E.g., by hand-constructed equivalence classes</a:t>
            </a:r>
            <a:endParaRPr/>
          </a:p>
          <a:p>
            <a:pPr indent="-228600" lvl="2" marL="1143000" rtl="0" algn="l">
              <a:lnSpc>
                <a:spcPct val="90000"/>
              </a:lnSpc>
              <a:spcBef>
                <a:spcPts val="400"/>
              </a:spcBef>
              <a:spcAft>
                <a:spcPts val="0"/>
              </a:spcAft>
              <a:buClr>
                <a:srgbClr val="918BA3"/>
              </a:buClr>
              <a:buSzPts val="2000"/>
              <a:buFont typeface="Noto Sans Symbols"/>
              <a:buChar char="▪"/>
            </a:pPr>
            <a:r>
              <a:rPr b="1" i="1" lang="en-US" sz="2000" u="none">
                <a:solidFill>
                  <a:schemeClr val="dk1"/>
                </a:solidFill>
                <a:latin typeface="Calibri"/>
                <a:ea typeface="Calibri"/>
                <a:cs typeface="Calibri"/>
                <a:sym typeface="Calibri"/>
              </a:rPr>
              <a:t>car</a:t>
            </a:r>
            <a:r>
              <a:rPr b="0" i="0" lang="en-US" sz="2000" u="none">
                <a:solidFill>
                  <a:schemeClr val="dk1"/>
                </a:solidFill>
                <a:latin typeface="Calibri"/>
                <a:ea typeface="Calibri"/>
                <a:cs typeface="Calibri"/>
                <a:sym typeface="Calibri"/>
              </a:rPr>
              <a:t> = </a:t>
            </a:r>
            <a:r>
              <a:rPr b="1" i="1" lang="en-US" sz="2000" u="none">
                <a:solidFill>
                  <a:schemeClr val="dk1"/>
                </a:solidFill>
                <a:latin typeface="Calibri"/>
                <a:ea typeface="Calibri"/>
                <a:cs typeface="Calibri"/>
                <a:sym typeface="Calibri"/>
              </a:rPr>
              <a:t>automobile	 color</a:t>
            </a:r>
            <a:r>
              <a:rPr b="0" i="0" lang="en-US" sz="2000" u="none">
                <a:solidFill>
                  <a:schemeClr val="dk1"/>
                </a:solidFill>
                <a:latin typeface="Calibri"/>
                <a:ea typeface="Calibri"/>
                <a:cs typeface="Calibri"/>
                <a:sym typeface="Calibri"/>
              </a:rPr>
              <a:t> = </a:t>
            </a:r>
            <a:r>
              <a:rPr b="1" i="1" lang="en-US" sz="2000" u="none">
                <a:solidFill>
                  <a:schemeClr val="dk1"/>
                </a:solidFill>
                <a:latin typeface="Calibri"/>
                <a:ea typeface="Calibri"/>
                <a:cs typeface="Calibri"/>
                <a:sym typeface="Calibri"/>
              </a:rPr>
              <a:t>colour</a:t>
            </a:r>
            <a:endParaRPr/>
          </a:p>
          <a:p>
            <a:pPr indent="-285750" lvl="1" marL="742950" rtl="0" algn="l">
              <a:lnSpc>
                <a:spcPct val="9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We can rewrite to form equivalence-class terms</a:t>
            </a:r>
            <a:endParaRPr/>
          </a:p>
          <a:p>
            <a:pPr indent="-228600" lvl="2" marL="1143000" rtl="0" algn="l">
              <a:lnSpc>
                <a:spcPct val="9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When the document contains </a:t>
            </a:r>
            <a:r>
              <a:rPr b="1" i="1" lang="en-US" sz="2000" u="none">
                <a:solidFill>
                  <a:schemeClr val="dk1"/>
                </a:solidFill>
                <a:latin typeface="Calibri"/>
                <a:ea typeface="Calibri"/>
                <a:cs typeface="Calibri"/>
                <a:sym typeface="Calibri"/>
              </a:rPr>
              <a:t>automobile</a:t>
            </a:r>
            <a:r>
              <a:rPr b="0" i="0" lang="en-US" sz="2000" u="none">
                <a:solidFill>
                  <a:schemeClr val="dk1"/>
                </a:solidFill>
                <a:latin typeface="Calibri"/>
                <a:ea typeface="Calibri"/>
                <a:cs typeface="Calibri"/>
                <a:sym typeface="Calibri"/>
              </a:rPr>
              <a:t>, index it under </a:t>
            </a:r>
            <a:r>
              <a:rPr b="1" i="1" lang="en-US" sz="2000" u="none">
                <a:solidFill>
                  <a:schemeClr val="dk1"/>
                </a:solidFill>
                <a:latin typeface="Calibri"/>
                <a:ea typeface="Calibri"/>
                <a:cs typeface="Calibri"/>
                <a:sym typeface="Calibri"/>
              </a:rPr>
              <a:t>car-automobile</a:t>
            </a:r>
            <a:r>
              <a:rPr b="0" i="0" lang="en-US" sz="2000" u="none">
                <a:solidFill>
                  <a:schemeClr val="dk1"/>
                </a:solidFill>
                <a:latin typeface="Calibri"/>
                <a:ea typeface="Calibri"/>
                <a:cs typeface="Calibri"/>
                <a:sym typeface="Calibri"/>
              </a:rPr>
              <a:t> (and vice-versa)</a:t>
            </a:r>
            <a:endParaRPr/>
          </a:p>
          <a:p>
            <a:pPr indent="-285750" lvl="1" marL="742950" rtl="0" algn="l">
              <a:lnSpc>
                <a:spcPct val="9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Or we can expand a query</a:t>
            </a:r>
            <a:endParaRPr/>
          </a:p>
          <a:p>
            <a:pPr indent="-228600" lvl="2" marL="1143000" rtl="0" algn="l">
              <a:lnSpc>
                <a:spcPct val="9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When the query contains </a:t>
            </a:r>
            <a:r>
              <a:rPr b="1" i="1" lang="en-US" sz="2000" u="none">
                <a:solidFill>
                  <a:schemeClr val="dk1"/>
                </a:solidFill>
                <a:latin typeface="Calibri"/>
                <a:ea typeface="Calibri"/>
                <a:cs typeface="Calibri"/>
                <a:sym typeface="Calibri"/>
              </a:rPr>
              <a:t>automobile</a:t>
            </a:r>
            <a:r>
              <a:rPr b="0" i="0" lang="en-US" sz="2000" u="none">
                <a:solidFill>
                  <a:schemeClr val="dk1"/>
                </a:solidFill>
                <a:latin typeface="Calibri"/>
                <a:ea typeface="Calibri"/>
                <a:cs typeface="Calibri"/>
                <a:sym typeface="Calibri"/>
              </a:rPr>
              <a:t>, look under </a:t>
            </a:r>
            <a:r>
              <a:rPr b="1" i="1" lang="en-US" sz="2000" u="none">
                <a:solidFill>
                  <a:schemeClr val="dk1"/>
                </a:solidFill>
                <a:latin typeface="Calibri"/>
                <a:ea typeface="Calibri"/>
                <a:cs typeface="Calibri"/>
                <a:sym typeface="Calibri"/>
              </a:rPr>
              <a:t>car</a:t>
            </a:r>
            <a:r>
              <a:rPr b="0" i="0" lang="en-US" sz="2000" u="none">
                <a:solidFill>
                  <a:schemeClr val="dk1"/>
                </a:solidFill>
                <a:latin typeface="Calibri"/>
                <a:ea typeface="Calibri"/>
                <a:cs typeface="Calibri"/>
                <a:sym typeface="Calibri"/>
              </a:rPr>
              <a:t> as well</a:t>
            </a:r>
            <a:endParaRPr/>
          </a:p>
          <a:p>
            <a:pPr indent="-342900" lvl="0" marL="342900" rtl="0" algn="l">
              <a:lnSpc>
                <a:spcPct val="9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What about spelling mistakes?</a:t>
            </a:r>
            <a:endParaRPr/>
          </a:p>
          <a:p>
            <a:pPr indent="-285750" lvl="1" marL="742950" rtl="0" algn="l">
              <a:lnSpc>
                <a:spcPct val="9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One approach is Soundex, which forms equivalence classes of words based on phonetic heuristics</a:t>
            </a:r>
            <a:endParaRPr/>
          </a:p>
          <a:p>
            <a:pPr indent="-342900" lvl="0" marL="342900" rtl="0" algn="l">
              <a:lnSpc>
                <a:spcPct val="9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More in IIR 3 and IIR 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3"/>
          <p:cNvSpPr txBox="1"/>
          <p:nvPr>
            <p:ph idx="1" type="subTitle"/>
          </p:nvPr>
        </p:nvSpPr>
        <p:spPr>
          <a:xfrm>
            <a:off x="1371600" y="3886200"/>
            <a:ext cx="6400800" cy="2362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800"/>
              <a:buNone/>
            </a:pPr>
            <a:r>
              <a:rPr b="0" i="0" lang="en-US" sz="2800" u="none">
                <a:solidFill>
                  <a:srgbClr val="437085"/>
                </a:solidFill>
                <a:latin typeface="Calibri"/>
                <a:ea typeface="Calibri"/>
                <a:cs typeface="Calibri"/>
                <a:sym typeface="Calibri"/>
              </a:rPr>
              <a:t>Stemming and Lemmatization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4"/>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Lemmatization</a:t>
            </a:r>
            <a:endParaRPr/>
          </a:p>
        </p:txBody>
      </p:sp>
      <p:sp>
        <p:nvSpPr>
          <p:cNvPr id="393" name="Google Shape;393;p4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Reduce inflectional/variant forms to base form</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E.g.,</a:t>
            </a:r>
            <a:endParaRPr/>
          </a:p>
          <a:p>
            <a:pPr indent="-285750" lvl="1" marL="742950" rtl="0" algn="l">
              <a:lnSpc>
                <a:spcPct val="100000"/>
              </a:lnSpc>
              <a:spcBef>
                <a:spcPts val="500"/>
              </a:spcBef>
              <a:spcAft>
                <a:spcPts val="0"/>
              </a:spcAft>
              <a:buClr>
                <a:srgbClr val="357E69"/>
              </a:buClr>
              <a:buSzPts val="2400"/>
              <a:buFont typeface="Noto Sans Symbols"/>
              <a:buChar char="▪"/>
            </a:pPr>
            <a:r>
              <a:rPr b="0" i="1" lang="en-US" sz="2400" u="none">
                <a:solidFill>
                  <a:schemeClr val="dk1"/>
                </a:solidFill>
                <a:latin typeface="Calibri"/>
                <a:ea typeface="Calibri"/>
                <a:cs typeface="Calibri"/>
                <a:sym typeface="Calibri"/>
              </a:rPr>
              <a:t>am, are,</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is </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be</a:t>
            </a:r>
            <a:endParaRPr b="0" i="0" sz="2400" u="none">
              <a:solidFill>
                <a:schemeClr val="dk1"/>
              </a:solidFill>
              <a:latin typeface="Calibri"/>
              <a:ea typeface="Calibri"/>
              <a:cs typeface="Calibri"/>
              <a:sym typeface="Calibri"/>
            </a:endParaRPr>
          </a:p>
          <a:p>
            <a:pPr indent="-285750" lvl="1" marL="742950" rtl="0" algn="l">
              <a:lnSpc>
                <a:spcPct val="100000"/>
              </a:lnSpc>
              <a:spcBef>
                <a:spcPts val="1000"/>
              </a:spcBef>
              <a:spcAft>
                <a:spcPts val="0"/>
              </a:spcAft>
              <a:buClr>
                <a:srgbClr val="357E69"/>
              </a:buClr>
              <a:buSzPts val="2400"/>
              <a:buFont typeface="Noto Sans Symbols"/>
              <a:buChar char="▪"/>
            </a:pPr>
            <a:r>
              <a:rPr b="0" i="1" lang="en-US" sz="2400" u="none">
                <a:solidFill>
                  <a:schemeClr val="dk1"/>
                </a:solidFill>
                <a:latin typeface="Calibri"/>
                <a:ea typeface="Calibri"/>
                <a:cs typeface="Calibri"/>
                <a:sym typeface="Calibri"/>
              </a:rPr>
              <a:t>car, cars, car's</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cars'</a:t>
            </a:r>
            <a:r>
              <a:rPr b="0" i="0" lang="en-US" sz="2400" u="none">
                <a:solidFill>
                  <a:schemeClr val="dk1"/>
                </a:solidFill>
                <a:latin typeface="Calibri"/>
                <a:ea typeface="Calibri"/>
                <a:cs typeface="Calibri"/>
                <a:sym typeface="Calibri"/>
              </a:rPr>
              <a:t> → </a:t>
            </a:r>
            <a:r>
              <a:rPr b="0" i="1" lang="en-US" sz="2400" u="none">
                <a:solidFill>
                  <a:schemeClr val="dk1"/>
                </a:solidFill>
                <a:latin typeface="Calibri"/>
                <a:ea typeface="Calibri"/>
                <a:cs typeface="Calibri"/>
                <a:sym typeface="Calibri"/>
              </a:rPr>
              <a:t>car</a:t>
            </a:r>
            <a:endParaRPr/>
          </a:p>
          <a:p>
            <a:pPr indent="-342900" lvl="0" marL="342900" rtl="0" algn="l">
              <a:lnSpc>
                <a:spcPct val="100000"/>
              </a:lnSpc>
              <a:spcBef>
                <a:spcPts val="1000"/>
              </a:spcBef>
              <a:spcAft>
                <a:spcPts val="0"/>
              </a:spcAft>
              <a:buClr>
                <a:srgbClr val="437085"/>
              </a:buClr>
              <a:buSzPts val="2800"/>
              <a:buFont typeface="Noto Sans Symbols"/>
              <a:buChar char="▪"/>
            </a:pPr>
            <a:r>
              <a:rPr b="0" i="1" lang="en-US" sz="2800" u="none">
                <a:solidFill>
                  <a:schemeClr val="dk1"/>
                </a:solidFill>
                <a:latin typeface="Calibri"/>
                <a:ea typeface="Calibri"/>
                <a:cs typeface="Calibri"/>
                <a:sym typeface="Calibri"/>
              </a:rPr>
              <a:t>the boy's cars are different colors</a:t>
            </a:r>
            <a:r>
              <a:rPr b="0" i="0" lang="en-US" sz="2800" u="none">
                <a:solidFill>
                  <a:schemeClr val="dk1"/>
                </a:solidFill>
                <a:latin typeface="Calibri"/>
                <a:ea typeface="Calibri"/>
                <a:cs typeface="Calibri"/>
                <a:sym typeface="Calibri"/>
              </a:rPr>
              <a:t> → </a:t>
            </a:r>
            <a:r>
              <a:rPr b="0" i="1" lang="en-US" sz="2800" u="none">
                <a:solidFill>
                  <a:schemeClr val="dk1"/>
                </a:solidFill>
                <a:latin typeface="Calibri"/>
                <a:ea typeface="Calibri"/>
                <a:cs typeface="Calibri"/>
                <a:sym typeface="Calibri"/>
              </a:rPr>
              <a:t>the boy car be different color</a:t>
            </a:r>
            <a:endParaRPr/>
          </a:p>
          <a:p>
            <a:pPr indent="-342900" lvl="0" marL="342900" rtl="0" algn="l">
              <a:lnSpc>
                <a:spcPct val="100000"/>
              </a:lnSpc>
              <a:spcBef>
                <a:spcPts val="100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Lemmatization implies doing “proper” reduction to dictionary headword form</a:t>
            </a:r>
            <a:endParaRPr/>
          </a:p>
        </p:txBody>
      </p:sp>
      <p:sp>
        <p:nvSpPr>
          <p:cNvPr id="394" name="Google Shape;394;p44"/>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5"/>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Stemming</a:t>
            </a:r>
            <a:endParaRPr/>
          </a:p>
        </p:txBody>
      </p:sp>
      <p:sp>
        <p:nvSpPr>
          <p:cNvPr id="400" name="Google Shape;400;p4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Reduce terms to their “roots” before indexing</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“Stemming” suggests crude affix chopping</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language dependent</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e.g., </a:t>
            </a:r>
            <a:r>
              <a:rPr b="1" i="1" lang="en-US" sz="2400" u="none">
                <a:solidFill>
                  <a:schemeClr val="dk1"/>
                </a:solidFill>
                <a:latin typeface="Calibri"/>
                <a:ea typeface="Calibri"/>
                <a:cs typeface="Calibri"/>
                <a:sym typeface="Calibri"/>
              </a:rPr>
              <a:t>automate(s), automatic, automation</a:t>
            </a:r>
            <a:r>
              <a:rPr b="0" i="0" lang="en-US" sz="2400" u="none">
                <a:solidFill>
                  <a:schemeClr val="dk1"/>
                </a:solidFill>
                <a:latin typeface="Calibri"/>
                <a:ea typeface="Calibri"/>
                <a:cs typeface="Calibri"/>
                <a:sym typeface="Calibri"/>
              </a:rPr>
              <a:t> all reduced to </a:t>
            </a:r>
            <a:r>
              <a:rPr b="1" i="1" lang="en-US" sz="2400" u="none">
                <a:solidFill>
                  <a:schemeClr val="dk1"/>
                </a:solidFill>
                <a:latin typeface="Calibri"/>
                <a:ea typeface="Calibri"/>
                <a:cs typeface="Calibri"/>
                <a:sym typeface="Calibri"/>
              </a:rPr>
              <a:t>automat</a:t>
            </a:r>
            <a:r>
              <a:rPr b="0" i="0" lang="en-US" sz="2400" u="none">
                <a:solidFill>
                  <a:schemeClr val="dk1"/>
                </a:solidFill>
                <a:latin typeface="Calibri"/>
                <a:ea typeface="Calibri"/>
                <a:cs typeface="Calibri"/>
                <a:sym typeface="Calibri"/>
              </a:rPr>
              <a:t>.</a:t>
            </a:r>
            <a:endParaRPr/>
          </a:p>
        </p:txBody>
      </p:sp>
      <p:sp>
        <p:nvSpPr>
          <p:cNvPr id="401" name="Google Shape;401;p45"/>
          <p:cNvSpPr txBox="1"/>
          <p:nvPr/>
        </p:nvSpPr>
        <p:spPr>
          <a:xfrm>
            <a:off x="777875" y="1671637"/>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grpSp>
        <p:nvGrpSpPr>
          <p:cNvPr id="402" name="Google Shape;402;p45"/>
          <p:cNvGrpSpPr/>
          <p:nvPr/>
        </p:nvGrpSpPr>
        <p:grpSpPr>
          <a:xfrm>
            <a:off x="381000" y="4572000"/>
            <a:ext cx="8229600" cy="1676400"/>
            <a:chOff x="381000" y="4572000"/>
            <a:chExt cx="8229600" cy="1676400"/>
          </a:xfrm>
        </p:grpSpPr>
        <p:sp>
          <p:nvSpPr>
            <p:cNvPr id="403" name="Google Shape;403;p45"/>
            <p:cNvSpPr txBox="1"/>
            <p:nvPr/>
          </p:nvSpPr>
          <p:spPr>
            <a:xfrm>
              <a:off x="381000" y="4648200"/>
              <a:ext cx="4086225" cy="15621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1" lang="en-US" sz="2400" u="none">
                  <a:solidFill>
                    <a:schemeClr val="dk1"/>
                  </a:solidFill>
                  <a:latin typeface="Arial"/>
                  <a:ea typeface="Arial"/>
                  <a:cs typeface="Arial"/>
                  <a:sym typeface="Arial"/>
                </a:rPr>
                <a:t>for example compressed </a:t>
              </a:r>
              <a:endParaRPr/>
            </a:p>
            <a:p>
              <a:pPr indent="0" lvl="0" marL="0" marR="0" rtl="0" algn="l">
                <a:lnSpc>
                  <a:spcPct val="100000"/>
                </a:lnSpc>
                <a:spcBef>
                  <a:spcPts val="0"/>
                </a:spcBef>
                <a:spcAft>
                  <a:spcPts val="0"/>
                </a:spcAft>
                <a:buClr>
                  <a:schemeClr val="dk1"/>
                </a:buClr>
                <a:buSzPts val="2400"/>
                <a:buFont typeface="Arial"/>
                <a:buNone/>
              </a:pPr>
              <a:r>
                <a:rPr b="1" i="1" lang="en-US" sz="2400" u="none">
                  <a:solidFill>
                    <a:schemeClr val="dk1"/>
                  </a:solidFill>
                  <a:latin typeface="Arial"/>
                  <a:ea typeface="Arial"/>
                  <a:cs typeface="Arial"/>
                  <a:sym typeface="Arial"/>
                </a:rPr>
                <a:t>and compression are both </a:t>
              </a:r>
              <a:endParaRPr/>
            </a:p>
            <a:p>
              <a:pPr indent="0" lvl="0" marL="0" marR="0" rtl="0" algn="l">
                <a:lnSpc>
                  <a:spcPct val="100000"/>
                </a:lnSpc>
                <a:spcBef>
                  <a:spcPts val="0"/>
                </a:spcBef>
                <a:spcAft>
                  <a:spcPts val="0"/>
                </a:spcAft>
                <a:buClr>
                  <a:schemeClr val="dk1"/>
                </a:buClr>
                <a:buSzPts val="2400"/>
                <a:buFont typeface="Arial"/>
                <a:buNone/>
              </a:pPr>
              <a:r>
                <a:rPr b="1" i="1" lang="en-US" sz="2400" u="none">
                  <a:solidFill>
                    <a:schemeClr val="dk1"/>
                  </a:solidFill>
                  <a:latin typeface="Arial"/>
                  <a:ea typeface="Arial"/>
                  <a:cs typeface="Arial"/>
                  <a:sym typeface="Arial"/>
                </a:rPr>
                <a:t>accepted as equivalent to </a:t>
              </a:r>
              <a:endParaRPr/>
            </a:p>
            <a:p>
              <a:pPr indent="0" lvl="0" marL="0" marR="0" rtl="0" algn="l">
                <a:lnSpc>
                  <a:spcPct val="100000"/>
                </a:lnSpc>
                <a:spcBef>
                  <a:spcPts val="0"/>
                </a:spcBef>
                <a:spcAft>
                  <a:spcPts val="0"/>
                </a:spcAft>
                <a:buClr>
                  <a:schemeClr val="dk1"/>
                </a:buClr>
                <a:buSzPts val="2400"/>
                <a:buFont typeface="Arial"/>
                <a:buNone/>
              </a:pPr>
              <a:r>
                <a:rPr b="1" i="1" lang="en-US" sz="2400" u="none">
                  <a:solidFill>
                    <a:schemeClr val="dk1"/>
                  </a:solidFill>
                  <a:latin typeface="Arial"/>
                  <a:ea typeface="Arial"/>
                  <a:cs typeface="Arial"/>
                  <a:sym typeface="Arial"/>
                </a:rPr>
                <a:t>compress</a:t>
              </a:r>
              <a:r>
                <a:rPr b="0" i="0" lang="en-US" sz="2400" u="none">
                  <a:solidFill>
                    <a:schemeClr val="dk1"/>
                  </a:solidFill>
                  <a:latin typeface="Arial"/>
                  <a:ea typeface="Arial"/>
                  <a:cs typeface="Arial"/>
                  <a:sym typeface="Arial"/>
                </a:rPr>
                <a:t>.</a:t>
              </a:r>
              <a:endParaRPr/>
            </a:p>
          </p:txBody>
        </p:sp>
        <p:sp>
          <p:nvSpPr>
            <p:cNvPr id="404" name="Google Shape;404;p45"/>
            <p:cNvSpPr txBox="1"/>
            <p:nvPr/>
          </p:nvSpPr>
          <p:spPr>
            <a:xfrm>
              <a:off x="5000625" y="4572000"/>
              <a:ext cx="3609975" cy="16764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for exampl compress and</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compress ar both accept</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as equival to compress</a:t>
              </a:r>
              <a:endParaRPr/>
            </a:p>
          </p:txBody>
        </p:sp>
        <p:sp>
          <p:nvSpPr>
            <p:cNvPr id="405" name="Google Shape;405;p45"/>
            <p:cNvSpPr/>
            <p:nvPr/>
          </p:nvSpPr>
          <p:spPr>
            <a:xfrm>
              <a:off x="4572000" y="5181600"/>
              <a:ext cx="304800" cy="485775"/>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grpSp>
      <p:sp>
        <p:nvSpPr>
          <p:cNvPr id="406" name="Google Shape;406;p45"/>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6"/>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Porter’s algorithm</a:t>
            </a:r>
            <a:endParaRPr/>
          </a:p>
        </p:txBody>
      </p:sp>
      <p:sp>
        <p:nvSpPr>
          <p:cNvPr id="412" name="Google Shape;412;p4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Commonest algorithm for stemming English</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Results suggest it’s at least as good as other stemming options</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Conventions + 5 phases of reductions</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phases applied sequentially</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each phase consists of a set of commands</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sample convention: </a:t>
            </a:r>
            <a:r>
              <a:rPr b="0" i="1" lang="en-US" sz="2400" u="none">
                <a:solidFill>
                  <a:schemeClr val="dk1"/>
                </a:solidFill>
                <a:latin typeface="Calibri"/>
                <a:ea typeface="Calibri"/>
                <a:cs typeface="Calibri"/>
                <a:sym typeface="Calibri"/>
              </a:rPr>
              <a:t>Of the rules in a compound command, select the one that applies to the longest suffix.</a:t>
            </a:r>
            <a:endParaRPr/>
          </a:p>
          <a:p>
            <a:pPr indent="-190500" lvl="0" marL="342900" rtl="0" algn="l">
              <a:spcBef>
                <a:spcPts val="480"/>
              </a:spcBef>
              <a:spcAft>
                <a:spcPts val="0"/>
              </a:spcAft>
              <a:buSzPts val="2400"/>
              <a:buNone/>
            </a:pPr>
            <a:r>
              <a:t/>
            </a:r>
            <a:endParaRPr b="0" i="1" sz="2400" u="none">
              <a:solidFill>
                <a:schemeClr val="dk1"/>
              </a:solidFill>
              <a:latin typeface="Calibri"/>
              <a:ea typeface="Calibri"/>
              <a:cs typeface="Calibri"/>
              <a:sym typeface="Calibri"/>
            </a:endParaRPr>
          </a:p>
        </p:txBody>
      </p:sp>
      <p:sp>
        <p:nvSpPr>
          <p:cNvPr id="413" name="Google Shape;413;p46"/>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7"/>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Typical rules in Porter</a:t>
            </a:r>
            <a:endParaRPr/>
          </a:p>
        </p:txBody>
      </p:sp>
      <p:sp>
        <p:nvSpPr>
          <p:cNvPr id="420" name="Google Shape;420;p4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1" lang="en-US" sz="2800" u="none">
                <a:solidFill>
                  <a:schemeClr val="dk1"/>
                </a:solidFill>
                <a:latin typeface="Calibri"/>
                <a:ea typeface="Calibri"/>
                <a:cs typeface="Calibri"/>
                <a:sym typeface="Calibri"/>
              </a:rPr>
              <a:t>sses</a:t>
            </a:r>
            <a:r>
              <a:rPr b="0" i="0" lang="en-US" sz="2800" u="none">
                <a:solidFill>
                  <a:schemeClr val="dk1"/>
                </a:solidFill>
                <a:latin typeface="Calibri"/>
                <a:ea typeface="Calibri"/>
                <a:cs typeface="Calibri"/>
                <a:sym typeface="Calibri"/>
              </a:rPr>
              <a:t> → </a:t>
            </a:r>
            <a:r>
              <a:rPr b="0" i="1" lang="en-US" sz="2800" u="none">
                <a:solidFill>
                  <a:schemeClr val="dk1"/>
                </a:solidFill>
                <a:latin typeface="Calibri"/>
                <a:ea typeface="Calibri"/>
                <a:cs typeface="Calibri"/>
                <a:sym typeface="Calibri"/>
              </a:rPr>
              <a:t>ss</a:t>
            </a:r>
            <a:endParaRPr/>
          </a:p>
          <a:p>
            <a:pPr indent="-342900" lvl="0" marL="342900" rtl="0" algn="l">
              <a:lnSpc>
                <a:spcPct val="100000"/>
              </a:lnSpc>
              <a:spcBef>
                <a:spcPts val="560"/>
              </a:spcBef>
              <a:spcAft>
                <a:spcPts val="0"/>
              </a:spcAft>
              <a:buClr>
                <a:srgbClr val="437085"/>
              </a:buClr>
              <a:buSzPts val="2800"/>
              <a:buFont typeface="Noto Sans Symbols"/>
              <a:buChar char="▪"/>
            </a:pPr>
            <a:r>
              <a:rPr b="0" i="1" lang="en-US" sz="2800" u="none">
                <a:solidFill>
                  <a:schemeClr val="dk1"/>
                </a:solidFill>
                <a:latin typeface="Calibri"/>
                <a:ea typeface="Calibri"/>
                <a:cs typeface="Calibri"/>
                <a:sym typeface="Calibri"/>
              </a:rPr>
              <a:t>ies</a:t>
            </a:r>
            <a:r>
              <a:rPr b="0" i="0" lang="en-US" sz="2800" u="none">
                <a:solidFill>
                  <a:schemeClr val="dk1"/>
                </a:solidFill>
                <a:latin typeface="Calibri"/>
                <a:ea typeface="Calibri"/>
                <a:cs typeface="Calibri"/>
                <a:sym typeface="Calibri"/>
              </a:rPr>
              <a:t> → </a:t>
            </a:r>
            <a:r>
              <a:rPr b="0" i="1" lang="en-US" sz="2800" u="none">
                <a:solidFill>
                  <a:schemeClr val="dk1"/>
                </a:solidFill>
                <a:latin typeface="Calibri"/>
                <a:ea typeface="Calibri"/>
                <a:cs typeface="Calibri"/>
                <a:sym typeface="Calibri"/>
              </a:rPr>
              <a:t>i</a:t>
            </a:r>
            <a:endParaRPr/>
          </a:p>
          <a:p>
            <a:pPr indent="-342900" lvl="0" marL="342900" rtl="0" algn="l">
              <a:lnSpc>
                <a:spcPct val="100000"/>
              </a:lnSpc>
              <a:spcBef>
                <a:spcPts val="560"/>
              </a:spcBef>
              <a:spcAft>
                <a:spcPts val="0"/>
              </a:spcAft>
              <a:buClr>
                <a:srgbClr val="437085"/>
              </a:buClr>
              <a:buSzPts val="2800"/>
              <a:buFont typeface="Noto Sans Symbols"/>
              <a:buChar char="▪"/>
            </a:pPr>
            <a:r>
              <a:rPr b="0" i="1" lang="en-US" sz="2800" u="none">
                <a:solidFill>
                  <a:schemeClr val="dk1"/>
                </a:solidFill>
                <a:latin typeface="Calibri"/>
                <a:ea typeface="Calibri"/>
                <a:cs typeface="Calibri"/>
                <a:sym typeface="Calibri"/>
              </a:rPr>
              <a:t>ational</a:t>
            </a:r>
            <a:r>
              <a:rPr b="0" i="0" lang="en-US" sz="2800" u="none">
                <a:solidFill>
                  <a:schemeClr val="dk1"/>
                </a:solidFill>
                <a:latin typeface="Calibri"/>
                <a:ea typeface="Calibri"/>
                <a:cs typeface="Calibri"/>
                <a:sym typeface="Calibri"/>
              </a:rPr>
              <a:t> → </a:t>
            </a:r>
            <a:r>
              <a:rPr b="0" i="1" lang="en-US" sz="2800" u="none">
                <a:solidFill>
                  <a:schemeClr val="dk1"/>
                </a:solidFill>
                <a:latin typeface="Calibri"/>
                <a:ea typeface="Calibri"/>
                <a:cs typeface="Calibri"/>
                <a:sym typeface="Calibri"/>
              </a:rPr>
              <a:t>ate</a:t>
            </a:r>
            <a:endParaRPr/>
          </a:p>
          <a:p>
            <a:pPr indent="-342900" lvl="0" marL="342900" rtl="0" algn="l">
              <a:lnSpc>
                <a:spcPct val="100000"/>
              </a:lnSpc>
              <a:spcBef>
                <a:spcPts val="560"/>
              </a:spcBef>
              <a:spcAft>
                <a:spcPts val="0"/>
              </a:spcAft>
              <a:buClr>
                <a:srgbClr val="437085"/>
              </a:buClr>
              <a:buSzPts val="2800"/>
              <a:buFont typeface="Noto Sans Symbols"/>
              <a:buChar char="▪"/>
            </a:pPr>
            <a:r>
              <a:rPr b="0" i="1" lang="en-US" sz="2800" u="none">
                <a:solidFill>
                  <a:schemeClr val="dk1"/>
                </a:solidFill>
                <a:latin typeface="Calibri"/>
                <a:ea typeface="Calibri"/>
                <a:cs typeface="Calibri"/>
                <a:sym typeface="Calibri"/>
              </a:rPr>
              <a:t>tional</a:t>
            </a:r>
            <a:r>
              <a:rPr b="0" i="0" lang="en-US" sz="2800" u="none">
                <a:solidFill>
                  <a:schemeClr val="dk1"/>
                </a:solidFill>
                <a:latin typeface="Calibri"/>
                <a:ea typeface="Calibri"/>
                <a:cs typeface="Calibri"/>
                <a:sym typeface="Calibri"/>
              </a:rPr>
              <a:t> → </a:t>
            </a:r>
            <a:r>
              <a:rPr b="0" i="1" lang="en-US" sz="2800" u="none">
                <a:solidFill>
                  <a:schemeClr val="dk1"/>
                </a:solidFill>
                <a:latin typeface="Calibri"/>
                <a:ea typeface="Calibri"/>
                <a:cs typeface="Calibri"/>
                <a:sym typeface="Calibri"/>
              </a:rPr>
              <a:t>tion</a:t>
            </a:r>
            <a:endParaRPr/>
          </a:p>
          <a:p>
            <a:pPr indent="-165100" lvl="0" marL="342900" rtl="0" algn="l">
              <a:lnSpc>
                <a:spcPct val="100000"/>
              </a:lnSpc>
              <a:spcBef>
                <a:spcPts val="560"/>
              </a:spcBef>
              <a:spcAft>
                <a:spcPts val="0"/>
              </a:spcAft>
              <a:buClr>
                <a:srgbClr val="437085"/>
              </a:buClr>
              <a:buSzPts val="2800"/>
              <a:buFont typeface="Noto Sans Symbols"/>
              <a:buNone/>
            </a:pPr>
            <a:r>
              <a:t/>
            </a:r>
            <a:endParaRPr b="0" i="1" sz="28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 Weight of word sensitive rules</a:t>
            </a:r>
            <a:endParaRPr b="1" i="1" sz="28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 	</a:t>
            </a:r>
            <a:r>
              <a:rPr b="0" i="1" lang="en-US" sz="2800" u="none">
                <a:solidFill>
                  <a:schemeClr val="dk1"/>
                </a:solidFill>
                <a:latin typeface="Calibri"/>
                <a:ea typeface="Calibri"/>
                <a:cs typeface="Calibri"/>
                <a:sym typeface="Calibri"/>
              </a:rPr>
              <a:t>(m&gt;1) EMENT </a:t>
            </a:r>
            <a:r>
              <a:rPr b="0" i="0" lang="en-US" sz="2800" u="none">
                <a:solidFill>
                  <a:schemeClr val="dk1"/>
                </a:solidFill>
                <a:latin typeface="Calibri"/>
                <a:ea typeface="Calibri"/>
                <a:cs typeface="Calibri"/>
                <a:sym typeface="Calibri"/>
              </a:rPr>
              <a:t>→</a:t>
            </a:r>
            <a:endParaRPr/>
          </a:p>
          <a:p>
            <a:pPr indent="-228600" lvl="2" marL="1143000" rtl="0" algn="l">
              <a:lnSpc>
                <a:spcPct val="100000"/>
              </a:lnSpc>
              <a:spcBef>
                <a:spcPts val="400"/>
              </a:spcBef>
              <a:spcAft>
                <a:spcPts val="0"/>
              </a:spcAft>
              <a:buClr>
                <a:srgbClr val="918BA3"/>
              </a:buClr>
              <a:buSzPts val="2000"/>
              <a:buFont typeface="Noto Sans Symbols"/>
              <a:buChar char="▪"/>
            </a:pPr>
            <a:r>
              <a:rPr b="0" i="1" lang="en-US" sz="2000" u="none">
                <a:solidFill>
                  <a:schemeClr val="dk1"/>
                </a:solidFill>
                <a:latin typeface="Calibri"/>
                <a:ea typeface="Calibri"/>
                <a:cs typeface="Calibri"/>
                <a:sym typeface="Calibri"/>
              </a:rPr>
              <a:t>replacement</a:t>
            </a:r>
            <a:r>
              <a:rPr b="0" i="0" lang="en-US" sz="2000" u="none">
                <a:solidFill>
                  <a:schemeClr val="dk1"/>
                </a:solidFill>
                <a:latin typeface="Calibri"/>
                <a:ea typeface="Calibri"/>
                <a:cs typeface="Calibri"/>
                <a:sym typeface="Calibri"/>
              </a:rPr>
              <a:t> → </a:t>
            </a:r>
            <a:r>
              <a:rPr b="0" i="1" lang="en-US" sz="2000" u="none">
                <a:solidFill>
                  <a:schemeClr val="dk1"/>
                </a:solidFill>
                <a:latin typeface="Calibri"/>
                <a:ea typeface="Calibri"/>
                <a:cs typeface="Calibri"/>
                <a:sym typeface="Calibri"/>
              </a:rPr>
              <a:t>replac</a:t>
            </a:r>
            <a:endParaRPr/>
          </a:p>
          <a:p>
            <a:pPr indent="-228600" lvl="2" marL="1143000" rtl="0" algn="l">
              <a:lnSpc>
                <a:spcPct val="100000"/>
              </a:lnSpc>
              <a:spcBef>
                <a:spcPts val="400"/>
              </a:spcBef>
              <a:spcAft>
                <a:spcPts val="0"/>
              </a:spcAft>
              <a:buClr>
                <a:srgbClr val="918BA3"/>
              </a:buClr>
              <a:buSzPts val="2000"/>
              <a:buFont typeface="Noto Sans Symbols"/>
              <a:buChar char="▪"/>
            </a:pPr>
            <a:r>
              <a:rPr b="0" i="1" lang="en-US" sz="2000" u="none">
                <a:solidFill>
                  <a:schemeClr val="dk1"/>
                </a:solidFill>
                <a:latin typeface="Calibri"/>
                <a:ea typeface="Calibri"/>
                <a:cs typeface="Calibri"/>
                <a:sym typeface="Calibri"/>
              </a:rPr>
              <a:t>cement </a:t>
            </a:r>
            <a:r>
              <a:rPr b="0" i="0" lang="en-US" sz="2000" u="none">
                <a:solidFill>
                  <a:schemeClr val="dk1"/>
                </a:solidFill>
                <a:latin typeface="Calibri"/>
                <a:ea typeface="Calibri"/>
                <a:cs typeface="Calibri"/>
                <a:sym typeface="Calibri"/>
              </a:rPr>
              <a:t> → </a:t>
            </a:r>
            <a:r>
              <a:rPr b="0" i="1" lang="en-US" sz="2000" u="none">
                <a:solidFill>
                  <a:schemeClr val="dk1"/>
                </a:solidFill>
                <a:latin typeface="Calibri"/>
                <a:ea typeface="Calibri"/>
                <a:cs typeface="Calibri"/>
                <a:sym typeface="Calibri"/>
              </a:rPr>
              <a:t>cement</a:t>
            </a:r>
            <a:endParaRPr/>
          </a:p>
          <a:p>
            <a:pPr indent="-215900" lvl="0" marL="342900" rtl="0" algn="l">
              <a:spcBef>
                <a:spcPts val="400"/>
              </a:spcBef>
              <a:spcAft>
                <a:spcPts val="0"/>
              </a:spcAft>
              <a:buSzPts val="2000"/>
              <a:buNone/>
            </a:pPr>
            <a:r>
              <a:t/>
            </a:r>
            <a:endParaRPr b="0" i="1" sz="2000" u="none">
              <a:solidFill>
                <a:schemeClr val="dk1"/>
              </a:solidFill>
              <a:latin typeface="Calibri"/>
              <a:ea typeface="Calibri"/>
              <a:cs typeface="Calibri"/>
              <a:sym typeface="Calibri"/>
            </a:endParaRPr>
          </a:p>
        </p:txBody>
      </p:sp>
      <p:sp>
        <p:nvSpPr>
          <p:cNvPr id="421" name="Google Shape;421;p47"/>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8"/>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Other stemmers</a:t>
            </a:r>
            <a:endParaRPr/>
          </a:p>
        </p:txBody>
      </p:sp>
      <p:sp>
        <p:nvSpPr>
          <p:cNvPr id="427" name="Google Shape;427;p4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Other stemmers exist:</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Lovins stemmer </a:t>
            </a:r>
            <a:endParaRPr/>
          </a:p>
          <a:p>
            <a:pPr indent="-228600" lvl="2" marL="1143000" rtl="0" algn="l">
              <a:lnSpc>
                <a:spcPct val="100000"/>
              </a:lnSpc>
              <a:spcBef>
                <a:spcPts val="300"/>
              </a:spcBef>
              <a:spcAft>
                <a:spcPts val="0"/>
              </a:spcAft>
              <a:buClr>
                <a:srgbClr val="918BA3"/>
              </a:buClr>
              <a:buSzPts val="1500"/>
              <a:buFont typeface="Noto Sans Symbols"/>
              <a:buChar char="▪"/>
            </a:pPr>
            <a:r>
              <a:rPr b="0" i="0" lang="en-US" sz="1500" u="none">
                <a:solidFill>
                  <a:schemeClr val="dk1"/>
                </a:solidFill>
                <a:latin typeface="Calibri"/>
                <a:ea typeface="Calibri"/>
                <a:cs typeface="Calibri"/>
                <a:sym typeface="Calibri"/>
              </a:rPr>
              <a:t>http://www.comp.lancs.ac.uk/computing/research/stemming/general/lovins.htm</a:t>
            </a:r>
            <a:endParaRPr/>
          </a:p>
          <a:p>
            <a:pPr indent="-228600" lvl="2" marL="1143000" rtl="0" algn="l">
              <a:lnSpc>
                <a:spcPct val="10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Single-pass, longest suffix removal (about 250 rules)</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Paice/Husk stemmer</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Snowball</a:t>
            </a:r>
            <a:endParaRPr/>
          </a:p>
          <a:p>
            <a:pPr indent="-279400" lvl="0" marL="342900" rtl="0" algn="l">
              <a:lnSpc>
                <a:spcPct val="100000"/>
              </a:lnSpc>
              <a:spcBef>
                <a:spcPts val="200"/>
              </a:spcBef>
              <a:spcAft>
                <a:spcPts val="0"/>
              </a:spcAft>
              <a:buClr>
                <a:srgbClr val="437085"/>
              </a:buClr>
              <a:buSzPts val="1000"/>
              <a:buFont typeface="Noto Sans Symbols"/>
              <a:buNone/>
            </a:pPr>
            <a:r>
              <a:t/>
            </a:r>
            <a:endParaRPr b="0" i="0" sz="1000" u="none">
              <a:solidFill>
                <a:schemeClr val="dk1"/>
              </a:solidFill>
              <a:latin typeface="Calibri"/>
              <a:ea typeface="Calibri"/>
              <a:cs typeface="Calibri"/>
              <a:sym typeface="Calibri"/>
            </a:endParaRPr>
          </a:p>
          <a:p>
            <a:pPr indent="-342900" lvl="0" marL="342900" rtl="0" algn="l">
              <a:lnSpc>
                <a:spcPct val="100000"/>
              </a:lnSpc>
              <a:spcBef>
                <a:spcPts val="28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Full morphological analysis (lemmatization)</a:t>
            </a:r>
            <a:endParaRPr/>
          </a:p>
          <a:p>
            <a:pPr indent="-285750" lvl="1" marL="742950" rtl="0" algn="l">
              <a:lnSpc>
                <a:spcPct val="100000"/>
              </a:lnSpc>
              <a:spcBef>
                <a:spcPts val="24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At most modest benefits for retrieval</a:t>
            </a:r>
            <a:endParaRPr/>
          </a:p>
        </p:txBody>
      </p:sp>
      <p:sp>
        <p:nvSpPr>
          <p:cNvPr id="428" name="Google Shape;428;p48"/>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9"/>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Language-specificity</a:t>
            </a:r>
            <a:endParaRPr/>
          </a:p>
        </p:txBody>
      </p:sp>
      <p:sp>
        <p:nvSpPr>
          <p:cNvPr id="434" name="Google Shape;434;p4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The above methods embody transformations that are</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Language-specific, and often</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Application-specific</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These are “plug-in” addenda to the indexing process</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Both open source and commercial plug-ins are available for handling these</a:t>
            </a:r>
            <a:endParaRPr/>
          </a:p>
          <a:p>
            <a:pPr indent="-165100" lvl="0" marL="342900" rtl="0" algn="l">
              <a:spcBef>
                <a:spcPts val="560"/>
              </a:spcBef>
              <a:spcAft>
                <a:spcPts val="0"/>
              </a:spcAft>
              <a:buSzPts val="2800"/>
              <a:buNone/>
            </a:pPr>
            <a:r>
              <a:t/>
            </a:r>
            <a:endParaRPr b="0" i="0" sz="2800" u="none">
              <a:solidFill>
                <a:schemeClr val="dk1"/>
              </a:solidFill>
              <a:latin typeface="Calibri"/>
              <a:ea typeface="Calibri"/>
              <a:cs typeface="Calibri"/>
              <a:sym typeface="Calibri"/>
            </a:endParaRPr>
          </a:p>
        </p:txBody>
      </p:sp>
      <p:sp>
        <p:nvSpPr>
          <p:cNvPr id="435" name="Google Shape;435;p49"/>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0"/>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Does stemming help?</a:t>
            </a:r>
            <a:endParaRPr/>
          </a:p>
        </p:txBody>
      </p:sp>
      <p:sp>
        <p:nvSpPr>
          <p:cNvPr id="441" name="Google Shape;441;p5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English: very mixed results. Helps recall for some queries but harms precision on others</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E.g., operative (dentistry) ⇒ oper</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Definitely useful for Spanish, German, Finnish, …</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30% performance gains for Finnish!</a:t>
            </a:r>
            <a:endParaRPr/>
          </a:p>
        </p:txBody>
      </p:sp>
      <p:sp>
        <p:nvSpPr>
          <p:cNvPr id="442" name="Google Shape;442;p50"/>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1"/>
          <p:cNvSpPr txBox="1"/>
          <p:nvPr>
            <p:ph idx="1" type="subTitle"/>
          </p:nvPr>
        </p:nvSpPr>
        <p:spPr>
          <a:xfrm>
            <a:off x="1371600" y="3886200"/>
            <a:ext cx="6400800" cy="2362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800"/>
              <a:buNone/>
            </a:pPr>
            <a:r>
              <a:rPr b="0" i="0" lang="en-US" sz="2800" u="none">
                <a:solidFill>
                  <a:srgbClr val="437085"/>
                </a:solidFill>
                <a:latin typeface="Calibri"/>
                <a:ea typeface="Calibri"/>
                <a:cs typeface="Calibri"/>
                <a:sym typeface="Calibri"/>
              </a:rPr>
              <a:t>Faster postings merges:</a:t>
            </a:r>
            <a:br>
              <a:rPr b="0" i="0" lang="en-US" sz="2800" u="none">
                <a:solidFill>
                  <a:srgbClr val="437085"/>
                </a:solidFill>
                <a:latin typeface="Calibri"/>
                <a:ea typeface="Calibri"/>
                <a:cs typeface="Calibri"/>
                <a:sym typeface="Calibri"/>
              </a:rPr>
            </a:br>
            <a:r>
              <a:rPr b="0" i="0" lang="en-US" sz="2800" u="none">
                <a:solidFill>
                  <a:srgbClr val="437085"/>
                </a:solidFill>
                <a:latin typeface="Calibri"/>
                <a:ea typeface="Calibri"/>
                <a:cs typeface="Calibri"/>
                <a:sym typeface="Calibri"/>
              </a:rPr>
              <a:t>Skip pointers/Skip lists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Parsing a document</a:t>
            </a:r>
            <a:endParaRPr/>
          </a:p>
        </p:txBody>
      </p:sp>
      <p:sp>
        <p:nvSpPr>
          <p:cNvPr id="238" name="Google Shape;238;p2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3000"/>
              <a:buFont typeface="Noto Sans Symbols"/>
              <a:buChar char="▪"/>
            </a:pPr>
            <a:r>
              <a:rPr b="0" i="0" lang="en-US" sz="3000" u="none">
                <a:solidFill>
                  <a:schemeClr val="dk1"/>
                </a:solidFill>
                <a:latin typeface="Calibri"/>
                <a:ea typeface="Calibri"/>
                <a:cs typeface="Calibri"/>
                <a:sym typeface="Calibri"/>
              </a:rPr>
              <a:t>What format is it in?</a:t>
            </a:r>
            <a:endParaRPr/>
          </a:p>
          <a:p>
            <a:pPr indent="-285750" lvl="1" marL="742950" rtl="0" algn="l">
              <a:lnSpc>
                <a:spcPct val="100000"/>
              </a:lnSpc>
              <a:spcBef>
                <a:spcPts val="560"/>
              </a:spcBef>
              <a:spcAft>
                <a:spcPts val="0"/>
              </a:spcAft>
              <a:buClr>
                <a:srgbClr val="357E69"/>
              </a:buClr>
              <a:buSzPts val="2800"/>
              <a:buFont typeface="Noto Sans Symbols"/>
              <a:buChar char="▪"/>
            </a:pPr>
            <a:r>
              <a:rPr b="0" i="0" lang="en-US" sz="2800" u="none">
                <a:solidFill>
                  <a:schemeClr val="dk1"/>
                </a:solidFill>
                <a:latin typeface="Calibri"/>
                <a:ea typeface="Calibri"/>
                <a:cs typeface="Calibri"/>
                <a:sym typeface="Calibri"/>
              </a:rPr>
              <a:t>pdf/word/excel/html?</a:t>
            </a:r>
            <a:endParaRPr/>
          </a:p>
          <a:p>
            <a:pPr indent="-342900" lvl="0" marL="342900" rtl="0" algn="l">
              <a:lnSpc>
                <a:spcPct val="100000"/>
              </a:lnSpc>
              <a:spcBef>
                <a:spcPts val="600"/>
              </a:spcBef>
              <a:spcAft>
                <a:spcPts val="0"/>
              </a:spcAft>
              <a:buClr>
                <a:srgbClr val="437085"/>
              </a:buClr>
              <a:buSzPts val="3000"/>
              <a:buFont typeface="Noto Sans Symbols"/>
              <a:buChar char="▪"/>
            </a:pPr>
            <a:r>
              <a:rPr b="0" i="0" lang="en-US" sz="3000" u="none">
                <a:solidFill>
                  <a:schemeClr val="dk1"/>
                </a:solidFill>
                <a:latin typeface="Calibri"/>
                <a:ea typeface="Calibri"/>
                <a:cs typeface="Calibri"/>
                <a:sym typeface="Calibri"/>
              </a:rPr>
              <a:t>What language is it in?</a:t>
            </a:r>
            <a:endParaRPr/>
          </a:p>
          <a:p>
            <a:pPr indent="-342900" lvl="0" marL="342900" rtl="0" algn="l">
              <a:lnSpc>
                <a:spcPct val="100000"/>
              </a:lnSpc>
              <a:spcBef>
                <a:spcPts val="600"/>
              </a:spcBef>
              <a:spcAft>
                <a:spcPts val="0"/>
              </a:spcAft>
              <a:buClr>
                <a:srgbClr val="437085"/>
              </a:buClr>
              <a:buSzPts val="3000"/>
              <a:buFont typeface="Noto Sans Symbols"/>
              <a:buChar char="▪"/>
            </a:pPr>
            <a:r>
              <a:rPr b="0" i="0" lang="en-US" sz="3000" u="none">
                <a:solidFill>
                  <a:schemeClr val="dk1"/>
                </a:solidFill>
                <a:latin typeface="Calibri"/>
                <a:ea typeface="Calibri"/>
                <a:cs typeface="Calibri"/>
                <a:sym typeface="Calibri"/>
              </a:rPr>
              <a:t>What character set is in use?</a:t>
            </a:r>
            <a:endParaRPr/>
          </a:p>
          <a:p>
            <a:pPr indent="-285750" lvl="1" marL="742950" rtl="0" algn="l">
              <a:lnSpc>
                <a:spcPct val="100000"/>
              </a:lnSpc>
              <a:spcBef>
                <a:spcPts val="560"/>
              </a:spcBef>
              <a:spcAft>
                <a:spcPts val="0"/>
              </a:spcAft>
              <a:buClr>
                <a:srgbClr val="357E69"/>
              </a:buClr>
              <a:buSzPts val="2800"/>
              <a:buFont typeface="Noto Sans Symbols"/>
              <a:buChar char="▪"/>
            </a:pPr>
            <a:r>
              <a:rPr b="0" i="0" lang="en-US" sz="2800" u="none">
                <a:solidFill>
                  <a:schemeClr val="dk1"/>
                </a:solidFill>
                <a:latin typeface="Calibri"/>
                <a:ea typeface="Calibri"/>
                <a:cs typeface="Calibri"/>
                <a:sym typeface="Calibri"/>
              </a:rPr>
              <a:t>(CP1252, UTF-8, …)</a:t>
            </a:r>
            <a:endParaRPr/>
          </a:p>
          <a:p>
            <a:pPr indent="-165100" lvl="0" marL="342900" rtl="0" algn="l">
              <a:spcBef>
                <a:spcPts val="560"/>
              </a:spcBef>
              <a:spcAft>
                <a:spcPts val="0"/>
              </a:spcAft>
              <a:buSzPts val="2800"/>
              <a:buNone/>
            </a:pPr>
            <a:r>
              <a:t/>
            </a:r>
            <a:endParaRPr b="0" i="0" sz="2800" u="none">
              <a:solidFill>
                <a:schemeClr val="dk1"/>
              </a:solidFill>
              <a:latin typeface="Calibri"/>
              <a:ea typeface="Calibri"/>
              <a:cs typeface="Calibri"/>
              <a:sym typeface="Calibri"/>
            </a:endParaRPr>
          </a:p>
        </p:txBody>
      </p:sp>
      <p:sp>
        <p:nvSpPr>
          <p:cNvPr id="239" name="Google Shape;239;p25"/>
          <p:cNvSpPr txBox="1"/>
          <p:nvPr/>
        </p:nvSpPr>
        <p:spPr>
          <a:xfrm>
            <a:off x="609600" y="4532312"/>
            <a:ext cx="7772400" cy="8016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Lucida Sans"/>
              <a:buNone/>
            </a:pPr>
            <a:r>
              <a:rPr b="0" i="0" lang="en-US" sz="2800" u="none">
                <a:solidFill>
                  <a:schemeClr val="dk1"/>
                </a:solidFill>
                <a:latin typeface="Lucida Sans"/>
                <a:ea typeface="Lucida Sans"/>
                <a:cs typeface="Lucida Sans"/>
                <a:sym typeface="Lucida Sans"/>
              </a:rPr>
              <a:t>Each of these is a classification problem, which we will study later in the course.</a:t>
            </a:r>
            <a:endParaRPr/>
          </a:p>
        </p:txBody>
      </p:sp>
      <p:sp>
        <p:nvSpPr>
          <p:cNvPr id="240" name="Google Shape;240;p25"/>
          <p:cNvSpPr txBox="1"/>
          <p:nvPr/>
        </p:nvSpPr>
        <p:spPr>
          <a:xfrm>
            <a:off x="609600" y="5729287"/>
            <a:ext cx="81026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Lucida Sans"/>
              <a:buNone/>
            </a:pPr>
            <a:r>
              <a:rPr b="0" i="0" lang="en-US" sz="2800" u="none">
                <a:solidFill>
                  <a:schemeClr val="dk1"/>
                </a:solidFill>
                <a:latin typeface="Lucida Sans"/>
                <a:ea typeface="Lucida Sans"/>
                <a:cs typeface="Lucida Sans"/>
                <a:sym typeface="Lucida Sans"/>
              </a:rPr>
              <a:t>But these tasks are often done heuristically …</a:t>
            </a:r>
            <a:endParaRPr/>
          </a:p>
        </p:txBody>
      </p:sp>
      <p:sp>
        <p:nvSpPr>
          <p:cNvPr id="241" name="Google Shape;241;p25"/>
          <p:cNvSpPr txBox="1"/>
          <p:nvPr/>
        </p:nvSpPr>
        <p:spPr>
          <a:xfrm>
            <a:off x="7620000" y="-33337"/>
            <a:ext cx="968375"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2"/>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Recall basic merge</a:t>
            </a:r>
            <a:endParaRPr/>
          </a:p>
        </p:txBody>
      </p:sp>
      <p:sp>
        <p:nvSpPr>
          <p:cNvPr id="453" name="Google Shape;453;p5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Walk through the two postings simultaneously, in time linear in the total number of postings entries</a:t>
            </a:r>
            <a:endParaRPr/>
          </a:p>
        </p:txBody>
      </p:sp>
      <p:sp>
        <p:nvSpPr>
          <p:cNvPr id="454" name="Google Shape;454;p52"/>
          <p:cNvSpPr txBox="1"/>
          <p:nvPr/>
        </p:nvSpPr>
        <p:spPr>
          <a:xfrm>
            <a:off x="6878637" y="3429000"/>
            <a:ext cx="703262"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128</a:t>
            </a:r>
            <a:endParaRPr/>
          </a:p>
        </p:txBody>
      </p:sp>
      <p:sp>
        <p:nvSpPr>
          <p:cNvPr id="455" name="Google Shape;455;p52"/>
          <p:cNvSpPr txBox="1"/>
          <p:nvPr/>
        </p:nvSpPr>
        <p:spPr>
          <a:xfrm>
            <a:off x="7351712" y="3962400"/>
            <a:ext cx="57785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31</a:t>
            </a:r>
            <a:endParaRPr/>
          </a:p>
        </p:txBody>
      </p:sp>
      <p:sp>
        <p:nvSpPr>
          <p:cNvPr id="456" name="Google Shape;456;p52"/>
          <p:cNvSpPr txBox="1"/>
          <p:nvPr/>
        </p:nvSpPr>
        <p:spPr>
          <a:xfrm>
            <a:off x="2514600" y="3429000"/>
            <a:ext cx="3635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a:t>
            </a:r>
            <a:endParaRPr/>
          </a:p>
        </p:txBody>
      </p:sp>
      <p:cxnSp>
        <p:nvCxnSpPr>
          <p:cNvPr id="457" name="Google Shape;457;p52"/>
          <p:cNvCxnSpPr/>
          <p:nvPr/>
        </p:nvCxnSpPr>
        <p:spPr>
          <a:xfrm>
            <a:off x="2878137" y="3662362"/>
            <a:ext cx="284162" cy="0"/>
          </a:xfrm>
          <a:prstGeom prst="straightConnector1">
            <a:avLst/>
          </a:prstGeom>
          <a:noFill/>
          <a:ln cap="flat" cmpd="sng" w="9525">
            <a:solidFill>
              <a:schemeClr val="dk1"/>
            </a:solidFill>
            <a:prstDash val="solid"/>
            <a:miter lim="800000"/>
            <a:headEnd len="med" w="med" type="none"/>
            <a:tailEnd len="med" w="med" type="triangle"/>
          </a:ln>
        </p:spPr>
      </p:cxnSp>
      <p:sp>
        <p:nvSpPr>
          <p:cNvPr id="458" name="Google Shape;458;p52"/>
          <p:cNvSpPr txBox="1"/>
          <p:nvPr/>
        </p:nvSpPr>
        <p:spPr>
          <a:xfrm>
            <a:off x="3162300" y="3429000"/>
            <a:ext cx="3635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4</a:t>
            </a:r>
            <a:endParaRPr/>
          </a:p>
        </p:txBody>
      </p:sp>
      <p:cxnSp>
        <p:nvCxnSpPr>
          <p:cNvPr id="459" name="Google Shape;459;p52"/>
          <p:cNvCxnSpPr/>
          <p:nvPr/>
        </p:nvCxnSpPr>
        <p:spPr>
          <a:xfrm>
            <a:off x="3525837" y="3662362"/>
            <a:ext cx="304800" cy="0"/>
          </a:xfrm>
          <a:prstGeom prst="straightConnector1">
            <a:avLst/>
          </a:prstGeom>
          <a:noFill/>
          <a:ln cap="flat" cmpd="sng" w="9525">
            <a:solidFill>
              <a:schemeClr val="dk1"/>
            </a:solidFill>
            <a:prstDash val="solid"/>
            <a:miter lim="800000"/>
            <a:headEnd len="med" w="med" type="none"/>
            <a:tailEnd len="med" w="med" type="triangle"/>
          </a:ln>
        </p:spPr>
      </p:cxnSp>
      <p:sp>
        <p:nvSpPr>
          <p:cNvPr id="460" name="Google Shape;460;p52"/>
          <p:cNvSpPr txBox="1"/>
          <p:nvPr/>
        </p:nvSpPr>
        <p:spPr>
          <a:xfrm>
            <a:off x="3830637" y="3429000"/>
            <a:ext cx="3635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8</a:t>
            </a:r>
            <a:endParaRPr/>
          </a:p>
        </p:txBody>
      </p:sp>
      <p:cxnSp>
        <p:nvCxnSpPr>
          <p:cNvPr id="461" name="Google Shape;461;p52"/>
          <p:cNvCxnSpPr/>
          <p:nvPr/>
        </p:nvCxnSpPr>
        <p:spPr>
          <a:xfrm flipH="1" rot="10800000">
            <a:off x="4194175" y="3659187"/>
            <a:ext cx="246062" cy="3175"/>
          </a:xfrm>
          <a:prstGeom prst="straightConnector1">
            <a:avLst/>
          </a:prstGeom>
          <a:noFill/>
          <a:ln cap="flat" cmpd="sng" w="9525">
            <a:solidFill>
              <a:schemeClr val="dk1"/>
            </a:solidFill>
            <a:prstDash val="solid"/>
            <a:miter lim="800000"/>
            <a:headEnd len="med" w="med" type="none"/>
            <a:tailEnd len="med" w="med" type="triangle"/>
          </a:ln>
        </p:spPr>
      </p:cxnSp>
      <p:sp>
        <p:nvSpPr>
          <p:cNvPr id="462" name="Google Shape;462;p52"/>
          <p:cNvSpPr txBox="1"/>
          <p:nvPr/>
        </p:nvSpPr>
        <p:spPr>
          <a:xfrm>
            <a:off x="4440237" y="3429000"/>
            <a:ext cx="574675" cy="46196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41</a:t>
            </a:r>
            <a:endParaRPr/>
          </a:p>
        </p:txBody>
      </p:sp>
      <p:cxnSp>
        <p:nvCxnSpPr>
          <p:cNvPr id="463" name="Google Shape;463;p52"/>
          <p:cNvCxnSpPr/>
          <p:nvPr/>
        </p:nvCxnSpPr>
        <p:spPr>
          <a:xfrm>
            <a:off x="5014912" y="3659187"/>
            <a:ext cx="187325" cy="1587"/>
          </a:xfrm>
          <a:prstGeom prst="straightConnector1">
            <a:avLst/>
          </a:prstGeom>
          <a:noFill/>
          <a:ln cap="flat" cmpd="sng" w="9525">
            <a:solidFill>
              <a:schemeClr val="dk1"/>
            </a:solidFill>
            <a:prstDash val="solid"/>
            <a:miter lim="800000"/>
            <a:headEnd len="med" w="med" type="none"/>
            <a:tailEnd len="med" w="med" type="triangle"/>
          </a:ln>
        </p:spPr>
      </p:cxnSp>
      <p:sp>
        <p:nvSpPr>
          <p:cNvPr id="464" name="Google Shape;464;p52"/>
          <p:cNvSpPr txBox="1"/>
          <p:nvPr/>
        </p:nvSpPr>
        <p:spPr>
          <a:xfrm>
            <a:off x="5202237" y="3429000"/>
            <a:ext cx="574675" cy="46196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48</a:t>
            </a:r>
            <a:endParaRPr/>
          </a:p>
        </p:txBody>
      </p:sp>
      <p:cxnSp>
        <p:nvCxnSpPr>
          <p:cNvPr id="465" name="Google Shape;465;p52"/>
          <p:cNvCxnSpPr/>
          <p:nvPr/>
        </p:nvCxnSpPr>
        <p:spPr>
          <a:xfrm>
            <a:off x="5776912" y="3659187"/>
            <a:ext cx="263525" cy="3175"/>
          </a:xfrm>
          <a:prstGeom prst="straightConnector1">
            <a:avLst/>
          </a:prstGeom>
          <a:noFill/>
          <a:ln cap="flat" cmpd="sng" w="9525">
            <a:solidFill>
              <a:schemeClr val="dk1"/>
            </a:solidFill>
            <a:prstDash val="solid"/>
            <a:miter lim="800000"/>
            <a:headEnd len="med" w="med" type="none"/>
            <a:tailEnd len="med" w="med" type="triangle"/>
          </a:ln>
        </p:spPr>
      </p:cxnSp>
      <p:sp>
        <p:nvSpPr>
          <p:cNvPr id="466" name="Google Shape;466;p52"/>
          <p:cNvSpPr txBox="1"/>
          <p:nvPr/>
        </p:nvSpPr>
        <p:spPr>
          <a:xfrm>
            <a:off x="6040437" y="3429000"/>
            <a:ext cx="5334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64</a:t>
            </a:r>
            <a:endParaRPr/>
          </a:p>
        </p:txBody>
      </p:sp>
      <p:cxnSp>
        <p:nvCxnSpPr>
          <p:cNvPr id="467" name="Google Shape;467;p52"/>
          <p:cNvCxnSpPr/>
          <p:nvPr/>
        </p:nvCxnSpPr>
        <p:spPr>
          <a:xfrm>
            <a:off x="6573837" y="3662362"/>
            <a:ext cx="304800" cy="0"/>
          </a:xfrm>
          <a:prstGeom prst="straightConnector1">
            <a:avLst/>
          </a:prstGeom>
          <a:noFill/>
          <a:ln cap="flat" cmpd="sng" w="9525">
            <a:solidFill>
              <a:schemeClr val="dk1"/>
            </a:solidFill>
            <a:prstDash val="solid"/>
            <a:miter lim="800000"/>
            <a:headEnd len="med" w="med" type="none"/>
            <a:tailEnd len="med" w="med" type="triangle"/>
          </a:ln>
        </p:spPr>
      </p:cxnSp>
      <p:sp>
        <p:nvSpPr>
          <p:cNvPr id="468" name="Google Shape;468;p52"/>
          <p:cNvSpPr txBox="1"/>
          <p:nvPr/>
        </p:nvSpPr>
        <p:spPr>
          <a:xfrm>
            <a:off x="2535237" y="3962400"/>
            <a:ext cx="3635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a:t>
            </a:r>
            <a:endParaRPr/>
          </a:p>
        </p:txBody>
      </p:sp>
      <p:cxnSp>
        <p:nvCxnSpPr>
          <p:cNvPr id="469" name="Google Shape;469;p52"/>
          <p:cNvCxnSpPr/>
          <p:nvPr/>
        </p:nvCxnSpPr>
        <p:spPr>
          <a:xfrm>
            <a:off x="2898775" y="4195762"/>
            <a:ext cx="284162" cy="0"/>
          </a:xfrm>
          <a:prstGeom prst="straightConnector1">
            <a:avLst/>
          </a:prstGeom>
          <a:noFill/>
          <a:ln cap="flat" cmpd="sng" w="9525">
            <a:solidFill>
              <a:schemeClr val="dk1"/>
            </a:solidFill>
            <a:prstDash val="solid"/>
            <a:miter lim="800000"/>
            <a:headEnd len="med" w="med" type="none"/>
            <a:tailEnd len="med" w="med" type="triangle"/>
          </a:ln>
        </p:spPr>
      </p:cxnSp>
      <p:sp>
        <p:nvSpPr>
          <p:cNvPr id="470" name="Google Shape;470;p52"/>
          <p:cNvSpPr txBox="1"/>
          <p:nvPr/>
        </p:nvSpPr>
        <p:spPr>
          <a:xfrm>
            <a:off x="3182937" y="3962400"/>
            <a:ext cx="3635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a:t>
            </a:r>
            <a:endParaRPr/>
          </a:p>
        </p:txBody>
      </p:sp>
      <p:cxnSp>
        <p:nvCxnSpPr>
          <p:cNvPr id="471" name="Google Shape;471;p52"/>
          <p:cNvCxnSpPr/>
          <p:nvPr/>
        </p:nvCxnSpPr>
        <p:spPr>
          <a:xfrm>
            <a:off x="3546475" y="4195762"/>
            <a:ext cx="284162" cy="0"/>
          </a:xfrm>
          <a:prstGeom prst="straightConnector1">
            <a:avLst/>
          </a:prstGeom>
          <a:noFill/>
          <a:ln cap="flat" cmpd="sng" w="9525">
            <a:solidFill>
              <a:schemeClr val="dk1"/>
            </a:solidFill>
            <a:prstDash val="solid"/>
            <a:miter lim="800000"/>
            <a:headEnd len="med" w="med" type="none"/>
            <a:tailEnd len="med" w="med" type="triangle"/>
          </a:ln>
        </p:spPr>
      </p:cxnSp>
      <p:sp>
        <p:nvSpPr>
          <p:cNvPr id="472" name="Google Shape;472;p52"/>
          <p:cNvSpPr txBox="1"/>
          <p:nvPr/>
        </p:nvSpPr>
        <p:spPr>
          <a:xfrm>
            <a:off x="3830637" y="3962400"/>
            <a:ext cx="3635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3</a:t>
            </a:r>
            <a:endParaRPr/>
          </a:p>
        </p:txBody>
      </p:sp>
      <p:cxnSp>
        <p:nvCxnSpPr>
          <p:cNvPr id="473" name="Google Shape;473;p52"/>
          <p:cNvCxnSpPr/>
          <p:nvPr/>
        </p:nvCxnSpPr>
        <p:spPr>
          <a:xfrm flipH="1" rot="10800000">
            <a:off x="4194175" y="4192587"/>
            <a:ext cx="266700" cy="3175"/>
          </a:xfrm>
          <a:prstGeom prst="straightConnector1">
            <a:avLst/>
          </a:prstGeom>
          <a:noFill/>
          <a:ln cap="flat" cmpd="sng" w="9525">
            <a:solidFill>
              <a:schemeClr val="dk1"/>
            </a:solidFill>
            <a:prstDash val="solid"/>
            <a:miter lim="800000"/>
            <a:headEnd len="med" w="med" type="none"/>
            <a:tailEnd len="med" w="med" type="triangle"/>
          </a:ln>
        </p:spPr>
      </p:cxnSp>
      <p:sp>
        <p:nvSpPr>
          <p:cNvPr id="474" name="Google Shape;474;p52"/>
          <p:cNvSpPr txBox="1"/>
          <p:nvPr/>
        </p:nvSpPr>
        <p:spPr>
          <a:xfrm>
            <a:off x="4460875" y="3962400"/>
            <a:ext cx="379412" cy="46196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8</a:t>
            </a:r>
            <a:endParaRPr/>
          </a:p>
        </p:txBody>
      </p:sp>
      <p:cxnSp>
        <p:nvCxnSpPr>
          <p:cNvPr id="475" name="Google Shape;475;p52"/>
          <p:cNvCxnSpPr/>
          <p:nvPr/>
        </p:nvCxnSpPr>
        <p:spPr>
          <a:xfrm>
            <a:off x="4840287" y="4192587"/>
            <a:ext cx="227012" cy="1587"/>
          </a:xfrm>
          <a:prstGeom prst="straightConnector1">
            <a:avLst/>
          </a:prstGeom>
          <a:noFill/>
          <a:ln cap="flat" cmpd="sng" w="9525">
            <a:solidFill>
              <a:schemeClr val="dk1"/>
            </a:solidFill>
            <a:prstDash val="solid"/>
            <a:miter lim="800000"/>
            <a:headEnd len="med" w="med" type="none"/>
            <a:tailEnd len="med" w="med" type="triangle"/>
          </a:ln>
        </p:spPr>
      </p:cxnSp>
      <p:sp>
        <p:nvSpPr>
          <p:cNvPr id="476" name="Google Shape;476;p52"/>
          <p:cNvSpPr txBox="1"/>
          <p:nvPr/>
        </p:nvSpPr>
        <p:spPr>
          <a:xfrm>
            <a:off x="5067300" y="3962400"/>
            <a:ext cx="574675" cy="46196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11</a:t>
            </a:r>
            <a:endParaRPr/>
          </a:p>
        </p:txBody>
      </p:sp>
      <p:cxnSp>
        <p:nvCxnSpPr>
          <p:cNvPr id="477" name="Google Shape;477;p52"/>
          <p:cNvCxnSpPr/>
          <p:nvPr/>
        </p:nvCxnSpPr>
        <p:spPr>
          <a:xfrm>
            <a:off x="5641975" y="4192587"/>
            <a:ext cx="185737" cy="3175"/>
          </a:xfrm>
          <a:prstGeom prst="straightConnector1">
            <a:avLst/>
          </a:prstGeom>
          <a:noFill/>
          <a:ln cap="flat" cmpd="sng" w="9525">
            <a:solidFill>
              <a:schemeClr val="dk1"/>
            </a:solidFill>
            <a:prstDash val="solid"/>
            <a:miter lim="800000"/>
            <a:headEnd len="med" w="med" type="none"/>
            <a:tailEnd len="med" w="med" type="triangle"/>
          </a:ln>
        </p:spPr>
      </p:cxnSp>
      <p:sp>
        <p:nvSpPr>
          <p:cNvPr id="478" name="Google Shape;478;p52"/>
          <p:cNvSpPr txBox="1"/>
          <p:nvPr/>
        </p:nvSpPr>
        <p:spPr>
          <a:xfrm>
            <a:off x="5827712" y="3962400"/>
            <a:ext cx="588962"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17</a:t>
            </a:r>
            <a:endParaRPr/>
          </a:p>
        </p:txBody>
      </p:sp>
      <p:cxnSp>
        <p:nvCxnSpPr>
          <p:cNvPr id="479" name="Google Shape;479;p52"/>
          <p:cNvCxnSpPr/>
          <p:nvPr/>
        </p:nvCxnSpPr>
        <p:spPr>
          <a:xfrm>
            <a:off x="6416675" y="4195762"/>
            <a:ext cx="173037" cy="0"/>
          </a:xfrm>
          <a:prstGeom prst="straightConnector1">
            <a:avLst/>
          </a:prstGeom>
          <a:noFill/>
          <a:ln cap="flat" cmpd="sng" w="9525">
            <a:solidFill>
              <a:schemeClr val="dk1"/>
            </a:solidFill>
            <a:prstDash val="solid"/>
            <a:miter lim="800000"/>
            <a:headEnd len="med" w="med" type="none"/>
            <a:tailEnd len="med" w="med" type="triangle"/>
          </a:ln>
        </p:spPr>
      </p:cxnSp>
      <p:sp>
        <p:nvSpPr>
          <p:cNvPr id="480" name="Google Shape;480;p52"/>
          <p:cNvSpPr txBox="1"/>
          <p:nvPr/>
        </p:nvSpPr>
        <p:spPr>
          <a:xfrm>
            <a:off x="6589712" y="3962400"/>
            <a:ext cx="5334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21</a:t>
            </a:r>
            <a:endParaRPr/>
          </a:p>
        </p:txBody>
      </p:sp>
      <p:cxnSp>
        <p:nvCxnSpPr>
          <p:cNvPr id="481" name="Google Shape;481;p52"/>
          <p:cNvCxnSpPr/>
          <p:nvPr/>
        </p:nvCxnSpPr>
        <p:spPr>
          <a:xfrm>
            <a:off x="7123112" y="4195762"/>
            <a:ext cx="228600" cy="0"/>
          </a:xfrm>
          <a:prstGeom prst="straightConnector1">
            <a:avLst/>
          </a:prstGeom>
          <a:noFill/>
          <a:ln cap="flat" cmpd="sng" w="9525">
            <a:solidFill>
              <a:schemeClr val="dk1"/>
            </a:solidFill>
            <a:prstDash val="solid"/>
            <a:miter lim="800000"/>
            <a:headEnd len="med" w="med" type="none"/>
            <a:tailEnd len="med" w="med" type="triangle"/>
          </a:ln>
        </p:spPr>
      </p:cxnSp>
      <p:sp>
        <p:nvSpPr>
          <p:cNvPr id="482" name="Google Shape;482;p52"/>
          <p:cNvSpPr txBox="1"/>
          <p:nvPr/>
        </p:nvSpPr>
        <p:spPr>
          <a:xfrm>
            <a:off x="7772400" y="3429000"/>
            <a:ext cx="1166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1" i="1" lang="en-US" sz="2400" u="none">
                <a:solidFill>
                  <a:schemeClr val="dk1"/>
                </a:solidFill>
                <a:latin typeface="Lucida Sans"/>
                <a:ea typeface="Lucida Sans"/>
                <a:cs typeface="Lucida Sans"/>
                <a:sym typeface="Lucida Sans"/>
              </a:rPr>
              <a:t>Brutus</a:t>
            </a:r>
            <a:endParaRPr/>
          </a:p>
        </p:txBody>
      </p:sp>
      <p:sp>
        <p:nvSpPr>
          <p:cNvPr id="483" name="Google Shape;483;p52"/>
          <p:cNvSpPr txBox="1"/>
          <p:nvPr/>
        </p:nvSpPr>
        <p:spPr>
          <a:xfrm>
            <a:off x="7848600" y="3962400"/>
            <a:ext cx="12033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1" i="1" lang="en-US" sz="2400" u="none">
                <a:solidFill>
                  <a:schemeClr val="dk1"/>
                </a:solidFill>
                <a:latin typeface="Lucida Sans"/>
                <a:ea typeface="Lucida Sans"/>
                <a:cs typeface="Lucida Sans"/>
                <a:sym typeface="Lucida Sans"/>
              </a:rPr>
              <a:t>Caesar</a:t>
            </a:r>
            <a:endParaRPr/>
          </a:p>
        </p:txBody>
      </p:sp>
      <p:sp>
        <p:nvSpPr>
          <p:cNvPr id="484" name="Google Shape;484;p52"/>
          <p:cNvSpPr/>
          <p:nvPr/>
        </p:nvSpPr>
        <p:spPr>
          <a:xfrm rot="10800000">
            <a:off x="1462087" y="3714750"/>
            <a:ext cx="976312" cy="485775"/>
          </a:xfrm>
          <a:prstGeom prst="notchedRightArrow">
            <a:avLst>
              <a:gd fmla="val 50000" name="adj1"/>
              <a:gd fmla="val 50000" name="adj2"/>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485" name="Google Shape;485;p52"/>
          <p:cNvSpPr txBox="1"/>
          <p:nvPr/>
        </p:nvSpPr>
        <p:spPr>
          <a:xfrm>
            <a:off x="228600" y="3733800"/>
            <a:ext cx="3635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a:t>
            </a:r>
            <a:endParaRPr/>
          </a:p>
        </p:txBody>
      </p:sp>
      <p:cxnSp>
        <p:nvCxnSpPr>
          <p:cNvPr id="486" name="Google Shape;486;p52"/>
          <p:cNvCxnSpPr/>
          <p:nvPr/>
        </p:nvCxnSpPr>
        <p:spPr>
          <a:xfrm>
            <a:off x="592137" y="3967162"/>
            <a:ext cx="284162" cy="0"/>
          </a:xfrm>
          <a:prstGeom prst="straightConnector1">
            <a:avLst/>
          </a:prstGeom>
          <a:noFill/>
          <a:ln cap="flat" cmpd="sng" w="9525">
            <a:solidFill>
              <a:schemeClr val="dk1"/>
            </a:solidFill>
            <a:prstDash val="solid"/>
            <a:miter lim="800000"/>
            <a:headEnd len="med" w="med" type="none"/>
            <a:tailEnd len="med" w="med" type="triangle"/>
          </a:ln>
        </p:spPr>
      </p:cxnSp>
      <p:sp>
        <p:nvSpPr>
          <p:cNvPr id="487" name="Google Shape;487;p52"/>
          <p:cNvSpPr txBox="1"/>
          <p:nvPr/>
        </p:nvSpPr>
        <p:spPr>
          <a:xfrm>
            <a:off x="855662" y="3743325"/>
            <a:ext cx="3635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8</a:t>
            </a:r>
            <a:endParaRPr/>
          </a:p>
        </p:txBody>
      </p:sp>
      <p:sp>
        <p:nvSpPr>
          <p:cNvPr id="488" name="Google Shape;488;p52"/>
          <p:cNvSpPr txBox="1"/>
          <p:nvPr/>
        </p:nvSpPr>
        <p:spPr>
          <a:xfrm>
            <a:off x="381000" y="4800600"/>
            <a:ext cx="6975475"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50021"/>
              </a:buClr>
              <a:buSzPts val="2400"/>
              <a:buFont typeface="Calibri"/>
              <a:buNone/>
            </a:pPr>
            <a:r>
              <a:rPr b="0" i="0" lang="en-US" sz="2400" u="none">
                <a:solidFill>
                  <a:srgbClr val="A50021"/>
                </a:solidFill>
                <a:latin typeface="Calibri"/>
                <a:ea typeface="Calibri"/>
                <a:cs typeface="Calibri"/>
                <a:sym typeface="Calibri"/>
              </a:rPr>
              <a:t>If the list lengths are </a:t>
            </a:r>
            <a:r>
              <a:rPr b="0" i="1" lang="en-US" sz="2400" u="none">
                <a:solidFill>
                  <a:srgbClr val="A50021"/>
                </a:solidFill>
                <a:latin typeface="Calibri"/>
                <a:ea typeface="Calibri"/>
                <a:cs typeface="Calibri"/>
                <a:sym typeface="Calibri"/>
              </a:rPr>
              <a:t>m</a:t>
            </a:r>
            <a:r>
              <a:rPr b="0" i="0" lang="en-US" sz="2400" u="none">
                <a:solidFill>
                  <a:srgbClr val="A50021"/>
                </a:solidFill>
                <a:latin typeface="Calibri"/>
                <a:ea typeface="Calibri"/>
                <a:cs typeface="Calibri"/>
                <a:sym typeface="Calibri"/>
              </a:rPr>
              <a:t> and </a:t>
            </a:r>
            <a:r>
              <a:rPr b="0" i="1" lang="en-US" sz="2400" u="none">
                <a:solidFill>
                  <a:srgbClr val="A50021"/>
                </a:solidFill>
                <a:latin typeface="Calibri"/>
                <a:ea typeface="Calibri"/>
                <a:cs typeface="Calibri"/>
                <a:sym typeface="Calibri"/>
              </a:rPr>
              <a:t>n</a:t>
            </a:r>
            <a:r>
              <a:rPr b="0" i="0" lang="en-US" sz="2400" u="none">
                <a:solidFill>
                  <a:srgbClr val="A50021"/>
                </a:solidFill>
                <a:latin typeface="Calibri"/>
                <a:ea typeface="Calibri"/>
                <a:cs typeface="Calibri"/>
                <a:sym typeface="Calibri"/>
              </a:rPr>
              <a:t>, the merge takes O(</a:t>
            </a:r>
            <a:r>
              <a:rPr b="0" i="1" lang="en-US" sz="2400" u="none">
                <a:solidFill>
                  <a:srgbClr val="A50021"/>
                </a:solidFill>
                <a:latin typeface="Calibri"/>
                <a:ea typeface="Calibri"/>
                <a:cs typeface="Calibri"/>
                <a:sym typeface="Calibri"/>
              </a:rPr>
              <a:t>m+n</a:t>
            </a:r>
            <a:r>
              <a:rPr b="0" i="0" lang="en-US" sz="2400" u="none">
                <a:solidFill>
                  <a:srgbClr val="A50021"/>
                </a:solidFill>
                <a:latin typeface="Calibri"/>
                <a:ea typeface="Calibri"/>
                <a:cs typeface="Calibri"/>
                <a:sym typeface="Calibri"/>
              </a:rPr>
              <a:t>)</a:t>
            </a:r>
            <a:endParaRPr/>
          </a:p>
          <a:p>
            <a:pPr indent="0" lvl="0" marL="0" marR="0" rtl="0" algn="l">
              <a:lnSpc>
                <a:spcPct val="100000"/>
              </a:lnSpc>
              <a:spcBef>
                <a:spcPts val="0"/>
              </a:spcBef>
              <a:spcAft>
                <a:spcPts val="0"/>
              </a:spcAft>
              <a:buClr>
                <a:srgbClr val="A50021"/>
              </a:buClr>
              <a:buSzPts val="2400"/>
              <a:buFont typeface="Calibri"/>
              <a:buNone/>
            </a:pPr>
            <a:r>
              <a:rPr b="0" i="0" lang="en-US" sz="2400" u="none">
                <a:solidFill>
                  <a:srgbClr val="A50021"/>
                </a:solidFill>
                <a:latin typeface="Calibri"/>
                <a:ea typeface="Calibri"/>
                <a:cs typeface="Calibri"/>
                <a:sym typeface="Calibri"/>
              </a:rPr>
              <a:t>operations.</a:t>
            </a:r>
            <a:endParaRPr/>
          </a:p>
        </p:txBody>
      </p:sp>
      <p:sp>
        <p:nvSpPr>
          <p:cNvPr id="489" name="Google Shape;489;p52"/>
          <p:cNvSpPr txBox="1"/>
          <p:nvPr/>
        </p:nvSpPr>
        <p:spPr>
          <a:xfrm>
            <a:off x="2286000" y="5791200"/>
            <a:ext cx="51308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Can we do better?</a:t>
            </a:r>
            <a:endParaRPr/>
          </a:p>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Yes (if the index isn’t changing too fast).</a:t>
            </a:r>
            <a:endParaRPr/>
          </a:p>
        </p:txBody>
      </p:sp>
      <p:sp>
        <p:nvSpPr>
          <p:cNvPr id="490" name="Google Shape;490;p52"/>
          <p:cNvSpPr txBox="1"/>
          <p:nvPr/>
        </p:nvSpPr>
        <p:spPr>
          <a:xfrm>
            <a:off x="7620000" y="-33337"/>
            <a:ext cx="968375"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3"/>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Augment postings with </a:t>
            </a:r>
            <a:r>
              <a:rPr b="0" i="0" lang="en-US" sz="4000" u="none">
                <a:solidFill>
                  <a:schemeClr val="folHlink"/>
                </a:solidFill>
                <a:latin typeface="Calibri"/>
                <a:ea typeface="Calibri"/>
                <a:cs typeface="Calibri"/>
                <a:sym typeface="Calibri"/>
              </a:rPr>
              <a:t>skip pointers</a:t>
            </a:r>
            <a:r>
              <a:rPr b="0" i="0" lang="en-US" sz="4000" u="none">
                <a:solidFill>
                  <a:schemeClr val="dk1"/>
                </a:solidFill>
                <a:latin typeface="Calibri"/>
                <a:ea typeface="Calibri"/>
                <a:cs typeface="Calibri"/>
                <a:sym typeface="Calibri"/>
              </a:rPr>
              <a:t> (at indexing time)</a:t>
            </a:r>
            <a:endParaRPr/>
          </a:p>
        </p:txBody>
      </p:sp>
      <p:sp>
        <p:nvSpPr>
          <p:cNvPr id="496" name="Google Shape;496;p53"/>
          <p:cNvSpPr txBox="1"/>
          <p:nvPr>
            <p:ph idx="1" type="body"/>
          </p:nvPr>
        </p:nvSpPr>
        <p:spPr>
          <a:xfrm>
            <a:off x="457200" y="4038600"/>
            <a:ext cx="8229600" cy="251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Why?</a:t>
            </a:r>
            <a:endParaRPr/>
          </a:p>
          <a:p>
            <a:pPr indent="-342900" lvl="0" marL="342900" marR="0" rtl="0" algn="l">
              <a:lnSpc>
                <a:spcPct val="100000"/>
              </a:lnSpc>
              <a:spcBef>
                <a:spcPts val="560"/>
              </a:spcBef>
              <a:spcAft>
                <a:spcPts val="0"/>
              </a:spcAft>
              <a:buClr>
                <a:srgbClr val="437085"/>
              </a:buClr>
              <a:buSzPts val="2800"/>
              <a:buFont typeface="Noto Sans Symbols"/>
              <a:buChar char="▪"/>
            </a:pPr>
            <a:r>
              <a:rPr b="0" i="0" lang="en-US" sz="2800" u="sng">
                <a:solidFill>
                  <a:schemeClr val="dk1"/>
                </a:solidFill>
                <a:latin typeface="Calibri"/>
                <a:ea typeface="Calibri"/>
                <a:cs typeface="Calibri"/>
                <a:sym typeface="Calibri"/>
              </a:rPr>
              <a:t>To skip postings that will not figure in the search results.</a:t>
            </a:r>
            <a:endParaRPr/>
          </a:p>
          <a:p>
            <a:pPr indent="-342900" lvl="0" marL="342900" marR="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How?</a:t>
            </a:r>
            <a:endParaRPr/>
          </a:p>
          <a:p>
            <a:pPr indent="-342900" lvl="0" marL="342900" marR="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Where do we place skip pointers?</a:t>
            </a:r>
            <a:endParaRPr/>
          </a:p>
        </p:txBody>
      </p:sp>
      <p:grpSp>
        <p:nvGrpSpPr>
          <p:cNvPr id="497" name="Google Shape;497;p53"/>
          <p:cNvGrpSpPr/>
          <p:nvPr/>
        </p:nvGrpSpPr>
        <p:grpSpPr>
          <a:xfrm>
            <a:off x="1447800" y="2055018"/>
            <a:ext cx="5133975" cy="469106"/>
            <a:chOff x="912" y="1294"/>
            <a:chExt cx="3234" cy="296"/>
          </a:xfrm>
        </p:grpSpPr>
        <p:sp>
          <p:nvSpPr>
            <p:cNvPr id="498" name="Google Shape;498;p53"/>
            <p:cNvSpPr txBox="1"/>
            <p:nvPr/>
          </p:nvSpPr>
          <p:spPr>
            <a:xfrm>
              <a:off x="3661" y="1296"/>
              <a:ext cx="485"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128</a:t>
              </a:r>
              <a:endParaRPr/>
            </a:p>
          </p:txBody>
        </p:sp>
        <p:grpSp>
          <p:nvGrpSpPr>
            <p:cNvPr id="499" name="Google Shape;499;p53"/>
            <p:cNvGrpSpPr/>
            <p:nvPr/>
          </p:nvGrpSpPr>
          <p:grpSpPr>
            <a:xfrm>
              <a:off x="912" y="1296"/>
              <a:ext cx="408" cy="294"/>
              <a:chOff x="1584" y="3162"/>
              <a:chExt cx="408" cy="294"/>
            </a:xfrm>
          </p:grpSpPr>
          <p:sp>
            <p:nvSpPr>
              <p:cNvPr id="500" name="Google Shape;500;p53"/>
              <p:cNvSpPr txBox="1"/>
              <p:nvPr/>
            </p:nvSpPr>
            <p:spPr>
              <a:xfrm>
                <a:off x="1584" y="3162"/>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a:t>
                </a:r>
                <a:endParaRPr/>
              </a:p>
            </p:txBody>
          </p:sp>
          <p:cxnSp>
            <p:nvCxnSpPr>
              <p:cNvPr id="501" name="Google Shape;501;p53"/>
              <p:cNvCxnSpPr/>
              <p:nvPr/>
            </p:nvCxnSpPr>
            <p:spPr>
              <a:xfrm>
                <a:off x="1813" y="3309"/>
                <a:ext cx="179"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02" name="Google Shape;502;p53"/>
            <p:cNvGrpSpPr/>
            <p:nvPr/>
          </p:nvGrpSpPr>
          <p:grpSpPr>
            <a:xfrm>
              <a:off x="1320" y="1296"/>
              <a:ext cx="421" cy="294"/>
              <a:chOff x="1992" y="3162"/>
              <a:chExt cx="421" cy="294"/>
            </a:xfrm>
          </p:grpSpPr>
          <p:sp>
            <p:nvSpPr>
              <p:cNvPr id="503" name="Google Shape;503;p53"/>
              <p:cNvSpPr txBox="1"/>
              <p:nvPr/>
            </p:nvSpPr>
            <p:spPr>
              <a:xfrm>
                <a:off x="1992" y="3162"/>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4</a:t>
                </a:r>
                <a:endParaRPr/>
              </a:p>
            </p:txBody>
          </p:sp>
          <p:cxnSp>
            <p:nvCxnSpPr>
              <p:cNvPr id="504" name="Google Shape;504;p53"/>
              <p:cNvCxnSpPr/>
              <p:nvPr/>
            </p:nvCxnSpPr>
            <p:spPr>
              <a:xfrm>
                <a:off x="2221" y="3309"/>
                <a:ext cx="192"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05" name="Google Shape;505;p53"/>
            <p:cNvGrpSpPr/>
            <p:nvPr/>
          </p:nvGrpSpPr>
          <p:grpSpPr>
            <a:xfrm>
              <a:off x="1741" y="1296"/>
              <a:ext cx="384" cy="294"/>
              <a:chOff x="2413" y="3162"/>
              <a:chExt cx="384" cy="294"/>
            </a:xfrm>
          </p:grpSpPr>
          <p:sp>
            <p:nvSpPr>
              <p:cNvPr id="506" name="Google Shape;506;p53"/>
              <p:cNvSpPr txBox="1"/>
              <p:nvPr/>
            </p:nvSpPr>
            <p:spPr>
              <a:xfrm>
                <a:off x="2413" y="3162"/>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8</a:t>
                </a:r>
                <a:endParaRPr/>
              </a:p>
            </p:txBody>
          </p:sp>
          <p:cxnSp>
            <p:nvCxnSpPr>
              <p:cNvPr id="507" name="Google Shape;507;p53"/>
              <p:cNvCxnSpPr/>
              <p:nvPr/>
            </p:nvCxnSpPr>
            <p:spPr>
              <a:xfrm flipH="1" rot="10800000">
                <a:off x="2656" y="3307"/>
                <a:ext cx="141" cy="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08" name="Google Shape;508;p53"/>
            <p:cNvGrpSpPr/>
            <p:nvPr/>
          </p:nvGrpSpPr>
          <p:grpSpPr>
            <a:xfrm>
              <a:off x="2125" y="1296"/>
              <a:ext cx="480" cy="291"/>
              <a:chOff x="2797" y="3162"/>
              <a:chExt cx="480" cy="291"/>
            </a:xfrm>
          </p:grpSpPr>
          <p:sp>
            <p:nvSpPr>
              <p:cNvPr id="509" name="Google Shape;509;p53"/>
              <p:cNvSpPr txBox="1"/>
              <p:nvPr/>
            </p:nvSpPr>
            <p:spPr>
              <a:xfrm>
                <a:off x="2797" y="3162"/>
                <a:ext cx="362" cy="29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41</a:t>
                </a:r>
                <a:endParaRPr/>
              </a:p>
            </p:txBody>
          </p:sp>
          <p:cxnSp>
            <p:nvCxnSpPr>
              <p:cNvPr id="510" name="Google Shape;510;p53"/>
              <p:cNvCxnSpPr/>
              <p:nvPr/>
            </p:nvCxnSpPr>
            <p:spPr>
              <a:xfrm>
                <a:off x="3159" y="3307"/>
                <a:ext cx="118" cy="1"/>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11" name="Google Shape;511;p53"/>
            <p:cNvGrpSpPr/>
            <p:nvPr/>
          </p:nvGrpSpPr>
          <p:grpSpPr>
            <a:xfrm>
              <a:off x="2605" y="1296"/>
              <a:ext cx="528" cy="291"/>
              <a:chOff x="3277" y="3162"/>
              <a:chExt cx="528" cy="291"/>
            </a:xfrm>
          </p:grpSpPr>
          <p:sp>
            <p:nvSpPr>
              <p:cNvPr id="512" name="Google Shape;512;p53"/>
              <p:cNvSpPr txBox="1"/>
              <p:nvPr/>
            </p:nvSpPr>
            <p:spPr>
              <a:xfrm>
                <a:off x="3277" y="3162"/>
                <a:ext cx="362" cy="29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48</a:t>
                </a:r>
                <a:endParaRPr/>
              </a:p>
            </p:txBody>
          </p:sp>
          <p:cxnSp>
            <p:nvCxnSpPr>
              <p:cNvPr id="513" name="Google Shape;513;p53"/>
              <p:cNvCxnSpPr/>
              <p:nvPr/>
            </p:nvCxnSpPr>
            <p:spPr>
              <a:xfrm>
                <a:off x="3639" y="3307"/>
                <a:ext cx="166" cy="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14" name="Google Shape;514;p53"/>
            <p:cNvGrpSpPr/>
            <p:nvPr/>
          </p:nvGrpSpPr>
          <p:grpSpPr>
            <a:xfrm>
              <a:off x="3133" y="1296"/>
              <a:ext cx="528" cy="294"/>
              <a:chOff x="3805" y="3162"/>
              <a:chExt cx="528" cy="294"/>
            </a:xfrm>
          </p:grpSpPr>
          <p:sp>
            <p:nvSpPr>
              <p:cNvPr id="515" name="Google Shape;515;p53"/>
              <p:cNvSpPr txBox="1"/>
              <p:nvPr/>
            </p:nvSpPr>
            <p:spPr>
              <a:xfrm>
                <a:off x="3805" y="3162"/>
                <a:ext cx="364"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64</a:t>
                </a:r>
                <a:endParaRPr/>
              </a:p>
            </p:txBody>
          </p:sp>
          <p:cxnSp>
            <p:nvCxnSpPr>
              <p:cNvPr id="516" name="Google Shape;516;p53"/>
              <p:cNvCxnSpPr/>
              <p:nvPr/>
            </p:nvCxnSpPr>
            <p:spPr>
              <a:xfrm>
                <a:off x="4141" y="3309"/>
                <a:ext cx="192"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17" name="Google Shape;517;p53"/>
            <p:cNvGrpSpPr/>
            <p:nvPr/>
          </p:nvGrpSpPr>
          <p:grpSpPr>
            <a:xfrm>
              <a:off x="1035" y="1294"/>
              <a:ext cx="2870" cy="1"/>
              <a:chOff x="1227" y="1817"/>
              <a:chExt cx="2870" cy="1"/>
            </a:xfrm>
          </p:grpSpPr>
          <p:cxnSp>
            <p:nvCxnSpPr>
              <p:cNvPr id="518" name="Google Shape;518;p53"/>
              <p:cNvCxnSpPr/>
              <p:nvPr/>
            </p:nvCxnSpPr>
            <p:spPr>
              <a:xfrm rot="-5400000">
                <a:off x="1862" y="1181"/>
                <a:ext cx="1" cy="1272"/>
              </a:xfrm>
              <a:prstGeom prst="curvedConnector3">
                <a:avLst>
                  <a:gd fmla="val -49090579" name="adj1"/>
                </a:avLst>
              </a:prstGeom>
              <a:noFill/>
              <a:ln cap="flat" cmpd="sng" w="9525">
                <a:solidFill>
                  <a:schemeClr val="folHlink"/>
                </a:solidFill>
                <a:prstDash val="solid"/>
                <a:miter lim="800000"/>
                <a:headEnd len="med" w="med" type="none"/>
                <a:tailEnd len="med" w="med" type="triangle"/>
              </a:ln>
            </p:spPr>
          </p:cxnSp>
          <p:cxnSp>
            <p:nvCxnSpPr>
              <p:cNvPr id="519" name="Google Shape;519;p53"/>
              <p:cNvCxnSpPr/>
              <p:nvPr/>
            </p:nvCxnSpPr>
            <p:spPr>
              <a:xfrm rot="-5400000">
                <a:off x="3297" y="1018"/>
                <a:ext cx="1" cy="1598"/>
              </a:xfrm>
              <a:prstGeom prst="curvedConnector3">
                <a:avLst>
                  <a:gd fmla="val -49090579" name="adj1"/>
                </a:avLst>
              </a:prstGeom>
              <a:noFill/>
              <a:ln cap="flat" cmpd="sng" w="9525">
                <a:solidFill>
                  <a:schemeClr val="folHlink"/>
                </a:solidFill>
                <a:prstDash val="solid"/>
                <a:miter lim="800000"/>
                <a:headEnd len="med" w="med" type="none"/>
                <a:tailEnd len="med" w="med" type="triangle"/>
              </a:ln>
            </p:spPr>
          </p:cxnSp>
        </p:grpSp>
      </p:grpSp>
      <p:sp>
        <p:nvSpPr>
          <p:cNvPr id="520" name="Google Shape;520;p53"/>
          <p:cNvSpPr txBox="1"/>
          <p:nvPr/>
        </p:nvSpPr>
        <p:spPr>
          <a:xfrm>
            <a:off x="6356350" y="3352800"/>
            <a:ext cx="57785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31</a:t>
            </a:r>
            <a:endParaRPr/>
          </a:p>
        </p:txBody>
      </p:sp>
      <p:grpSp>
        <p:nvGrpSpPr>
          <p:cNvPr id="521" name="Google Shape;521;p53"/>
          <p:cNvGrpSpPr/>
          <p:nvPr/>
        </p:nvGrpSpPr>
        <p:grpSpPr>
          <a:xfrm>
            <a:off x="1479550" y="3352800"/>
            <a:ext cx="647700" cy="466725"/>
            <a:chOff x="1597" y="3498"/>
            <a:chExt cx="408" cy="294"/>
          </a:xfrm>
        </p:grpSpPr>
        <p:sp>
          <p:nvSpPr>
            <p:cNvPr id="522" name="Google Shape;522;p53"/>
            <p:cNvSpPr txBox="1"/>
            <p:nvPr/>
          </p:nvSpPr>
          <p:spPr>
            <a:xfrm>
              <a:off x="1597" y="3498"/>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a:t>
              </a:r>
              <a:endParaRPr/>
            </a:p>
          </p:txBody>
        </p:sp>
        <p:cxnSp>
          <p:nvCxnSpPr>
            <p:cNvPr id="523" name="Google Shape;523;p53"/>
            <p:cNvCxnSpPr/>
            <p:nvPr/>
          </p:nvCxnSpPr>
          <p:spPr>
            <a:xfrm>
              <a:off x="1826" y="3645"/>
              <a:ext cx="179"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24" name="Google Shape;524;p53"/>
          <p:cNvGrpSpPr/>
          <p:nvPr/>
        </p:nvGrpSpPr>
        <p:grpSpPr>
          <a:xfrm>
            <a:off x="2127250" y="3352800"/>
            <a:ext cx="647700" cy="466725"/>
            <a:chOff x="2005" y="3498"/>
            <a:chExt cx="408" cy="294"/>
          </a:xfrm>
        </p:grpSpPr>
        <p:sp>
          <p:nvSpPr>
            <p:cNvPr id="525" name="Google Shape;525;p53"/>
            <p:cNvSpPr txBox="1"/>
            <p:nvPr/>
          </p:nvSpPr>
          <p:spPr>
            <a:xfrm>
              <a:off x="2005" y="3498"/>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a:t>
              </a:r>
              <a:endParaRPr/>
            </a:p>
          </p:txBody>
        </p:sp>
        <p:cxnSp>
          <p:nvCxnSpPr>
            <p:cNvPr id="526" name="Google Shape;526;p53"/>
            <p:cNvCxnSpPr/>
            <p:nvPr/>
          </p:nvCxnSpPr>
          <p:spPr>
            <a:xfrm>
              <a:off x="2234" y="3645"/>
              <a:ext cx="179"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27" name="Google Shape;527;p53"/>
          <p:cNvGrpSpPr/>
          <p:nvPr/>
        </p:nvGrpSpPr>
        <p:grpSpPr>
          <a:xfrm>
            <a:off x="2774950" y="3352800"/>
            <a:ext cx="630237" cy="466725"/>
            <a:chOff x="2413" y="3498"/>
            <a:chExt cx="397" cy="294"/>
          </a:xfrm>
        </p:grpSpPr>
        <p:sp>
          <p:nvSpPr>
            <p:cNvPr id="528" name="Google Shape;528;p53"/>
            <p:cNvSpPr txBox="1"/>
            <p:nvPr/>
          </p:nvSpPr>
          <p:spPr>
            <a:xfrm>
              <a:off x="2413" y="3498"/>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3</a:t>
              </a:r>
              <a:endParaRPr/>
            </a:p>
          </p:txBody>
        </p:sp>
        <p:cxnSp>
          <p:nvCxnSpPr>
            <p:cNvPr id="529" name="Google Shape;529;p53"/>
            <p:cNvCxnSpPr/>
            <p:nvPr/>
          </p:nvCxnSpPr>
          <p:spPr>
            <a:xfrm>
              <a:off x="2642" y="3645"/>
              <a:ext cx="168"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30" name="Google Shape;530;p53"/>
          <p:cNvGrpSpPr/>
          <p:nvPr/>
        </p:nvGrpSpPr>
        <p:grpSpPr>
          <a:xfrm>
            <a:off x="3405187" y="3352800"/>
            <a:ext cx="557212" cy="466725"/>
            <a:chOff x="2810" y="3498"/>
            <a:chExt cx="351" cy="294"/>
          </a:xfrm>
        </p:grpSpPr>
        <p:sp>
          <p:nvSpPr>
            <p:cNvPr id="531" name="Google Shape;531;p53"/>
            <p:cNvSpPr txBox="1"/>
            <p:nvPr/>
          </p:nvSpPr>
          <p:spPr>
            <a:xfrm>
              <a:off x="2810" y="3498"/>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8</a:t>
              </a:r>
              <a:endParaRPr/>
            </a:p>
          </p:txBody>
        </p:sp>
        <p:cxnSp>
          <p:nvCxnSpPr>
            <p:cNvPr id="532" name="Google Shape;532;p53"/>
            <p:cNvCxnSpPr/>
            <p:nvPr/>
          </p:nvCxnSpPr>
          <p:spPr>
            <a:xfrm flipH="1" rot="10800000">
              <a:off x="3053" y="3643"/>
              <a:ext cx="108" cy="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33" name="Google Shape;533;p53"/>
          <p:cNvGrpSpPr/>
          <p:nvPr/>
        </p:nvGrpSpPr>
        <p:grpSpPr>
          <a:xfrm>
            <a:off x="3962400" y="3352800"/>
            <a:ext cx="869950" cy="461962"/>
            <a:chOff x="3161" y="3498"/>
            <a:chExt cx="548" cy="291"/>
          </a:xfrm>
        </p:grpSpPr>
        <p:sp>
          <p:nvSpPr>
            <p:cNvPr id="534" name="Google Shape;534;p53"/>
            <p:cNvSpPr txBox="1"/>
            <p:nvPr/>
          </p:nvSpPr>
          <p:spPr>
            <a:xfrm>
              <a:off x="3161" y="3498"/>
              <a:ext cx="384" cy="29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11</a:t>
              </a:r>
              <a:endParaRPr/>
            </a:p>
          </p:txBody>
        </p:sp>
        <p:cxnSp>
          <p:nvCxnSpPr>
            <p:cNvPr id="535" name="Google Shape;535;p53"/>
            <p:cNvCxnSpPr/>
            <p:nvPr/>
          </p:nvCxnSpPr>
          <p:spPr>
            <a:xfrm>
              <a:off x="3545" y="3643"/>
              <a:ext cx="164" cy="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36" name="Google Shape;536;p53"/>
          <p:cNvGrpSpPr/>
          <p:nvPr/>
        </p:nvGrpSpPr>
        <p:grpSpPr>
          <a:xfrm>
            <a:off x="4832350" y="3352800"/>
            <a:ext cx="762000" cy="466725"/>
            <a:chOff x="3565" y="2496"/>
            <a:chExt cx="480" cy="294"/>
          </a:xfrm>
        </p:grpSpPr>
        <p:sp>
          <p:nvSpPr>
            <p:cNvPr id="537" name="Google Shape;537;p53"/>
            <p:cNvSpPr txBox="1"/>
            <p:nvPr/>
          </p:nvSpPr>
          <p:spPr>
            <a:xfrm>
              <a:off x="3565" y="2496"/>
              <a:ext cx="371"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17</a:t>
              </a:r>
              <a:endParaRPr/>
            </a:p>
          </p:txBody>
        </p:sp>
        <p:cxnSp>
          <p:nvCxnSpPr>
            <p:cNvPr id="538" name="Google Shape;538;p53"/>
            <p:cNvCxnSpPr/>
            <p:nvPr/>
          </p:nvCxnSpPr>
          <p:spPr>
            <a:xfrm>
              <a:off x="3936" y="2643"/>
              <a:ext cx="109" cy="1"/>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39" name="Google Shape;539;p53"/>
          <p:cNvGrpSpPr/>
          <p:nvPr/>
        </p:nvGrpSpPr>
        <p:grpSpPr>
          <a:xfrm>
            <a:off x="5594350" y="3352800"/>
            <a:ext cx="838200" cy="466725"/>
            <a:chOff x="4045" y="3498"/>
            <a:chExt cx="528" cy="294"/>
          </a:xfrm>
        </p:grpSpPr>
        <p:sp>
          <p:nvSpPr>
            <p:cNvPr id="540" name="Google Shape;540;p53"/>
            <p:cNvSpPr txBox="1"/>
            <p:nvPr/>
          </p:nvSpPr>
          <p:spPr>
            <a:xfrm>
              <a:off x="4045" y="3498"/>
              <a:ext cx="364"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21</a:t>
              </a:r>
              <a:endParaRPr/>
            </a:p>
          </p:txBody>
        </p:sp>
        <p:cxnSp>
          <p:nvCxnSpPr>
            <p:cNvPr id="541" name="Google Shape;541;p53"/>
            <p:cNvCxnSpPr/>
            <p:nvPr/>
          </p:nvCxnSpPr>
          <p:spPr>
            <a:xfrm>
              <a:off x="4409" y="3645"/>
              <a:ext cx="164" cy="1"/>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42" name="Google Shape;542;p53"/>
          <p:cNvGrpSpPr/>
          <p:nvPr/>
        </p:nvGrpSpPr>
        <p:grpSpPr>
          <a:xfrm>
            <a:off x="1674018" y="3350418"/>
            <a:ext cx="4972050" cy="1587"/>
            <a:chOff x="1055" y="1966"/>
            <a:chExt cx="3132" cy="1"/>
          </a:xfrm>
        </p:grpSpPr>
        <p:cxnSp>
          <p:nvCxnSpPr>
            <p:cNvPr id="543" name="Google Shape;543;p53"/>
            <p:cNvCxnSpPr/>
            <p:nvPr/>
          </p:nvCxnSpPr>
          <p:spPr>
            <a:xfrm rot="-5400000">
              <a:off x="1871" y="1150"/>
              <a:ext cx="1" cy="1634"/>
            </a:xfrm>
            <a:prstGeom prst="curvedConnector3">
              <a:avLst>
                <a:gd fmla="val 211094461" name="adj1"/>
              </a:avLst>
            </a:prstGeom>
            <a:noFill/>
            <a:ln cap="flat" cmpd="sng" w="9525">
              <a:solidFill>
                <a:schemeClr val="folHlink"/>
              </a:solidFill>
              <a:prstDash val="solid"/>
              <a:miter lim="800000"/>
              <a:headEnd len="med" w="med" type="none"/>
              <a:tailEnd len="med" w="med" type="triangle"/>
            </a:ln>
          </p:spPr>
        </p:cxnSp>
        <p:cxnSp>
          <p:nvCxnSpPr>
            <p:cNvPr id="544" name="Google Shape;544;p53"/>
            <p:cNvCxnSpPr/>
            <p:nvPr/>
          </p:nvCxnSpPr>
          <p:spPr>
            <a:xfrm rot="-5400000">
              <a:off x="3437" y="1218"/>
              <a:ext cx="1" cy="1498"/>
            </a:xfrm>
            <a:prstGeom prst="curvedConnector3">
              <a:avLst>
                <a:gd fmla="val 211094461" name="adj1"/>
              </a:avLst>
            </a:prstGeom>
            <a:noFill/>
            <a:ln cap="flat" cmpd="sng" w="9525">
              <a:solidFill>
                <a:schemeClr val="folHlink"/>
              </a:solidFill>
              <a:prstDash val="solid"/>
              <a:miter lim="800000"/>
              <a:headEnd len="med" w="med" type="none"/>
              <a:tailEnd len="med" w="med" type="triangle"/>
            </a:ln>
          </p:spPr>
        </p:cxnSp>
      </p:grpSp>
      <p:sp>
        <p:nvSpPr>
          <p:cNvPr id="545" name="Google Shape;545;p53"/>
          <p:cNvSpPr txBox="1"/>
          <p:nvPr/>
        </p:nvSpPr>
        <p:spPr>
          <a:xfrm>
            <a:off x="4251325" y="2981325"/>
            <a:ext cx="5048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Lucida Sans"/>
              <a:buNone/>
            </a:pPr>
            <a:r>
              <a:rPr b="0" i="0" lang="en-US" sz="2000" u="none">
                <a:solidFill>
                  <a:schemeClr val="hlink"/>
                </a:solidFill>
                <a:latin typeface="Lucida Sans"/>
                <a:ea typeface="Lucida Sans"/>
                <a:cs typeface="Lucida Sans"/>
                <a:sym typeface="Lucida Sans"/>
              </a:rPr>
              <a:t>31</a:t>
            </a:r>
            <a:endParaRPr/>
          </a:p>
        </p:txBody>
      </p:sp>
      <p:sp>
        <p:nvSpPr>
          <p:cNvPr id="546" name="Google Shape;546;p53"/>
          <p:cNvSpPr txBox="1"/>
          <p:nvPr/>
        </p:nvSpPr>
        <p:spPr>
          <a:xfrm>
            <a:off x="1628775" y="3032125"/>
            <a:ext cx="5095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Lucida Sans"/>
              <a:buNone/>
            </a:pPr>
            <a:r>
              <a:rPr b="0" i="0" lang="en-US" sz="2000" u="none">
                <a:solidFill>
                  <a:schemeClr val="hlink"/>
                </a:solidFill>
                <a:latin typeface="Lucida Sans"/>
                <a:ea typeface="Lucida Sans"/>
                <a:cs typeface="Lucida Sans"/>
                <a:sym typeface="Lucida Sans"/>
              </a:rPr>
              <a:t>11</a:t>
            </a:r>
            <a:endParaRPr/>
          </a:p>
        </p:txBody>
      </p:sp>
      <p:sp>
        <p:nvSpPr>
          <p:cNvPr id="547" name="Google Shape;547;p53"/>
          <p:cNvSpPr txBox="1"/>
          <p:nvPr/>
        </p:nvSpPr>
        <p:spPr>
          <a:xfrm>
            <a:off x="1628775" y="1676400"/>
            <a:ext cx="5095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Lucida Sans"/>
              <a:buNone/>
            </a:pPr>
            <a:r>
              <a:rPr b="0" i="0" lang="en-US" sz="2000" u="none">
                <a:solidFill>
                  <a:schemeClr val="hlink"/>
                </a:solidFill>
                <a:latin typeface="Lucida Sans"/>
                <a:ea typeface="Lucida Sans"/>
                <a:cs typeface="Lucida Sans"/>
                <a:sym typeface="Lucida Sans"/>
              </a:rPr>
              <a:t>41</a:t>
            </a:r>
            <a:endParaRPr/>
          </a:p>
        </p:txBody>
      </p:sp>
      <p:sp>
        <p:nvSpPr>
          <p:cNvPr id="548" name="Google Shape;548;p53"/>
          <p:cNvSpPr txBox="1"/>
          <p:nvPr/>
        </p:nvSpPr>
        <p:spPr>
          <a:xfrm>
            <a:off x="3657600" y="1660525"/>
            <a:ext cx="6651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Lucida Sans"/>
              <a:buNone/>
            </a:pPr>
            <a:r>
              <a:rPr b="0" i="0" lang="en-US" sz="2000" u="none">
                <a:solidFill>
                  <a:schemeClr val="hlink"/>
                </a:solidFill>
                <a:latin typeface="Lucida Sans"/>
                <a:ea typeface="Lucida Sans"/>
                <a:cs typeface="Lucida Sans"/>
                <a:sym typeface="Lucida Sans"/>
              </a:rPr>
              <a:t>128</a:t>
            </a:r>
            <a:endParaRPr/>
          </a:p>
        </p:txBody>
      </p:sp>
      <p:sp>
        <p:nvSpPr>
          <p:cNvPr id="549" name="Google Shape;549;p53"/>
          <p:cNvSpPr txBox="1"/>
          <p:nvPr/>
        </p:nvSpPr>
        <p:spPr>
          <a:xfrm>
            <a:off x="7620000" y="-33337"/>
            <a:ext cx="968375"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4"/>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Query processing with </a:t>
            </a:r>
            <a:r>
              <a:rPr b="0" i="0" lang="en-US" sz="4000" u="none">
                <a:solidFill>
                  <a:schemeClr val="folHlink"/>
                </a:solidFill>
                <a:latin typeface="Calibri"/>
                <a:ea typeface="Calibri"/>
                <a:cs typeface="Calibri"/>
                <a:sym typeface="Calibri"/>
              </a:rPr>
              <a:t>skip pointers</a:t>
            </a:r>
            <a:endParaRPr/>
          </a:p>
        </p:txBody>
      </p:sp>
      <p:sp>
        <p:nvSpPr>
          <p:cNvPr id="555" name="Google Shape;555;p54"/>
          <p:cNvSpPr txBox="1"/>
          <p:nvPr/>
        </p:nvSpPr>
        <p:spPr>
          <a:xfrm>
            <a:off x="5811837" y="2057400"/>
            <a:ext cx="769937"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128</a:t>
            </a:r>
            <a:endParaRPr/>
          </a:p>
        </p:txBody>
      </p:sp>
      <p:grpSp>
        <p:nvGrpSpPr>
          <p:cNvPr id="556" name="Google Shape;556;p54"/>
          <p:cNvGrpSpPr/>
          <p:nvPr/>
        </p:nvGrpSpPr>
        <p:grpSpPr>
          <a:xfrm>
            <a:off x="1447800" y="2057400"/>
            <a:ext cx="647700" cy="466725"/>
            <a:chOff x="1584" y="3162"/>
            <a:chExt cx="408" cy="294"/>
          </a:xfrm>
        </p:grpSpPr>
        <p:sp>
          <p:nvSpPr>
            <p:cNvPr id="557" name="Google Shape;557;p54"/>
            <p:cNvSpPr txBox="1"/>
            <p:nvPr/>
          </p:nvSpPr>
          <p:spPr>
            <a:xfrm>
              <a:off x="1584" y="3162"/>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a:t>
              </a:r>
              <a:endParaRPr/>
            </a:p>
          </p:txBody>
        </p:sp>
        <p:cxnSp>
          <p:nvCxnSpPr>
            <p:cNvPr id="558" name="Google Shape;558;p54"/>
            <p:cNvCxnSpPr/>
            <p:nvPr/>
          </p:nvCxnSpPr>
          <p:spPr>
            <a:xfrm>
              <a:off x="1813" y="3309"/>
              <a:ext cx="179"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59" name="Google Shape;559;p54"/>
          <p:cNvGrpSpPr/>
          <p:nvPr/>
        </p:nvGrpSpPr>
        <p:grpSpPr>
          <a:xfrm>
            <a:off x="2095500" y="2057400"/>
            <a:ext cx="668337" cy="466725"/>
            <a:chOff x="1992" y="3162"/>
            <a:chExt cx="421" cy="294"/>
          </a:xfrm>
        </p:grpSpPr>
        <p:sp>
          <p:nvSpPr>
            <p:cNvPr id="560" name="Google Shape;560;p54"/>
            <p:cNvSpPr txBox="1"/>
            <p:nvPr/>
          </p:nvSpPr>
          <p:spPr>
            <a:xfrm>
              <a:off x="1992" y="3162"/>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4</a:t>
              </a:r>
              <a:endParaRPr/>
            </a:p>
          </p:txBody>
        </p:sp>
        <p:cxnSp>
          <p:nvCxnSpPr>
            <p:cNvPr id="561" name="Google Shape;561;p54"/>
            <p:cNvCxnSpPr/>
            <p:nvPr/>
          </p:nvCxnSpPr>
          <p:spPr>
            <a:xfrm>
              <a:off x="2221" y="3309"/>
              <a:ext cx="192"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62" name="Google Shape;562;p54"/>
          <p:cNvGrpSpPr/>
          <p:nvPr/>
        </p:nvGrpSpPr>
        <p:grpSpPr>
          <a:xfrm>
            <a:off x="2763837" y="2057400"/>
            <a:ext cx="609600" cy="466725"/>
            <a:chOff x="2413" y="3162"/>
            <a:chExt cx="384" cy="294"/>
          </a:xfrm>
        </p:grpSpPr>
        <p:sp>
          <p:nvSpPr>
            <p:cNvPr id="563" name="Google Shape;563;p54"/>
            <p:cNvSpPr txBox="1"/>
            <p:nvPr/>
          </p:nvSpPr>
          <p:spPr>
            <a:xfrm>
              <a:off x="2413" y="3162"/>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8</a:t>
              </a:r>
              <a:endParaRPr/>
            </a:p>
          </p:txBody>
        </p:sp>
        <p:cxnSp>
          <p:nvCxnSpPr>
            <p:cNvPr id="564" name="Google Shape;564;p54"/>
            <p:cNvCxnSpPr/>
            <p:nvPr/>
          </p:nvCxnSpPr>
          <p:spPr>
            <a:xfrm flipH="1" rot="10800000">
              <a:off x="2656" y="3307"/>
              <a:ext cx="141" cy="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65" name="Google Shape;565;p54"/>
          <p:cNvGrpSpPr/>
          <p:nvPr/>
        </p:nvGrpSpPr>
        <p:grpSpPr>
          <a:xfrm>
            <a:off x="3373437" y="2057400"/>
            <a:ext cx="762000" cy="461962"/>
            <a:chOff x="2797" y="3162"/>
            <a:chExt cx="480" cy="291"/>
          </a:xfrm>
        </p:grpSpPr>
        <p:sp>
          <p:nvSpPr>
            <p:cNvPr id="566" name="Google Shape;566;p54"/>
            <p:cNvSpPr txBox="1"/>
            <p:nvPr/>
          </p:nvSpPr>
          <p:spPr>
            <a:xfrm>
              <a:off x="2797" y="3162"/>
              <a:ext cx="362" cy="29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41</a:t>
              </a:r>
              <a:endParaRPr/>
            </a:p>
          </p:txBody>
        </p:sp>
        <p:cxnSp>
          <p:nvCxnSpPr>
            <p:cNvPr id="567" name="Google Shape;567;p54"/>
            <p:cNvCxnSpPr/>
            <p:nvPr/>
          </p:nvCxnSpPr>
          <p:spPr>
            <a:xfrm>
              <a:off x="3159" y="3307"/>
              <a:ext cx="118" cy="1"/>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68" name="Google Shape;568;p54"/>
          <p:cNvGrpSpPr/>
          <p:nvPr/>
        </p:nvGrpSpPr>
        <p:grpSpPr>
          <a:xfrm>
            <a:off x="4135437" y="2057400"/>
            <a:ext cx="838200" cy="461962"/>
            <a:chOff x="3277" y="3162"/>
            <a:chExt cx="528" cy="291"/>
          </a:xfrm>
        </p:grpSpPr>
        <p:sp>
          <p:nvSpPr>
            <p:cNvPr id="569" name="Google Shape;569;p54"/>
            <p:cNvSpPr txBox="1"/>
            <p:nvPr/>
          </p:nvSpPr>
          <p:spPr>
            <a:xfrm>
              <a:off x="3277" y="3162"/>
              <a:ext cx="362" cy="29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48</a:t>
              </a:r>
              <a:endParaRPr/>
            </a:p>
          </p:txBody>
        </p:sp>
        <p:cxnSp>
          <p:nvCxnSpPr>
            <p:cNvPr id="570" name="Google Shape;570;p54"/>
            <p:cNvCxnSpPr/>
            <p:nvPr/>
          </p:nvCxnSpPr>
          <p:spPr>
            <a:xfrm>
              <a:off x="3639" y="3307"/>
              <a:ext cx="166" cy="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71" name="Google Shape;571;p54"/>
          <p:cNvGrpSpPr/>
          <p:nvPr/>
        </p:nvGrpSpPr>
        <p:grpSpPr>
          <a:xfrm>
            <a:off x="4973637" y="2057400"/>
            <a:ext cx="838200" cy="466725"/>
            <a:chOff x="3805" y="3162"/>
            <a:chExt cx="528" cy="294"/>
          </a:xfrm>
        </p:grpSpPr>
        <p:sp>
          <p:nvSpPr>
            <p:cNvPr id="572" name="Google Shape;572;p54"/>
            <p:cNvSpPr txBox="1"/>
            <p:nvPr/>
          </p:nvSpPr>
          <p:spPr>
            <a:xfrm>
              <a:off x="3805" y="3162"/>
              <a:ext cx="364"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64</a:t>
              </a:r>
              <a:endParaRPr/>
            </a:p>
          </p:txBody>
        </p:sp>
        <p:cxnSp>
          <p:nvCxnSpPr>
            <p:cNvPr id="573" name="Google Shape;573;p54"/>
            <p:cNvCxnSpPr/>
            <p:nvPr/>
          </p:nvCxnSpPr>
          <p:spPr>
            <a:xfrm>
              <a:off x="4141" y="3309"/>
              <a:ext cx="192"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74" name="Google Shape;574;p54"/>
          <p:cNvGrpSpPr/>
          <p:nvPr/>
        </p:nvGrpSpPr>
        <p:grpSpPr>
          <a:xfrm>
            <a:off x="1642268" y="2055018"/>
            <a:ext cx="4556125" cy="1587"/>
            <a:chOff x="1227" y="1817"/>
            <a:chExt cx="2870" cy="1"/>
          </a:xfrm>
        </p:grpSpPr>
        <p:cxnSp>
          <p:nvCxnSpPr>
            <p:cNvPr id="575" name="Google Shape;575;p54"/>
            <p:cNvCxnSpPr/>
            <p:nvPr/>
          </p:nvCxnSpPr>
          <p:spPr>
            <a:xfrm rot="-5400000">
              <a:off x="1862" y="1181"/>
              <a:ext cx="1" cy="1272"/>
            </a:xfrm>
            <a:prstGeom prst="curvedConnector3">
              <a:avLst>
                <a:gd fmla="val 129478204" name="adj1"/>
              </a:avLst>
            </a:prstGeom>
            <a:noFill/>
            <a:ln cap="flat" cmpd="sng" w="9525">
              <a:solidFill>
                <a:schemeClr val="folHlink"/>
              </a:solidFill>
              <a:prstDash val="solid"/>
              <a:miter lim="800000"/>
              <a:headEnd len="med" w="med" type="none"/>
              <a:tailEnd len="med" w="med" type="triangle"/>
            </a:ln>
          </p:spPr>
        </p:cxnSp>
        <p:cxnSp>
          <p:nvCxnSpPr>
            <p:cNvPr id="576" name="Google Shape;576;p54"/>
            <p:cNvCxnSpPr/>
            <p:nvPr/>
          </p:nvCxnSpPr>
          <p:spPr>
            <a:xfrm rot="-5400000">
              <a:off x="3297" y="1018"/>
              <a:ext cx="1" cy="1598"/>
            </a:xfrm>
            <a:prstGeom prst="curvedConnector3">
              <a:avLst>
                <a:gd fmla="val 129478204" name="adj1"/>
              </a:avLst>
            </a:prstGeom>
            <a:noFill/>
            <a:ln cap="flat" cmpd="sng" w="9525">
              <a:solidFill>
                <a:schemeClr val="folHlink"/>
              </a:solidFill>
              <a:prstDash val="solid"/>
              <a:miter lim="800000"/>
              <a:headEnd len="med" w="med" type="none"/>
              <a:tailEnd len="med" w="med" type="triangle"/>
            </a:ln>
          </p:spPr>
        </p:cxnSp>
      </p:grpSp>
      <p:sp>
        <p:nvSpPr>
          <p:cNvPr id="577" name="Google Shape;577;p54"/>
          <p:cNvSpPr txBox="1"/>
          <p:nvPr/>
        </p:nvSpPr>
        <p:spPr>
          <a:xfrm>
            <a:off x="6356350" y="3352800"/>
            <a:ext cx="57785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31</a:t>
            </a:r>
            <a:endParaRPr/>
          </a:p>
        </p:txBody>
      </p:sp>
      <p:grpSp>
        <p:nvGrpSpPr>
          <p:cNvPr id="578" name="Google Shape;578;p54"/>
          <p:cNvGrpSpPr/>
          <p:nvPr/>
        </p:nvGrpSpPr>
        <p:grpSpPr>
          <a:xfrm>
            <a:off x="1479550" y="3352800"/>
            <a:ext cx="647700" cy="466725"/>
            <a:chOff x="1597" y="3498"/>
            <a:chExt cx="408" cy="294"/>
          </a:xfrm>
        </p:grpSpPr>
        <p:sp>
          <p:nvSpPr>
            <p:cNvPr id="579" name="Google Shape;579;p54"/>
            <p:cNvSpPr txBox="1"/>
            <p:nvPr/>
          </p:nvSpPr>
          <p:spPr>
            <a:xfrm>
              <a:off x="1597" y="3498"/>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a:t>
              </a:r>
              <a:endParaRPr/>
            </a:p>
          </p:txBody>
        </p:sp>
        <p:cxnSp>
          <p:nvCxnSpPr>
            <p:cNvPr id="580" name="Google Shape;580;p54"/>
            <p:cNvCxnSpPr/>
            <p:nvPr/>
          </p:nvCxnSpPr>
          <p:spPr>
            <a:xfrm>
              <a:off x="1826" y="3645"/>
              <a:ext cx="179"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81" name="Google Shape;581;p54"/>
          <p:cNvGrpSpPr/>
          <p:nvPr/>
        </p:nvGrpSpPr>
        <p:grpSpPr>
          <a:xfrm>
            <a:off x="2127250" y="3352800"/>
            <a:ext cx="647700" cy="466725"/>
            <a:chOff x="2005" y="3498"/>
            <a:chExt cx="408" cy="294"/>
          </a:xfrm>
        </p:grpSpPr>
        <p:sp>
          <p:nvSpPr>
            <p:cNvPr id="582" name="Google Shape;582;p54"/>
            <p:cNvSpPr txBox="1"/>
            <p:nvPr/>
          </p:nvSpPr>
          <p:spPr>
            <a:xfrm>
              <a:off x="2005" y="3498"/>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a:t>
              </a:r>
              <a:endParaRPr/>
            </a:p>
          </p:txBody>
        </p:sp>
        <p:cxnSp>
          <p:nvCxnSpPr>
            <p:cNvPr id="583" name="Google Shape;583;p54"/>
            <p:cNvCxnSpPr/>
            <p:nvPr/>
          </p:nvCxnSpPr>
          <p:spPr>
            <a:xfrm>
              <a:off x="2234" y="3645"/>
              <a:ext cx="179"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84" name="Google Shape;584;p54"/>
          <p:cNvGrpSpPr/>
          <p:nvPr/>
        </p:nvGrpSpPr>
        <p:grpSpPr>
          <a:xfrm>
            <a:off x="2774950" y="3352800"/>
            <a:ext cx="630237" cy="466725"/>
            <a:chOff x="2413" y="3498"/>
            <a:chExt cx="397" cy="294"/>
          </a:xfrm>
        </p:grpSpPr>
        <p:sp>
          <p:nvSpPr>
            <p:cNvPr id="585" name="Google Shape;585;p54"/>
            <p:cNvSpPr txBox="1"/>
            <p:nvPr/>
          </p:nvSpPr>
          <p:spPr>
            <a:xfrm>
              <a:off x="2413" y="3498"/>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3</a:t>
              </a:r>
              <a:endParaRPr/>
            </a:p>
          </p:txBody>
        </p:sp>
        <p:cxnSp>
          <p:nvCxnSpPr>
            <p:cNvPr id="586" name="Google Shape;586;p54"/>
            <p:cNvCxnSpPr/>
            <p:nvPr/>
          </p:nvCxnSpPr>
          <p:spPr>
            <a:xfrm>
              <a:off x="2642" y="3645"/>
              <a:ext cx="168"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87" name="Google Shape;587;p54"/>
          <p:cNvGrpSpPr/>
          <p:nvPr/>
        </p:nvGrpSpPr>
        <p:grpSpPr>
          <a:xfrm>
            <a:off x="3405187" y="3352800"/>
            <a:ext cx="606425" cy="466725"/>
            <a:chOff x="2810" y="3498"/>
            <a:chExt cx="382" cy="294"/>
          </a:xfrm>
        </p:grpSpPr>
        <p:sp>
          <p:nvSpPr>
            <p:cNvPr id="588" name="Google Shape;588;p54"/>
            <p:cNvSpPr txBox="1"/>
            <p:nvPr/>
          </p:nvSpPr>
          <p:spPr>
            <a:xfrm>
              <a:off x="2810" y="3498"/>
              <a:ext cx="243"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8</a:t>
              </a:r>
              <a:endParaRPr/>
            </a:p>
          </p:txBody>
        </p:sp>
        <p:cxnSp>
          <p:nvCxnSpPr>
            <p:cNvPr id="589" name="Google Shape;589;p54"/>
            <p:cNvCxnSpPr/>
            <p:nvPr/>
          </p:nvCxnSpPr>
          <p:spPr>
            <a:xfrm flipH="1" rot="10800000">
              <a:off x="3053" y="3643"/>
              <a:ext cx="139" cy="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90" name="Google Shape;590;p54"/>
          <p:cNvGrpSpPr/>
          <p:nvPr/>
        </p:nvGrpSpPr>
        <p:grpSpPr>
          <a:xfrm>
            <a:off x="4011612" y="3352800"/>
            <a:ext cx="820737" cy="461962"/>
            <a:chOff x="3192" y="3498"/>
            <a:chExt cx="517" cy="291"/>
          </a:xfrm>
        </p:grpSpPr>
        <p:sp>
          <p:nvSpPr>
            <p:cNvPr id="591" name="Google Shape;591;p54"/>
            <p:cNvSpPr txBox="1"/>
            <p:nvPr/>
          </p:nvSpPr>
          <p:spPr>
            <a:xfrm>
              <a:off x="3192" y="3498"/>
              <a:ext cx="362" cy="291"/>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11</a:t>
              </a:r>
              <a:endParaRPr/>
            </a:p>
          </p:txBody>
        </p:sp>
        <p:cxnSp>
          <p:nvCxnSpPr>
            <p:cNvPr id="592" name="Google Shape;592;p54"/>
            <p:cNvCxnSpPr/>
            <p:nvPr/>
          </p:nvCxnSpPr>
          <p:spPr>
            <a:xfrm>
              <a:off x="3554" y="3643"/>
              <a:ext cx="155" cy="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93" name="Google Shape;593;p54"/>
          <p:cNvGrpSpPr/>
          <p:nvPr/>
        </p:nvGrpSpPr>
        <p:grpSpPr>
          <a:xfrm>
            <a:off x="4832350" y="3352800"/>
            <a:ext cx="762000" cy="466725"/>
            <a:chOff x="3565" y="2496"/>
            <a:chExt cx="480" cy="294"/>
          </a:xfrm>
        </p:grpSpPr>
        <p:sp>
          <p:nvSpPr>
            <p:cNvPr id="594" name="Google Shape;594;p54"/>
            <p:cNvSpPr txBox="1"/>
            <p:nvPr/>
          </p:nvSpPr>
          <p:spPr>
            <a:xfrm>
              <a:off x="3565" y="2496"/>
              <a:ext cx="371"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17</a:t>
              </a:r>
              <a:endParaRPr/>
            </a:p>
          </p:txBody>
        </p:sp>
        <p:cxnSp>
          <p:nvCxnSpPr>
            <p:cNvPr id="595" name="Google Shape;595;p54"/>
            <p:cNvCxnSpPr/>
            <p:nvPr/>
          </p:nvCxnSpPr>
          <p:spPr>
            <a:xfrm>
              <a:off x="3936" y="2643"/>
              <a:ext cx="109" cy="1"/>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96" name="Google Shape;596;p54"/>
          <p:cNvGrpSpPr/>
          <p:nvPr/>
        </p:nvGrpSpPr>
        <p:grpSpPr>
          <a:xfrm>
            <a:off x="5594350" y="3352800"/>
            <a:ext cx="838200" cy="466725"/>
            <a:chOff x="4045" y="3498"/>
            <a:chExt cx="528" cy="294"/>
          </a:xfrm>
        </p:grpSpPr>
        <p:sp>
          <p:nvSpPr>
            <p:cNvPr id="597" name="Google Shape;597;p54"/>
            <p:cNvSpPr txBox="1"/>
            <p:nvPr/>
          </p:nvSpPr>
          <p:spPr>
            <a:xfrm>
              <a:off x="4045" y="3498"/>
              <a:ext cx="364" cy="2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21</a:t>
              </a:r>
              <a:endParaRPr/>
            </a:p>
          </p:txBody>
        </p:sp>
        <p:cxnSp>
          <p:nvCxnSpPr>
            <p:cNvPr id="598" name="Google Shape;598;p54"/>
            <p:cNvCxnSpPr/>
            <p:nvPr/>
          </p:nvCxnSpPr>
          <p:spPr>
            <a:xfrm>
              <a:off x="4409" y="3645"/>
              <a:ext cx="164" cy="1"/>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99" name="Google Shape;599;p54"/>
          <p:cNvGrpSpPr/>
          <p:nvPr/>
        </p:nvGrpSpPr>
        <p:grpSpPr>
          <a:xfrm>
            <a:off x="1674018" y="3350418"/>
            <a:ext cx="4972050" cy="1587"/>
            <a:chOff x="1055" y="1966"/>
            <a:chExt cx="3132" cy="1"/>
          </a:xfrm>
        </p:grpSpPr>
        <p:cxnSp>
          <p:nvCxnSpPr>
            <p:cNvPr id="600" name="Google Shape;600;p54"/>
            <p:cNvCxnSpPr/>
            <p:nvPr/>
          </p:nvCxnSpPr>
          <p:spPr>
            <a:xfrm rot="-5400000">
              <a:off x="1881" y="1140"/>
              <a:ext cx="1" cy="1654"/>
            </a:xfrm>
            <a:prstGeom prst="curvedConnector3">
              <a:avLst>
                <a:gd fmla="val 211094461" name="adj1"/>
              </a:avLst>
            </a:prstGeom>
            <a:noFill/>
            <a:ln cap="flat" cmpd="sng" w="9525">
              <a:solidFill>
                <a:schemeClr val="folHlink"/>
              </a:solidFill>
              <a:prstDash val="solid"/>
              <a:miter lim="800000"/>
              <a:headEnd len="med" w="med" type="none"/>
              <a:tailEnd len="med" w="med" type="triangle"/>
            </a:ln>
          </p:spPr>
        </p:cxnSp>
        <p:cxnSp>
          <p:nvCxnSpPr>
            <p:cNvPr id="601" name="Google Shape;601;p54"/>
            <p:cNvCxnSpPr/>
            <p:nvPr/>
          </p:nvCxnSpPr>
          <p:spPr>
            <a:xfrm rot="-5400000">
              <a:off x="3447" y="1228"/>
              <a:ext cx="1" cy="1478"/>
            </a:xfrm>
            <a:prstGeom prst="curvedConnector3">
              <a:avLst>
                <a:gd fmla="val 211094461" name="adj1"/>
              </a:avLst>
            </a:prstGeom>
            <a:noFill/>
            <a:ln cap="flat" cmpd="sng" w="9525">
              <a:solidFill>
                <a:schemeClr val="folHlink"/>
              </a:solidFill>
              <a:prstDash val="solid"/>
              <a:miter lim="800000"/>
              <a:headEnd len="med" w="med" type="none"/>
              <a:tailEnd len="med" w="med" type="triangle"/>
            </a:ln>
          </p:spPr>
        </p:cxnSp>
      </p:grpSp>
      <p:sp>
        <p:nvSpPr>
          <p:cNvPr id="602" name="Google Shape;602;p54"/>
          <p:cNvSpPr txBox="1"/>
          <p:nvPr/>
        </p:nvSpPr>
        <p:spPr>
          <a:xfrm>
            <a:off x="4251325" y="2981325"/>
            <a:ext cx="5048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Lucida Sans"/>
              <a:buNone/>
            </a:pPr>
            <a:r>
              <a:rPr b="0" i="0" lang="en-US" sz="2000" u="none">
                <a:solidFill>
                  <a:schemeClr val="hlink"/>
                </a:solidFill>
                <a:latin typeface="Lucida Sans"/>
                <a:ea typeface="Lucida Sans"/>
                <a:cs typeface="Lucida Sans"/>
                <a:sym typeface="Lucida Sans"/>
              </a:rPr>
              <a:t>31</a:t>
            </a:r>
            <a:endParaRPr/>
          </a:p>
        </p:txBody>
      </p:sp>
      <p:sp>
        <p:nvSpPr>
          <p:cNvPr id="603" name="Google Shape;603;p54"/>
          <p:cNvSpPr txBox="1"/>
          <p:nvPr/>
        </p:nvSpPr>
        <p:spPr>
          <a:xfrm>
            <a:off x="1628775" y="3032125"/>
            <a:ext cx="5095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Lucida Sans"/>
              <a:buNone/>
            </a:pPr>
            <a:r>
              <a:rPr b="0" i="0" lang="en-US" sz="2000" u="none">
                <a:solidFill>
                  <a:schemeClr val="hlink"/>
                </a:solidFill>
                <a:latin typeface="Lucida Sans"/>
                <a:ea typeface="Lucida Sans"/>
                <a:cs typeface="Lucida Sans"/>
                <a:sym typeface="Lucida Sans"/>
              </a:rPr>
              <a:t>11</a:t>
            </a:r>
            <a:endParaRPr/>
          </a:p>
        </p:txBody>
      </p:sp>
      <p:sp>
        <p:nvSpPr>
          <p:cNvPr id="604" name="Google Shape;604;p54"/>
          <p:cNvSpPr txBox="1"/>
          <p:nvPr/>
        </p:nvSpPr>
        <p:spPr>
          <a:xfrm>
            <a:off x="1628775" y="1676400"/>
            <a:ext cx="5095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Lucida Sans"/>
              <a:buNone/>
            </a:pPr>
            <a:r>
              <a:rPr b="0" i="0" lang="en-US" sz="2000" u="none">
                <a:solidFill>
                  <a:schemeClr val="hlink"/>
                </a:solidFill>
                <a:latin typeface="Lucida Sans"/>
                <a:ea typeface="Lucida Sans"/>
                <a:cs typeface="Lucida Sans"/>
                <a:sym typeface="Lucida Sans"/>
              </a:rPr>
              <a:t>41</a:t>
            </a:r>
            <a:endParaRPr/>
          </a:p>
        </p:txBody>
      </p:sp>
      <p:sp>
        <p:nvSpPr>
          <p:cNvPr id="605" name="Google Shape;605;p54"/>
          <p:cNvSpPr txBox="1"/>
          <p:nvPr/>
        </p:nvSpPr>
        <p:spPr>
          <a:xfrm>
            <a:off x="3657600" y="1660525"/>
            <a:ext cx="6651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Lucida Sans"/>
              <a:buNone/>
            </a:pPr>
            <a:r>
              <a:rPr b="0" i="0" lang="en-US" sz="2000" u="none">
                <a:solidFill>
                  <a:schemeClr val="hlink"/>
                </a:solidFill>
                <a:latin typeface="Lucida Sans"/>
                <a:ea typeface="Lucida Sans"/>
                <a:cs typeface="Lucida Sans"/>
                <a:sym typeface="Lucida Sans"/>
              </a:rPr>
              <a:t>128</a:t>
            </a:r>
            <a:endParaRPr/>
          </a:p>
        </p:txBody>
      </p:sp>
      <p:sp>
        <p:nvSpPr>
          <p:cNvPr id="606" name="Google Shape;606;p54"/>
          <p:cNvSpPr txBox="1"/>
          <p:nvPr/>
        </p:nvSpPr>
        <p:spPr>
          <a:xfrm>
            <a:off x="3429000" y="3352800"/>
            <a:ext cx="381000" cy="4572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607" name="Google Shape;607;p54"/>
          <p:cNvSpPr txBox="1"/>
          <p:nvPr/>
        </p:nvSpPr>
        <p:spPr>
          <a:xfrm>
            <a:off x="2743200" y="2057400"/>
            <a:ext cx="457200" cy="4572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608" name="Google Shape;608;p54"/>
          <p:cNvSpPr txBox="1"/>
          <p:nvPr/>
        </p:nvSpPr>
        <p:spPr>
          <a:xfrm>
            <a:off x="381000" y="4038600"/>
            <a:ext cx="83058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Suppose we’ve stepped through the lists until we process </a:t>
            </a:r>
            <a:r>
              <a:rPr b="1" i="0" lang="en-US" sz="2400" u="none">
                <a:solidFill>
                  <a:schemeClr val="dk1"/>
                </a:solidFill>
                <a:latin typeface="Lucida Sans"/>
                <a:ea typeface="Lucida Sans"/>
                <a:cs typeface="Lucida Sans"/>
                <a:sym typeface="Lucida Sans"/>
              </a:rPr>
              <a:t>8 </a:t>
            </a:r>
            <a:r>
              <a:rPr b="0" i="0" lang="en-US" sz="2400" u="none">
                <a:solidFill>
                  <a:schemeClr val="dk1"/>
                </a:solidFill>
                <a:latin typeface="Lucida Sans"/>
                <a:ea typeface="Lucida Sans"/>
                <a:cs typeface="Lucida Sans"/>
                <a:sym typeface="Lucida Sans"/>
              </a:rPr>
              <a:t>on each list. We match it and advance.</a:t>
            </a:r>
            <a:endParaRPr/>
          </a:p>
        </p:txBody>
      </p:sp>
      <p:sp>
        <p:nvSpPr>
          <p:cNvPr id="609" name="Google Shape;609;p54"/>
          <p:cNvSpPr txBox="1"/>
          <p:nvPr/>
        </p:nvSpPr>
        <p:spPr>
          <a:xfrm>
            <a:off x="457200" y="5029200"/>
            <a:ext cx="81724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We then have </a:t>
            </a:r>
            <a:r>
              <a:rPr b="1" i="0" lang="en-US" sz="2400" u="none">
                <a:solidFill>
                  <a:schemeClr val="dk1"/>
                </a:solidFill>
                <a:latin typeface="Lucida Sans"/>
                <a:ea typeface="Lucida Sans"/>
                <a:cs typeface="Lucida Sans"/>
                <a:sym typeface="Lucida Sans"/>
              </a:rPr>
              <a:t>41</a:t>
            </a:r>
            <a:r>
              <a:rPr b="0" i="0" lang="en-US" sz="2400" u="none">
                <a:solidFill>
                  <a:schemeClr val="dk1"/>
                </a:solidFill>
                <a:latin typeface="Lucida Sans"/>
                <a:ea typeface="Lucida Sans"/>
                <a:cs typeface="Lucida Sans"/>
                <a:sym typeface="Lucida Sans"/>
              </a:rPr>
              <a:t> and </a:t>
            </a:r>
            <a:r>
              <a:rPr b="1" i="0" lang="en-US" sz="2400" u="none">
                <a:solidFill>
                  <a:schemeClr val="dk1"/>
                </a:solidFill>
                <a:latin typeface="Lucida Sans"/>
                <a:ea typeface="Lucida Sans"/>
                <a:cs typeface="Lucida Sans"/>
                <a:sym typeface="Lucida Sans"/>
              </a:rPr>
              <a:t>11</a:t>
            </a:r>
            <a:r>
              <a:rPr b="0" i="0" lang="en-US" sz="2400" u="none">
                <a:solidFill>
                  <a:schemeClr val="dk1"/>
                </a:solidFill>
                <a:latin typeface="Lucida Sans"/>
                <a:ea typeface="Lucida Sans"/>
                <a:cs typeface="Lucida Sans"/>
                <a:sym typeface="Lucida Sans"/>
              </a:rPr>
              <a:t> on the lower.  </a:t>
            </a:r>
            <a:r>
              <a:rPr b="1" i="0" lang="en-US" sz="2400" u="none">
                <a:solidFill>
                  <a:schemeClr val="dk1"/>
                </a:solidFill>
                <a:latin typeface="Lucida Sans"/>
                <a:ea typeface="Lucida Sans"/>
                <a:cs typeface="Lucida Sans"/>
                <a:sym typeface="Lucida Sans"/>
              </a:rPr>
              <a:t>11</a:t>
            </a:r>
            <a:r>
              <a:rPr b="0" i="0" lang="en-US" sz="2400" u="none">
                <a:solidFill>
                  <a:schemeClr val="dk1"/>
                </a:solidFill>
                <a:latin typeface="Lucida Sans"/>
                <a:ea typeface="Lucida Sans"/>
                <a:cs typeface="Lucida Sans"/>
                <a:sym typeface="Lucida Sans"/>
              </a:rPr>
              <a:t> is smaller.</a:t>
            </a:r>
            <a:endParaRPr/>
          </a:p>
        </p:txBody>
      </p:sp>
      <p:sp>
        <p:nvSpPr>
          <p:cNvPr id="610" name="Google Shape;610;p54"/>
          <p:cNvSpPr txBox="1"/>
          <p:nvPr/>
        </p:nvSpPr>
        <p:spPr>
          <a:xfrm>
            <a:off x="3352800" y="2057400"/>
            <a:ext cx="609600" cy="4572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
        <p:nvSpPr>
          <p:cNvPr id="611" name="Google Shape;611;p54"/>
          <p:cNvSpPr txBox="1"/>
          <p:nvPr/>
        </p:nvSpPr>
        <p:spPr>
          <a:xfrm>
            <a:off x="425450" y="5827712"/>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grpSp>
        <p:nvGrpSpPr>
          <p:cNvPr id="612" name="Google Shape;612;p54"/>
          <p:cNvGrpSpPr/>
          <p:nvPr/>
        </p:nvGrpSpPr>
        <p:grpSpPr>
          <a:xfrm>
            <a:off x="685800" y="3352800"/>
            <a:ext cx="8294687" cy="3305175"/>
            <a:chOff x="278" y="2112"/>
            <a:chExt cx="5225" cy="2082"/>
          </a:xfrm>
        </p:grpSpPr>
        <p:sp>
          <p:nvSpPr>
            <p:cNvPr id="613" name="Google Shape;613;p54"/>
            <p:cNvSpPr txBox="1"/>
            <p:nvPr/>
          </p:nvSpPr>
          <p:spPr>
            <a:xfrm>
              <a:off x="278" y="3671"/>
              <a:ext cx="5225" cy="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But the skip successor of </a:t>
              </a:r>
              <a:r>
                <a:rPr b="1" i="0" lang="en-US" sz="2400" u="none">
                  <a:solidFill>
                    <a:schemeClr val="dk1"/>
                  </a:solidFill>
                  <a:latin typeface="Lucida Sans"/>
                  <a:ea typeface="Lucida Sans"/>
                  <a:cs typeface="Lucida Sans"/>
                  <a:sym typeface="Lucida Sans"/>
                </a:rPr>
                <a:t>11</a:t>
              </a:r>
              <a:r>
                <a:rPr b="0" i="0" lang="en-US" sz="2400" u="none">
                  <a:solidFill>
                    <a:schemeClr val="dk1"/>
                  </a:solidFill>
                  <a:latin typeface="Lucida Sans"/>
                  <a:ea typeface="Lucida Sans"/>
                  <a:cs typeface="Lucida Sans"/>
                  <a:sym typeface="Lucida Sans"/>
                </a:rPr>
                <a:t> on the lower list is </a:t>
              </a:r>
              <a:r>
                <a:rPr b="1" i="0" lang="en-US" sz="2400" u="none">
                  <a:solidFill>
                    <a:schemeClr val="dk1"/>
                  </a:solidFill>
                  <a:latin typeface="Lucida Sans"/>
                  <a:ea typeface="Lucida Sans"/>
                  <a:cs typeface="Lucida Sans"/>
                  <a:sym typeface="Lucida Sans"/>
                </a:rPr>
                <a:t>31</a:t>
              </a:r>
              <a:r>
                <a:rPr b="0" i="0" lang="en-US" sz="2400" u="none">
                  <a:solidFill>
                    <a:schemeClr val="dk1"/>
                  </a:solidFill>
                  <a:latin typeface="Lucida Sans"/>
                  <a:ea typeface="Lucida Sans"/>
                  <a:cs typeface="Lucida Sans"/>
                  <a:sym typeface="Lucida Sans"/>
                </a:rPr>
                <a:t>, so</a:t>
              </a:r>
              <a:endParaRPr/>
            </a:p>
            <a:p>
              <a:pPr indent="0" lvl="0" marL="0" marR="0" rtl="0" algn="l">
                <a:lnSpc>
                  <a:spcPct val="100000"/>
                </a:lnSpc>
                <a:spcBef>
                  <a:spcPts val="0"/>
                </a:spcBef>
                <a:spcAft>
                  <a:spcPts val="0"/>
                </a:spcAft>
                <a:buClr>
                  <a:schemeClr val="dk1"/>
                </a:buClr>
                <a:buSzPts val="2400"/>
                <a:buFont typeface="Lucida Sans"/>
                <a:buNone/>
              </a:pPr>
              <a:r>
                <a:rPr b="0" i="0" lang="en-US" sz="2400" u="none">
                  <a:solidFill>
                    <a:schemeClr val="dk1"/>
                  </a:solidFill>
                  <a:latin typeface="Lucida Sans"/>
                  <a:ea typeface="Lucida Sans"/>
                  <a:cs typeface="Lucida Sans"/>
                  <a:sym typeface="Lucida Sans"/>
                </a:rPr>
                <a:t>we can skip ahead past the intervening postings.</a:t>
              </a:r>
              <a:endParaRPr/>
            </a:p>
          </p:txBody>
        </p:sp>
        <p:sp>
          <p:nvSpPr>
            <p:cNvPr id="614" name="Google Shape;614;p54"/>
            <p:cNvSpPr txBox="1"/>
            <p:nvPr/>
          </p:nvSpPr>
          <p:spPr>
            <a:xfrm>
              <a:off x="2880" y="2112"/>
              <a:ext cx="1344" cy="288"/>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grpSp>
      <p:sp>
        <p:nvSpPr>
          <p:cNvPr id="615" name="Google Shape;615;p54"/>
          <p:cNvSpPr txBox="1"/>
          <p:nvPr/>
        </p:nvSpPr>
        <p:spPr>
          <a:xfrm>
            <a:off x="7620000" y="-33337"/>
            <a:ext cx="968375"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2.3</a:t>
            </a:r>
            <a:endParaRPr/>
          </a:p>
        </p:txBody>
      </p:sp>
      <p:sp>
        <p:nvSpPr>
          <p:cNvPr id="616" name="Google Shape;616;p54"/>
          <p:cNvSpPr txBox="1"/>
          <p:nvPr/>
        </p:nvSpPr>
        <p:spPr>
          <a:xfrm>
            <a:off x="3962400" y="3352800"/>
            <a:ext cx="609600" cy="45720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5"/>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Where do we place skips?</a:t>
            </a:r>
            <a:endParaRPr/>
          </a:p>
        </p:txBody>
      </p:sp>
      <p:sp>
        <p:nvSpPr>
          <p:cNvPr id="622" name="Google Shape;622;p5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Tradeoff:</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More skips → shorter skip spans ⇒ more likely to skip.  But lots of comparisons to skip pointers.</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Fewer skips → few pointer comparison, but then long skip spans ⇒ few successful skips.</a:t>
            </a:r>
            <a:endParaRPr/>
          </a:p>
        </p:txBody>
      </p:sp>
      <p:sp>
        <p:nvSpPr>
          <p:cNvPr id="623" name="Google Shape;623;p55"/>
          <p:cNvSpPr txBox="1"/>
          <p:nvPr/>
        </p:nvSpPr>
        <p:spPr>
          <a:xfrm>
            <a:off x="7543800" y="4953000"/>
            <a:ext cx="381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grpSp>
        <p:nvGrpSpPr>
          <p:cNvPr id="624" name="Google Shape;624;p55"/>
          <p:cNvGrpSpPr/>
          <p:nvPr/>
        </p:nvGrpSpPr>
        <p:grpSpPr>
          <a:xfrm>
            <a:off x="1447800" y="4953000"/>
            <a:ext cx="609600" cy="304800"/>
            <a:chOff x="1104" y="3168"/>
            <a:chExt cx="384" cy="192"/>
          </a:xfrm>
        </p:grpSpPr>
        <p:sp>
          <p:nvSpPr>
            <p:cNvPr id="625" name="Google Shape;625;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26" name="Google Shape;626;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27" name="Google Shape;627;p55"/>
          <p:cNvGrpSpPr/>
          <p:nvPr/>
        </p:nvGrpSpPr>
        <p:grpSpPr>
          <a:xfrm>
            <a:off x="2057400" y="4953000"/>
            <a:ext cx="609600" cy="304800"/>
            <a:chOff x="1104" y="3168"/>
            <a:chExt cx="384" cy="192"/>
          </a:xfrm>
        </p:grpSpPr>
        <p:sp>
          <p:nvSpPr>
            <p:cNvPr id="628" name="Google Shape;628;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29" name="Google Shape;629;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30" name="Google Shape;630;p55"/>
          <p:cNvGrpSpPr/>
          <p:nvPr/>
        </p:nvGrpSpPr>
        <p:grpSpPr>
          <a:xfrm>
            <a:off x="2667000" y="4953000"/>
            <a:ext cx="609600" cy="304800"/>
            <a:chOff x="1104" y="3168"/>
            <a:chExt cx="384" cy="192"/>
          </a:xfrm>
        </p:grpSpPr>
        <p:sp>
          <p:nvSpPr>
            <p:cNvPr id="631" name="Google Shape;631;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32" name="Google Shape;632;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33" name="Google Shape;633;p55"/>
          <p:cNvGrpSpPr/>
          <p:nvPr/>
        </p:nvGrpSpPr>
        <p:grpSpPr>
          <a:xfrm>
            <a:off x="3276600" y="4953000"/>
            <a:ext cx="609600" cy="304800"/>
            <a:chOff x="1104" y="3168"/>
            <a:chExt cx="384" cy="192"/>
          </a:xfrm>
        </p:grpSpPr>
        <p:sp>
          <p:nvSpPr>
            <p:cNvPr id="634" name="Google Shape;634;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35" name="Google Shape;635;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36" name="Google Shape;636;p55"/>
          <p:cNvGrpSpPr/>
          <p:nvPr/>
        </p:nvGrpSpPr>
        <p:grpSpPr>
          <a:xfrm>
            <a:off x="3886200" y="4953000"/>
            <a:ext cx="609600" cy="304800"/>
            <a:chOff x="1104" y="3168"/>
            <a:chExt cx="384" cy="192"/>
          </a:xfrm>
        </p:grpSpPr>
        <p:sp>
          <p:nvSpPr>
            <p:cNvPr id="637" name="Google Shape;637;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38" name="Google Shape;638;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39" name="Google Shape;639;p55"/>
          <p:cNvGrpSpPr/>
          <p:nvPr/>
        </p:nvGrpSpPr>
        <p:grpSpPr>
          <a:xfrm>
            <a:off x="4495800" y="4953000"/>
            <a:ext cx="609600" cy="304800"/>
            <a:chOff x="1104" y="3168"/>
            <a:chExt cx="384" cy="192"/>
          </a:xfrm>
        </p:grpSpPr>
        <p:sp>
          <p:nvSpPr>
            <p:cNvPr id="640" name="Google Shape;640;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41" name="Google Shape;641;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42" name="Google Shape;642;p55"/>
          <p:cNvGrpSpPr/>
          <p:nvPr/>
        </p:nvGrpSpPr>
        <p:grpSpPr>
          <a:xfrm>
            <a:off x="5105400" y="4953000"/>
            <a:ext cx="609600" cy="304800"/>
            <a:chOff x="1104" y="3168"/>
            <a:chExt cx="384" cy="192"/>
          </a:xfrm>
        </p:grpSpPr>
        <p:sp>
          <p:nvSpPr>
            <p:cNvPr id="643" name="Google Shape;643;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44" name="Google Shape;644;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45" name="Google Shape;645;p55"/>
          <p:cNvGrpSpPr/>
          <p:nvPr/>
        </p:nvGrpSpPr>
        <p:grpSpPr>
          <a:xfrm>
            <a:off x="5715000" y="4953000"/>
            <a:ext cx="609600" cy="304800"/>
            <a:chOff x="1104" y="3168"/>
            <a:chExt cx="384" cy="192"/>
          </a:xfrm>
        </p:grpSpPr>
        <p:sp>
          <p:nvSpPr>
            <p:cNvPr id="646" name="Google Shape;646;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47" name="Google Shape;647;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48" name="Google Shape;648;p55"/>
          <p:cNvGrpSpPr/>
          <p:nvPr/>
        </p:nvGrpSpPr>
        <p:grpSpPr>
          <a:xfrm>
            <a:off x="6324600" y="4953000"/>
            <a:ext cx="609600" cy="304800"/>
            <a:chOff x="1104" y="3168"/>
            <a:chExt cx="384" cy="192"/>
          </a:xfrm>
        </p:grpSpPr>
        <p:sp>
          <p:nvSpPr>
            <p:cNvPr id="649" name="Google Shape;649;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50" name="Google Shape;650;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651" name="Google Shape;651;p55"/>
          <p:cNvSpPr txBox="1"/>
          <p:nvPr/>
        </p:nvSpPr>
        <p:spPr>
          <a:xfrm>
            <a:off x="7543800" y="5943600"/>
            <a:ext cx="381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grpSp>
        <p:nvGrpSpPr>
          <p:cNvPr id="652" name="Google Shape;652;p55"/>
          <p:cNvGrpSpPr/>
          <p:nvPr/>
        </p:nvGrpSpPr>
        <p:grpSpPr>
          <a:xfrm>
            <a:off x="1447800" y="5943600"/>
            <a:ext cx="609600" cy="304800"/>
            <a:chOff x="1104" y="3168"/>
            <a:chExt cx="384" cy="192"/>
          </a:xfrm>
        </p:grpSpPr>
        <p:sp>
          <p:nvSpPr>
            <p:cNvPr id="653" name="Google Shape;653;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54" name="Google Shape;654;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55" name="Google Shape;655;p55"/>
          <p:cNvGrpSpPr/>
          <p:nvPr/>
        </p:nvGrpSpPr>
        <p:grpSpPr>
          <a:xfrm>
            <a:off x="2057400" y="5943600"/>
            <a:ext cx="609600" cy="304800"/>
            <a:chOff x="1104" y="3168"/>
            <a:chExt cx="384" cy="192"/>
          </a:xfrm>
        </p:grpSpPr>
        <p:sp>
          <p:nvSpPr>
            <p:cNvPr id="656" name="Google Shape;656;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57" name="Google Shape;657;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58" name="Google Shape;658;p55"/>
          <p:cNvGrpSpPr/>
          <p:nvPr/>
        </p:nvGrpSpPr>
        <p:grpSpPr>
          <a:xfrm>
            <a:off x="2667000" y="5943600"/>
            <a:ext cx="609600" cy="304800"/>
            <a:chOff x="1104" y="3168"/>
            <a:chExt cx="384" cy="192"/>
          </a:xfrm>
        </p:grpSpPr>
        <p:sp>
          <p:nvSpPr>
            <p:cNvPr id="659" name="Google Shape;659;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60" name="Google Shape;660;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61" name="Google Shape;661;p55"/>
          <p:cNvGrpSpPr/>
          <p:nvPr/>
        </p:nvGrpSpPr>
        <p:grpSpPr>
          <a:xfrm>
            <a:off x="3276600" y="5943600"/>
            <a:ext cx="609600" cy="304800"/>
            <a:chOff x="1104" y="3168"/>
            <a:chExt cx="384" cy="192"/>
          </a:xfrm>
        </p:grpSpPr>
        <p:sp>
          <p:nvSpPr>
            <p:cNvPr id="662" name="Google Shape;662;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63" name="Google Shape;663;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64" name="Google Shape;664;p55"/>
          <p:cNvGrpSpPr/>
          <p:nvPr/>
        </p:nvGrpSpPr>
        <p:grpSpPr>
          <a:xfrm>
            <a:off x="3886200" y="5943600"/>
            <a:ext cx="609600" cy="304800"/>
            <a:chOff x="1104" y="3168"/>
            <a:chExt cx="384" cy="192"/>
          </a:xfrm>
        </p:grpSpPr>
        <p:sp>
          <p:nvSpPr>
            <p:cNvPr id="665" name="Google Shape;665;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66" name="Google Shape;666;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67" name="Google Shape;667;p55"/>
          <p:cNvGrpSpPr/>
          <p:nvPr/>
        </p:nvGrpSpPr>
        <p:grpSpPr>
          <a:xfrm>
            <a:off x="4495800" y="5943600"/>
            <a:ext cx="609600" cy="304800"/>
            <a:chOff x="1104" y="3168"/>
            <a:chExt cx="384" cy="192"/>
          </a:xfrm>
        </p:grpSpPr>
        <p:sp>
          <p:nvSpPr>
            <p:cNvPr id="668" name="Google Shape;668;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69" name="Google Shape;669;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70" name="Google Shape;670;p55"/>
          <p:cNvGrpSpPr/>
          <p:nvPr/>
        </p:nvGrpSpPr>
        <p:grpSpPr>
          <a:xfrm>
            <a:off x="5105400" y="5943600"/>
            <a:ext cx="609600" cy="304800"/>
            <a:chOff x="1104" y="3168"/>
            <a:chExt cx="384" cy="192"/>
          </a:xfrm>
        </p:grpSpPr>
        <p:sp>
          <p:nvSpPr>
            <p:cNvPr id="671" name="Google Shape;671;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72" name="Google Shape;672;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73" name="Google Shape;673;p55"/>
          <p:cNvGrpSpPr/>
          <p:nvPr/>
        </p:nvGrpSpPr>
        <p:grpSpPr>
          <a:xfrm>
            <a:off x="5715000" y="5943600"/>
            <a:ext cx="609600" cy="304800"/>
            <a:chOff x="1104" y="3168"/>
            <a:chExt cx="384" cy="192"/>
          </a:xfrm>
        </p:grpSpPr>
        <p:sp>
          <p:nvSpPr>
            <p:cNvPr id="674" name="Google Shape;674;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75" name="Google Shape;675;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76" name="Google Shape;676;p55"/>
          <p:cNvGrpSpPr/>
          <p:nvPr/>
        </p:nvGrpSpPr>
        <p:grpSpPr>
          <a:xfrm>
            <a:off x="6324600" y="5943600"/>
            <a:ext cx="609600" cy="304800"/>
            <a:chOff x="1104" y="3168"/>
            <a:chExt cx="384" cy="192"/>
          </a:xfrm>
        </p:grpSpPr>
        <p:sp>
          <p:nvSpPr>
            <p:cNvPr id="677" name="Google Shape;677;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78" name="Google Shape;678;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cxnSp>
        <p:nvCxnSpPr>
          <p:cNvPr id="679" name="Google Shape;679;p55"/>
          <p:cNvCxnSpPr/>
          <p:nvPr/>
        </p:nvCxnSpPr>
        <p:spPr>
          <a:xfrm>
            <a:off x="1638300" y="4953000"/>
            <a:ext cx="1219200" cy="1500"/>
          </a:xfrm>
          <a:prstGeom prst="curvedConnector3">
            <a:avLst>
              <a:gd fmla="val 0" name="adj1"/>
            </a:avLst>
          </a:prstGeom>
          <a:noFill/>
          <a:ln cap="flat" cmpd="sng" w="9525">
            <a:solidFill>
              <a:schemeClr val="dk1"/>
            </a:solidFill>
            <a:prstDash val="solid"/>
            <a:miter lim="800000"/>
            <a:headEnd len="med" w="med" type="none"/>
            <a:tailEnd len="med" w="med" type="triangle"/>
          </a:ln>
        </p:spPr>
      </p:cxnSp>
      <p:cxnSp>
        <p:nvCxnSpPr>
          <p:cNvPr id="680" name="Google Shape;680;p55"/>
          <p:cNvCxnSpPr/>
          <p:nvPr/>
        </p:nvCxnSpPr>
        <p:spPr>
          <a:xfrm>
            <a:off x="2857499" y="4953000"/>
            <a:ext cx="1219200" cy="1500"/>
          </a:xfrm>
          <a:prstGeom prst="curvedConnector3">
            <a:avLst>
              <a:gd fmla="val 0" name="adj1"/>
            </a:avLst>
          </a:prstGeom>
          <a:noFill/>
          <a:ln cap="flat" cmpd="sng" w="9525">
            <a:solidFill>
              <a:schemeClr val="dk1"/>
            </a:solidFill>
            <a:prstDash val="solid"/>
            <a:miter lim="800000"/>
            <a:headEnd len="med" w="med" type="none"/>
            <a:tailEnd len="med" w="med" type="triangle"/>
          </a:ln>
        </p:spPr>
      </p:cxnSp>
      <p:cxnSp>
        <p:nvCxnSpPr>
          <p:cNvPr id="681" name="Google Shape;681;p55"/>
          <p:cNvCxnSpPr/>
          <p:nvPr/>
        </p:nvCxnSpPr>
        <p:spPr>
          <a:xfrm>
            <a:off x="4076700" y="4953000"/>
            <a:ext cx="1219200" cy="1500"/>
          </a:xfrm>
          <a:prstGeom prst="curvedConnector3">
            <a:avLst>
              <a:gd fmla="val 0" name="adj1"/>
            </a:avLst>
          </a:prstGeom>
          <a:noFill/>
          <a:ln cap="flat" cmpd="sng" w="9525">
            <a:solidFill>
              <a:schemeClr val="dk1"/>
            </a:solidFill>
            <a:prstDash val="solid"/>
            <a:miter lim="800000"/>
            <a:headEnd len="med" w="med" type="none"/>
            <a:tailEnd len="med" w="med" type="triangle"/>
          </a:ln>
        </p:spPr>
      </p:cxnSp>
      <p:cxnSp>
        <p:nvCxnSpPr>
          <p:cNvPr id="682" name="Google Shape;682;p55"/>
          <p:cNvCxnSpPr/>
          <p:nvPr/>
        </p:nvCxnSpPr>
        <p:spPr>
          <a:xfrm>
            <a:off x="5295900" y="4953000"/>
            <a:ext cx="1219200" cy="1500"/>
          </a:xfrm>
          <a:prstGeom prst="curvedConnector3">
            <a:avLst>
              <a:gd fmla="val 0" name="adj1"/>
            </a:avLst>
          </a:prstGeom>
          <a:noFill/>
          <a:ln cap="flat" cmpd="sng" w="9525">
            <a:solidFill>
              <a:schemeClr val="dk1"/>
            </a:solidFill>
            <a:prstDash val="solid"/>
            <a:miter lim="800000"/>
            <a:headEnd len="med" w="med" type="none"/>
            <a:tailEnd len="med" w="med" type="triangle"/>
          </a:ln>
        </p:spPr>
      </p:cxnSp>
      <p:cxnSp>
        <p:nvCxnSpPr>
          <p:cNvPr id="683" name="Google Shape;683;p55"/>
          <p:cNvCxnSpPr/>
          <p:nvPr/>
        </p:nvCxnSpPr>
        <p:spPr>
          <a:xfrm>
            <a:off x="1638300" y="5943600"/>
            <a:ext cx="3048000" cy="1500"/>
          </a:xfrm>
          <a:prstGeom prst="curvedConnector3">
            <a:avLst>
              <a:gd fmla="val 0" name="adj1"/>
            </a:avLst>
          </a:prstGeom>
          <a:noFill/>
          <a:ln cap="flat" cmpd="sng" w="9525">
            <a:solidFill>
              <a:schemeClr val="dk1"/>
            </a:solidFill>
            <a:prstDash val="solid"/>
            <a:miter lim="800000"/>
            <a:headEnd len="med" w="med" type="none"/>
            <a:tailEnd len="med" w="med" type="triangle"/>
          </a:ln>
        </p:spPr>
      </p:cxnSp>
      <p:cxnSp>
        <p:nvCxnSpPr>
          <p:cNvPr id="684" name="Google Shape;684;p55"/>
          <p:cNvCxnSpPr/>
          <p:nvPr/>
        </p:nvCxnSpPr>
        <p:spPr>
          <a:xfrm>
            <a:off x="4686300" y="5943600"/>
            <a:ext cx="3048000" cy="1500"/>
          </a:xfrm>
          <a:prstGeom prst="curvedConnector3">
            <a:avLst>
              <a:gd fmla="val 0" name="adj1"/>
            </a:avLst>
          </a:prstGeom>
          <a:noFill/>
          <a:ln cap="flat" cmpd="sng" w="9525">
            <a:solidFill>
              <a:schemeClr val="dk1"/>
            </a:solidFill>
            <a:prstDash val="solid"/>
            <a:miter lim="800000"/>
            <a:headEnd len="med" w="med" type="none"/>
            <a:tailEnd len="med" w="med" type="triangle"/>
          </a:ln>
        </p:spPr>
      </p:cxnSp>
      <p:grpSp>
        <p:nvGrpSpPr>
          <p:cNvPr id="685" name="Google Shape;685;p55"/>
          <p:cNvGrpSpPr/>
          <p:nvPr/>
        </p:nvGrpSpPr>
        <p:grpSpPr>
          <a:xfrm>
            <a:off x="6934200" y="4953000"/>
            <a:ext cx="609600" cy="304800"/>
            <a:chOff x="1104" y="3168"/>
            <a:chExt cx="384" cy="192"/>
          </a:xfrm>
        </p:grpSpPr>
        <p:sp>
          <p:nvSpPr>
            <p:cNvPr id="686" name="Google Shape;686;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87" name="Google Shape;687;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688" name="Google Shape;688;p55"/>
          <p:cNvGrpSpPr/>
          <p:nvPr/>
        </p:nvGrpSpPr>
        <p:grpSpPr>
          <a:xfrm>
            <a:off x="6934200" y="5943600"/>
            <a:ext cx="609600" cy="304800"/>
            <a:chOff x="1104" y="3168"/>
            <a:chExt cx="384" cy="192"/>
          </a:xfrm>
        </p:grpSpPr>
        <p:sp>
          <p:nvSpPr>
            <p:cNvPr id="689" name="Google Shape;689;p55"/>
            <p:cNvSpPr txBox="1"/>
            <p:nvPr/>
          </p:nvSpPr>
          <p:spPr>
            <a:xfrm>
              <a:off x="1104" y="3168"/>
              <a:ext cx="240"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Lucida Sans"/>
                <a:ea typeface="Lucida Sans"/>
                <a:cs typeface="Lucida Sans"/>
                <a:sym typeface="Lucida Sans"/>
              </a:endParaRPr>
            </a:p>
          </p:txBody>
        </p:sp>
        <p:cxnSp>
          <p:nvCxnSpPr>
            <p:cNvPr id="690" name="Google Shape;690;p55"/>
            <p:cNvCxnSpPr/>
            <p:nvPr/>
          </p:nvCxnSpPr>
          <p:spPr>
            <a:xfrm>
              <a:off x="1344" y="3264"/>
              <a:ext cx="144" cy="0"/>
            </a:xfrm>
            <a:prstGeom prst="straightConnector1">
              <a:avLst/>
            </a:prstGeom>
            <a:noFill/>
            <a:ln cap="flat" cmpd="sng" w="9525">
              <a:solidFill>
                <a:schemeClr val="dk1"/>
              </a:solidFill>
              <a:prstDash val="solid"/>
              <a:miter lim="800000"/>
              <a:headEnd len="med" w="med" type="none"/>
              <a:tailEnd len="med" w="med" type="triangle"/>
            </a:ln>
          </p:spPr>
        </p:cxnSp>
      </p:grpSp>
      <p:cxnSp>
        <p:nvCxnSpPr>
          <p:cNvPr id="691" name="Google Shape;691;p55"/>
          <p:cNvCxnSpPr/>
          <p:nvPr/>
        </p:nvCxnSpPr>
        <p:spPr>
          <a:xfrm>
            <a:off x="6515099" y="4953000"/>
            <a:ext cx="1219200" cy="1500"/>
          </a:xfrm>
          <a:prstGeom prst="curvedConnector3">
            <a:avLst>
              <a:gd fmla="val 0" name="adj1"/>
            </a:avLst>
          </a:prstGeom>
          <a:noFill/>
          <a:ln cap="flat" cmpd="sng" w="9525">
            <a:solidFill>
              <a:schemeClr val="dk1"/>
            </a:solidFill>
            <a:prstDash val="solid"/>
            <a:miter lim="800000"/>
            <a:headEnd len="med" w="med" type="none"/>
            <a:tailEnd len="med" w="med" type="triangle"/>
          </a:ln>
        </p:spPr>
      </p:cxnSp>
      <p:sp>
        <p:nvSpPr>
          <p:cNvPr id="692" name="Google Shape;692;p55"/>
          <p:cNvSpPr txBox="1"/>
          <p:nvPr/>
        </p:nvSpPr>
        <p:spPr>
          <a:xfrm>
            <a:off x="7620000" y="-33337"/>
            <a:ext cx="968375"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6"/>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Placing skips</a:t>
            </a:r>
            <a:endParaRPr/>
          </a:p>
        </p:txBody>
      </p:sp>
      <p:sp>
        <p:nvSpPr>
          <p:cNvPr id="698" name="Google Shape;698;p5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Simple heuristic: for postings of length </a:t>
            </a:r>
            <a:r>
              <a:rPr b="0" i="1" lang="en-US" sz="2800" u="none">
                <a:solidFill>
                  <a:schemeClr val="dk1"/>
                </a:solidFill>
                <a:latin typeface="Calibri"/>
                <a:ea typeface="Calibri"/>
                <a:cs typeface="Calibri"/>
                <a:sym typeface="Calibri"/>
              </a:rPr>
              <a:t>L</a:t>
            </a:r>
            <a:r>
              <a:rPr b="0" i="0" lang="en-US" sz="2800" u="none">
                <a:solidFill>
                  <a:schemeClr val="dk1"/>
                </a:solidFill>
                <a:latin typeface="Calibri"/>
                <a:ea typeface="Calibri"/>
                <a:cs typeface="Calibri"/>
                <a:sym typeface="Calibri"/>
              </a:rPr>
              <a:t>, use √</a:t>
            </a:r>
            <a:r>
              <a:rPr b="0" i="1" lang="en-US" sz="2800" u="none">
                <a:solidFill>
                  <a:schemeClr val="dk1"/>
                </a:solidFill>
                <a:latin typeface="Calibri"/>
                <a:ea typeface="Calibri"/>
                <a:cs typeface="Calibri"/>
                <a:sym typeface="Calibri"/>
              </a:rPr>
              <a:t>L</a:t>
            </a:r>
            <a:r>
              <a:rPr b="0" i="0" lang="en-US" sz="2800" u="none">
                <a:solidFill>
                  <a:schemeClr val="dk1"/>
                </a:solidFill>
                <a:latin typeface="Calibri"/>
                <a:ea typeface="Calibri"/>
                <a:cs typeface="Calibri"/>
                <a:sym typeface="Calibri"/>
              </a:rPr>
              <a:t> evenly-spaced skip pointers     </a:t>
            </a:r>
            <a:r>
              <a:rPr b="0" i="0" lang="en-US" sz="2000" u="none">
                <a:solidFill>
                  <a:srgbClr val="357E69"/>
                </a:solidFill>
                <a:latin typeface="Calibri"/>
                <a:ea typeface="Calibri"/>
                <a:cs typeface="Calibri"/>
                <a:sym typeface="Calibri"/>
              </a:rPr>
              <a:t>[Moffat and Zobel 1996]</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This ignores the distribution of query terms.</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Easy if the index is relatively static; harder if </a:t>
            </a:r>
            <a:r>
              <a:rPr b="0" i="1" lang="en-US" sz="2800" u="none">
                <a:solidFill>
                  <a:schemeClr val="dk1"/>
                </a:solidFill>
                <a:latin typeface="Calibri"/>
                <a:ea typeface="Calibri"/>
                <a:cs typeface="Calibri"/>
                <a:sym typeface="Calibri"/>
              </a:rPr>
              <a:t>L</a:t>
            </a:r>
            <a:r>
              <a:rPr b="0" i="0" lang="en-US" sz="2800" u="none">
                <a:solidFill>
                  <a:schemeClr val="dk1"/>
                </a:solidFill>
                <a:latin typeface="Calibri"/>
                <a:ea typeface="Calibri"/>
                <a:cs typeface="Calibri"/>
                <a:sym typeface="Calibri"/>
              </a:rPr>
              <a:t> keeps changing because of updates.</a:t>
            </a:r>
            <a:endParaRPr/>
          </a:p>
          <a:p>
            <a:pPr indent="-215900" lvl="0" marL="342900" rtl="0" algn="l">
              <a:lnSpc>
                <a:spcPct val="100000"/>
              </a:lnSpc>
              <a:spcBef>
                <a:spcPts val="400"/>
              </a:spcBef>
              <a:spcAft>
                <a:spcPts val="0"/>
              </a:spcAft>
              <a:buClr>
                <a:srgbClr val="437085"/>
              </a:buClr>
              <a:buSzPts val="2000"/>
              <a:buFont typeface="Noto Sans Symbols"/>
              <a:buNone/>
            </a:pPr>
            <a:r>
              <a:t/>
            </a:r>
            <a:endParaRPr b="0" i="0" sz="20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This definitely used to help; with modern hardware it may not unless you’re memory-based   </a:t>
            </a:r>
            <a:r>
              <a:rPr b="0" i="0" lang="en-US" sz="2000" u="none">
                <a:solidFill>
                  <a:srgbClr val="357E69"/>
                </a:solidFill>
                <a:latin typeface="Calibri"/>
                <a:ea typeface="Calibri"/>
                <a:cs typeface="Calibri"/>
                <a:sym typeface="Calibri"/>
              </a:rPr>
              <a:t>[Bahle et al. 2002] </a:t>
            </a:r>
            <a:endParaRPr b="0" i="0" sz="2000" u="none">
              <a:solidFill>
                <a:schemeClr val="dk1"/>
              </a:solidFill>
              <a:latin typeface="Calibri"/>
              <a:ea typeface="Calibri"/>
              <a:cs typeface="Calibri"/>
              <a:sym typeface="Calibri"/>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The I/O cost of loading a bigger postings list can outweigh the gains from quicker in memory merging!</a:t>
            </a:r>
            <a:endParaRPr/>
          </a:p>
        </p:txBody>
      </p:sp>
      <p:sp>
        <p:nvSpPr>
          <p:cNvPr id="699" name="Google Shape;699;p56"/>
          <p:cNvSpPr txBox="1"/>
          <p:nvPr/>
        </p:nvSpPr>
        <p:spPr>
          <a:xfrm>
            <a:off x="7620000" y="-33337"/>
            <a:ext cx="968375"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Complications: Format/language</a:t>
            </a:r>
            <a:endParaRPr/>
          </a:p>
        </p:txBody>
      </p:sp>
      <p:sp>
        <p:nvSpPr>
          <p:cNvPr id="248" name="Google Shape;248;p2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Documents being indexed can include docs from many different languages</a:t>
            </a:r>
            <a:endParaRPr/>
          </a:p>
          <a:p>
            <a:pPr indent="-285750" lvl="1" marL="742950" rtl="0" algn="l">
              <a:lnSpc>
                <a:spcPct val="9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A single index may contain terms from many languages.</a:t>
            </a:r>
            <a:endParaRPr/>
          </a:p>
          <a:p>
            <a:pPr indent="-342900" lvl="0" marL="342900" rtl="0" algn="l">
              <a:lnSpc>
                <a:spcPct val="9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Sometimes a document or its components can contain multiple languages/formats</a:t>
            </a:r>
            <a:endParaRPr/>
          </a:p>
          <a:p>
            <a:pPr indent="-285750" lvl="1" marL="742950" rtl="0" algn="l">
              <a:lnSpc>
                <a:spcPct val="9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French email with a German pdf attachment.</a:t>
            </a:r>
            <a:endParaRPr/>
          </a:p>
          <a:p>
            <a:pPr indent="-285750" lvl="1" marL="742950" rtl="0" algn="l">
              <a:lnSpc>
                <a:spcPct val="9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French email quote clauses from an English-language contract</a:t>
            </a:r>
            <a:endParaRPr/>
          </a:p>
          <a:p>
            <a:pPr indent="-165100" lvl="0" marL="342900" rtl="0" algn="l">
              <a:lnSpc>
                <a:spcPct val="90000"/>
              </a:lnSpc>
              <a:spcBef>
                <a:spcPts val="560"/>
              </a:spcBef>
              <a:spcAft>
                <a:spcPts val="0"/>
              </a:spcAft>
              <a:buClr>
                <a:srgbClr val="437085"/>
              </a:buClr>
              <a:buSzPts val="2800"/>
              <a:buFont typeface="Noto Sans Symbols"/>
              <a:buNone/>
            </a:pPr>
            <a:r>
              <a:t/>
            </a:r>
            <a:endParaRPr b="0" i="0" sz="2800" u="none">
              <a:solidFill>
                <a:schemeClr val="dk1"/>
              </a:solidFill>
              <a:latin typeface="Calibri"/>
              <a:ea typeface="Calibri"/>
              <a:cs typeface="Calibri"/>
              <a:sym typeface="Calibri"/>
            </a:endParaRPr>
          </a:p>
          <a:p>
            <a:pPr indent="-342900" lvl="0" marL="342900" rtl="0" algn="l">
              <a:lnSpc>
                <a:spcPct val="9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There are commercial and open source libraries that can handle a lot of this stuff</a:t>
            </a:r>
            <a:endParaRPr/>
          </a:p>
        </p:txBody>
      </p:sp>
      <p:sp>
        <p:nvSpPr>
          <p:cNvPr id="249" name="Google Shape;249;p26"/>
          <p:cNvSpPr txBox="1"/>
          <p:nvPr/>
        </p:nvSpPr>
        <p:spPr>
          <a:xfrm>
            <a:off x="7620000" y="-33337"/>
            <a:ext cx="968375"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Complications: What is a document?</a:t>
            </a:r>
            <a:endParaRPr/>
          </a:p>
        </p:txBody>
      </p:sp>
      <p:sp>
        <p:nvSpPr>
          <p:cNvPr id="256" name="Google Shape;256;p2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b="0" i="0" lang="en-US" sz="2800" u="none">
                <a:solidFill>
                  <a:schemeClr val="dk1"/>
                </a:solidFill>
                <a:latin typeface="Calibri"/>
                <a:ea typeface="Calibri"/>
                <a:cs typeface="Calibri"/>
                <a:sym typeface="Calibri"/>
              </a:rPr>
              <a:t>We return from our query “documents” but there are often interesting questions of grain size:</a:t>
            </a:r>
            <a:endParaRPr/>
          </a:p>
          <a:p>
            <a:pPr indent="0" lvl="0" marL="0" rtl="0" algn="l">
              <a:lnSpc>
                <a:spcPct val="90000"/>
              </a:lnSpc>
              <a:spcBef>
                <a:spcPts val="560"/>
              </a:spcBef>
              <a:spcAft>
                <a:spcPts val="0"/>
              </a:spcAft>
              <a:buClr>
                <a:srgbClr val="437085"/>
              </a:buClr>
              <a:buSzPts val="2800"/>
              <a:buFont typeface="Noto Sans Symbols"/>
              <a:buNone/>
            </a:pPr>
            <a:r>
              <a:t/>
            </a:r>
            <a:endParaRPr b="0" i="0" sz="2800" u="none">
              <a:solidFill>
                <a:schemeClr val="dk1"/>
              </a:solidFill>
              <a:latin typeface="Calibri"/>
              <a:ea typeface="Calibri"/>
              <a:cs typeface="Calibri"/>
              <a:sym typeface="Calibri"/>
            </a:endParaRPr>
          </a:p>
          <a:p>
            <a:pPr indent="0" lvl="0" marL="0" rtl="0" algn="l">
              <a:lnSpc>
                <a:spcPct val="90000"/>
              </a:lnSpc>
              <a:spcBef>
                <a:spcPts val="560"/>
              </a:spcBef>
              <a:spcAft>
                <a:spcPts val="0"/>
              </a:spcAft>
              <a:buSzPts val="2800"/>
              <a:buNone/>
            </a:pPr>
            <a:r>
              <a:rPr b="0" i="0" lang="en-US" sz="2800" u="none">
                <a:solidFill>
                  <a:schemeClr val="dk1"/>
                </a:solidFill>
                <a:latin typeface="Calibri"/>
                <a:ea typeface="Calibri"/>
                <a:cs typeface="Calibri"/>
                <a:sym typeface="Calibri"/>
              </a:rPr>
              <a:t>What is a unit document?</a:t>
            </a:r>
            <a:endParaRPr/>
          </a:p>
          <a:p>
            <a:pPr indent="-285750" lvl="1" marL="742950" rtl="0" algn="l">
              <a:lnSpc>
                <a:spcPct val="9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A file?</a:t>
            </a:r>
            <a:endParaRPr/>
          </a:p>
          <a:p>
            <a:pPr indent="-285750" lvl="1" marL="742950" rtl="0" algn="l">
              <a:lnSpc>
                <a:spcPct val="9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An email?  (Perhaps one of many in a single mbox file)</a:t>
            </a:r>
            <a:endParaRPr b="0" i="0" sz="2400" u="none">
              <a:solidFill>
                <a:schemeClr val="dk1"/>
              </a:solidFill>
              <a:latin typeface="Calibri"/>
              <a:ea typeface="Calibri"/>
              <a:cs typeface="Calibri"/>
              <a:sym typeface="Calibri"/>
            </a:endParaRPr>
          </a:p>
          <a:p>
            <a:pPr indent="-228600" lvl="2" marL="1143000" rtl="0" algn="l">
              <a:lnSpc>
                <a:spcPct val="9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What about an email with 5 attachments?</a:t>
            </a:r>
            <a:endParaRPr/>
          </a:p>
          <a:p>
            <a:pPr indent="-285750" lvl="1" marL="742950" rtl="0" algn="l">
              <a:lnSpc>
                <a:spcPct val="9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A group of files (e.g., PPT or LaTeX split over HTML pages)</a:t>
            </a:r>
            <a:endParaRPr/>
          </a:p>
        </p:txBody>
      </p:sp>
      <p:sp>
        <p:nvSpPr>
          <p:cNvPr id="257" name="Google Shape;257;p27"/>
          <p:cNvSpPr txBox="1"/>
          <p:nvPr/>
        </p:nvSpPr>
        <p:spPr>
          <a:xfrm>
            <a:off x="7620000" y="-33337"/>
            <a:ext cx="968375"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idx="1" type="subTitle"/>
          </p:nvPr>
        </p:nvSpPr>
        <p:spPr>
          <a:xfrm>
            <a:off x="1371600" y="3886200"/>
            <a:ext cx="6400800" cy="2362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800"/>
              <a:buNone/>
            </a:pPr>
            <a:r>
              <a:rPr b="0" i="0" lang="en-US" sz="2800" u="none">
                <a:solidFill>
                  <a:srgbClr val="437085"/>
                </a:solidFill>
                <a:latin typeface="Calibri"/>
                <a:ea typeface="Calibri"/>
                <a:cs typeface="Calibri"/>
                <a:sym typeface="Calibri"/>
              </a:rPr>
              <a:t>Tokens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Tokenization</a:t>
            </a:r>
            <a:endParaRPr/>
          </a:p>
        </p:txBody>
      </p:sp>
      <p:sp>
        <p:nvSpPr>
          <p:cNvPr id="268" name="Google Shape;268;p2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800"/>
              <a:buFont typeface="Noto Sans Symbols"/>
              <a:buChar char="▪"/>
            </a:pPr>
            <a:r>
              <a:rPr b="0" i="0" lang="en-US" sz="2800" u="sng">
                <a:solidFill>
                  <a:srgbClr val="A40508"/>
                </a:solidFill>
                <a:latin typeface="Calibri"/>
                <a:ea typeface="Calibri"/>
                <a:cs typeface="Calibri"/>
                <a:sym typeface="Calibri"/>
              </a:rPr>
              <a:t>Input</a:t>
            </a:r>
            <a:r>
              <a:rPr b="0" i="0" lang="en-US" sz="2800" u="none">
                <a:solidFill>
                  <a:schemeClr val="dk1"/>
                </a:solidFill>
                <a:latin typeface="Calibri"/>
                <a:ea typeface="Calibri"/>
                <a:cs typeface="Calibri"/>
                <a:sym typeface="Calibri"/>
              </a:rPr>
              <a:t>: “</a:t>
            </a:r>
            <a:r>
              <a:rPr b="1" i="1" lang="en-US" sz="2800" u="none">
                <a:solidFill>
                  <a:schemeClr val="dk1"/>
                </a:solidFill>
                <a:latin typeface="Calibri"/>
                <a:ea typeface="Calibri"/>
                <a:cs typeface="Calibri"/>
                <a:sym typeface="Calibri"/>
              </a:rPr>
              <a:t>Friends, Romans and Countrymen</a:t>
            </a:r>
            <a:r>
              <a:rPr b="0" i="0" lang="en-US" sz="2800" u="none">
                <a:solidFill>
                  <a:schemeClr val="dk1"/>
                </a:solidFill>
                <a:latin typeface="Calibri"/>
                <a:ea typeface="Calibri"/>
                <a:cs typeface="Calibri"/>
                <a:sym typeface="Calibri"/>
              </a:rPr>
              <a:t>”</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sng">
                <a:solidFill>
                  <a:srgbClr val="A40508"/>
                </a:solidFill>
                <a:latin typeface="Calibri"/>
                <a:ea typeface="Calibri"/>
                <a:cs typeface="Calibri"/>
                <a:sym typeface="Calibri"/>
              </a:rPr>
              <a:t>Output</a:t>
            </a:r>
            <a:r>
              <a:rPr b="0" i="0" lang="en-US" sz="2800" u="none">
                <a:solidFill>
                  <a:schemeClr val="dk1"/>
                </a:solidFill>
                <a:latin typeface="Calibri"/>
                <a:ea typeface="Calibri"/>
                <a:cs typeface="Calibri"/>
                <a:sym typeface="Calibri"/>
              </a:rPr>
              <a:t>: Tokens</a:t>
            </a:r>
            <a:endParaRPr/>
          </a:p>
          <a:p>
            <a:pPr indent="-285750" lvl="1" marL="742950" rtl="0" algn="l">
              <a:lnSpc>
                <a:spcPct val="100000"/>
              </a:lnSpc>
              <a:spcBef>
                <a:spcPts val="480"/>
              </a:spcBef>
              <a:spcAft>
                <a:spcPts val="0"/>
              </a:spcAft>
              <a:buClr>
                <a:srgbClr val="357E69"/>
              </a:buClr>
              <a:buSzPts val="2400"/>
              <a:buFont typeface="Noto Sans Symbols"/>
              <a:buChar char="▪"/>
            </a:pPr>
            <a:r>
              <a:rPr b="1" i="1" lang="en-US" sz="2400" u="none">
                <a:solidFill>
                  <a:schemeClr val="dk1"/>
                </a:solidFill>
                <a:latin typeface="Calibri"/>
                <a:ea typeface="Calibri"/>
                <a:cs typeface="Calibri"/>
                <a:sym typeface="Calibri"/>
              </a:rPr>
              <a:t>Friends</a:t>
            </a:r>
            <a:endParaRPr/>
          </a:p>
          <a:p>
            <a:pPr indent="-285750" lvl="1" marL="742950" rtl="0" algn="l">
              <a:lnSpc>
                <a:spcPct val="100000"/>
              </a:lnSpc>
              <a:spcBef>
                <a:spcPts val="480"/>
              </a:spcBef>
              <a:spcAft>
                <a:spcPts val="0"/>
              </a:spcAft>
              <a:buClr>
                <a:srgbClr val="357E69"/>
              </a:buClr>
              <a:buSzPts val="2400"/>
              <a:buFont typeface="Noto Sans Symbols"/>
              <a:buChar char="▪"/>
            </a:pPr>
            <a:r>
              <a:rPr b="1" i="1" lang="en-US" sz="2400" u="none">
                <a:solidFill>
                  <a:schemeClr val="dk1"/>
                </a:solidFill>
                <a:latin typeface="Calibri"/>
                <a:ea typeface="Calibri"/>
                <a:cs typeface="Calibri"/>
                <a:sym typeface="Calibri"/>
              </a:rPr>
              <a:t>Romans</a:t>
            </a:r>
            <a:endParaRPr/>
          </a:p>
          <a:p>
            <a:pPr indent="-285750" lvl="1" marL="742950" rtl="0" algn="l">
              <a:lnSpc>
                <a:spcPct val="100000"/>
              </a:lnSpc>
              <a:spcBef>
                <a:spcPts val="480"/>
              </a:spcBef>
              <a:spcAft>
                <a:spcPts val="0"/>
              </a:spcAft>
              <a:buClr>
                <a:srgbClr val="357E69"/>
              </a:buClr>
              <a:buSzPts val="2400"/>
              <a:buFont typeface="Noto Sans Symbols"/>
              <a:buChar char="▪"/>
            </a:pPr>
            <a:r>
              <a:rPr b="1" i="1" lang="en-US" sz="2400" u="none">
                <a:solidFill>
                  <a:schemeClr val="dk1"/>
                </a:solidFill>
                <a:latin typeface="Calibri"/>
                <a:ea typeface="Calibri"/>
                <a:cs typeface="Calibri"/>
                <a:sym typeface="Calibri"/>
              </a:rPr>
              <a:t>Countrymen</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A </a:t>
            </a:r>
            <a:r>
              <a:rPr b="0" i="0" lang="en-US" sz="2800" u="none">
                <a:solidFill>
                  <a:srgbClr val="139CB7"/>
                </a:solidFill>
                <a:latin typeface="Calibri"/>
                <a:ea typeface="Calibri"/>
                <a:cs typeface="Calibri"/>
                <a:sym typeface="Calibri"/>
              </a:rPr>
              <a:t>token</a:t>
            </a:r>
            <a:r>
              <a:rPr b="0" i="0" lang="en-US" sz="2800" u="none">
                <a:solidFill>
                  <a:schemeClr val="dk1"/>
                </a:solidFill>
                <a:latin typeface="Calibri"/>
                <a:ea typeface="Calibri"/>
                <a:cs typeface="Calibri"/>
                <a:sym typeface="Calibri"/>
              </a:rPr>
              <a:t> is an instance of a sequence of characters</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Each such token is now a candidate for an index entry, after </a:t>
            </a:r>
            <a:r>
              <a:rPr b="0" i="0" lang="en-US" sz="2800" u="sng">
                <a:solidFill>
                  <a:schemeClr val="dk1"/>
                </a:solidFill>
                <a:latin typeface="Calibri"/>
                <a:ea typeface="Calibri"/>
                <a:cs typeface="Calibri"/>
                <a:sym typeface="Calibri"/>
              </a:rPr>
              <a:t>further processing</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Described below</a:t>
            </a:r>
            <a:endParaRPr/>
          </a:p>
          <a:p>
            <a:pPr indent="-342900" lvl="0" marL="342900" rtl="0" algn="l">
              <a:lnSpc>
                <a:spcPct val="100000"/>
              </a:lnSpc>
              <a:spcBef>
                <a:spcPts val="560"/>
              </a:spcBef>
              <a:spcAft>
                <a:spcPts val="0"/>
              </a:spcAft>
              <a:buClr>
                <a:srgbClr val="437085"/>
              </a:buClr>
              <a:buSzPts val="2800"/>
              <a:buFont typeface="Noto Sans Symbols"/>
              <a:buChar char="▪"/>
            </a:pPr>
            <a:r>
              <a:rPr b="0" i="0" lang="en-US" sz="2800" u="none">
                <a:solidFill>
                  <a:schemeClr val="dk1"/>
                </a:solidFill>
                <a:latin typeface="Calibri"/>
                <a:ea typeface="Calibri"/>
                <a:cs typeface="Calibri"/>
                <a:sym typeface="Calibri"/>
              </a:rPr>
              <a:t>But what are valid tokens to emit?</a:t>
            </a:r>
            <a:endParaRPr/>
          </a:p>
        </p:txBody>
      </p:sp>
      <p:sp>
        <p:nvSpPr>
          <p:cNvPr id="269" name="Google Shape;269;p29"/>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Tokenization</a:t>
            </a:r>
            <a:endParaRPr/>
          </a:p>
        </p:txBody>
      </p:sp>
      <p:sp>
        <p:nvSpPr>
          <p:cNvPr id="275" name="Google Shape;275;p3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3000"/>
              <a:buFont typeface="Noto Sans Symbols"/>
              <a:buChar char="▪"/>
            </a:pPr>
            <a:r>
              <a:rPr b="0" i="0" lang="en-US" sz="3000" u="none">
                <a:solidFill>
                  <a:schemeClr val="dk1"/>
                </a:solidFill>
                <a:latin typeface="Calibri"/>
                <a:ea typeface="Calibri"/>
                <a:cs typeface="Calibri"/>
                <a:sym typeface="Calibri"/>
              </a:rPr>
              <a:t>Issues in tokenization:</a:t>
            </a:r>
            <a:endParaRPr/>
          </a:p>
          <a:p>
            <a:pPr indent="-285750" lvl="1" marL="742950" rtl="0" algn="l">
              <a:lnSpc>
                <a:spcPct val="100000"/>
              </a:lnSpc>
              <a:spcBef>
                <a:spcPts val="560"/>
              </a:spcBef>
              <a:spcAft>
                <a:spcPts val="0"/>
              </a:spcAft>
              <a:buClr>
                <a:srgbClr val="357E69"/>
              </a:buClr>
              <a:buSzPts val="2800"/>
              <a:buFont typeface="Noto Sans Symbols"/>
              <a:buChar char="▪"/>
            </a:pPr>
            <a:r>
              <a:rPr b="1" i="1" lang="en-US" sz="2800" u="none">
                <a:solidFill>
                  <a:schemeClr val="dk1"/>
                </a:solidFill>
                <a:latin typeface="Calibri"/>
                <a:ea typeface="Calibri"/>
                <a:cs typeface="Calibri"/>
                <a:sym typeface="Calibri"/>
              </a:rPr>
              <a:t>Finland’s capital → </a:t>
            </a:r>
            <a:endParaRPr/>
          </a:p>
          <a:p>
            <a:pPr indent="-285750" lvl="1" marL="742950" rtl="0" algn="l">
              <a:lnSpc>
                <a:spcPct val="100000"/>
              </a:lnSpc>
              <a:spcBef>
                <a:spcPts val="560"/>
              </a:spcBef>
              <a:spcAft>
                <a:spcPts val="0"/>
              </a:spcAft>
              <a:buSzPts val="2800"/>
              <a:buNone/>
            </a:pPr>
            <a:r>
              <a:rPr b="1" i="1" lang="en-US" sz="2800" u="none">
                <a:solidFill>
                  <a:schemeClr val="dk1"/>
                </a:solidFill>
                <a:latin typeface="Calibri"/>
                <a:ea typeface="Calibri"/>
                <a:cs typeface="Calibri"/>
                <a:sym typeface="Calibri"/>
              </a:rPr>
              <a:t>     Finland </a:t>
            </a:r>
            <a:r>
              <a:rPr b="0" i="0" lang="en-US" sz="2800" u="none">
                <a:solidFill>
                  <a:schemeClr val="dk1"/>
                </a:solidFill>
                <a:latin typeface="Calibri"/>
                <a:ea typeface="Calibri"/>
                <a:cs typeface="Calibri"/>
                <a:sym typeface="Calibri"/>
              </a:rPr>
              <a:t>AND</a:t>
            </a:r>
            <a:r>
              <a:rPr b="1" i="1" lang="en-US" sz="2800" u="none">
                <a:solidFill>
                  <a:schemeClr val="dk1"/>
                </a:solidFill>
                <a:latin typeface="Calibri"/>
                <a:ea typeface="Calibri"/>
                <a:cs typeface="Calibri"/>
                <a:sym typeface="Calibri"/>
              </a:rPr>
              <a:t> s</a:t>
            </a:r>
            <a:r>
              <a:rPr b="0" i="0" lang="en-US" sz="2800" u="none">
                <a:solidFill>
                  <a:schemeClr val="dk1"/>
                </a:solidFill>
                <a:latin typeface="Calibri"/>
                <a:ea typeface="Calibri"/>
                <a:cs typeface="Calibri"/>
                <a:sym typeface="Calibri"/>
              </a:rPr>
              <a:t>? </a:t>
            </a:r>
            <a:r>
              <a:rPr b="1" i="1" lang="en-US" sz="2800" u="none">
                <a:solidFill>
                  <a:schemeClr val="dk1"/>
                </a:solidFill>
                <a:latin typeface="Calibri"/>
                <a:ea typeface="Calibri"/>
                <a:cs typeface="Calibri"/>
                <a:sym typeface="Calibri"/>
              </a:rPr>
              <a:t> Finlands</a:t>
            </a:r>
            <a:r>
              <a:rPr b="0" i="0" lang="en-US" sz="2800" u="none">
                <a:solidFill>
                  <a:schemeClr val="dk1"/>
                </a:solidFill>
                <a:latin typeface="Calibri"/>
                <a:ea typeface="Calibri"/>
                <a:cs typeface="Calibri"/>
                <a:sym typeface="Calibri"/>
              </a:rPr>
              <a:t>?</a:t>
            </a:r>
            <a:r>
              <a:rPr b="1" i="1" lang="en-US" sz="2800" u="none">
                <a:solidFill>
                  <a:schemeClr val="dk1"/>
                </a:solidFill>
                <a:latin typeface="Calibri"/>
                <a:ea typeface="Calibri"/>
                <a:cs typeface="Calibri"/>
                <a:sym typeface="Calibri"/>
              </a:rPr>
              <a:t>  Finland’s</a:t>
            </a:r>
            <a:r>
              <a:rPr b="0" i="0" lang="en-US" sz="2800" u="none">
                <a:solidFill>
                  <a:schemeClr val="dk1"/>
                </a:solidFill>
                <a:latin typeface="Calibri"/>
                <a:ea typeface="Calibri"/>
                <a:cs typeface="Calibri"/>
                <a:sym typeface="Calibri"/>
              </a:rPr>
              <a:t>?</a:t>
            </a:r>
            <a:endParaRPr/>
          </a:p>
          <a:p>
            <a:pPr indent="-285750" lvl="1" marL="742950" rtl="0" algn="l">
              <a:lnSpc>
                <a:spcPct val="100000"/>
              </a:lnSpc>
              <a:spcBef>
                <a:spcPts val="560"/>
              </a:spcBef>
              <a:spcAft>
                <a:spcPts val="0"/>
              </a:spcAft>
              <a:buClr>
                <a:srgbClr val="357E69"/>
              </a:buClr>
              <a:buSzPts val="2800"/>
              <a:buFont typeface="Noto Sans Symbols"/>
              <a:buChar char="▪"/>
            </a:pPr>
            <a:r>
              <a:rPr b="1" i="1" lang="en-US" sz="2800" u="none">
                <a:solidFill>
                  <a:schemeClr val="dk1"/>
                </a:solidFill>
                <a:latin typeface="Calibri"/>
                <a:ea typeface="Calibri"/>
                <a:cs typeface="Calibri"/>
                <a:sym typeface="Calibri"/>
              </a:rPr>
              <a:t>Hewlett-Packard</a:t>
            </a:r>
            <a:r>
              <a:rPr b="0" i="0" lang="en-US" sz="2800" u="none">
                <a:solidFill>
                  <a:schemeClr val="dk1"/>
                </a:solidFill>
                <a:latin typeface="Calibri"/>
                <a:ea typeface="Calibri"/>
                <a:cs typeface="Calibri"/>
                <a:sym typeface="Calibri"/>
              </a:rPr>
              <a:t> → </a:t>
            </a:r>
            <a:r>
              <a:rPr b="1" i="1" lang="en-US" sz="2800" u="none">
                <a:solidFill>
                  <a:schemeClr val="dk1"/>
                </a:solidFill>
                <a:latin typeface="Calibri"/>
                <a:ea typeface="Calibri"/>
                <a:cs typeface="Calibri"/>
                <a:sym typeface="Calibri"/>
              </a:rPr>
              <a:t>Hewlett</a:t>
            </a:r>
            <a:r>
              <a:rPr b="0" i="0" lang="en-US" sz="2800" u="none">
                <a:solidFill>
                  <a:schemeClr val="dk1"/>
                </a:solidFill>
                <a:latin typeface="Calibri"/>
                <a:ea typeface="Calibri"/>
                <a:cs typeface="Calibri"/>
                <a:sym typeface="Calibri"/>
              </a:rPr>
              <a:t> and </a:t>
            </a:r>
            <a:r>
              <a:rPr b="1" i="1" lang="en-US" sz="2800" u="none">
                <a:solidFill>
                  <a:schemeClr val="dk1"/>
                </a:solidFill>
                <a:latin typeface="Calibri"/>
                <a:ea typeface="Calibri"/>
                <a:cs typeface="Calibri"/>
                <a:sym typeface="Calibri"/>
              </a:rPr>
              <a:t>Packard</a:t>
            </a:r>
            <a:r>
              <a:rPr b="0" i="0" lang="en-US" sz="2800" u="none">
                <a:solidFill>
                  <a:schemeClr val="dk1"/>
                </a:solidFill>
                <a:latin typeface="Calibri"/>
                <a:ea typeface="Calibri"/>
                <a:cs typeface="Calibri"/>
                <a:sym typeface="Calibri"/>
              </a:rPr>
              <a:t> as two tokens?</a:t>
            </a:r>
            <a:endParaRPr/>
          </a:p>
          <a:p>
            <a:pPr indent="-228600" lvl="2" marL="1143000" rtl="0" algn="l">
              <a:lnSpc>
                <a:spcPct val="100000"/>
              </a:lnSpc>
              <a:spcBef>
                <a:spcPts val="400"/>
              </a:spcBef>
              <a:spcAft>
                <a:spcPts val="0"/>
              </a:spcAft>
              <a:buClr>
                <a:srgbClr val="918BA3"/>
              </a:buClr>
              <a:buSzPts val="2000"/>
              <a:buFont typeface="Noto Sans Symbols"/>
              <a:buChar char="▪"/>
            </a:pPr>
            <a:r>
              <a:rPr b="1" i="1" lang="en-US" sz="2000" u="none">
                <a:solidFill>
                  <a:schemeClr val="dk1"/>
                </a:solidFill>
                <a:latin typeface="Calibri"/>
                <a:ea typeface="Calibri"/>
                <a:cs typeface="Calibri"/>
                <a:sym typeface="Calibri"/>
              </a:rPr>
              <a:t>state-of-the-art</a:t>
            </a:r>
            <a:r>
              <a:rPr b="0" i="0" lang="en-US" sz="2000" u="none">
                <a:solidFill>
                  <a:schemeClr val="dk1"/>
                </a:solidFill>
                <a:latin typeface="Calibri"/>
                <a:ea typeface="Calibri"/>
                <a:cs typeface="Calibri"/>
                <a:sym typeface="Calibri"/>
              </a:rPr>
              <a:t>: break up hyphenated sequence.  </a:t>
            </a:r>
            <a:endParaRPr/>
          </a:p>
          <a:p>
            <a:pPr indent="-228600" lvl="2" marL="1143000" rtl="0" algn="l">
              <a:lnSpc>
                <a:spcPct val="100000"/>
              </a:lnSpc>
              <a:spcBef>
                <a:spcPts val="400"/>
              </a:spcBef>
              <a:spcAft>
                <a:spcPts val="0"/>
              </a:spcAft>
              <a:buClr>
                <a:srgbClr val="918BA3"/>
              </a:buClr>
              <a:buSzPts val="2000"/>
              <a:buFont typeface="Noto Sans Symbols"/>
              <a:buChar char="▪"/>
            </a:pPr>
            <a:r>
              <a:rPr b="1" i="1" lang="en-US" sz="2000" u="none">
                <a:solidFill>
                  <a:schemeClr val="dk1"/>
                </a:solidFill>
                <a:latin typeface="Calibri"/>
                <a:ea typeface="Calibri"/>
                <a:cs typeface="Calibri"/>
                <a:sym typeface="Calibri"/>
              </a:rPr>
              <a:t>co-education</a:t>
            </a:r>
            <a:endParaRPr/>
          </a:p>
          <a:p>
            <a:pPr indent="-228600" lvl="2" marL="1143000" rtl="0" algn="l">
              <a:lnSpc>
                <a:spcPct val="100000"/>
              </a:lnSpc>
              <a:spcBef>
                <a:spcPts val="400"/>
              </a:spcBef>
              <a:spcAft>
                <a:spcPts val="0"/>
              </a:spcAft>
              <a:buClr>
                <a:srgbClr val="918BA3"/>
              </a:buClr>
              <a:buSzPts val="2000"/>
              <a:buFont typeface="Noto Sans Symbols"/>
              <a:buChar char="▪"/>
            </a:pPr>
            <a:r>
              <a:rPr b="1" i="1" lang="en-US" sz="2000" u="none">
                <a:solidFill>
                  <a:schemeClr val="dk1"/>
                </a:solidFill>
                <a:latin typeface="Calibri"/>
                <a:ea typeface="Calibri"/>
                <a:cs typeface="Calibri"/>
                <a:sym typeface="Calibri"/>
              </a:rPr>
              <a:t>lowercase</a:t>
            </a:r>
            <a:r>
              <a:rPr b="0" i="0" lang="en-US" sz="2000" u="none">
                <a:solidFill>
                  <a:schemeClr val="dk1"/>
                </a:solidFill>
                <a:latin typeface="Calibri"/>
                <a:ea typeface="Calibri"/>
                <a:cs typeface="Calibri"/>
                <a:sym typeface="Calibri"/>
              </a:rPr>
              <a:t>, </a:t>
            </a:r>
            <a:r>
              <a:rPr b="1" i="1" lang="en-US" sz="2000" u="none">
                <a:solidFill>
                  <a:schemeClr val="dk1"/>
                </a:solidFill>
                <a:latin typeface="Calibri"/>
                <a:ea typeface="Calibri"/>
                <a:cs typeface="Calibri"/>
                <a:sym typeface="Calibri"/>
              </a:rPr>
              <a:t>lower-case</a:t>
            </a:r>
            <a:r>
              <a:rPr b="0" i="0" lang="en-US" sz="2000" u="none">
                <a:solidFill>
                  <a:schemeClr val="dk1"/>
                </a:solidFill>
                <a:latin typeface="Calibri"/>
                <a:ea typeface="Calibri"/>
                <a:cs typeface="Calibri"/>
                <a:sym typeface="Calibri"/>
              </a:rPr>
              <a:t>, </a:t>
            </a:r>
            <a:r>
              <a:rPr b="1" i="1" lang="en-US" sz="2000" u="none">
                <a:solidFill>
                  <a:schemeClr val="dk1"/>
                </a:solidFill>
                <a:latin typeface="Calibri"/>
                <a:ea typeface="Calibri"/>
                <a:cs typeface="Calibri"/>
                <a:sym typeface="Calibri"/>
              </a:rPr>
              <a:t>lower case</a:t>
            </a:r>
            <a:r>
              <a:rPr b="0" i="0" lang="en-US" sz="2000" u="none">
                <a:solidFill>
                  <a:schemeClr val="dk1"/>
                </a:solidFill>
                <a:latin typeface="Calibri"/>
                <a:ea typeface="Calibri"/>
                <a:cs typeface="Calibri"/>
                <a:sym typeface="Calibri"/>
              </a:rPr>
              <a:t> ?</a:t>
            </a:r>
            <a:endParaRPr/>
          </a:p>
          <a:p>
            <a:pPr indent="-228600" lvl="2" marL="1143000" rtl="0" algn="l">
              <a:lnSpc>
                <a:spcPct val="100000"/>
              </a:lnSpc>
              <a:spcBef>
                <a:spcPts val="380"/>
              </a:spcBef>
              <a:spcAft>
                <a:spcPts val="0"/>
              </a:spcAft>
              <a:buClr>
                <a:srgbClr val="918BA3"/>
              </a:buClr>
              <a:buSzPts val="1900"/>
              <a:buFont typeface="Noto Sans Symbols"/>
              <a:buChar char="▪"/>
            </a:pPr>
            <a:r>
              <a:rPr b="0" i="0" lang="en-US" sz="1900" u="none">
                <a:solidFill>
                  <a:schemeClr val="dk1"/>
                </a:solidFill>
                <a:latin typeface="Calibri"/>
                <a:ea typeface="Calibri"/>
                <a:cs typeface="Calibri"/>
                <a:sym typeface="Calibri"/>
              </a:rPr>
              <a:t>It can be effective to get the user to put in possible hyphens</a:t>
            </a:r>
            <a:endParaRPr/>
          </a:p>
          <a:p>
            <a:pPr indent="-285750" lvl="1" marL="742950" rtl="0" algn="l">
              <a:lnSpc>
                <a:spcPct val="100000"/>
              </a:lnSpc>
              <a:spcBef>
                <a:spcPts val="560"/>
              </a:spcBef>
              <a:spcAft>
                <a:spcPts val="0"/>
              </a:spcAft>
              <a:buClr>
                <a:srgbClr val="357E69"/>
              </a:buClr>
              <a:buSzPts val="2800"/>
              <a:buFont typeface="Noto Sans Symbols"/>
              <a:buChar char="▪"/>
            </a:pPr>
            <a:r>
              <a:rPr b="1" i="1" lang="en-US" sz="2800" u="none">
                <a:solidFill>
                  <a:schemeClr val="dk1"/>
                </a:solidFill>
                <a:latin typeface="Calibri"/>
                <a:ea typeface="Calibri"/>
                <a:cs typeface="Calibri"/>
                <a:sym typeface="Calibri"/>
              </a:rPr>
              <a:t>San Francisco</a:t>
            </a:r>
            <a:r>
              <a:rPr b="0" i="0" lang="en-US" sz="2800" u="none">
                <a:solidFill>
                  <a:schemeClr val="dk1"/>
                </a:solidFill>
                <a:latin typeface="Calibri"/>
                <a:ea typeface="Calibri"/>
                <a:cs typeface="Calibri"/>
                <a:sym typeface="Calibri"/>
              </a:rPr>
              <a:t>: one token or two?  </a:t>
            </a:r>
            <a:endParaRPr/>
          </a:p>
          <a:p>
            <a:pPr indent="-228600" lvl="2" marL="1143000" rtl="0" algn="l">
              <a:lnSpc>
                <a:spcPct val="10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How do you decide it is one token?</a:t>
            </a:r>
            <a:endParaRPr/>
          </a:p>
        </p:txBody>
      </p:sp>
      <p:sp>
        <p:nvSpPr>
          <p:cNvPr id="276" name="Google Shape;276;p30"/>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457200" y="274637"/>
            <a:ext cx="8229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Numbers</a:t>
            </a:r>
            <a:endParaRPr/>
          </a:p>
        </p:txBody>
      </p:sp>
      <p:sp>
        <p:nvSpPr>
          <p:cNvPr id="282" name="Google Shape;282;p3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7085"/>
              </a:buClr>
              <a:buSzPts val="2400"/>
              <a:buFont typeface="Noto Sans Symbols"/>
              <a:buChar char="▪"/>
            </a:pPr>
            <a:r>
              <a:rPr b="1" i="1" lang="en-US" sz="2400" u="none">
                <a:solidFill>
                  <a:schemeClr val="dk1"/>
                </a:solidFill>
                <a:latin typeface="Calibri"/>
                <a:ea typeface="Calibri"/>
                <a:cs typeface="Calibri"/>
                <a:sym typeface="Calibri"/>
              </a:rPr>
              <a:t>3/20/91			 Mar. 12, 1991				20/3/91</a:t>
            </a:r>
            <a:endParaRPr/>
          </a:p>
          <a:p>
            <a:pPr indent="-342900" lvl="0" marL="342900" rtl="0" algn="l">
              <a:lnSpc>
                <a:spcPct val="100000"/>
              </a:lnSpc>
              <a:spcBef>
                <a:spcPts val="480"/>
              </a:spcBef>
              <a:spcAft>
                <a:spcPts val="0"/>
              </a:spcAft>
              <a:buClr>
                <a:srgbClr val="437085"/>
              </a:buClr>
              <a:buSzPts val="2400"/>
              <a:buFont typeface="Noto Sans Symbols"/>
              <a:buChar char="▪"/>
            </a:pPr>
            <a:r>
              <a:rPr b="1" i="1" lang="en-US" sz="2400" u="none">
                <a:solidFill>
                  <a:schemeClr val="dk1"/>
                </a:solidFill>
                <a:latin typeface="Calibri"/>
                <a:ea typeface="Calibri"/>
                <a:cs typeface="Calibri"/>
                <a:sym typeface="Calibri"/>
              </a:rPr>
              <a:t>55 B.C.</a:t>
            </a:r>
            <a:endParaRPr/>
          </a:p>
          <a:p>
            <a:pPr indent="-342900" lvl="0" marL="342900" rtl="0" algn="l">
              <a:lnSpc>
                <a:spcPct val="100000"/>
              </a:lnSpc>
              <a:spcBef>
                <a:spcPts val="480"/>
              </a:spcBef>
              <a:spcAft>
                <a:spcPts val="0"/>
              </a:spcAft>
              <a:buClr>
                <a:srgbClr val="437085"/>
              </a:buClr>
              <a:buSzPts val="2400"/>
              <a:buFont typeface="Noto Sans Symbols"/>
              <a:buChar char="▪"/>
            </a:pPr>
            <a:r>
              <a:rPr b="1" i="1" lang="en-US" sz="2400" u="none">
                <a:solidFill>
                  <a:schemeClr val="dk1"/>
                </a:solidFill>
                <a:latin typeface="Calibri"/>
                <a:ea typeface="Calibri"/>
                <a:cs typeface="Calibri"/>
                <a:sym typeface="Calibri"/>
              </a:rPr>
              <a:t>B-52</a:t>
            </a:r>
            <a:endParaRPr/>
          </a:p>
          <a:p>
            <a:pPr indent="-342900" lvl="0" marL="342900" rtl="0" algn="l">
              <a:lnSpc>
                <a:spcPct val="100000"/>
              </a:lnSpc>
              <a:spcBef>
                <a:spcPts val="480"/>
              </a:spcBef>
              <a:spcAft>
                <a:spcPts val="0"/>
              </a:spcAft>
              <a:buClr>
                <a:srgbClr val="437085"/>
              </a:buClr>
              <a:buSzPts val="2400"/>
              <a:buFont typeface="Noto Sans Symbols"/>
              <a:buChar char="▪"/>
            </a:pPr>
            <a:r>
              <a:rPr b="1" i="1" lang="en-US" sz="2400" u="none">
                <a:solidFill>
                  <a:schemeClr val="dk1"/>
                </a:solidFill>
                <a:latin typeface="Calibri"/>
                <a:ea typeface="Calibri"/>
                <a:cs typeface="Calibri"/>
                <a:sym typeface="Calibri"/>
              </a:rPr>
              <a:t>My PGP key is 324a3df234cb23e</a:t>
            </a:r>
            <a:endParaRPr/>
          </a:p>
          <a:p>
            <a:pPr indent="-342900" lvl="0" marL="342900" rtl="0" algn="l">
              <a:lnSpc>
                <a:spcPct val="100000"/>
              </a:lnSpc>
              <a:spcBef>
                <a:spcPts val="480"/>
              </a:spcBef>
              <a:spcAft>
                <a:spcPts val="0"/>
              </a:spcAft>
              <a:buClr>
                <a:srgbClr val="437085"/>
              </a:buClr>
              <a:buSzPts val="2400"/>
              <a:buFont typeface="Noto Sans Symbols"/>
              <a:buChar char="▪"/>
            </a:pPr>
            <a:r>
              <a:rPr b="1" i="1" lang="en-US" sz="2400" u="none">
                <a:solidFill>
                  <a:schemeClr val="dk1"/>
                </a:solidFill>
                <a:latin typeface="Calibri"/>
                <a:ea typeface="Calibri"/>
                <a:cs typeface="Calibri"/>
                <a:sym typeface="Calibri"/>
              </a:rPr>
              <a:t>(800) 234-2333</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Often have embedded spaces</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Older IR systems may not index numbers</a:t>
            </a:r>
            <a:endParaRPr/>
          </a:p>
          <a:p>
            <a:pPr indent="-228600" lvl="2" marL="1143000" rtl="0" algn="l">
              <a:lnSpc>
                <a:spcPct val="10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But often very useful: think about things like looking up error codes/stacktraces on the web</a:t>
            </a:r>
            <a:endParaRPr/>
          </a:p>
          <a:p>
            <a:pPr indent="-228600" lvl="2" marL="1143000" rtl="0" algn="l">
              <a:lnSpc>
                <a:spcPct val="10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(One answer is using n-grams: IIR ch. 3)</a:t>
            </a:r>
            <a:endParaRPr/>
          </a:p>
          <a:p>
            <a:pPr indent="-285750" lvl="1" marL="742950" rtl="0" algn="l">
              <a:lnSpc>
                <a:spcPct val="100000"/>
              </a:lnSpc>
              <a:spcBef>
                <a:spcPts val="480"/>
              </a:spcBef>
              <a:spcAft>
                <a:spcPts val="0"/>
              </a:spcAft>
              <a:buClr>
                <a:srgbClr val="357E69"/>
              </a:buClr>
              <a:buSzPts val="2400"/>
              <a:buFont typeface="Noto Sans Symbols"/>
              <a:buChar char="▪"/>
            </a:pPr>
            <a:r>
              <a:rPr b="0" i="0" lang="en-US" sz="2400" u="none">
                <a:solidFill>
                  <a:schemeClr val="dk1"/>
                </a:solidFill>
                <a:latin typeface="Calibri"/>
                <a:ea typeface="Calibri"/>
                <a:cs typeface="Calibri"/>
                <a:sym typeface="Calibri"/>
              </a:rPr>
              <a:t>Will often index “meta-data” separately</a:t>
            </a:r>
            <a:endParaRPr/>
          </a:p>
          <a:p>
            <a:pPr indent="-228600" lvl="2" marL="1143000" rtl="0" algn="l">
              <a:lnSpc>
                <a:spcPct val="100000"/>
              </a:lnSpc>
              <a:spcBef>
                <a:spcPts val="400"/>
              </a:spcBef>
              <a:spcAft>
                <a:spcPts val="0"/>
              </a:spcAft>
              <a:buClr>
                <a:srgbClr val="918BA3"/>
              </a:buClr>
              <a:buSzPts val="2000"/>
              <a:buFont typeface="Noto Sans Symbols"/>
              <a:buChar char="▪"/>
            </a:pPr>
            <a:r>
              <a:rPr b="0" i="0" lang="en-US" sz="2000" u="none">
                <a:solidFill>
                  <a:schemeClr val="dk1"/>
                </a:solidFill>
                <a:latin typeface="Calibri"/>
                <a:ea typeface="Calibri"/>
                <a:cs typeface="Calibri"/>
                <a:sym typeface="Calibri"/>
              </a:rPr>
              <a:t>Creation date, format, etc.</a:t>
            </a:r>
            <a:endParaRPr/>
          </a:p>
        </p:txBody>
      </p:sp>
      <p:sp>
        <p:nvSpPr>
          <p:cNvPr id="283" name="Google Shape;283;p31"/>
          <p:cNvSpPr txBox="1"/>
          <p:nvPr/>
        </p:nvSpPr>
        <p:spPr>
          <a:xfrm>
            <a:off x="7620000" y="-33337"/>
            <a:ext cx="1163637" cy="3381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BFCFF"/>
              </a:buClr>
              <a:buSzPts val="1600"/>
              <a:buFont typeface="Lucida Sans"/>
              <a:buNone/>
            </a:pPr>
            <a:r>
              <a:rPr b="0" i="0" lang="en-US" sz="1600" u="none">
                <a:solidFill>
                  <a:srgbClr val="FBFCFF"/>
                </a:solidFill>
                <a:latin typeface="Lucida Sans"/>
                <a:ea typeface="Lucida Sans"/>
                <a:cs typeface="Lucida Sans"/>
                <a:sym typeface="Lucida Sans"/>
              </a:rPr>
              <a:t>Sec. 2.2.1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6_IIR-slides">
  <a:themeElements>
    <a:clrScheme name="IIR Book">
      <a:dk1>
        <a:srgbClr val="000000"/>
      </a:dk1>
      <a:lt1>
        <a:srgbClr val="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