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60" r:id="rId5"/>
    <p:sldId id="261" r:id="rId6"/>
    <p:sldId id="257" r:id="rId7"/>
    <p:sldId id="258" r:id="rId8"/>
    <p:sldId id="265" r:id="rId9"/>
    <p:sldId id="262" r:id="rId10"/>
    <p:sldId id="263" r:id="rId11"/>
    <p:sldId id="264" r:id="rId12"/>
    <p:sldId id="277" r:id="rId13"/>
    <p:sldId id="280" r:id="rId14"/>
    <p:sldId id="279" r:id="rId15"/>
    <p:sldId id="281" r:id="rId16"/>
    <p:sldId id="282" r:id="rId17"/>
    <p:sldId id="266" r:id="rId18"/>
    <p:sldId id="267" r:id="rId19"/>
    <p:sldId id="273" r:id="rId20"/>
    <p:sldId id="274" r:id="rId21"/>
    <p:sldId id="268" r:id="rId22"/>
    <p:sldId id="270" r:id="rId23"/>
    <p:sldId id="271"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02B84-B712-4210-9B84-0A565FF13A4D}" type="datetimeFigureOut">
              <a:rPr lang="en-US" smtClean="0"/>
              <a:pPr/>
              <a:t>5/11/2021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A77C5-E75F-4199-A780-F4696D760DC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AA77C5-E75F-4199-A780-F4696D760DCE}" type="slidenum">
              <a:rPr lang="en-US" smtClean="0"/>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AA77C5-E75F-4199-A780-F4696D760DCE}"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AA77C5-E75F-4199-A780-F4696D760DCE}"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SQLSTAT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ev.mysql.com/doc/connector-python/en/connector-python-connectarg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Connectivity</a:t>
            </a:r>
          </a:p>
        </p:txBody>
      </p:sp>
      <p:sp>
        <p:nvSpPr>
          <p:cNvPr id="3" name="Content Placeholder 2"/>
          <p:cNvSpPr>
            <a:spLocks noGrp="1"/>
          </p:cNvSpPr>
          <p:nvPr>
            <p:ph idx="1"/>
          </p:nvPr>
        </p:nvSpPr>
        <p:spPr/>
        <p:txBody>
          <a:bodyPr>
            <a:normAutofit fontScale="92500" lnSpcReduction="20000"/>
          </a:bodyPr>
          <a:lstStyle/>
          <a:p>
            <a:pPr>
              <a:buNone/>
            </a:pPr>
            <a:r>
              <a:rPr lang="en-US" sz="2800" dirty="0">
                <a:latin typeface="Times New Roman" pitchFamily="18" charset="0"/>
                <a:cs typeface="Times New Roman" pitchFamily="18" charset="0"/>
              </a:rPr>
              <a:t>Python Database API supports a wide range of database servers such as</a:t>
            </a:r>
          </a:p>
          <a:p>
            <a:r>
              <a:rPr lang="en-US" sz="2800" dirty="0">
                <a:latin typeface="Times New Roman" pitchFamily="18" charset="0"/>
                <a:cs typeface="Times New Roman" pitchFamily="18" charset="0"/>
              </a:rPr>
              <a:t>GadFly</a:t>
            </a:r>
          </a:p>
          <a:p>
            <a:r>
              <a:rPr lang="en-US" sz="2800" dirty="0">
                <a:latin typeface="Times New Roman" pitchFamily="18" charset="0"/>
                <a:cs typeface="Times New Roman" pitchFamily="18" charset="0"/>
              </a:rPr>
              <a:t>mSQL</a:t>
            </a:r>
          </a:p>
          <a:p>
            <a:r>
              <a:rPr lang="en-US" sz="2800" dirty="0">
                <a:latin typeface="Times New Roman" pitchFamily="18" charset="0"/>
                <a:cs typeface="Times New Roman" pitchFamily="18" charset="0"/>
              </a:rPr>
              <a:t>MySQL</a:t>
            </a:r>
          </a:p>
          <a:p>
            <a:r>
              <a:rPr lang="en-US" sz="2800" dirty="0">
                <a:latin typeface="Times New Roman" pitchFamily="18" charset="0"/>
                <a:cs typeface="Times New Roman" pitchFamily="18" charset="0"/>
              </a:rPr>
              <a:t>PostgreSQL</a:t>
            </a:r>
          </a:p>
          <a:p>
            <a:r>
              <a:rPr lang="en-US" sz="2800" dirty="0">
                <a:latin typeface="Times New Roman" pitchFamily="18" charset="0"/>
                <a:cs typeface="Times New Roman" pitchFamily="18" charset="0"/>
              </a:rPr>
              <a:t>Microsoft SQL Server 2000</a:t>
            </a:r>
          </a:p>
          <a:p>
            <a:r>
              <a:rPr lang="en-US" sz="2800" dirty="0">
                <a:latin typeface="Times New Roman" pitchFamily="18" charset="0"/>
                <a:cs typeface="Times New Roman" pitchFamily="18" charset="0"/>
              </a:rPr>
              <a:t>Informix</a:t>
            </a:r>
          </a:p>
          <a:p>
            <a:r>
              <a:rPr lang="en-US" sz="2800" dirty="0">
                <a:latin typeface="Times New Roman" pitchFamily="18" charset="0"/>
                <a:cs typeface="Times New Roman" pitchFamily="18" charset="0"/>
              </a:rPr>
              <a:t>Interbase</a:t>
            </a:r>
          </a:p>
          <a:p>
            <a:r>
              <a:rPr lang="en-US" sz="2800" dirty="0">
                <a:latin typeface="Times New Roman" pitchFamily="18" charset="0"/>
                <a:cs typeface="Times New Roman" pitchFamily="18" charset="0"/>
              </a:rPr>
              <a:t>Oracle</a:t>
            </a:r>
          </a:p>
          <a:p>
            <a:r>
              <a:rPr lang="en-US" sz="2800" dirty="0">
                <a:latin typeface="Times New Roman" pitchFamily="18" charset="0"/>
                <a:cs typeface="Times New Roman" pitchFamily="18" charset="0"/>
              </a:rPr>
              <a:t>Sybase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What is </a:t>
            </a:r>
            <a:r>
              <a:rPr lang="en-US" dirty="0" err="1">
                <a:latin typeface="Times New Roman" pitchFamily="18" charset="0"/>
                <a:cs typeface="Times New Roman" pitchFamily="18" charset="0"/>
              </a:rPr>
              <a:t>errno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sqlstate</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msg</a:t>
            </a:r>
            <a:r>
              <a:rPr lang="en-US" dirty="0">
                <a:latin typeface="Times New Roman" pitchFamily="18" charset="0"/>
                <a:cs typeface="Times New Roman" pitchFamily="18" charset="0"/>
              </a:rPr>
              <a:t> descriptor</a:t>
            </a:r>
            <a:endParaRPr lang="en-US" dirty="0"/>
          </a:p>
        </p:txBody>
      </p:sp>
      <p:sp>
        <p:nvSpPr>
          <p:cNvPr id="3" name="Content Placeholder 2"/>
          <p:cNvSpPr>
            <a:spLocks noGrp="1"/>
          </p:cNvSpPr>
          <p:nvPr>
            <p:ph idx="1"/>
          </p:nvPr>
        </p:nvSpPr>
        <p:spPr/>
        <p:txBody>
          <a:bodyPr>
            <a:normAutofit fontScale="62500" lnSpcReduction="20000"/>
          </a:bodyPr>
          <a:lstStyle/>
          <a:p>
            <a:r>
              <a:rPr lang="en-US" dirty="0">
                <a:latin typeface="Times New Roman" pitchFamily="18" charset="0"/>
                <a:cs typeface="Times New Roman" pitchFamily="18" charset="0"/>
              </a:rPr>
              <a:t>Errors and warnings in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contains three pieces of information</a:t>
            </a:r>
          </a:p>
          <a:p>
            <a:pPr fontAlgn="t">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mysql</a:t>
            </a:r>
            <a:r>
              <a:rPr lang="en-US" b="1" dirty="0">
                <a:latin typeface="Times New Roman" pitchFamily="18" charset="0"/>
                <a:cs typeface="Times New Roman" pitchFamily="18" charset="0"/>
              </a:rPr>
              <a:t>&gt; select * from earth;</a:t>
            </a:r>
          </a:p>
          <a:p>
            <a:pPr fontAlgn="t">
              <a:buNone/>
            </a:pPr>
            <a:r>
              <a:rPr lang="en-US" b="1" dirty="0">
                <a:latin typeface="Times New Roman" pitchFamily="18" charset="0"/>
                <a:cs typeface="Times New Roman" pitchFamily="18" charset="0"/>
              </a:rPr>
              <a:t>     ERROR 1146 (42S02): Table '</a:t>
            </a:r>
            <a:r>
              <a:rPr lang="en-US" b="1" dirty="0" err="1">
                <a:latin typeface="Times New Roman" pitchFamily="18" charset="0"/>
                <a:cs typeface="Times New Roman" pitchFamily="18" charset="0"/>
              </a:rPr>
              <a:t>world.earth</a:t>
            </a:r>
            <a:r>
              <a:rPr lang="en-US" b="1" dirty="0">
                <a:latin typeface="Times New Roman" pitchFamily="18" charset="0"/>
                <a:cs typeface="Times New Roman" pitchFamily="18" charset="0"/>
              </a:rPr>
              <a:t>' doesn't exist</a:t>
            </a:r>
          </a:p>
          <a:p>
            <a:r>
              <a:rPr lang="en-US" dirty="0">
                <a:latin typeface="Times New Roman" pitchFamily="18" charset="0"/>
                <a:cs typeface="Times New Roman" pitchFamily="18" charset="0"/>
              </a:rPr>
              <a:t>A unique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specific error code (1146) that is not portable to other databases.</a:t>
            </a:r>
          </a:p>
          <a:p>
            <a:r>
              <a:rPr lang="en-US" dirty="0">
                <a:latin typeface="Times New Roman" pitchFamily="18" charset="0"/>
                <a:cs typeface="Times New Roman" pitchFamily="18" charset="0"/>
              </a:rPr>
              <a:t>A 5 character code (42S02) called </a:t>
            </a:r>
            <a:r>
              <a:rPr lang="en-US" dirty="0">
                <a:latin typeface="Times New Roman" pitchFamily="18" charset="0"/>
                <a:cs typeface="Times New Roman" pitchFamily="18" charset="0"/>
                <a:hlinkClick r:id="rId2"/>
              </a:rPr>
              <a:t>SQLSTATE</a:t>
            </a:r>
            <a:r>
              <a:rPr lang="en-US" dirty="0">
                <a:latin typeface="Times New Roman" pitchFamily="18" charset="0"/>
                <a:cs typeface="Times New Roman" pitchFamily="18" charset="0"/>
              </a:rPr>
              <a:t> which is used to indicate success or failure of the operation. The SQLSTATE is portable across other databases. It consists of two parts: the first two character represents SQL error class and the next three represents subclass. Each class can belong to one of the following four categories.</a:t>
            </a:r>
          </a:p>
          <a:p>
            <a:pPr lvl="1"/>
            <a:r>
              <a:rPr lang="en-US" dirty="0">
                <a:latin typeface="Times New Roman" pitchFamily="18" charset="0"/>
                <a:cs typeface="Times New Roman" pitchFamily="18" charset="0"/>
              </a:rPr>
              <a:t>Success (class 00)</a:t>
            </a:r>
          </a:p>
          <a:p>
            <a:pPr lvl="1"/>
            <a:r>
              <a:rPr lang="en-US" dirty="0">
                <a:latin typeface="Times New Roman" pitchFamily="18" charset="0"/>
                <a:cs typeface="Times New Roman" pitchFamily="18" charset="0"/>
              </a:rPr>
              <a:t>Warning (class 01)</a:t>
            </a:r>
          </a:p>
          <a:p>
            <a:pPr lvl="1"/>
            <a:r>
              <a:rPr lang="en-US" dirty="0">
                <a:latin typeface="Times New Roman" pitchFamily="18" charset="0"/>
                <a:cs typeface="Times New Roman" pitchFamily="18" charset="0"/>
              </a:rPr>
              <a:t>No Data (class 02)</a:t>
            </a:r>
          </a:p>
          <a:p>
            <a:pPr lvl="1"/>
            <a:r>
              <a:rPr lang="en-US" dirty="0">
                <a:latin typeface="Times New Roman" pitchFamily="18" charset="0"/>
                <a:cs typeface="Times New Roman" pitchFamily="18" charset="0"/>
              </a:rPr>
              <a:t>Exception (all the others 07-HZ)</a:t>
            </a:r>
          </a:p>
          <a:p>
            <a:r>
              <a:rPr lang="en-US" dirty="0">
                <a:latin typeface="Times New Roman" pitchFamily="18" charset="0"/>
                <a:cs typeface="Times New Roman" pitchFamily="18" charset="0"/>
              </a:rPr>
              <a:t>A textual description of the error.</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8914" name="Picture 2"/>
          <p:cNvPicPr>
            <a:picLocks noGrp="1" noChangeAspect="1" noChangeArrowheads="1"/>
          </p:cNvPicPr>
          <p:nvPr>
            <p:ph idx="1"/>
          </p:nvPr>
        </p:nvPicPr>
        <p:blipFill>
          <a:blip r:embed="rId2" cstate="print"/>
          <a:srcRect/>
          <a:stretch>
            <a:fillRect/>
          </a:stretch>
        </p:blipFill>
        <p:spPr bwMode="auto">
          <a:xfrm>
            <a:off x="457200" y="304801"/>
            <a:ext cx="7543800" cy="4572000"/>
          </a:xfrm>
          <a:prstGeom prst="rect">
            <a:avLst/>
          </a:prstGeom>
          <a:noFill/>
          <a:ln w="9525">
            <a:noFill/>
            <a:miter lim="800000"/>
            <a:headEnd/>
            <a:tailEnd/>
          </a:ln>
        </p:spPr>
      </p:pic>
      <p:pic>
        <p:nvPicPr>
          <p:cNvPr id="38915" name="Picture 3"/>
          <p:cNvPicPr>
            <a:picLocks noChangeAspect="1" noChangeArrowheads="1"/>
          </p:cNvPicPr>
          <p:nvPr/>
        </p:nvPicPr>
        <p:blipFill>
          <a:blip r:embed="rId3" cstate="print"/>
          <a:srcRect/>
          <a:stretch>
            <a:fillRect/>
          </a:stretch>
        </p:blipFill>
        <p:spPr bwMode="auto">
          <a:xfrm>
            <a:off x="609600" y="4953000"/>
            <a:ext cx="7677150" cy="1905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the exception classes:</a:t>
            </a:r>
          </a:p>
        </p:txBody>
      </p:sp>
      <p:sp>
        <p:nvSpPr>
          <p:cNvPr id="3" name="Content Placeholder 2"/>
          <p:cNvSpPr>
            <a:spLocks noGrp="1"/>
          </p:cNvSpPr>
          <p:nvPr>
            <p:ph idx="1"/>
          </p:nvPr>
        </p:nvSpPr>
        <p:spPr>
          <a:xfrm>
            <a:off x="457200" y="1166018"/>
            <a:ext cx="8229600" cy="4525963"/>
          </a:xfrm>
        </p:spPr>
        <p:txBody>
          <a:bodyPr>
            <a:normAutofit fontScale="25000" lnSpcReduction="20000"/>
          </a:bodyPr>
          <a:lstStyle/>
          <a:p>
            <a:pPr>
              <a:buNone/>
            </a:pPr>
            <a:r>
              <a:rPr lang="en-US" sz="7200" dirty="0">
                <a:latin typeface="Times New Roman" pitchFamily="18" charset="0"/>
                <a:cs typeface="Times New Roman" pitchFamily="18" charset="0"/>
              </a:rPr>
              <a:t>The </a:t>
            </a:r>
            <a:r>
              <a:rPr lang="en-US" sz="7200" dirty="0" err="1">
                <a:latin typeface="Times New Roman" pitchFamily="18" charset="0"/>
                <a:cs typeface="Times New Roman" pitchFamily="18" charset="0"/>
              </a:rPr>
              <a:t>mysql.connector.errors.Error</a:t>
            </a:r>
            <a:r>
              <a:rPr lang="en-US" sz="7200" dirty="0">
                <a:latin typeface="Times New Roman" pitchFamily="18" charset="0"/>
                <a:cs typeface="Times New Roman" pitchFamily="18" charset="0"/>
              </a:rPr>
              <a:t> base class is further </a:t>
            </a:r>
            <a:r>
              <a:rPr lang="en-US" sz="7200" dirty="0" err="1">
                <a:latin typeface="Times New Roman" pitchFamily="18" charset="0"/>
                <a:cs typeface="Times New Roman" pitchFamily="18" charset="0"/>
              </a:rPr>
              <a:t>subclassed</a:t>
            </a:r>
            <a:r>
              <a:rPr lang="en-US" sz="7200" dirty="0">
                <a:latin typeface="Times New Roman" pitchFamily="18" charset="0"/>
                <a:cs typeface="Times New Roman" pitchFamily="18" charset="0"/>
              </a:rPr>
              <a:t> into the following three class:</a:t>
            </a:r>
            <a:endParaRPr lang="en-US" sz="7200" b="1" dirty="0">
              <a:latin typeface="Times New Roman" pitchFamily="18" charset="0"/>
              <a:cs typeface="Times New Roman" pitchFamily="18" charset="0"/>
            </a:endParaRPr>
          </a:p>
          <a:p>
            <a:pPr>
              <a:buNone/>
            </a:pPr>
            <a:r>
              <a:rPr lang="en-US" sz="7200" b="1" dirty="0">
                <a:latin typeface="Times New Roman" pitchFamily="18" charset="0"/>
                <a:cs typeface="Times New Roman" pitchFamily="18" charset="0"/>
              </a:rPr>
              <a:t>1. </a:t>
            </a:r>
            <a:r>
              <a:rPr lang="en-US" sz="7200" b="1" dirty="0" err="1">
                <a:latin typeface="Times New Roman" pitchFamily="18" charset="0"/>
                <a:cs typeface="Times New Roman" pitchFamily="18" charset="0"/>
              </a:rPr>
              <a:t>DatabaseError</a:t>
            </a:r>
            <a:r>
              <a:rPr lang="en-US" sz="7200" b="1" dirty="0">
                <a:latin typeface="Times New Roman" pitchFamily="18" charset="0"/>
                <a:cs typeface="Times New Roman" pitchFamily="18" charset="0"/>
              </a:rPr>
              <a:t>: </a:t>
            </a:r>
            <a:r>
              <a:rPr lang="en-US" sz="7200" dirty="0">
                <a:latin typeface="Times New Roman" pitchFamily="18" charset="0"/>
                <a:cs typeface="Times New Roman" pitchFamily="18" charset="0"/>
              </a:rPr>
              <a:t>This exception is raised for errors related to the database. It can catch a variety of errors like problem in data processing, error in SQL syntax, </a:t>
            </a:r>
            <a:r>
              <a:rPr lang="en-US" sz="7200" dirty="0" err="1">
                <a:latin typeface="Times New Roman" pitchFamily="18" charset="0"/>
                <a:cs typeface="Times New Roman" pitchFamily="18" charset="0"/>
              </a:rPr>
              <a:t>MySQL</a:t>
            </a:r>
            <a:r>
              <a:rPr lang="en-US" sz="7200" dirty="0">
                <a:latin typeface="Times New Roman" pitchFamily="18" charset="0"/>
                <a:cs typeface="Times New Roman" pitchFamily="18" charset="0"/>
              </a:rPr>
              <a:t> internal problems etc. If a connection is made and a problem arises then </a:t>
            </a:r>
            <a:r>
              <a:rPr lang="en-US" sz="7200" dirty="0" err="1">
                <a:latin typeface="Times New Roman" pitchFamily="18" charset="0"/>
                <a:cs typeface="Times New Roman" pitchFamily="18" charset="0"/>
              </a:rPr>
              <a:t>DatabaseError</a:t>
            </a:r>
            <a:r>
              <a:rPr lang="en-US" sz="7200" dirty="0">
                <a:latin typeface="Times New Roman" pitchFamily="18" charset="0"/>
                <a:cs typeface="Times New Roman" pitchFamily="18" charset="0"/>
              </a:rPr>
              <a:t> will catch it. </a:t>
            </a:r>
          </a:p>
          <a:p>
            <a:pPr>
              <a:buNone/>
            </a:pPr>
            <a:r>
              <a:rPr lang="en-US" sz="7200" dirty="0">
                <a:latin typeface="Times New Roman" pitchFamily="18" charset="0"/>
                <a:cs typeface="Times New Roman" pitchFamily="18" charset="0"/>
              </a:rPr>
              <a:t> There are 6 types of </a:t>
            </a:r>
            <a:r>
              <a:rPr lang="en-US" sz="7200" dirty="0" err="1">
                <a:latin typeface="Times New Roman" pitchFamily="18" charset="0"/>
                <a:cs typeface="Times New Roman" pitchFamily="18" charset="0"/>
              </a:rPr>
              <a:t>DatabaseError</a:t>
            </a:r>
            <a:r>
              <a:rPr lang="en-US" sz="7200" dirty="0">
                <a:latin typeface="Times New Roman" pitchFamily="18" charset="0"/>
                <a:cs typeface="Times New Roman" pitchFamily="18" charset="0"/>
              </a:rPr>
              <a:t>:</a:t>
            </a:r>
          </a:p>
          <a:p>
            <a:r>
              <a:rPr lang="en-US" sz="7200" dirty="0" err="1">
                <a:latin typeface="Times New Roman" pitchFamily="18" charset="0"/>
                <a:cs typeface="Times New Roman" pitchFamily="18" charset="0"/>
              </a:rPr>
              <a:t>DataError</a:t>
            </a:r>
            <a:endParaRPr lang="en-US" sz="7200" dirty="0">
              <a:latin typeface="Times New Roman" pitchFamily="18" charset="0"/>
              <a:cs typeface="Times New Roman" pitchFamily="18" charset="0"/>
            </a:endParaRPr>
          </a:p>
          <a:p>
            <a:r>
              <a:rPr lang="en-US" sz="7200" dirty="0" err="1">
                <a:latin typeface="Times New Roman" pitchFamily="18" charset="0"/>
                <a:cs typeface="Times New Roman" pitchFamily="18" charset="0"/>
              </a:rPr>
              <a:t>InternalError</a:t>
            </a:r>
            <a:endParaRPr lang="en-US" sz="7200" dirty="0">
              <a:latin typeface="Times New Roman" pitchFamily="18" charset="0"/>
              <a:cs typeface="Times New Roman" pitchFamily="18" charset="0"/>
            </a:endParaRPr>
          </a:p>
          <a:p>
            <a:r>
              <a:rPr lang="en-US" sz="7200" dirty="0" err="1">
                <a:latin typeface="Times New Roman" pitchFamily="18" charset="0"/>
                <a:cs typeface="Times New Roman" pitchFamily="18" charset="0"/>
              </a:rPr>
              <a:t>IntegrityError</a:t>
            </a:r>
            <a:endParaRPr lang="en-US" sz="7200" dirty="0">
              <a:latin typeface="Times New Roman" pitchFamily="18" charset="0"/>
              <a:cs typeface="Times New Roman" pitchFamily="18" charset="0"/>
            </a:endParaRPr>
          </a:p>
          <a:p>
            <a:r>
              <a:rPr lang="en-US" sz="7200" dirty="0" err="1">
                <a:latin typeface="Times New Roman" pitchFamily="18" charset="0"/>
                <a:cs typeface="Times New Roman" pitchFamily="18" charset="0"/>
              </a:rPr>
              <a:t>OperationalError</a:t>
            </a:r>
            <a:endParaRPr lang="en-US" sz="7200" dirty="0">
              <a:latin typeface="Times New Roman" pitchFamily="18" charset="0"/>
              <a:cs typeface="Times New Roman" pitchFamily="18" charset="0"/>
            </a:endParaRPr>
          </a:p>
          <a:p>
            <a:r>
              <a:rPr lang="en-US" sz="7200" dirty="0" err="1">
                <a:latin typeface="Times New Roman" pitchFamily="18" charset="0"/>
                <a:cs typeface="Times New Roman" pitchFamily="18" charset="0"/>
              </a:rPr>
              <a:t>NotSupportedError</a:t>
            </a:r>
            <a:endParaRPr lang="en-US" sz="7200" dirty="0">
              <a:latin typeface="Times New Roman" pitchFamily="18" charset="0"/>
              <a:cs typeface="Times New Roman" pitchFamily="18" charset="0"/>
            </a:endParaRPr>
          </a:p>
          <a:p>
            <a:r>
              <a:rPr lang="en-US" sz="7200" dirty="0" err="1">
                <a:latin typeface="Times New Roman" pitchFamily="18" charset="0"/>
                <a:cs typeface="Times New Roman" pitchFamily="18" charset="0"/>
              </a:rPr>
              <a:t>ProgrammingError</a:t>
            </a:r>
            <a:endParaRPr lang="en-US" sz="7200" dirty="0">
              <a:latin typeface="Times New Roman" pitchFamily="18" charset="0"/>
              <a:cs typeface="Times New Roman" pitchFamily="18" charset="0"/>
            </a:endParaRPr>
          </a:p>
          <a:p>
            <a:pPr>
              <a:buNone/>
            </a:pPr>
            <a:endParaRPr lang="en-US" sz="7200" dirty="0">
              <a:latin typeface="Times New Roman" pitchFamily="18" charset="0"/>
              <a:cs typeface="Times New Roman" pitchFamily="18" charset="0"/>
            </a:endParaRPr>
          </a:p>
          <a:p>
            <a:pPr>
              <a:buNone/>
            </a:pPr>
            <a:r>
              <a:rPr lang="en-US" sz="7200" b="1" dirty="0">
                <a:latin typeface="Times New Roman" pitchFamily="18" charset="0"/>
                <a:cs typeface="Times New Roman" pitchFamily="18" charset="0"/>
              </a:rPr>
              <a:t>2. </a:t>
            </a:r>
            <a:r>
              <a:rPr lang="en-US" sz="7200" b="1" dirty="0" err="1">
                <a:latin typeface="Times New Roman" pitchFamily="18" charset="0"/>
                <a:cs typeface="Times New Roman" pitchFamily="18" charset="0"/>
              </a:rPr>
              <a:t>InterfaceError</a:t>
            </a:r>
            <a:r>
              <a:rPr lang="en-US" sz="7200" b="1" dirty="0">
                <a:latin typeface="Times New Roman" pitchFamily="18" charset="0"/>
                <a:cs typeface="Times New Roman" pitchFamily="18" charset="0"/>
              </a:rPr>
              <a:t>: </a:t>
            </a:r>
            <a:r>
              <a:rPr lang="en-US" sz="7200" dirty="0">
                <a:latin typeface="Times New Roman" pitchFamily="18" charset="0"/>
                <a:cs typeface="Times New Roman" pitchFamily="18" charset="0"/>
              </a:rPr>
              <a:t>This exception is raised for errors related to the interface (in our case interface is </a:t>
            </a:r>
            <a:r>
              <a:rPr lang="en-US" sz="7200" dirty="0" err="1">
                <a:latin typeface="Times New Roman" pitchFamily="18" charset="0"/>
                <a:cs typeface="Times New Roman" pitchFamily="18" charset="0"/>
              </a:rPr>
              <a:t>MySQL</a:t>
            </a:r>
            <a:r>
              <a:rPr lang="en-US" sz="7200" dirty="0">
                <a:latin typeface="Times New Roman" pitchFamily="18" charset="0"/>
                <a:cs typeface="Times New Roman" pitchFamily="18" charset="0"/>
              </a:rPr>
              <a:t> Connector/Python) rather than the database itself.</a:t>
            </a:r>
          </a:p>
          <a:p>
            <a:pPr>
              <a:buNone/>
            </a:pPr>
            <a:endParaRPr lang="en-US" sz="7200" dirty="0">
              <a:latin typeface="Times New Roman" pitchFamily="18" charset="0"/>
              <a:cs typeface="Times New Roman" pitchFamily="18" charset="0"/>
            </a:endParaRPr>
          </a:p>
          <a:p>
            <a:pPr>
              <a:buNone/>
            </a:pPr>
            <a:r>
              <a:rPr lang="en-US" sz="7200" b="1" dirty="0">
                <a:latin typeface="Times New Roman" pitchFamily="18" charset="0"/>
                <a:cs typeface="Times New Roman" pitchFamily="18" charset="0"/>
              </a:rPr>
              <a:t>3. </a:t>
            </a:r>
            <a:r>
              <a:rPr lang="en-US" sz="7200" b="1" dirty="0" err="1">
                <a:latin typeface="Times New Roman" pitchFamily="18" charset="0"/>
                <a:cs typeface="Times New Roman" pitchFamily="18" charset="0"/>
              </a:rPr>
              <a:t>PoolError</a:t>
            </a:r>
            <a:r>
              <a:rPr lang="en-US" sz="7200" b="1" dirty="0">
                <a:latin typeface="Times New Roman" pitchFamily="18" charset="0"/>
                <a:cs typeface="Times New Roman" pitchFamily="18" charset="0"/>
              </a:rPr>
              <a:t>: </a:t>
            </a:r>
            <a:r>
              <a:rPr lang="en-US" sz="7200" dirty="0">
                <a:latin typeface="Times New Roman" pitchFamily="18" charset="0"/>
                <a:cs typeface="Times New Roman" pitchFamily="18" charset="0"/>
              </a:rPr>
              <a:t>It is raised for errors related to connection pooling. </a:t>
            </a:r>
          </a:p>
          <a:p>
            <a:pPr>
              <a:buNone/>
            </a:pPr>
            <a:r>
              <a:rPr lang="en-US" sz="4800" b="0" i="0" dirty="0">
                <a:solidFill>
                  <a:srgbClr val="FF0000"/>
                </a:solidFill>
                <a:effectLst/>
                <a:latin typeface="arial" panose="020B0604020202020204" pitchFamily="34" charset="0"/>
              </a:rPr>
              <a:t>In software engineering, a </a:t>
            </a:r>
            <a:r>
              <a:rPr lang="en-US" sz="4800" b="1" i="0" dirty="0">
                <a:solidFill>
                  <a:srgbClr val="FF0000"/>
                </a:solidFill>
                <a:effectLst/>
                <a:latin typeface="arial" panose="020B0604020202020204" pitchFamily="34" charset="0"/>
              </a:rPr>
              <a:t>connection pool</a:t>
            </a:r>
            <a:r>
              <a:rPr lang="en-US" sz="4800" b="0" i="0" dirty="0">
                <a:solidFill>
                  <a:srgbClr val="FF0000"/>
                </a:solidFill>
                <a:effectLst/>
                <a:latin typeface="arial" panose="020B0604020202020204" pitchFamily="34" charset="0"/>
              </a:rPr>
              <a:t> is a cache of database </a:t>
            </a:r>
            <a:r>
              <a:rPr lang="en-US" sz="4800" b="1" i="0" dirty="0">
                <a:solidFill>
                  <a:srgbClr val="FF0000"/>
                </a:solidFill>
                <a:effectLst/>
                <a:latin typeface="arial" panose="020B0604020202020204" pitchFamily="34" charset="0"/>
              </a:rPr>
              <a:t>connections</a:t>
            </a:r>
            <a:r>
              <a:rPr lang="en-US" sz="4800" b="0" i="0" dirty="0">
                <a:solidFill>
                  <a:srgbClr val="FF0000"/>
                </a:solidFill>
                <a:effectLst/>
                <a:latin typeface="arial" panose="020B0604020202020204" pitchFamily="34" charset="0"/>
              </a:rPr>
              <a:t> maintained so that the </a:t>
            </a:r>
            <a:r>
              <a:rPr lang="en-US" sz="4800" b="1" i="0" dirty="0">
                <a:solidFill>
                  <a:srgbClr val="FF0000"/>
                </a:solidFill>
                <a:effectLst/>
                <a:latin typeface="arial" panose="020B0604020202020204" pitchFamily="34" charset="0"/>
              </a:rPr>
              <a:t>connections</a:t>
            </a:r>
            <a:r>
              <a:rPr lang="en-US" sz="4800" b="0" i="0" dirty="0">
                <a:solidFill>
                  <a:srgbClr val="FF0000"/>
                </a:solidFill>
                <a:effectLst/>
                <a:latin typeface="arial" panose="020B0604020202020204" pitchFamily="34" charset="0"/>
              </a:rPr>
              <a:t> can be reused when future requests to the database are required. </a:t>
            </a:r>
            <a:r>
              <a:rPr lang="en-US" sz="4800" b="1" i="0" dirty="0">
                <a:solidFill>
                  <a:srgbClr val="FF0000"/>
                </a:solidFill>
                <a:effectLst/>
                <a:latin typeface="arial" panose="020B0604020202020204" pitchFamily="34" charset="0"/>
              </a:rPr>
              <a:t>Connection pools</a:t>
            </a:r>
            <a:r>
              <a:rPr lang="en-US" sz="4800" b="0" i="0" dirty="0">
                <a:solidFill>
                  <a:srgbClr val="FF0000"/>
                </a:solidFill>
                <a:effectLst/>
                <a:latin typeface="arial" panose="020B0604020202020204" pitchFamily="34" charset="0"/>
              </a:rPr>
              <a:t> are used to enhance the performance of executing commands on a database.</a:t>
            </a:r>
            <a:endParaRPr lang="en-US" sz="7200" dirty="0">
              <a:solidFill>
                <a:srgbClr val="FF0000"/>
              </a:solidFill>
              <a:latin typeface="Times New Roman" pitchFamily="18" charset="0"/>
              <a:cs typeface="Times New Roman" pitchFamily="18" charset="0"/>
            </a:endParaRPr>
          </a:p>
          <a:p>
            <a:pPr>
              <a:buNone/>
            </a:pPr>
            <a:br>
              <a:rPr lang="en-US" sz="7200" dirty="0">
                <a:latin typeface="Times New Roman" pitchFamily="18" charset="0"/>
                <a:cs typeface="Times New Roman" pitchFamily="18" charset="0"/>
              </a:rPr>
            </a:br>
            <a:endParaRPr lang="en-US" sz="7200" dirty="0">
              <a:latin typeface="Times New Roman" pitchFamily="18" charset="0"/>
              <a:cs typeface="Times New Roman" pitchFamily="18" charset="0"/>
            </a:endParaRPr>
          </a:p>
          <a:p>
            <a:endParaRPr lang="en-US" sz="5000" dirty="0">
              <a:latin typeface="Times New Roman" pitchFamily="18" charset="0"/>
              <a:cs typeface="Times New Roman" pitchFamily="18" charset="0"/>
            </a:endParaRPr>
          </a:p>
          <a:p>
            <a:pPr>
              <a:buNone/>
            </a:pP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shows hierarchy of the exception classes</a:t>
            </a:r>
          </a:p>
        </p:txBody>
      </p:sp>
      <p:pic>
        <p:nvPicPr>
          <p:cNvPr id="40962" name="Picture 2"/>
          <p:cNvPicPr>
            <a:picLocks noGrp="1" noChangeAspect="1" noChangeArrowheads="1"/>
          </p:cNvPicPr>
          <p:nvPr>
            <p:ph idx="1"/>
          </p:nvPr>
        </p:nvPicPr>
        <p:blipFill>
          <a:blip r:embed="rId2" cstate="print"/>
          <a:srcRect/>
          <a:stretch>
            <a:fillRect/>
          </a:stretch>
        </p:blipFill>
        <p:spPr bwMode="auto">
          <a:xfrm>
            <a:off x="838200" y="1828800"/>
            <a:ext cx="7391400" cy="4495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Transaction in a Database</a:t>
            </a:r>
          </a:p>
        </p:txBody>
      </p:sp>
      <p:sp>
        <p:nvSpPr>
          <p:cNvPr id="3" name="Content Placeholder 2"/>
          <p:cNvSpPr>
            <a:spLocks noGrp="1"/>
          </p:cNvSpPr>
          <p:nvPr>
            <p:ph idx="1"/>
          </p:nvPr>
        </p:nvSpPr>
        <p:spPr>
          <a:xfrm>
            <a:off x="457200" y="1295400"/>
            <a:ext cx="8229600" cy="4830763"/>
          </a:xfrm>
        </p:spPr>
        <p:txBody>
          <a:bodyPr>
            <a:noAutofit/>
          </a:bodyPr>
          <a:lstStyle/>
          <a:p>
            <a:r>
              <a:rPr lang="en-US" sz="2400" dirty="0">
                <a:latin typeface="Times New Roman" pitchFamily="18" charset="0"/>
                <a:cs typeface="Times New Roman" pitchFamily="18" charset="0"/>
              </a:rPr>
              <a:t>The database transaction represents </a:t>
            </a:r>
            <a:r>
              <a:rPr lang="en-US" sz="2400" b="1" dirty="0">
                <a:latin typeface="Times New Roman" pitchFamily="18" charset="0"/>
                <a:cs typeface="Times New Roman" pitchFamily="18" charset="0"/>
              </a:rPr>
              <a:t>a single unit of work. </a:t>
            </a:r>
          </a:p>
          <a:p>
            <a:r>
              <a:rPr lang="en-US" sz="2400" dirty="0">
                <a:latin typeface="Times New Roman" pitchFamily="18" charset="0"/>
                <a:cs typeface="Times New Roman" pitchFamily="18" charset="0"/>
              </a:rPr>
              <a:t>A transaction is a way to execute a set of SQL statements such that either all of the statements execute successfully or none at all</a:t>
            </a:r>
          </a:p>
          <a:p>
            <a:r>
              <a:rPr lang="en-US" sz="2400" dirty="0">
                <a:latin typeface="Times New Roman" pitchFamily="18" charset="0"/>
                <a:cs typeface="Times New Roman" pitchFamily="18" charset="0"/>
              </a:rPr>
              <a:t> If any one of the statements in a transaction fails, then the database is rolled back to the point at which transaction began.</a:t>
            </a:r>
          </a:p>
          <a:p>
            <a:r>
              <a:rPr lang="en-US" sz="2400" dirty="0">
                <a:latin typeface="Times New Roman" pitchFamily="18" charset="0"/>
                <a:cs typeface="Times New Roman" pitchFamily="18" charset="0"/>
              </a:rPr>
              <a:t> For example, take an example of Bank amount transfer Transaction,  it involves two tasks with in the same transaction</a:t>
            </a:r>
          </a:p>
          <a:p>
            <a:pPr>
              <a:buFont typeface="Wingdings" pitchFamily="2" charset="2"/>
              <a:buChar char="Ø"/>
            </a:pPr>
            <a:r>
              <a:rPr lang="en-US" sz="2400" dirty="0">
                <a:latin typeface="Times New Roman" pitchFamily="18" charset="0"/>
                <a:cs typeface="Times New Roman" pitchFamily="18" charset="0"/>
              </a:rPr>
              <a:t>Withdrawal of money from account A</a:t>
            </a:r>
          </a:p>
          <a:p>
            <a:pPr>
              <a:buFont typeface="Wingdings" pitchFamily="2" charset="2"/>
              <a:buChar char="Ø"/>
            </a:pPr>
            <a:r>
              <a:rPr lang="en-US" sz="2400" dirty="0">
                <a:latin typeface="Times New Roman" pitchFamily="18" charset="0"/>
                <a:cs typeface="Times New Roman" pitchFamily="18" charset="0"/>
              </a:rPr>
              <a:t>Deposit Money to Account B</a:t>
            </a:r>
          </a:p>
          <a:p>
            <a:pPr>
              <a:buNone/>
            </a:pPr>
            <a:r>
              <a:rPr lang="en-US" sz="2400" dirty="0">
                <a:solidFill>
                  <a:srgbClr val="002060"/>
                </a:solidFill>
                <a:latin typeface="Times New Roman" pitchFamily="18" charset="0"/>
                <a:cs typeface="Times New Roman" pitchFamily="18" charset="0"/>
              </a:rPr>
              <a:t>     </a:t>
            </a:r>
            <a:r>
              <a:rPr lang="en-US" sz="2400" i="1" dirty="0">
                <a:solidFill>
                  <a:srgbClr val="002060"/>
                </a:solidFill>
                <a:latin typeface="Times New Roman" pitchFamily="18" charset="0"/>
                <a:cs typeface="Times New Roman" pitchFamily="18" charset="0"/>
              </a:rPr>
              <a:t>If the first Task is executed successfully, but second failed, in this case, we need to re-deposit money back to account A. To manage such cases we need transaction management</a:t>
            </a:r>
            <a:r>
              <a:rPr lang="en-US" sz="2400" i="1" dirty="0">
                <a:latin typeface="Times New Roman" pitchFamily="18" charset="0"/>
                <a:cs typeface="Times New Roman" pitchFamily="18" charset="0"/>
              </a:rPr>
              <a:t>.</a:t>
            </a:r>
          </a:p>
          <a:p>
            <a:pPr>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ACID Properties of Transaction</a:t>
            </a:r>
          </a:p>
        </p:txBody>
      </p:sp>
      <p:sp>
        <p:nvSpPr>
          <p:cNvPr id="3" name="Content Placeholder 2"/>
          <p:cNvSpPr>
            <a:spLocks noGrp="1"/>
          </p:cNvSpPr>
          <p:nvPr>
            <p:ph idx="1"/>
          </p:nvPr>
        </p:nvSpPr>
        <p:spPr/>
        <p:txBody>
          <a:bodyPr>
            <a:normAutofit lnSpcReduction="10000"/>
          </a:bodyPr>
          <a:lstStyle/>
          <a:p>
            <a:r>
              <a:rPr lang="en-US" sz="2600" b="1" dirty="0">
                <a:latin typeface="Times New Roman" pitchFamily="18" charset="0"/>
                <a:cs typeface="Times New Roman" pitchFamily="18" charset="0"/>
              </a:rPr>
              <a:t>Atomicity</a:t>
            </a:r>
            <a:r>
              <a:rPr lang="en-US" sz="2600" dirty="0">
                <a:latin typeface="Times New Roman" pitchFamily="18" charset="0"/>
                <a:cs typeface="Times New Roman" pitchFamily="18" charset="0"/>
              </a:rPr>
              <a:t> means all or nothing. Either all transactions are successful or none. You can group SQL statements as one logical unit, and if any query fails, the whole transaction fails.</a:t>
            </a:r>
          </a:p>
          <a:p>
            <a:r>
              <a:rPr lang="en-US" sz="2600" b="1" dirty="0">
                <a:latin typeface="Times New Roman" pitchFamily="18" charset="0"/>
                <a:cs typeface="Times New Roman" pitchFamily="18" charset="0"/>
              </a:rPr>
              <a:t>Consistency</a:t>
            </a:r>
            <a:r>
              <a:rPr lang="en-US" sz="2600" dirty="0">
                <a:latin typeface="Times New Roman" pitchFamily="18" charset="0"/>
                <a:cs typeface="Times New Roman" pitchFamily="18" charset="0"/>
              </a:rPr>
              <a:t> ensures that the database remains in a consistent state after performing a transaction.</a:t>
            </a:r>
          </a:p>
          <a:p>
            <a:r>
              <a:rPr lang="en-US" sz="2600" b="1" dirty="0">
                <a:latin typeface="Times New Roman" pitchFamily="18" charset="0"/>
                <a:cs typeface="Times New Roman" pitchFamily="18" charset="0"/>
              </a:rPr>
              <a:t>Isolation</a:t>
            </a:r>
            <a:r>
              <a:rPr lang="en-US" sz="2600" dirty="0">
                <a:latin typeface="Times New Roman" pitchFamily="18" charset="0"/>
                <a:cs typeface="Times New Roman" pitchFamily="18" charset="0"/>
              </a:rPr>
              <a:t> ensures that transaction is isolated from other transaction.</a:t>
            </a:r>
          </a:p>
          <a:p>
            <a:r>
              <a:rPr lang="en-US" sz="2600" b="1" dirty="0">
                <a:latin typeface="Times New Roman" pitchFamily="18" charset="0"/>
                <a:cs typeface="Times New Roman" pitchFamily="18" charset="0"/>
              </a:rPr>
              <a:t>Durability</a:t>
            </a:r>
            <a:r>
              <a:rPr lang="en-US" sz="2600" dirty="0">
                <a:latin typeface="Times New Roman" pitchFamily="18" charset="0"/>
                <a:cs typeface="Times New Roman" pitchFamily="18" charset="0"/>
              </a:rPr>
              <a:t> means once a transaction has been committed, it persists in the database irrespective of power loss, error or restart system.</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Transaction Processing</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Python DB-API abstraction provides transaction processing control through connection object methods.</a:t>
            </a:r>
          </a:p>
          <a:p>
            <a:r>
              <a:rPr lang="en-US" dirty="0">
                <a:latin typeface="Times New Roman" pitchFamily="18" charset="0"/>
                <a:cs typeface="Times New Roman" pitchFamily="18" charset="0"/>
              </a:rPr>
              <a:t> The DB-API specification indicates that database connections should begin with auto-commit mode disabled.</a:t>
            </a:r>
          </a:p>
          <a:p>
            <a:r>
              <a:rPr lang="en-US" dirty="0">
                <a:latin typeface="Times New Roman" pitchFamily="18" charset="0"/>
                <a:cs typeface="Times New Roman" pitchFamily="18" charset="0"/>
              </a:rPr>
              <a:t> Therefore, when you open a connection to the database server, auto-commit mode is disabled by default, which implicitly begins a transaction. End each transaction with either commit() or rollback(). </a:t>
            </a:r>
          </a:p>
          <a:p>
            <a:r>
              <a:rPr lang="en-US" dirty="0">
                <a:latin typeface="Times New Roman" pitchFamily="18" charset="0"/>
                <a:cs typeface="Times New Roman" pitchFamily="18" charset="0"/>
              </a:rPr>
              <a:t>The commit() call occurs within a try statement, and the rollback() occurs within the except clause to cancel the transaction if an error occurs: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Methods to manage </a:t>
            </a:r>
            <a:r>
              <a:rPr lang="en-US" sz="3200" b="1" dirty="0" err="1">
                <a:latin typeface="Times New Roman" pitchFamily="18" charset="0"/>
                <a:cs typeface="Times New Roman" pitchFamily="18" charset="0"/>
              </a:rPr>
              <a:t>MySQL</a:t>
            </a:r>
            <a:r>
              <a:rPr lang="en-US" sz="3200" b="1" dirty="0">
                <a:latin typeface="Times New Roman" pitchFamily="18" charset="0"/>
                <a:cs typeface="Times New Roman" pitchFamily="18" charset="0"/>
              </a:rPr>
              <a:t> database transactions in Python</a:t>
            </a:r>
            <a:br>
              <a:rPr lang="en-US" sz="3200" b="1" dirty="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19200"/>
            <a:ext cx="8229600" cy="4572000"/>
          </a:xfrm>
        </p:spPr>
        <p:txBody>
          <a:bodyPr>
            <a:noAutofit/>
          </a:bodyPr>
          <a:lstStyle/>
          <a:p>
            <a:pPr fontAlgn="base"/>
            <a:r>
              <a:rPr lang="en-US" sz="1800" b="1" dirty="0" err="1">
                <a:latin typeface="Times New Roman" pitchFamily="18" charset="0"/>
                <a:cs typeface="Times New Roman" pitchFamily="18" charset="0"/>
              </a:rPr>
              <a:t>MySQLConnection.commit</a:t>
            </a:r>
            <a:r>
              <a:rPr lang="en-US" sz="1800" b="1" dirty="0">
                <a:latin typeface="Times New Roman" pitchFamily="18" charset="0"/>
                <a:cs typeface="Times New Roman" pitchFamily="18" charset="0"/>
              </a:rPr>
              <a:t>() Method</a:t>
            </a:r>
          </a:p>
          <a:p>
            <a:pPr fontAlgn="base">
              <a:buNone/>
            </a:pPr>
            <a:r>
              <a:rPr lang="en-US" sz="1800" dirty="0">
                <a:latin typeface="Times New Roman" pitchFamily="18" charset="0"/>
                <a:cs typeface="Times New Roman" pitchFamily="18" charset="0"/>
              </a:rPr>
              <a:t>        This method sends a COMMIT statement to the </a:t>
            </a:r>
            <a:r>
              <a:rPr lang="en-US" sz="1800" dirty="0" err="1">
                <a:latin typeface="Times New Roman" pitchFamily="18" charset="0"/>
                <a:cs typeface="Times New Roman" pitchFamily="18" charset="0"/>
              </a:rPr>
              <a:t>MySQL</a:t>
            </a:r>
            <a:r>
              <a:rPr lang="en-US" sz="1800" dirty="0">
                <a:latin typeface="Times New Roman" pitchFamily="18" charset="0"/>
                <a:cs typeface="Times New Roman" pitchFamily="18" charset="0"/>
              </a:rPr>
              <a:t> server, committing the current transaction. Since by default Connector/Python does not </a:t>
            </a:r>
            <a:r>
              <a:rPr lang="en-US" sz="1800" dirty="0" err="1">
                <a:latin typeface="Times New Roman" pitchFamily="18" charset="0"/>
                <a:cs typeface="Times New Roman" pitchFamily="18" charset="0"/>
              </a:rPr>
              <a:t>autocommit</a:t>
            </a:r>
            <a:r>
              <a:rPr lang="en-US" sz="1800" dirty="0">
                <a:latin typeface="Times New Roman" pitchFamily="18" charset="0"/>
                <a:cs typeface="Times New Roman" pitchFamily="18" charset="0"/>
              </a:rPr>
              <a:t>, it is important to call this method after every transaction that modifies data for tables that use transactional storage engines.</a:t>
            </a:r>
          </a:p>
          <a:p>
            <a:pPr fontAlgn="base">
              <a:buNone/>
            </a:pPr>
            <a:r>
              <a:rPr lang="en-US" sz="1800" dirty="0">
                <a:latin typeface="Times New Roman" pitchFamily="18" charset="0"/>
                <a:cs typeface="Times New Roman" pitchFamily="18" charset="0"/>
              </a:rPr>
              <a:t>      </a:t>
            </a:r>
            <a:r>
              <a:rPr lang="en-US" sz="1800" b="1" dirty="0" err="1">
                <a:latin typeface="Times New Roman" pitchFamily="18" charset="0"/>
                <a:cs typeface="Times New Roman" pitchFamily="18" charset="0"/>
              </a:rPr>
              <a:t>cursor.execute</a:t>
            </a:r>
            <a:r>
              <a:rPr lang="en-US" sz="1800" dirty="0">
                <a:latin typeface="Times New Roman" pitchFamily="18" charset="0"/>
                <a:cs typeface="Times New Roman" pitchFamily="18" charset="0"/>
              </a:rPr>
              <a:t>("INSERT INTO employees (</a:t>
            </a:r>
            <a:r>
              <a:rPr lang="en-US" sz="1800" dirty="0" err="1">
                <a:latin typeface="Times New Roman" pitchFamily="18" charset="0"/>
                <a:cs typeface="Times New Roman" pitchFamily="18" charset="0"/>
              </a:rPr>
              <a:t>first_name</a:t>
            </a:r>
            <a:r>
              <a:rPr lang="en-US" sz="1800" dirty="0">
                <a:latin typeface="Times New Roman" pitchFamily="18" charset="0"/>
                <a:cs typeface="Times New Roman" pitchFamily="18" charset="0"/>
              </a:rPr>
              <a:t>) VALUES (%s)", ('Jane'))  </a:t>
            </a:r>
            <a:r>
              <a:rPr lang="en-US" sz="1800" b="1" dirty="0" err="1">
                <a:latin typeface="Times New Roman" pitchFamily="18" charset="0"/>
                <a:cs typeface="Times New Roman" pitchFamily="18" charset="0"/>
              </a:rPr>
              <a:t>cnx.commit</a:t>
            </a:r>
            <a:r>
              <a:rPr lang="en-US" sz="1800" b="1" dirty="0">
                <a:latin typeface="Times New Roman" pitchFamily="18" charset="0"/>
                <a:cs typeface="Times New Roman" pitchFamily="18" charset="0"/>
              </a:rPr>
              <a:t>()</a:t>
            </a:r>
          </a:p>
          <a:p>
            <a:pPr fontAlgn="base"/>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MySQLConnection.rollback</a:t>
            </a:r>
            <a:r>
              <a:rPr lang="en-US" sz="1800" b="1" dirty="0">
                <a:latin typeface="Times New Roman" pitchFamily="18" charset="0"/>
                <a:cs typeface="Times New Roman" pitchFamily="18" charset="0"/>
              </a:rPr>
              <a:t>() Method</a:t>
            </a:r>
          </a:p>
          <a:p>
            <a:pPr fontAlgn="base">
              <a:buNone/>
            </a:pPr>
            <a:r>
              <a:rPr lang="en-US" sz="1800" dirty="0">
                <a:latin typeface="Times New Roman" pitchFamily="18" charset="0"/>
                <a:cs typeface="Times New Roman" pitchFamily="18" charset="0"/>
              </a:rPr>
              <a:t>       This method sends a ROLLBACK statement to the </a:t>
            </a:r>
            <a:r>
              <a:rPr lang="en-US" sz="1800" dirty="0" err="1">
                <a:latin typeface="Times New Roman" pitchFamily="18" charset="0"/>
                <a:cs typeface="Times New Roman" pitchFamily="18" charset="0"/>
              </a:rPr>
              <a:t>MySQL</a:t>
            </a:r>
            <a:r>
              <a:rPr lang="en-US" sz="1800" dirty="0">
                <a:latin typeface="Times New Roman" pitchFamily="18" charset="0"/>
                <a:cs typeface="Times New Roman" pitchFamily="18" charset="0"/>
              </a:rPr>
              <a:t> server, undoing all data changes from the current  transaction. By default, Connector/Python does not </a:t>
            </a:r>
            <a:r>
              <a:rPr lang="en-US" sz="1800" dirty="0" err="1">
                <a:latin typeface="Times New Roman" pitchFamily="18" charset="0"/>
                <a:cs typeface="Times New Roman" pitchFamily="18" charset="0"/>
              </a:rPr>
              <a:t>autocommit</a:t>
            </a:r>
            <a:r>
              <a:rPr lang="en-US" sz="1800" dirty="0">
                <a:latin typeface="Times New Roman" pitchFamily="18" charset="0"/>
                <a:cs typeface="Times New Roman" pitchFamily="18" charset="0"/>
              </a:rPr>
              <a:t>, so it is possible to cancel transactions when using  transactional storage engines such as </a:t>
            </a:r>
            <a:r>
              <a:rPr lang="en-US" sz="1800" dirty="0" err="1">
                <a:latin typeface="Times New Roman" pitchFamily="18" charset="0"/>
                <a:cs typeface="Times New Roman" pitchFamily="18" charset="0"/>
              </a:rPr>
              <a:t>InnoDB</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       </a:t>
            </a:r>
            <a:r>
              <a:rPr lang="en-US" sz="1800" b="1" dirty="0" err="1">
                <a:latin typeface="Times New Roman" pitchFamily="18" charset="0"/>
                <a:cs typeface="Times New Roman" pitchFamily="18" charset="0"/>
              </a:rPr>
              <a:t>cursor.execut</a:t>
            </a:r>
            <a:r>
              <a:rPr lang="en-US" sz="1800" dirty="0" err="1">
                <a:latin typeface="Times New Roman" pitchFamily="18" charset="0"/>
                <a:cs typeface="Times New Roman" pitchFamily="18" charset="0"/>
              </a:rPr>
              <a:t>e</a:t>
            </a:r>
            <a:r>
              <a:rPr lang="en-US" sz="1800" dirty="0">
                <a:latin typeface="Times New Roman" pitchFamily="18" charset="0"/>
                <a:cs typeface="Times New Roman" pitchFamily="18" charset="0"/>
              </a:rPr>
              <a:t>("INSERT INTO employees (</a:t>
            </a:r>
            <a:r>
              <a:rPr lang="en-US" sz="1800" dirty="0" err="1">
                <a:latin typeface="Times New Roman" pitchFamily="18" charset="0"/>
                <a:cs typeface="Times New Roman" pitchFamily="18" charset="0"/>
              </a:rPr>
              <a:t>first_name</a:t>
            </a:r>
            <a:r>
              <a:rPr lang="en-US" sz="1800" dirty="0">
                <a:latin typeface="Times New Roman" pitchFamily="18" charset="0"/>
                <a:cs typeface="Times New Roman" pitchFamily="18" charset="0"/>
              </a:rPr>
              <a:t>) VALUES (%s)", ('Jane')) </a:t>
            </a:r>
          </a:p>
          <a:p>
            <a:pPr>
              <a:buNone/>
            </a:pPr>
            <a:r>
              <a:rPr lang="en-US" sz="1800" dirty="0">
                <a:latin typeface="Times New Roman" pitchFamily="18" charset="0"/>
                <a:cs typeface="Times New Roman" pitchFamily="18" charset="0"/>
              </a:rPr>
              <a:t>       </a:t>
            </a:r>
            <a:r>
              <a:rPr lang="en-US" sz="1800" b="1" dirty="0" err="1">
                <a:latin typeface="Times New Roman" pitchFamily="18" charset="0"/>
                <a:cs typeface="Times New Roman" pitchFamily="18" charset="0"/>
              </a:rPr>
              <a:t>cnx.rollback</a:t>
            </a:r>
            <a:r>
              <a:rPr lang="en-US" sz="1800" b="1" dirty="0">
                <a:latin typeface="Times New Roman" pitchFamily="18" charset="0"/>
                <a:cs typeface="Times New Roman" pitchFamily="18" charset="0"/>
              </a:rPr>
              <a:t>()</a:t>
            </a:r>
          </a:p>
          <a:p>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MySQLConnection.autocommit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value can be assigned as True or False to enable or disable the auto-commit feature of </a:t>
            </a:r>
            <a:r>
              <a:rPr lang="en-US" sz="1800" dirty="0" err="1">
                <a:latin typeface="Times New Roman" pitchFamily="18" charset="0"/>
                <a:cs typeface="Times New Roman" pitchFamily="18" charset="0"/>
              </a:rPr>
              <a:t>MySQL</a:t>
            </a:r>
            <a:r>
              <a:rPr lang="en-US" sz="1800" dirty="0">
                <a:latin typeface="Times New Roman" pitchFamily="18" charset="0"/>
                <a:cs typeface="Times New Roman" pitchFamily="18" charset="0"/>
              </a:rPr>
              <a:t>. By default its value false or equals to 0</a:t>
            </a:r>
          </a:p>
          <a:p>
            <a:pPr>
              <a:buNone/>
            </a:pP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a:p>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700" b="1" dirty="0"/>
            </a:br>
            <a:br>
              <a:rPr lang="en-US" sz="2700" b="1" dirty="0"/>
            </a:br>
            <a:r>
              <a:rPr lang="en-US" sz="3100" b="1" dirty="0">
                <a:latin typeface="Times New Roman" pitchFamily="18" charset="0"/>
                <a:cs typeface="Times New Roman" pitchFamily="18" charset="0"/>
              </a:rPr>
              <a:t>Use Commit and Rollback to Manage </a:t>
            </a:r>
            <a:r>
              <a:rPr lang="en-US" sz="3100" b="1" dirty="0" err="1">
                <a:latin typeface="Times New Roman" pitchFamily="18" charset="0"/>
                <a:cs typeface="Times New Roman" pitchFamily="18" charset="0"/>
              </a:rPr>
              <a:t>MySQL</a:t>
            </a:r>
            <a:r>
              <a:rPr lang="en-US" sz="3100" b="1" dirty="0">
                <a:latin typeface="Times New Roman" pitchFamily="18" charset="0"/>
                <a:cs typeface="Times New Roman" pitchFamily="18" charset="0"/>
              </a:rPr>
              <a:t> Transactions in Python</a:t>
            </a:r>
            <a:br>
              <a:rPr lang="en-US" sz="3100" b="1"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dirty="0">
                <a:latin typeface="Times New Roman" pitchFamily="18" charset="0"/>
                <a:cs typeface="Times New Roman" pitchFamily="18" charset="0"/>
              </a:rPr>
              <a:t>To manage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transactions in python follow these steps: –</a:t>
            </a:r>
          </a:p>
          <a:p>
            <a:r>
              <a:rPr lang="en-US" dirty="0">
                <a:latin typeface="Times New Roman" pitchFamily="18" charset="0"/>
                <a:cs typeface="Times New Roman" pitchFamily="18" charset="0"/>
              </a:rPr>
              <a:t>Create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database connections in python.</a:t>
            </a:r>
          </a:p>
          <a:p>
            <a:r>
              <a:rPr lang="en-US" dirty="0">
                <a:latin typeface="Times New Roman" pitchFamily="18" charset="0"/>
                <a:cs typeface="Times New Roman" pitchFamily="18" charset="0"/>
              </a:rPr>
              <a:t>Prepare the SQL queries that you want to run as a part of a transaction. For example for bank transfer, we can combine two SQL queries(withdrawal money and deposit money query) in a single transaction.</a:t>
            </a:r>
          </a:p>
          <a:p>
            <a:r>
              <a:rPr lang="en-US" dirty="0">
                <a:latin typeface="Times New Roman" pitchFamily="18" charset="0"/>
                <a:cs typeface="Times New Roman" pitchFamily="18" charset="0"/>
              </a:rPr>
              <a:t>Set an auto-commit property of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connection to false. By default also it is false.</a:t>
            </a:r>
          </a:p>
          <a:p>
            <a:r>
              <a:rPr lang="en-US" dirty="0">
                <a:latin typeface="Times New Roman" pitchFamily="18" charset="0"/>
                <a:cs typeface="Times New Roman" pitchFamily="18" charset="0"/>
              </a:rPr>
              <a:t>Execute all queries one by one using </a:t>
            </a:r>
            <a:r>
              <a:rPr lang="en-US" dirty="0" err="1">
                <a:latin typeface="Times New Roman" pitchFamily="18" charset="0"/>
                <a:cs typeface="Times New Roman" pitchFamily="18" charset="0"/>
              </a:rPr>
              <a:t>cursor.execute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If all queries execute successfully commit the changes to the database</a:t>
            </a:r>
          </a:p>
          <a:p>
            <a:r>
              <a:rPr lang="en-US" dirty="0">
                <a:latin typeface="Times New Roman" pitchFamily="18" charset="0"/>
                <a:cs typeface="Times New Roman" pitchFamily="18" charset="0"/>
              </a:rPr>
              <a:t>If one of the queries failed to execute rollback all the changes.</a:t>
            </a:r>
          </a:p>
          <a:p>
            <a:r>
              <a:rPr lang="en-US" dirty="0">
                <a:latin typeface="Times New Roman" pitchFamily="18" charset="0"/>
                <a:cs typeface="Times New Roman" pitchFamily="18" charset="0"/>
              </a:rPr>
              <a:t>Catch any SQL exceptions that may occur during this process</a:t>
            </a:r>
          </a:p>
          <a:p>
            <a:r>
              <a:rPr lang="en-US" dirty="0">
                <a:latin typeface="Times New Roman" pitchFamily="18" charset="0"/>
                <a:cs typeface="Times New Roman" pitchFamily="18" charset="0"/>
              </a:rPr>
              <a:t>Close the cursor object and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database connection</a:t>
            </a:r>
          </a:p>
          <a:p>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itchFamily="18" charset="0"/>
                <a:cs typeface="Times New Roman" pitchFamily="18" charset="0"/>
              </a:rPr>
              <a:t>MySQL</a:t>
            </a:r>
            <a:r>
              <a:rPr lang="en-US" b="1" dirty="0">
                <a:latin typeface="Times New Roman" pitchFamily="18" charset="0"/>
                <a:cs typeface="Times New Roman" pitchFamily="18" charset="0"/>
              </a:rPr>
              <a:t> database transactions in Python</a:t>
            </a:r>
            <a:br>
              <a:rPr lang="en-US" b="1" dirty="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1905000"/>
            <a:ext cx="6858000" cy="349170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142999"/>
          </a:xfrm>
        </p:spPr>
        <p:txBody>
          <a:bodyPr>
            <a:normAutofit fontScale="90000"/>
          </a:bodyPr>
          <a:lstStyle/>
          <a:p>
            <a:br>
              <a:rPr lang="en-US" dirty="0"/>
            </a:br>
            <a:r>
              <a:rPr lang="en-US" dirty="0">
                <a:latin typeface="Times New Roman" pitchFamily="18" charset="0"/>
                <a:cs typeface="Times New Roman" pitchFamily="18" charset="0"/>
              </a:rPr>
              <a:t>Database Connection</a:t>
            </a:r>
            <a:br>
              <a:rPr lang="en-US" dirty="0"/>
            </a:br>
            <a:endParaRPr lang="en-US" dirty="0"/>
          </a:p>
        </p:txBody>
      </p:sp>
      <p:sp>
        <p:nvSpPr>
          <p:cNvPr id="3" name="Subtitle 2"/>
          <p:cNvSpPr>
            <a:spLocks noGrp="1"/>
          </p:cNvSpPr>
          <p:nvPr>
            <p:ph type="subTitle" idx="1"/>
          </p:nvPr>
        </p:nvSpPr>
        <p:spPr>
          <a:xfrm>
            <a:off x="762000" y="1676400"/>
            <a:ext cx="7239000" cy="3962400"/>
          </a:xfrm>
        </p:spPr>
        <p:txBody>
          <a:bodyPr>
            <a:normAutofit lnSpcReduction="10000"/>
          </a:bodyPr>
          <a:lstStyle/>
          <a:p>
            <a:pPr algn="l"/>
            <a:r>
              <a:rPr lang="en-US" sz="2400" dirty="0">
                <a:solidFill>
                  <a:schemeClr val="tx1"/>
                </a:solidFill>
                <a:latin typeface="Times New Roman" pitchFamily="18" charset="0"/>
                <a:cs typeface="Times New Roman" pitchFamily="18" charset="0"/>
              </a:rPr>
              <a:t>There are the following steps to connect a python application to mysql database.</a:t>
            </a:r>
          </a:p>
          <a:p>
            <a:pPr algn="l"/>
            <a:endParaRPr lang="en-US" sz="2400" dirty="0">
              <a:solidFill>
                <a:schemeClr val="tx1"/>
              </a:solidFill>
              <a:latin typeface="Times New Roman" pitchFamily="18" charset="0"/>
              <a:cs typeface="Times New Roman" pitchFamily="18" charset="0"/>
            </a:endParaRPr>
          </a:p>
          <a:p>
            <a:pPr algn="l">
              <a:buFont typeface="Arial" pitchFamily="34" charset="0"/>
              <a:buChar char="•"/>
            </a:pPr>
            <a:r>
              <a:rPr lang="en-US" sz="2400" dirty="0">
                <a:solidFill>
                  <a:schemeClr val="tx1"/>
                </a:solidFill>
                <a:latin typeface="Times New Roman" pitchFamily="18" charset="0"/>
                <a:cs typeface="Times New Roman" pitchFamily="18" charset="0"/>
              </a:rPr>
              <a:t>Import mysql.connector module</a:t>
            </a:r>
          </a:p>
          <a:p>
            <a:pPr algn="l">
              <a:buFont typeface="Arial" pitchFamily="34" charset="0"/>
              <a:buChar char="•"/>
            </a:pPr>
            <a:r>
              <a:rPr lang="en-US" sz="2400" dirty="0">
                <a:solidFill>
                  <a:schemeClr val="tx1"/>
                </a:solidFill>
                <a:latin typeface="Times New Roman" pitchFamily="18" charset="0"/>
                <a:cs typeface="Times New Roman" pitchFamily="18" charset="0"/>
              </a:rPr>
              <a:t>Create the connection object.</a:t>
            </a:r>
          </a:p>
          <a:p>
            <a:pPr algn="l">
              <a:buFont typeface="Arial" pitchFamily="34" charset="0"/>
              <a:buChar char="•"/>
            </a:pPr>
            <a:r>
              <a:rPr lang="en-US" sz="2400" dirty="0">
                <a:solidFill>
                  <a:schemeClr val="tx1"/>
                </a:solidFill>
                <a:latin typeface="Times New Roman" pitchFamily="18" charset="0"/>
                <a:cs typeface="Times New Roman" pitchFamily="18" charset="0"/>
              </a:rPr>
              <a:t>Create the cursor object</a:t>
            </a:r>
          </a:p>
          <a:p>
            <a:pPr algn="l">
              <a:buFont typeface="Arial" pitchFamily="34" charset="0"/>
              <a:buChar char="•"/>
            </a:pPr>
            <a:r>
              <a:rPr lang="en-US" sz="2400" dirty="0">
                <a:solidFill>
                  <a:schemeClr val="tx1"/>
                </a:solidFill>
                <a:latin typeface="Times New Roman" pitchFamily="18" charset="0"/>
                <a:cs typeface="Times New Roman" pitchFamily="18" charset="0"/>
              </a:rPr>
              <a:t>Execute the query</a:t>
            </a:r>
          </a:p>
          <a:p>
            <a:pPr algn="l"/>
            <a:r>
              <a:rPr lang="en-US" sz="2400" dirty="0">
                <a:solidFill>
                  <a:srgbClr val="FF0000"/>
                </a:solidFill>
                <a:latin typeface="Times New Roman" pitchFamily="18" charset="0"/>
                <a:cs typeface="Times New Roman" pitchFamily="18" charset="0"/>
              </a:rPr>
              <a:t>Cursor class is an instance using which you can invoke methods that execute SQLite statements, fetch data from the result sets of the queries.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Python example to manage </a:t>
            </a:r>
            <a:r>
              <a:rPr lang="en-US" sz="3200" b="1" dirty="0" err="1">
                <a:latin typeface="Times New Roman" pitchFamily="18" charset="0"/>
                <a:cs typeface="Times New Roman" pitchFamily="18" charset="0"/>
              </a:rPr>
              <a:t>MySQL</a:t>
            </a:r>
            <a:r>
              <a:rPr lang="en-US" sz="3200" b="1" dirty="0">
                <a:latin typeface="Times New Roman" pitchFamily="18" charset="0"/>
                <a:cs typeface="Times New Roman" pitchFamily="18" charset="0"/>
              </a:rPr>
              <a:t> transactions using commit and rollback</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295400"/>
            <a:ext cx="8305800" cy="5181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228600"/>
            <a:ext cx="8534400" cy="5943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MySQL Python connector &amp; its installation</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8800" b="1" dirty="0">
                <a:latin typeface="Times New Roman" pitchFamily="18" charset="0"/>
                <a:cs typeface="Times New Roman" pitchFamily="18" charset="0"/>
              </a:rPr>
              <a:t>    Introduction: </a:t>
            </a:r>
            <a:r>
              <a:rPr lang="en-US" sz="8800" dirty="0">
                <a:latin typeface="Times New Roman" pitchFamily="18" charset="0"/>
                <a:cs typeface="Times New Roman" pitchFamily="18" charset="0"/>
              </a:rPr>
              <a:t>To access the MySQL database from Python, you need a database driver. MySQL Connector/Python is a standardized database driver provided by MySQL.   </a:t>
            </a:r>
          </a:p>
          <a:p>
            <a:pPr>
              <a:buNone/>
            </a:pPr>
            <a:endParaRPr lang="en-US" sz="4400" dirty="0">
              <a:latin typeface="Times New Roman" pitchFamily="18" charset="0"/>
              <a:cs typeface="Times New Roman" pitchFamily="18" charset="0"/>
            </a:endParaRPr>
          </a:p>
          <a:p>
            <a:pPr>
              <a:buNone/>
            </a:pPr>
            <a:endParaRPr lang="en-US" sz="4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Font typeface="Wingdings" pitchFamily="2" charset="2"/>
              <a:buChar char="Ø"/>
            </a:pPr>
            <a:r>
              <a:rPr lang="en-US" sz="8800" dirty="0">
                <a:latin typeface="Times New Roman" pitchFamily="18" charset="0"/>
                <a:cs typeface="Times New Roman" pitchFamily="18" charset="0"/>
              </a:rPr>
              <a:t>installing  mysql-connector-python 8.0.19</a:t>
            </a:r>
          </a:p>
          <a:p>
            <a:pPr>
              <a:buNone/>
            </a:pPr>
            <a:r>
              <a:rPr lang="en-US" sz="8800" dirty="0">
                <a:latin typeface="Times New Roman" pitchFamily="18" charset="0"/>
                <a:cs typeface="Times New Roman" pitchFamily="18" charset="0"/>
              </a:rPr>
              <a:t>    </a:t>
            </a:r>
            <a:r>
              <a:rPr lang="en-US" sz="8800" b="1" dirty="0">
                <a:latin typeface="Times New Roman" pitchFamily="18" charset="0"/>
                <a:cs typeface="Times New Roman" pitchFamily="18" charset="0"/>
              </a:rPr>
              <a:t>pip install mysql-connector-python</a:t>
            </a:r>
          </a:p>
          <a:p>
            <a:pPr>
              <a:buFont typeface="Wingdings" pitchFamily="2" charset="2"/>
              <a:buChar char="Ø"/>
            </a:pPr>
            <a:r>
              <a:rPr lang="en-US" sz="8800" dirty="0">
                <a:latin typeface="Times New Roman" pitchFamily="18" charset="0"/>
                <a:cs typeface="Times New Roman" pitchFamily="18" charset="0"/>
              </a:rPr>
              <a:t>uninstall current mysql-connector-python </a:t>
            </a:r>
          </a:p>
          <a:p>
            <a:pPr>
              <a:buNone/>
            </a:pPr>
            <a:r>
              <a:rPr lang="en-US" sz="8800" dirty="0">
                <a:latin typeface="Times New Roman" pitchFamily="18" charset="0"/>
                <a:cs typeface="Times New Roman" pitchFamily="18" charset="0"/>
              </a:rPr>
              <a:t>    </a:t>
            </a:r>
            <a:r>
              <a:rPr lang="en-US" sz="8800" b="1" dirty="0">
                <a:latin typeface="Times New Roman" pitchFamily="18" charset="0"/>
                <a:cs typeface="Times New Roman" pitchFamily="18" charset="0"/>
              </a:rPr>
              <a:t>pip uninstall </a:t>
            </a:r>
            <a:r>
              <a:rPr lang="en-US" sz="8800" b="1" dirty="0" err="1">
                <a:latin typeface="Times New Roman" pitchFamily="18" charset="0"/>
                <a:cs typeface="Times New Roman" pitchFamily="18" charset="0"/>
              </a:rPr>
              <a:t>mysql</a:t>
            </a:r>
            <a:r>
              <a:rPr lang="en-US" sz="8800" b="1" dirty="0">
                <a:latin typeface="Times New Roman" pitchFamily="18" charset="0"/>
                <a:cs typeface="Times New Roman" pitchFamily="18" charset="0"/>
              </a:rPr>
              <a:t>-connector-python</a:t>
            </a:r>
          </a:p>
          <a:p>
            <a:pPr>
              <a:buNone/>
            </a:pPr>
            <a:endParaRPr lang="en-US" sz="8800" b="1" dirty="0">
              <a:latin typeface="Times New Roman" pitchFamily="18" charset="0"/>
              <a:cs typeface="Times New Roman" pitchFamily="18" charset="0"/>
            </a:endParaRPr>
          </a:p>
          <a:p>
            <a:pPr>
              <a:buNone/>
            </a:pPr>
            <a:endParaRPr lang="en-US" sz="8800" b="1" dirty="0">
              <a:latin typeface="Times New Roman" pitchFamily="18" charset="0"/>
              <a:cs typeface="Times New Roman" pitchFamily="18" charset="0"/>
            </a:endParaRPr>
          </a:p>
          <a:p>
            <a:pPr>
              <a:buFont typeface="Wingdings" pitchFamily="2" charset="2"/>
              <a:buChar char="Ø"/>
            </a:pPr>
            <a:endParaRPr lang="en-US" sz="7400" b="1"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1981200" y="2590800"/>
            <a:ext cx="4724401" cy="1676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Step-1 &amp; 2</a:t>
            </a:r>
          </a:p>
        </p:txBody>
      </p:sp>
      <p:sp>
        <p:nvSpPr>
          <p:cNvPr id="5" name="Content Placeholder 4"/>
          <p:cNvSpPr>
            <a:spLocks noGrp="1"/>
          </p:cNvSpPr>
          <p:nvPr>
            <p:ph idx="1"/>
          </p:nvPr>
        </p:nvSpPr>
        <p:spPr>
          <a:xfrm>
            <a:off x="457200" y="1219200"/>
            <a:ext cx="8229600" cy="5105400"/>
          </a:xfrm>
        </p:spPr>
        <p:txBody>
          <a:bodyPr>
            <a:normAutofit fontScale="25000" lnSpcReduction="20000"/>
          </a:bodyPr>
          <a:lstStyle/>
          <a:p>
            <a:pPr lvl="1">
              <a:buFont typeface="Wingdings" pitchFamily="2" charset="2"/>
              <a:buChar char="Ø"/>
            </a:pPr>
            <a:r>
              <a:rPr lang="en-US" sz="8800" dirty="0">
                <a:latin typeface="Times New Roman" pitchFamily="18" charset="0"/>
                <a:cs typeface="Times New Roman" pitchFamily="18" charset="0"/>
              </a:rPr>
              <a:t>import module for database</a:t>
            </a:r>
          </a:p>
          <a:p>
            <a:pPr lvl="1">
              <a:buNone/>
            </a:pPr>
            <a:endParaRPr lang="en-US" sz="8800" dirty="0">
              <a:latin typeface="Times New Roman" pitchFamily="18" charset="0"/>
              <a:cs typeface="Times New Roman" pitchFamily="18" charset="0"/>
            </a:endParaRPr>
          </a:p>
          <a:p>
            <a:pPr lvl="1">
              <a:buFont typeface="Wingdings" pitchFamily="2" charset="2"/>
              <a:buChar char="Ø"/>
            </a:pPr>
            <a:r>
              <a:rPr lang="en-US" sz="8800" dirty="0">
                <a:latin typeface="Times New Roman" pitchFamily="18" charset="0"/>
                <a:cs typeface="Times New Roman" pitchFamily="18" charset="0"/>
              </a:rPr>
              <a:t>Create the connection object.</a:t>
            </a:r>
          </a:p>
          <a:p>
            <a:pPr lvl="1">
              <a:buNone/>
            </a:pPr>
            <a:endParaRPr lang="en-US" sz="8400" dirty="0">
              <a:latin typeface="Times New Roman" pitchFamily="18" charset="0"/>
              <a:cs typeface="Times New Roman" pitchFamily="18" charset="0"/>
            </a:endParaRPr>
          </a:p>
          <a:p>
            <a:pPr lvl="2" algn="just">
              <a:buFont typeface="Courier New" pitchFamily="49" charset="0"/>
              <a:buChar char="o"/>
            </a:pPr>
            <a:r>
              <a:rPr lang="en-US" sz="8800" dirty="0">
                <a:latin typeface="Times New Roman" pitchFamily="18" charset="0"/>
                <a:cs typeface="Times New Roman" pitchFamily="18" charset="0"/>
              </a:rPr>
              <a:t>Connector/Python provides a connect() call used to    establish connections to the </a:t>
            </a:r>
            <a:r>
              <a:rPr lang="en-US" sz="8800" dirty="0" err="1">
                <a:latin typeface="Times New Roman" pitchFamily="18" charset="0"/>
                <a:cs typeface="Times New Roman" pitchFamily="18" charset="0"/>
              </a:rPr>
              <a:t>MySQL</a:t>
            </a:r>
            <a:r>
              <a:rPr lang="en-US" sz="8800" dirty="0">
                <a:latin typeface="Times New Roman" pitchFamily="18" charset="0"/>
                <a:cs typeface="Times New Roman" pitchFamily="18" charset="0"/>
              </a:rPr>
              <a:t> server.</a:t>
            </a:r>
          </a:p>
          <a:p>
            <a:pPr lvl="2" algn="just">
              <a:buFont typeface="Courier New" pitchFamily="49" charset="0"/>
              <a:buChar char="o"/>
            </a:pPr>
            <a:r>
              <a:rPr lang="en-US" sz="8800" dirty="0">
                <a:latin typeface="Times New Roman" pitchFamily="18" charset="0"/>
                <a:cs typeface="Times New Roman" pitchFamily="18" charset="0"/>
              </a:rPr>
              <a:t>A connection with the </a:t>
            </a:r>
            <a:r>
              <a:rPr lang="en-US" sz="8800" dirty="0" err="1">
                <a:latin typeface="Times New Roman" pitchFamily="18" charset="0"/>
                <a:cs typeface="Times New Roman" pitchFamily="18" charset="0"/>
              </a:rPr>
              <a:t>MySQL</a:t>
            </a:r>
            <a:r>
              <a:rPr lang="en-US" sz="8800" dirty="0">
                <a:latin typeface="Times New Roman" pitchFamily="18" charset="0"/>
                <a:cs typeface="Times New Roman" pitchFamily="18" charset="0"/>
              </a:rPr>
              <a:t> server can be established using either the </a:t>
            </a:r>
            <a:r>
              <a:rPr lang="en-US" sz="8800" dirty="0" err="1">
                <a:latin typeface="Times New Roman" pitchFamily="18" charset="0"/>
                <a:cs typeface="Times New Roman" pitchFamily="18" charset="0"/>
              </a:rPr>
              <a:t>mysql.connector.connect</a:t>
            </a:r>
            <a:r>
              <a:rPr lang="en-US" sz="8800" dirty="0">
                <a:latin typeface="Times New Roman" pitchFamily="18" charset="0"/>
                <a:cs typeface="Times New Roman" pitchFamily="18" charset="0"/>
              </a:rPr>
              <a:t>() function or the </a:t>
            </a:r>
            <a:r>
              <a:rPr lang="en-US" sz="8800" dirty="0" err="1">
                <a:latin typeface="Times New Roman" pitchFamily="18" charset="0"/>
                <a:cs typeface="Times New Roman" pitchFamily="18" charset="0"/>
              </a:rPr>
              <a:t>mysql.connector.MySQLConnection</a:t>
            </a:r>
            <a:r>
              <a:rPr lang="en-US" sz="8800" dirty="0">
                <a:latin typeface="Times New Roman" pitchFamily="18" charset="0"/>
                <a:cs typeface="Times New Roman" pitchFamily="18" charset="0"/>
              </a:rPr>
              <a:t>() class</a:t>
            </a:r>
          </a:p>
          <a:p>
            <a:pPr lvl="2" algn="just">
              <a:buFont typeface="Courier New" pitchFamily="49" charset="0"/>
              <a:buChar char="o"/>
            </a:pPr>
            <a:r>
              <a:rPr lang="en-US" sz="8800" dirty="0">
                <a:latin typeface="Times New Roman" pitchFamily="18" charset="0"/>
                <a:cs typeface="Times New Roman" pitchFamily="18" charset="0"/>
              </a:rPr>
              <a:t>If a connection is established with the data source, then a Connection Object is returned and saved into </a:t>
            </a:r>
            <a:r>
              <a:rPr lang="en-US" sz="8800" b="1" dirty="0">
                <a:latin typeface="Times New Roman" pitchFamily="18" charset="0"/>
                <a:cs typeface="Times New Roman" pitchFamily="18" charset="0"/>
              </a:rPr>
              <a:t>db</a:t>
            </a:r>
            <a:r>
              <a:rPr lang="en-US" sz="8800" dirty="0">
                <a:latin typeface="Times New Roman" pitchFamily="18" charset="0"/>
                <a:cs typeface="Times New Roman" pitchFamily="18" charset="0"/>
              </a:rPr>
              <a:t> for further use, otherwise </a:t>
            </a:r>
            <a:r>
              <a:rPr lang="en-US" sz="8800" b="1" dirty="0">
                <a:latin typeface="Times New Roman" pitchFamily="18" charset="0"/>
                <a:cs typeface="Times New Roman" pitchFamily="18" charset="0"/>
              </a:rPr>
              <a:t>db</a:t>
            </a:r>
            <a:r>
              <a:rPr lang="en-US" sz="8800" dirty="0">
                <a:latin typeface="Times New Roman" pitchFamily="18" charset="0"/>
                <a:cs typeface="Times New Roman" pitchFamily="18" charset="0"/>
              </a:rPr>
              <a:t> is set to None.</a:t>
            </a:r>
            <a:endParaRPr lang="en-US" sz="8400" dirty="0">
              <a:latin typeface="Times New Roman" pitchFamily="18" charset="0"/>
              <a:cs typeface="Times New Roman" pitchFamily="18" charset="0"/>
            </a:endParaRPr>
          </a:p>
          <a:p>
            <a:pPr lvl="2" algn="just">
              <a:buFont typeface="Courier New" pitchFamily="49" charset="0"/>
              <a:buChar char="o"/>
            </a:pPr>
            <a:r>
              <a:rPr lang="en-US" sz="8400" b="1" dirty="0">
                <a:latin typeface="Times New Roman" pitchFamily="18" charset="0"/>
                <a:cs typeface="Times New Roman" pitchFamily="18" charset="0"/>
              </a:rPr>
              <a:t>db</a:t>
            </a:r>
            <a:r>
              <a:rPr lang="en-US" sz="8400" dirty="0">
                <a:latin typeface="Times New Roman" pitchFamily="18" charset="0"/>
                <a:cs typeface="Times New Roman" pitchFamily="18" charset="0"/>
              </a:rPr>
              <a:t> object is used to create a </a:t>
            </a:r>
            <a:r>
              <a:rPr lang="en-US" sz="8400" b="1" dirty="0">
                <a:latin typeface="Times New Roman" pitchFamily="18" charset="0"/>
                <a:cs typeface="Times New Roman" pitchFamily="18" charset="0"/>
              </a:rPr>
              <a:t>cursor</a:t>
            </a:r>
            <a:r>
              <a:rPr lang="en-US" sz="8400" dirty="0">
                <a:latin typeface="Times New Roman" pitchFamily="18" charset="0"/>
                <a:cs typeface="Times New Roman" pitchFamily="18" charset="0"/>
              </a:rPr>
              <a:t> object, which in turn is used to execute SQL queries</a:t>
            </a:r>
          </a:p>
          <a:p>
            <a:pPr lvl="2" algn="just">
              <a:buFont typeface="Courier New" pitchFamily="49" charset="0"/>
              <a:buChar char="o"/>
            </a:pPr>
            <a:r>
              <a:rPr lang="en-US" sz="8400" dirty="0">
                <a:latin typeface="Times New Roman" pitchFamily="18" charset="0"/>
                <a:cs typeface="Times New Roman" pitchFamily="18" charset="0"/>
              </a:rPr>
              <a:t>Finally, before coming out, it ensures that database connection is closed and resources are released.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Few Connection Arguments for Connector/Python</a:t>
            </a:r>
            <a:endParaRPr lang="en-US" sz="2800" dirty="0">
              <a:latin typeface="Times New Roman" pitchFamily="18" charset="0"/>
              <a:cs typeface="Times New Roman" pitchFamily="18" charset="0"/>
            </a:endParaRPr>
          </a:p>
        </p:txBody>
      </p:sp>
      <p:pic>
        <p:nvPicPr>
          <p:cNvPr id="1028" name="Picture 4"/>
          <p:cNvPicPr>
            <a:picLocks noGrp="1" noChangeAspect="1" noChangeArrowheads="1"/>
          </p:cNvPicPr>
          <p:nvPr>
            <p:ph idx="1"/>
          </p:nvPr>
        </p:nvPicPr>
        <p:blipFill>
          <a:blip r:embed="rId3" cstate="print"/>
          <a:srcRect/>
          <a:stretch>
            <a:fillRect/>
          </a:stretch>
        </p:blipFill>
        <p:spPr bwMode="auto">
          <a:xfrm>
            <a:off x="457200" y="1143001"/>
            <a:ext cx="8229600" cy="2819400"/>
          </a:xfrm>
          <a:prstGeom prst="rect">
            <a:avLst/>
          </a:prstGeom>
          <a:noFill/>
          <a:ln w="9525">
            <a:noFill/>
            <a:miter lim="800000"/>
            <a:headEnd/>
            <a:tailEnd/>
          </a:ln>
        </p:spPr>
      </p:pic>
      <p:sp>
        <p:nvSpPr>
          <p:cNvPr id="9" name="TextBox 8"/>
          <p:cNvSpPr txBox="1"/>
          <p:nvPr/>
        </p:nvSpPr>
        <p:spPr>
          <a:xfrm>
            <a:off x="0" y="4191000"/>
            <a:ext cx="8763000" cy="1631216"/>
          </a:xfrm>
          <a:prstGeom prst="rect">
            <a:avLst/>
          </a:prstGeom>
          <a:noFill/>
        </p:spPr>
        <p:txBody>
          <a:bodyPr wrap="square" rtlCol="0">
            <a:spAutoFit/>
          </a:bodyPr>
          <a:lstStyle/>
          <a:p>
            <a:pPr lvl="1">
              <a:buNone/>
            </a:pPr>
            <a:r>
              <a:rPr lang="en-US" sz="2000" dirty="0">
                <a:latin typeface="Times New Roman" pitchFamily="18" charset="0"/>
                <a:cs typeface="Times New Roman" pitchFamily="18" charset="0"/>
              </a:rPr>
              <a:t>For other arguments refer below link:</a:t>
            </a:r>
          </a:p>
          <a:p>
            <a:pPr lvl="1">
              <a:buNone/>
            </a:pPr>
            <a:endParaRPr lang="en-US" sz="2000" dirty="0">
              <a:latin typeface="Times New Roman" pitchFamily="18" charset="0"/>
              <a:cs typeface="Times New Roman" pitchFamily="18" charset="0"/>
              <a:hlinkClick r:id="rId4"/>
            </a:endParaRPr>
          </a:p>
          <a:p>
            <a:pPr lvl="1">
              <a:buNone/>
            </a:pPr>
            <a:r>
              <a:rPr lang="en-US" sz="2000" dirty="0">
                <a:hlinkClick r:id="rId4"/>
              </a:rPr>
              <a:t>https://dev.mysql.com/doc/connector-python/en/connector-python-connectargs.html</a:t>
            </a:r>
            <a:endParaRPr lang="en-US" sz="2000" b="1" dirty="0">
              <a:latin typeface="Times New Roman" pitchFamily="18" charset="0"/>
              <a:cs typeface="Times New Roman" pitchFamily="18" charset="0"/>
            </a:endParaRP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latin typeface="Times New Roman" pitchFamily="18" charset="0"/>
                <a:cs typeface="Times New Roman" pitchFamily="18" charset="0"/>
              </a:rPr>
              <a:t>Connection methods</a:t>
            </a:r>
            <a:br>
              <a:rPr lang="en-US" dirty="0"/>
            </a:br>
            <a:endParaRPr lang="en-US" dirty="0"/>
          </a:p>
        </p:txBody>
      </p:sp>
      <p:sp>
        <p:nvSpPr>
          <p:cNvPr id="3" name="Content Placeholder 2"/>
          <p:cNvSpPr>
            <a:spLocks noGrp="1"/>
          </p:cNvSpPr>
          <p:nvPr>
            <p:ph idx="1"/>
          </p:nvPr>
        </p:nvSpPr>
        <p:spPr>
          <a:xfrm>
            <a:off x="457200" y="914400"/>
            <a:ext cx="8229600" cy="5211763"/>
          </a:xfrm>
        </p:spPr>
        <p:txBody>
          <a:bodyPr>
            <a:normAutofit fontScale="25000" lnSpcReduction="20000"/>
          </a:bodyPr>
          <a:lstStyle/>
          <a:p>
            <a:pPr>
              <a:buNone/>
            </a:pPr>
            <a:r>
              <a:rPr lang="en-US" dirty="0"/>
              <a:t>   </a:t>
            </a:r>
          </a:p>
          <a:p>
            <a:pPr>
              <a:buNone/>
            </a:pPr>
            <a:r>
              <a:rPr lang="en-US" sz="8000" dirty="0">
                <a:latin typeface="Times New Roman" pitchFamily="18" charset="0"/>
                <a:cs typeface="Times New Roman" pitchFamily="18" charset="0"/>
              </a:rPr>
              <a:t>Connection objects should respond to the following methods.</a:t>
            </a:r>
          </a:p>
          <a:p>
            <a:pPr>
              <a:buNone/>
            </a:pPr>
            <a:endParaRPr lang="en-US" sz="8000" dirty="0">
              <a:latin typeface="Times New Roman" pitchFamily="18" charset="0"/>
              <a:cs typeface="Times New Roman" pitchFamily="18" charset="0"/>
            </a:endParaRPr>
          </a:p>
          <a:p>
            <a:r>
              <a:rPr lang="en-US" sz="8000" b="1" dirty="0">
                <a:latin typeface="Times New Roman" pitchFamily="18" charset="0"/>
                <a:cs typeface="Times New Roman" pitchFamily="18" charset="0"/>
              </a:rPr>
              <a:t> .close() </a:t>
            </a:r>
            <a:r>
              <a:rPr lang="en-US" sz="8000" dirty="0">
                <a:latin typeface="Times New Roman" pitchFamily="18" charset="0"/>
                <a:cs typeface="Times New Roman" pitchFamily="18" charset="0"/>
              </a:rPr>
              <a:t>Close the connection now (rather than whenever .__del__() is called).</a:t>
            </a:r>
          </a:p>
          <a:p>
            <a:pPr fontAlgn="base"/>
            <a:r>
              <a:rPr lang="en-US" sz="8000" dirty="0">
                <a:latin typeface="Times New Roman" pitchFamily="18" charset="0"/>
                <a:cs typeface="Times New Roman" pitchFamily="18" charset="0"/>
              </a:rPr>
              <a:t>.</a:t>
            </a:r>
            <a:r>
              <a:rPr lang="en-US" sz="8000" b="1" dirty="0">
                <a:latin typeface="Times New Roman" pitchFamily="18" charset="0"/>
                <a:cs typeface="Times New Roman" pitchFamily="18" charset="0"/>
              </a:rPr>
              <a:t>commit() </a:t>
            </a:r>
            <a:r>
              <a:rPr lang="en-US" sz="8000" dirty="0">
                <a:latin typeface="Times New Roman" pitchFamily="18" charset="0"/>
                <a:cs typeface="Times New Roman" pitchFamily="18" charset="0"/>
              </a:rPr>
              <a:t>Commit any pending transaction to the database. Note that if the database supports an auto-commit feature, this must be initially off. An interface method may be provided to turn it back on. Database modules that do not support transactions should implement this method with void functionality.</a:t>
            </a:r>
          </a:p>
          <a:p>
            <a:pPr fontAlgn="base">
              <a:buNone/>
            </a:pPr>
            <a:r>
              <a:rPr lang="en-US" sz="9600" dirty="0">
                <a:solidFill>
                  <a:srgbClr val="FF0000"/>
                </a:solidFill>
                <a:latin typeface="Times New Roman" pitchFamily="18" charset="0"/>
                <a:cs typeface="Times New Roman" pitchFamily="18" charset="0"/>
              </a:rPr>
              <a:t>     </a:t>
            </a:r>
            <a:r>
              <a:rPr lang="en-US" sz="8000" b="1" dirty="0">
                <a:solidFill>
                  <a:srgbClr val="FF0000"/>
                </a:solidFill>
                <a:latin typeface="Times New Roman" pitchFamily="18" charset="0"/>
                <a:cs typeface="Times New Roman" pitchFamily="18" charset="0"/>
              </a:rPr>
              <a:t>Note: </a:t>
            </a:r>
            <a:r>
              <a:rPr lang="en-US" sz="8000" dirty="0" err="1">
                <a:solidFill>
                  <a:srgbClr val="FF0000"/>
                </a:solidFill>
                <a:latin typeface="Times New Roman" pitchFamily="18" charset="0"/>
                <a:cs typeface="Times New Roman" pitchFamily="18" charset="0"/>
              </a:rPr>
              <a:t>Autocommit</a:t>
            </a:r>
            <a:r>
              <a:rPr lang="en-US" sz="8000" dirty="0">
                <a:solidFill>
                  <a:srgbClr val="FF0000"/>
                </a:solidFill>
                <a:latin typeface="Times New Roman" pitchFamily="18" charset="0"/>
                <a:cs typeface="Times New Roman" pitchFamily="18" charset="0"/>
              </a:rPr>
              <a:t> is disabled by default when connecting through Connector/Python. This can be enabled using the </a:t>
            </a:r>
            <a:r>
              <a:rPr lang="en-US" sz="8000" dirty="0" err="1">
                <a:solidFill>
                  <a:srgbClr val="FF0000"/>
                </a:solidFill>
                <a:latin typeface="Times New Roman" pitchFamily="18" charset="0"/>
                <a:cs typeface="Times New Roman" pitchFamily="18" charset="0"/>
              </a:rPr>
              <a:t>autocommit</a:t>
            </a:r>
            <a:r>
              <a:rPr lang="en-US" sz="8000" dirty="0">
                <a:solidFill>
                  <a:srgbClr val="FF0000"/>
                </a:solidFill>
                <a:latin typeface="Times New Roman" pitchFamily="18" charset="0"/>
                <a:cs typeface="Times New Roman" pitchFamily="18" charset="0"/>
              </a:rPr>
              <a:t> connection parameter.</a:t>
            </a:r>
          </a:p>
          <a:p>
            <a:pPr fontAlgn="base"/>
            <a:r>
              <a:rPr lang="en-US" sz="8000" dirty="0">
                <a:latin typeface="Times New Roman" pitchFamily="18" charset="0"/>
                <a:cs typeface="Times New Roman" pitchFamily="18" charset="0"/>
              </a:rPr>
              <a:t>.</a:t>
            </a:r>
            <a:r>
              <a:rPr lang="en-US" sz="8000" b="1" dirty="0">
                <a:latin typeface="Times New Roman" pitchFamily="18" charset="0"/>
                <a:cs typeface="Times New Roman" pitchFamily="18" charset="0"/>
              </a:rPr>
              <a:t>rollback()</a:t>
            </a:r>
            <a:r>
              <a:rPr lang="en-US" sz="8000" dirty="0">
                <a:latin typeface="Times New Roman" pitchFamily="18" charset="0"/>
                <a:cs typeface="Times New Roman" pitchFamily="18" charset="0"/>
              </a:rPr>
              <a:t>This method is optional since not all databases provide transaction support. In case a database does provide transactions this method causes the database to roll back to the start of any pending transaction. Closing a connection without committing the changes first will cause an implicit rollback to be performed.</a:t>
            </a:r>
          </a:p>
          <a:p>
            <a:pPr fontAlgn="base"/>
            <a:r>
              <a:rPr lang="en-US" sz="8000" dirty="0">
                <a:latin typeface="Times New Roman" pitchFamily="18" charset="0"/>
                <a:cs typeface="Times New Roman" pitchFamily="18" charset="0"/>
              </a:rPr>
              <a:t>.</a:t>
            </a:r>
            <a:r>
              <a:rPr lang="en-US" sz="8000" b="1" dirty="0">
                <a:latin typeface="Times New Roman" pitchFamily="18" charset="0"/>
                <a:cs typeface="Times New Roman" pitchFamily="18" charset="0"/>
              </a:rPr>
              <a:t>cursor()</a:t>
            </a:r>
            <a:r>
              <a:rPr lang="en-US" sz="8000" dirty="0">
                <a:latin typeface="Times New Roman" pitchFamily="18" charset="0"/>
                <a:cs typeface="Times New Roman" pitchFamily="18" charset="0"/>
              </a:rPr>
              <a:t>Return a new Cursor Object using the connection. If the database does not provide a direct cursor concept, the module will have to emulate cursors using other means to the extent needed by this specification. </a:t>
            </a:r>
          </a:p>
          <a:p>
            <a:pPr fontAlgn="base"/>
            <a:endParaRPr lang="en-US" sz="8000" dirty="0">
              <a:latin typeface="Times New Roman" pitchFamily="18" charset="0"/>
              <a:cs typeface="Times New Roman" pitchFamily="18" charset="0"/>
            </a:endParaRPr>
          </a:p>
          <a:p>
            <a:pPr>
              <a:buNone/>
            </a:pPr>
            <a:endParaRPr lang="en-US" dirty="0"/>
          </a:p>
          <a:p>
            <a:pPr>
              <a:buNone/>
            </a:pP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Step-3 &amp; 4</a:t>
            </a:r>
            <a:br>
              <a:rPr lang="en-US" dirty="0"/>
            </a:br>
            <a:endParaRPr lang="en-US" dirty="0"/>
          </a:p>
        </p:txBody>
      </p:sp>
      <p:sp>
        <p:nvSpPr>
          <p:cNvPr id="3" name="Content Placeholder 2"/>
          <p:cNvSpPr>
            <a:spLocks noGrp="1"/>
          </p:cNvSpPr>
          <p:nvPr>
            <p:ph idx="1"/>
          </p:nvPr>
        </p:nvSpPr>
        <p:spPr/>
        <p:txBody>
          <a:bodyPr>
            <a:noAutofit/>
          </a:bodyPr>
          <a:lstStyle/>
          <a:p>
            <a:r>
              <a:rPr lang="en-US" sz="2200" b="1" dirty="0">
                <a:latin typeface="Times New Roman" pitchFamily="18" charset="0"/>
                <a:cs typeface="Times New Roman" pitchFamily="18" charset="0"/>
              </a:rPr>
              <a:t>Database connection </a:t>
            </a:r>
            <a:r>
              <a:rPr lang="en-US" sz="2200" dirty="0">
                <a:latin typeface="Times New Roman" pitchFamily="18" charset="0"/>
                <a:cs typeface="Times New Roman" pitchFamily="18" charset="0"/>
              </a:rPr>
              <a:t>object uses cursor() to create a </a:t>
            </a:r>
            <a:r>
              <a:rPr lang="en-US" sz="2200" b="1" dirty="0">
                <a:latin typeface="Times New Roman" pitchFamily="18" charset="0"/>
                <a:cs typeface="Times New Roman" pitchFamily="18" charset="0"/>
              </a:rPr>
              <a:t>cursor</a:t>
            </a:r>
            <a:r>
              <a:rPr lang="en-US" sz="2200" dirty="0">
                <a:latin typeface="Times New Roman" pitchFamily="18" charset="0"/>
                <a:cs typeface="Times New Roman" pitchFamily="18" charset="0"/>
              </a:rPr>
              <a:t> object, which in turn is used to execute SQL queries. </a:t>
            </a:r>
          </a:p>
          <a:p>
            <a:pPr>
              <a:buNone/>
            </a:pPr>
            <a:r>
              <a:rPr lang="en-US" sz="2200" b="1" dirty="0">
                <a:latin typeface="Times New Roman" pitchFamily="18" charset="0"/>
                <a:cs typeface="Times New Roman" pitchFamily="18" charset="0"/>
              </a:rPr>
              <a:t>     Example:</a:t>
            </a:r>
          </a:p>
          <a:p>
            <a:pPr>
              <a:buNone/>
            </a:pPr>
            <a:r>
              <a:rPr lang="en-US" sz="2100" dirty="0">
                <a:latin typeface="Times New Roman" pitchFamily="18" charset="0"/>
                <a:cs typeface="Times New Roman" pitchFamily="18" charset="0"/>
              </a:rPr>
              <a:t>       import mysql.connector</a:t>
            </a:r>
          </a:p>
          <a:p>
            <a:pPr>
              <a:buNone/>
            </a:pPr>
            <a:r>
              <a:rPr lang="en-US" sz="2100" dirty="0">
                <a:latin typeface="Times New Roman" pitchFamily="18" charset="0"/>
                <a:cs typeface="Times New Roman" pitchFamily="18" charset="0"/>
              </a:rPr>
              <a:t>       db = mysql.connector.connect(</a:t>
            </a:r>
            <a:br>
              <a:rPr lang="en-US" sz="2100" dirty="0">
                <a:latin typeface="Times New Roman" pitchFamily="18" charset="0"/>
                <a:cs typeface="Times New Roman" pitchFamily="18" charset="0"/>
              </a:rPr>
            </a:br>
            <a:r>
              <a:rPr lang="en-US" sz="2100" dirty="0">
                <a:latin typeface="Times New Roman" pitchFamily="18" charset="0"/>
                <a:cs typeface="Times New Roman" pitchFamily="18" charset="0"/>
              </a:rPr>
              <a:t>  host="localhost",</a:t>
            </a:r>
            <a:br>
              <a:rPr lang="en-US" sz="2100" dirty="0">
                <a:latin typeface="Times New Roman" pitchFamily="18" charset="0"/>
                <a:cs typeface="Times New Roman" pitchFamily="18" charset="0"/>
              </a:rPr>
            </a:br>
            <a:r>
              <a:rPr lang="en-US" sz="2100" dirty="0">
                <a:latin typeface="Times New Roman" pitchFamily="18" charset="0"/>
                <a:cs typeface="Times New Roman" pitchFamily="18" charset="0"/>
              </a:rPr>
              <a:t>  user="</a:t>
            </a:r>
            <a:r>
              <a:rPr lang="en-US" sz="2100" i="1" dirty="0">
                <a:latin typeface="Times New Roman" pitchFamily="18" charset="0"/>
                <a:cs typeface="Times New Roman" pitchFamily="18" charset="0"/>
              </a:rPr>
              <a:t>yourusername</a:t>
            </a:r>
            <a:r>
              <a:rPr lang="en-US" sz="2100" dirty="0">
                <a:latin typeface="Times New Roman" pitchFamily="18" charset="0"/>
                <a:cs typeface="Times New Roman" pitchFamily="18" charset="0"/>
              </a:rPr>
              <a:t>",</a:t>
            </a:r>
            <a:br>
              <a:rPr lang="en-US" sz="2100" dirty="0">
                <a:latin typeface="Times New Roman" pitchFamily="18" charset="0"/>
                <a:cs typeface="Times New Roman" pitchFamily="18" charset="0"/>
              </a:rPr>
            </a:br>
            <a:r>
              <a:rPr lang="en-US" sz="2100" dirty="0">
                <a:latin typeface="Times New Roman" pitchFamily="18" charset="0"/>
                <a:cs typeface="Times New Roman" pitchFamily="18" charset="0"/>
              </a:rPr>
              <a:t>  passwd="</a:t>
            </a:r>
            <a:r>
              <a:rPr lang="en-US" sz="2100" i="1" dirty="0">
                <a:latin typeface="Times New Roman" pitchFamily="18" charset="0"/>
                <a:cs typeface="Times New Roman" pitchFamily="18" charset="0"/>
              </a:rPr>
              <a:t>yourpassword</a:t>
            </a:r>
            <a:r>
              <a:rPr lang="en-US" sz="2100" dirty="0">
                <a:latin typeface="Times New Roman" pitchFamily="18" charset="0"/>
                <a:cs typeface="Times New Roman" pitchFamily="18" charset="0"/>
              </a:rPr>
              <a:t>",</a:t>
            </a:r>
            <a:br>
              <a:rPr lang="en-US" sz="2100" dirty="0">
                <a:latin typeface="Times New Roman" pitchFamily="18" charset="0"/>
                <a:cs typeface="Times New Roman" pitchFamily="18" charset="0"/>
              </a:rPr>
            </a:br>
            <a:r>
              <a:rPr lang="en-US" sz="2100" dirty="0">
                <a:latin typeface="Times New Roman" pitchFamily="18" charset="0"/>
                <a:cs typeface="Times New Roman" pitchFamily="18" charset="0"/>
              </a:rPr>
              <a:t>  database="mydatabase"</a:t>
            </a:r>
            <a:br>
              <a:rPr lang="en-US" sz="2100" dirty="0">
                <a:latin typeface="Times New Roman" pitchFamily="18" charset="0"/>
                <a:cs typeface="Times New Roman" pitchFamily="18" charset="0"/>
              </a:rPr>
            </a:br>
            <a:r>
              <a:rPr lang="en-US" sz="2100" dirty="0">
                <a:latin typeface="Times New Roman" pitchFamily="18" charset="0"/>
                <a:cs typeface="Times New Roman" pitchFamily="18" charset="0"/>
              </a:rPr>
              <a:t>)</a:t>
            </a:r>
          </a:p>
          <a:p>
            <a:pPr>
              <a:buNone/>
            </a:pPr>
            <a:r>
              <a:rPr lang="en-US" sz="2100" dirty="0">
                <a:latin typeface="Times New Roman" pitchFamily="18" charset="0"/>
                <a:cs typeface="Times New Roman" pitchFamily="18" charset="0"/>
              </a:rPr>
              <a:t>      mycursor = db.cursor()</a:t>
            </a:r>
            <a:br>
              <a:rPr lang="en-US" sz="2100" dirty="0">
                <a:latin typeface="Times New Roman" pitchFamily="18" charset="0"/>
                <a:cs typeface="Times New Roman" pitchFamily="18" charset="0"/>
              </a:rPr>
            </a:br>
            <a:r>
              <a:rPr lang="en-US" sz="2100" dirty="0">
                <a:latin typeface="Times New Roman" pitchFamily="18" charset="0"/>
                <a:cs typeface="Times New Roman" pitchFamily="18" charset="0"/>
              </a:rPr>
              <a:t> mycursor.execute("CREATE TABLE customers (name VARCHAR(255), address VARCHAR(255))")</a:t>
            </a:r>
            <a:br>
              <a:rPr lang="en-US" sz="2100" dirty="0">
                <a:latin typeface="Times New Roman" pitchFamily="18" charset="0"/>
                <a:cs typeface="Times New Roman" pitchFamily="18" charset="0"/>
              </a:rPr>
            </a:b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u="sng" dirty="0">
                <a:latin typeface="Times New Roman" pitchFamily="18" charset="0"/>
                <a:cs typeface="Times New Roman" pitchFamily="18" charset="0"/>
              </a:rPr>
              <a:t>Cursor Object methods</a:t>
            </a:r>
          </a:p>
        </p:txBody>
      </p:sp>
      <p:sp>
        <p:nvSpPr>
          <p:cNvPr id="3" name="Content Placeholder 2"/>
          <p:cNvSpPr>
            <a:spLocks noGrp="1"/>
          </p:cNvSpPr>
          <p:nvPr>
            <p:ph idx="1"/>
          </p:nvPr>
        </p:nvSpPr>
        <p:spPr>
          <a:xfrm>
            <a:off x="457200" y="838200"/>
            <a:ext cx="8229600" cy="5638800"/>
          </a:xfrm>
        </p:spPr>
        <p:txBody>
          <a:bodyPr>
            <a:normAutofit fontScale="25000" lnSpcReduction="20000"/>
          </a:bodyPr>
          <a:lstStyle/>
          <a:p>
            <a:pPr fontAlgn="base"/>
            <a:endParaRPr lang="en-US" sz="7200" b="1" dirty="0"/>
          </a:p>
          <a:p>
            <a:pPr fontAlgn="base"/>
            <a:r>
              <a:rPr lang="en-US" sz="8000" b="1" dirty="0">
                <a:latin typeface="Times New Roman" pitchFamily="18" charset="0"/>
                <a:cs typeface="Times New Roman" pitchFamily="18" charset="0"/>
              </a:rPr>
              <a:t>.close()</a:t>
            </a:r>
            <a:r>
              <a:rPr lang="en-US" sz="8000" dirty="0">
                <a:latin typeface="Times New Roman" pitchFamily="18" charset="0"/>
                <a:cs typeface="Times New Roman" pitchFamily="18" charset="0"/>
              </a:rPr>
              <a:t>:Close the cursor now (rather than whenever __del__ is called).The cursor will be unusable from this point forward; an Error (or subclass) exception will be raised if any operation is attempted with the cursor.</a:t>
            </a:r>
          </a:p>
          <a:p>
            <a:r>
              <a:rPr lang="en-US" sz="8000" b="1" dirty="0">
                <a:latin typeface="Times New Roman" pitchFamily="18" charset="0"/>
                <a:cs typeface="Times New Roman" pitchFamily="18" charset="0"/>
              </a:rPr>
              <a:t>.execute(</a:t>
            </a:r>
            <a:r>
              <a:rPr lang="en-US" sz="8000" b="1" i="1" dirty="0">
                <a:latin typeface="Times New Roman" pitchFamily="18" charset="0"/>
                <a:cs typeface="Times New Roman" pitchFamily="18" charset="0"/>
              </a:rPr>
              <a:t>operation</a:t>
            </a:r>
            <a:r>
              <a:rPr lang="en-US" sz="8000" b="1" dirty="0">
                <a:latin typeface="Times New Roman" pitchFamily="18" charset="0"/>
                <a:cs typeface="Times New Roman" pitchFamily="18" charset="0"/>
              </a:rPr>
              <a:t> [, </a:t>
            </a:r>
            <a:r>
              <a:rPr lang="en-US" sz="8000" b="1" i="1" dirty="0">
                <a:latin typeface="Times New Roman" pitchFamily="18" charset="0"/>
                <a:cs typeface="Times New Roman" pitchFamily="18" charset="0"/>
              </a:rPr>
              <a:t>parameters</a:t>
            </a:r>
            <a:r>
              <a:rPr lang="en-US" sz="8000" b="1" dirty="0">
                <a:latin typeface="Times New Roman" pitchFamily="18" charset="0"/>
                <a:cs typeface="Times New Roman" pitchFamily="18" charset="0"/>
              </a:rPr>
              <a:t>])</a:t>
            </a:r>
            <a:r>
              <a:rPr lang="en-US" sz="8000" dirty="0">
                <a:latin typeface="Times New Roman" pitchFamily="18" charset="0"/>
                <a:cs typeface="Times New Roman" pitchFamily="18" charset="0"/>
              </a:rPr>
              <a:t>Prepare and execute a database operation (query or command).</a:t>
            </a:r>
          </a:p>
          <a:p>
            <a:r>
              <a:rPr lang="en-US" sz="8000" b="1" dirty="0">
                <a:latin typeface="Times New Roman" pitchFamily="18" charset="0"/>
                <a:cs typeface="Times New Roman" pitchFamily="18" charset="0"/>
              </a:rPr>
              <a:t>.executemany( </a:t>
            </a:r>
            <a:r>
              <a:rPr lang="en-US" sz="8000" b="1" i="1" dirty="0">
                <a:latin typeface="Times New Roman" pitchFamily="18" charset="0"/>
                <a:cs typeface="Times New Roman" pitchFamily="18" charset="0"/>
              </a:rPr>
              <a:t>operation</a:t>
            </a:r>
            <a:r>
              <a:rPr lang="en-US" sz="8000" b="1" dirty="0">
                <a:latin typeface="Times New Roman" pitchFamily="18" charset="0"/>
                <a:cs typeface="Times New Roman" pitchFamily="18" charset="0"/>
              </a:rPr>
              <a:t>, </a:t>
            </a:r>
            <a:r>
              <a:rPr lang="en-US" sz="8000" b="1" i="1" dirty="0">
                <a:latin typeface="Times New Roman" pitchFamily="18" charset="0"/>
                <a:cs typeface="Times New Roman" pitchFamily="18" charset="0"/>
              </a:rPr>
              <a:t>seq_of_parameters</a:t>
            </a:r>
            <a:r>
              <a:rPr lang="en-US" sz="8000" b="1" dirty="0">
                <a:latin typeface="Times New Roman" pitchFamily="18" charset="0"/>
                <a:cs typeface="Times New Roman" pitchFamily="18" charset="0"/>
              </a:rPr>
              <a:t> )</a:t>
            </a:r>
            <a:r>
              <a:rPr lang="en-US" sz="8000" dirty="0">
                <a:latin typeface="Times New Roman" pitchFamily="18" charset="0"/>
                <a:cs typeface="Times New Roman" pitchFamily="18" charset="0"/>
              </a:rPr>
              <a:t>Prepare a database operation (query or command) and then execute it against all parameter sequences or mappings found in the sequence </a:t>
            </a:r>
            <a:r>
              <a:rPr lang="en-US" sz="8000" i="1" dirty="0">
                <a:latin typeface="Times New Roman" pitchFamily="18" charset="0"/>
                <a:cs typeface="Times New Roman" pitchFamily="18" charset="0"/>
              </a:rPr>
              <a:t>seq_of_parameters</a:t>
            </a:r>
            <a:r>
              <a:rPr lang="en-US" sz="8000" dirty="0">
                <a:latin typeface="Times New Roman" pitchFamily="18" charset="0"/>
                <a:cs typeface="Times New Roman" pitchFamily="18" charset="0"/>
              </a:rPr>
              <a:t>.</a:t>
            </a:r>
          </a:p>
          <a:p>
            <a:pPr fontAlgn="base"/>
            <a:r>
              <a:rPr lang="en-US" sz="8000" b="1" dirty="0">
                <a:latin typeface="Times New Roman" pitchFamily="18" charset="0"/>
                <a:cs typeface="Times New Roman" pitchFamily="18" charset="0"/>
              </a:rPr>
              <a:t>.fetchone()</a:t>
            </a:r>
            <a:r>
              <a:rPr lang="en-US" sz="8000" dirty="0">
                <a:latin typeface="Times New Roman" pitchFamily="18" charset="0"/>
                <a:cs typeface="Times New Roman" pitchFamily="18" charset="0"/>
              </a:rPr>
              <a:t>Fetch the next row of a query result set, returning a single sequence, or None when no more data is available. An Error (or subclass) exception is raised if the previous call to .execute*() did not produce any result set or no call was issued yet.</a:t>
            </a:r>
          </a:p>
          <a:p>
            <a:pPr fontAlgn="base"/>
            <a:r>
              <a:rPr lang="en-US" sz="8000" b="1" dirty="0">
                <a:latin typeface="Times New Roman" pitchFamily="18" charset="0"/>
                <a:cs typeface="Times New Roman" pitchFamily="18" charset="0"/>
              </a:rPr>
              <a:t>.fetchmany([</a:t>
            </a:r>
            <a:r>
              <a:rPr lang="en-US" sz="8000" b="1" i="1" dirty="0">
                <a:latin typeface="Times New Roman" pitchFamily="18" charset="0"/>
                <a:cs typeface="Times New Roman" pitchFamily="18" charset="0"/>
              </a:rPr>
              <a:t>size=cursor.arraysize</a:t>
            </a:r>
            <a:r>
              <a:rPr lang="en-US" sz="8000" b="1" dirty="0">
                <a:latin typeface="Times New Roman" pitchFamily="18" charset="0"/>
                <a:cs typeface="Times New Roman" pitchFamily="18" charset="0"/>
              </a:rPr>
              <a:t>])</a:t>
            </a:r>
            <a:r>
              <a:rPr lang="en-US" sz="8000" dirty="0">
                <a:latin typeface="Times New Roman" pitchFamily="18" charset="0"/>
                <a:cs typeface="Times New Roman" pitchFamily="18" charset="0"/>
              </a:rPr>
              <a:t>Fetch the next set of rows of a query result, returning a sequence of sequences (e.g. a list of tuples). An empty sequence is returned when no more rows are available.</a:t>
            </a:r>
          </a:p>
          <a:p>
            <a:pPr fontAlgn="base"/>
            <a:r>
              <a:rPr lang="en-US" sz="8000" b="1" dirty="0">
                <a:latin typeface="Times New Roman" pitchFamily="18" charset="0"/>
                <a:cs typeface="Times New Roman" pitchFamily="18" charset="0"/>
              </a:rPr>
              <a:t>.fetchall()</a:t>
            </a:r>
            <a:r>
              <a:rPr lang="en-US" sz="8000" dirty="0">
                <a:latin typeface="Times New Roman" pitchFamily="18" charset="0"/>
                <a:cs typeface="Times New Roman" pitchFamily="18" charset="0"/>
              </a:rPr>
              <a:t>Fetch all (remaining) rows of a query result, returning them as a sequence of sequences (e.g. a list of tuples). Note that the cursor's arraysize attribute can affect the performance of this operation.</a:t>
            </a:r>
          </a:p>
          <a:p>
            <a:pPr fontAlgn="base"/>
            <a:r>
              <a:rPr lang="en-US" sz="8000" b="1" dirty="0">
                <a:latin typeface="Times New Roman" pitchFamily="18" charset="0"/>
                <a:cs typeface="Times New Roman" pitchFamily="18" charset="0"/>
              </a:rPr>
              <a:t>.arraysize</a:t>
            </a:r>
            <a:r>
              <a:rPr lang="en-US" sz="8000" dirty="0">
                <a:latin typeface="Times New Roman" pitchFamily="18" charset="0"/>
                <a:cs typeface="Times New Roman" pitchFamily="18" charset="0"/>
              </a:rPr>
              <a:t>This</a:t>
            </a:r>
            <a:r>
              <a:rPr lang="en-US" sz="8000" b="1" dirty="0">
                <a:latin typeface="Times New Roman" pitchFamily="18" charset="0"/>
                <a:cs typeface="Times New Roman" pitchFamily="18" charset="0"/>
              </a:rPr>
              <a:t> </a:t>
            </a:r>
            <a:r>
              <a:rPr lang="en-US" sz="8000" dirty="0">
                <a:latin typeface="Times New Roman" pitchFamily="18" charset="0"/>
                <a:cs typeface="Times New Roman" pitchFamily="18" charset="0"/>
              </a:rPr>
              <a:t>read/write attribute specifies the number of rows to fetch at a time with .fetchmany(). It defaults to 1 meaning to fetch a single row at a time.</a:t>
            </a:r>
          </a:p>
          <a:p>
            <a:pPr fontAlgn="base">
              <a:buNone/>
            </a:pPr>
            <a:endParaRPr lang="en-US" sz="8000" dirty="0">
              <a:latin typeface="Times New Roman" pitchFamily="18" charset="0"/>
              <a:cs typeface="Times New Roman" pitchFamily="18" charset="0"/>
            </a:endParaRPr>
          </a:p>
          <a:p>
            <a:pPr fontAlgn="base">
              <a:buNone/>
            </a:pPr>
            <a:endParaRPr lang="en-US" sz="8000" dirty="0">
              <a:latin typeface="Times New Roman" pitchFamily="18" charset="0"/>
              <a:cs typeface="Times New Roman" pitchFamily="18" charset="0"/>
            </a:endParaRPr>
          </a:p>
          <a:p>
            <a:pPr fontAlgn="base">
              <a:buNone/>
            </a:pPr>
            <a:endParaRPr lang="en-US" sz="7200" dirty="0"/>
          </a:p>
          <a:p>
            <a:endParaRPr lang="en-US" sz="7200"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Error Handling</a:t>
            </a:r>
            <a:br>
              <a:rPr lang="en-US" dirty="0"/>
            </a:br>
            <a:endParaRPr lang="en-US" dirty="0"/>
          </a:p>
        </p:txBody>
      </p:sp>
      <p:sp>
        <p:nvSpPr>
          <p:cNvPr id="8" name="TextBox 7"/>
          <p:cNvSpPr txBox="1"/>
          <p:nvPr/>
        </p:nvSpPr>
        <p:spPr>
          <a:xfrm>
            <a:off x="685800" y="1905000"/>
            <a:ext cx="8229600" cy="3908762"/>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mysql.connector.errors</a:t>
            </a:r>
            <a:r>
              <a:rPr lang="en-US" sz="2400" dirty="0">
                <a:latin typeface="Times New Roman" pitchFamily="18" charset="0"/>
                <a:cs typeface="Times New Roman" pitchFamily="18" charset="0"/>
              </a:rPr>
              <a:t> module defines exception classes for errors and warnings raised by </a:t>
            </a:r>
            <a:r>
              <a:rPr lang="en-US" sz="2400" dirty="0" err="1">
                <a:latin typeface="Times New Roman" pitchFamily="18" charset="0"/>
                <a:cs typeface="Times New Roman" pitchFamily="18" charset="0"/>
              </a:rPr>
              <a:t>MySQL</a:t>
            </a:r>
            <a:r>
              <a:rPr lang="en-US" sz="2400" dirty="0">
                <a:latin typeface="Times New Roman" pitchFamily="18" charset="0"/>
                <a:cs typeface="Times New Roman" pitchFamily="18" charset="0"/>
              </a:rPr>
              <a:t> Connector/Python.</a:t>
            </a:r>
          </a:p>
          <a:p>
            <a:pPr>
              <a:buFont typeface="Arial" pitchFamily="34" charset="0"/>
              <a:buChar char="•"/>
            </a:pPr>
            <a:r>
              <a:rPr lang="en-US" sz="2400" dirty="0">
                <a:latin typeface="Times New Roman" pitchFamily="18" charset="0"/>
                <a:cs typeface="Times New Roman" pitchFamily="18" charset="0"/>
              </a:rPr>
              <a:t> Most classes defined in this module are available when you import </a:t>
            </a:r>
            <a:r>
              <a:rPr lang="en-US" sz="2400" dirty="0" err="1">
                <a:latin typeface="Times New Roman" pitchFamily="18" charset="0"/>
                <a:cs typeface="Times New Roman" pitchFamily="18" charset="0"/>
              </a:rPr>
              <a:t>mysql.connector</a:t>
            </a:r>
            <a:r>
              <a:rPr lang="en-US" sz="2400" dirty="0">
                <a:latin typeface="Times New Roman" pitchFamily="18" charset="0"/>
                <a:cs typeface="Times New Roman" pitchFamily="18" charset="0"/>
              </a:rPr>
              <a:t>.</a:t>
            </a:r>
          </a:p>
          <a:p>
            <a:pPr>
              <a:buFont typeface="Arial" pitchFamily="34" charset="0"/>
              <a:buChar char="•"/>
            </a:pPr>
            <a:r>
              <a:rPr lang="en-US" sz="2400" b="1" dirty="0" err="1">
                <a:latin typeface="Times New Roman" pitchFamily="18" charset="0"/>
                <a:cs typeface="Times New Roman" pitchFamily="18" charset="0"/>
              </a:rPr>
              <a:t>mysql.connector.errors.Error</a:t>
            </a:r>
            <a:r>
              <a:rPr lang="en-US" sz="2400" dirty="0">
                <a:latin typeface="Times New Roman" pitchFamily="18" charset="0"/>
                <a:cs typeface="Times New Roman" pitchFamily="18" charset="0"/>
              </a:rPr>
              <a:t> exception is the base class for all other exceptions in the errors module. It can be used to catch all errors in a single except statement.</a:t>
            </a:r>
          </a:p>
          <a:p>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
        <p:nvSpPr>
          <p:cNvPr id="9" name="Content Placeholder 8"/>
          <p:cNvSpPr>
            <a:spLocks noGrp="1"/>
          </p:cNvSpPr>
          <p:nvPr>
            <p:ph idx="1"/>
          </p:nvPr>
        </p:nvSpPr>
        <p:spPr/>
        <p:txBody>
          <a:bodyPr>
            <a:normAutofit/>
          </a:bodyPr>
          <a:lstStyle/>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When an exception is thrown you have access to error code, SQLSTATE and error message in form of </a:t>
            </a:r>
            <a:r>
              <a:rPr lang="en-US" sz="2200" dirty="0" err="1">
                <a:latin typeface="Times New Roman" pitchFamily="18" charset="0"/>
                <a:cs typeface="Times New Roman" pitchFamily="18" charset="0"/>
              </a:rPr>
              <a:t>errno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sqlstate</a:t>
            </a:r>
            <a:r>
              <a:rPr lang="en-US" sz="2200" dirty="0">
                <a:latin typeface="Times New Roman" pitchFamily="18" charset="0"/>
                <a:cs typeface="Times New Roman" pitchFamily="18" charset="0"/>
              </a:rPr>
              <a:t> and </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 attributes of the exception object.</a:t>
            </a:r>
          </a:p>
          <a:p>
            <a:endParaRPr lang="en-US" sz="2200" dirty="0">
              <a:latin typeface="Times New Roman" pitchFamily="18" charset="0"/>
              <a:cs typeface="Times New Roman" pitchFamily="18" charset="0"/>
            </a:endParaRPr>
          </a:p>
          <a:p>
            <a:pPr lvl="2">
              <a:buNone/>
            </a:pP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332338C8A2874FB844EC405C061307" ma:contentTypeVersion="4" ma:contentTypeDescription="Create a new document." ma:contentTypeScope="" ma:versionID="e221d0351e4249dd48a4c887e49d094f">
  <xsd:schema xmlns:xsd="http://www.w3.org/2001/XMLSchema" xmlns:xs="http://www.w3.org/2001/XMLSchema" xmlns:p="http://schemas.microsoft.com/office/2006/metadata/properties" xmlns:ns2="2f749be3-e6cc-4b00-9c35-d742280f2751" targetNamespace="http://schemas.microsoft.com/office/2006/metadata/properties" ma:root="true" ma:fieldsID="2e1dc1b8ac76ffdb5c2e4eeb25ee6805" ns2:_="">
    <xsd:import namespace="2f749be3-e6cc-4b00-9c35-d742280f27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749be3-e6cc-4b00-9c35-d742280f27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8697B2-32A1-48AA-A029-395FBF2B1152}">
  <ds:schemaRefs>
    <ds:schemaRef ds:uri="http://schemas.microsoft.com/sharepoint/v3/contenttype/forms"/>
  </ds:schemaRefs>
</ds:datastoreItem>
</file>

<file path=customXml/itemProps2.xml><?xml version="1.0" encoding="utf-8"?>
<ds:datastoreItem xmlns:ds="http://schemas.openxmlformats.org/officeDocument/2006/customXml" ds:itemID="{4BE72F7F-CDF3-438C-BEC9-C80A8A06B4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749be3-e6cc-4b00-9c35-d742280f27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A28791-A13F-4A1F-8B71-265E464DDA7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2950</TotalTime>
  <Words>2016</Words>
  <Application>Microsoft Office PowerPoint</Application>
  <PresentationFormat>On-screen Show (4:3)</PresentationFormat>
  <Paragraphs>181</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vt:lpstr>
      <vt:lpstr>Calibri</vt:lpstr>
      <vt:lpstr>Courier New</vt:lpstr>
      <vt:lpstr>Times New Roman</vt:lpstr>
      <vt:lpstr>Wingdings</vt:lpstr>
      <vt:lpstr>Office Theme</vt:lpstr>
      <vt:lpstr>DataBase Connectivity</vt:lpstr>
      <vt:lpstr> Database Connection </vt:lpstr>
      <vt:lpstr>MySQL Python connector &amp; its installation</vt:lpstr>
      <vt:lpstr>Step-1 &amp; 2</vt:lpstr>
      <vt:lpstr>Few Connection Arguments for Connector/Python</vt:lpstr>
      <vt:lpstr>Connection methods </vt:lpstr>
      <vt:lpstr>Step-3 &amp; 4 </vt:lpstr>
      <vt:lpstr>Cursor Object methods</vt:lpstr>
      <vt:lpstr> Error Handling </vt:lpstr>
      <vt:lpstr>What is errno, sqlstate and msg descriptor</vt:lpstr>
      <vt:lpstr>PowerPoint Presentation</vt:lpstr>
      <vt:lpstr>Hierarchy of the exception classes:</vt:lpstr>
      <vt:lpstr>Figure shows hierarchy of the exception classes</vt:lpstr>
      <vt:lpstr>Transaction in a Database</vt:lpstr>
      <vt:lpstr>ACID Properties of Transaction</vt:lpstr>
      <vt:lpstr>Transaction Processing</vt:lpstr>
      <vt:lpstr>Methods to manage MySQL database transactions in Python </vt:lpstr>
      <vt:lpstr>  Use Commit and Rollback to Manage MySQL Transactions in Python </vt:lpstr>
      <vt:lpstr>MySQL database transactions in Python </vt:lpstr>
      <vt:lpstr>Python example to manage MySQL transactions using commit and rollback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Connection</dc:title>
  <dc:creator>garima</dc:creator>
  <cp:lastModifiedBy>riyar761@gmail.com</cp:lastModifiedBy>
  <cp:revision>120</cp:revision>
  <dcterms:created xsi:type="dcterms:W3CDTF">2006-08-16T00:00:00Z</dcterms:created>
  <dcterms:modified xsi:type="dcterms:W3CDTF">2021-05-11T18:25:39Z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0x010100E8332338C8A2874FB844EC405C061307</vt:lpwstr>
  </property>
</Properties>
</file>