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f923048ea8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f923048ea8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f923048ea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f923048ea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923048ea8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923048ea8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f923048ea8_6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f923048ea8_6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f923048ea8_7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f923048ea8_7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f923048ea8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f923048ea8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f923048ea8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f923048ea8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f932d9c0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f932d9c0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f923048ea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f923048ea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f923048ea8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f923048ea8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oi.org/10.1016/j.jlamp.2021.100687"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747800" y="651250"/>
            <a:ext cx="5378400" cy="245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8000"/>
              <a:t>Halting Problem</a:t>
            </a:r>
            <a:endParaRPr sz="8000"/>
          </a:p>
        </p:txBody>
      </p:sp>
      <p:sp>
        <p:nvSpPr>
          <p:cNvPr id="278" name="Google Shape;278;p13"/>
          <p:cNvSpPr txBox="1"/>
          <p:nvPr>
            <p:ph idx="1" type="subTitle"/>
          </p:nvPr>
        </p:nvSpPr>
        <p:spPr>
          <a:xfrm>
            <a:off x="824000" y="3639125"/>
            <a:ext cx="4255500" cy="119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6</a:t>
            </a:r>
            <a:endParaRPr/>
          </a:p>
          <a:p>
            <a:pPr indent="0" lvl="0" marL="0" rtl="0" algn="l">
              <a:spcBef>
                <a:spcPts val="0"/>
              </a:spcBef>
              <a:spcAft>
                <a:spcPts val="0"/>
              </a:spcAft>
              <a:buNone/>
            </a:pPr>
            <a:r>
              <a:rPr lang="en"/>
              <a:t>Devansh Shah    -   	</a:t>
            </a:r>
            <a:r>
              <a:rPr lang="en"/>
              <a:t>1914078</a:t>
            </a:r>
            <a:endParaRPr/>
          </a:p>
          <a:p>
            <a:pPr indent="0" lvl="0" marL="0" rtl="0" algn="l">
              <a:spcBef>
                <a:spcPts val="0"/>
              </a:spcBef>
              <a:spcAft>
                <a:spcPts val="0"/>
              </a:spcAft>
              <a:buNone/>
            </a:pPr>
            <a:r>
              <a:rPr lang="en"/>
              <a:t>Kevin Joshi     	   -    	</a:t>
            </a:r>
            <a:r>
              <a:rPr lang="en"/>
              <a:t>1914092</a:t>
            </a:r>
            <a:endParaRPr/>
          </a:p>
          <a:p>
            <a:pPr indent="0" lvl="0" marL="0" rtl="0" algn="l">
              <a:spcBef>
                <a:spcPts val="0"/>
              </a:spcBef>
              <a:spcAft>
                <a:spcPts val="0"/>
              </a:spcAft>
              <a:buNone/>
            </a:pPr>
            <a:r>
              <a:rPr lang="en"/>
              <a:t>Kaushal Binjola  -	</a:t>
            </a:r>
            <a:r>
              <a:rPr lang="en"/>
              <a:t>1914094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References</a:t>
            </a:r>
            <a:endParaRPr sz="4000"/>
          </a:p>
        </p:txBody>
      </p:sp>
      <p:sp>
        <p:nvSpPr>
          <p:cNvPr id="382" name="Google Shape;382;p22"/>
          <p:cNvSpPr txBox="1"/>
          <p:nvPr>
            <p:ph idx="1" type="body"/>
          </p:nvPr>
        </p:nvSpPr>
        <p:spPr>
          <a:xfrm>
            <a:off x="1056750" y="1780375"/>
            <a:ext cx="7030500" cy="25416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Char char="●"/>
            </a:pPr>
            <a:r>
              <a:rPr lang="en">
                <a:solidFill>
                  <a:srgbClr val="000000"/>
                </a:solidFill>
                <a:latin typeface="Arial"/>
                <a:ea typeface="Arial"/>
                <a:cs typeface="Arial"/>
                <a:sym typeface="Arial"/>
              </a:rPr>
              <a:t>Salvador Lucas, The origins of the halting problem, Journal of Logical and Algebraic Methods in Programming, Volume 121, 2021, 100687, ISSN 2352-2208, </a:t>
            </a:r>
            <a:r>
              <a:rPr lang="en" u="sng">
                <a:solidFill>
                  <a:srgbClr val="000000"/>
                </a:solidFill>
                <a:latin typeface="Arial"/>
                <a:ea typeface="Arial"/>
                <a:cs typeface="Arial"/>
                <a:sym typeface="Arial"/>
                <a:hlinkClick r:id="rId3">
                  <a:extLst>
                    <a:ext uri="{A12FA001-AC4F-418D-AE19-62706E023703}">
                      <ahyp:hlinkClr val="tx"/>
                    </a:ext>
                  </a:extLst>
                </a:hlinkClick>
              </a:rPr>
              <a:t>https://doi.org/10.1016/j.jlamp.2021.100687</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highlight>
                  <a:srgbClr val="FFFFFF"/>
                </a:highlight>
                <a:latin typeface="Arial"/>
                <a:ea typeface="Arial"/>
                <a:cs typeface="Arial"/>
                <a:sym typeface="Arial"/>
              </a:rPr>
              <a:t>E.C.R.Hehner: Problems with the Halting Problem, COMPUTING2011 Symposium on 75 years of Turing Machine and Lambda-Calculus, Karlsruhe Germany, invited, 2011 October 20-21 Advances in Computer Science and Engineering v.10 n.1 p.31-60, 2013</a:t>
            </a:r>
            <a:endParaRPr>
              <a:solidFill>
                <a:srgbClr val="000000"/>
              </a:solidFill>
              <a:highlight>
                <a:srgbClr val="FFFFFF"/>
              </a:highlight>
              <a:latin typeface="Arial"/>
              <a:ea typeface="Arial"/>
              <a:cs typeface="Arial"/>
              <a:sym typeface="Arial"/>
            </a:endParaRPr>
          </a:p>
          <a:p>
            <a:pPr indent="0" lvl="0" marL="457200" rtl="0" algn="l">
              <a:spcBef>
                <a:spcPts val="0"/>
              </a:spcBef>
              <a:spcAft>
                <a:spcPts val="0"/>
              </a:spcAft>
              <a:buNone/>
            </a:pPr>
            <a:r>
              <a:t/>
            </a:r>
            <a:endParaRPr>
              <a:solidFill>
                <a:srgbClr val="000000"/>
              </a:solidFill>
              <a:highlight>
                <a:srgbClr val="FFFFFF"/>
              </a:highlight>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Nancy Lynch, Approximations to the Halting Problem, Mathematics Department, University of Southern California, Los Angeles, California 90007 Received January 27, 1973</a:t>
            </a:r>
            <a:endParaRPr>
              <a:solidFill>
                <a:srgbClr val="000000"/>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3"/>
          <p:cNvSpPr txBox="1"/>
          <p:nvPr>
            <p:ph type="title"/>
          </p:nvPr>
        </p:nvSpPr>
        <p:spPr>
          <a:xfrm>
            <a:off x="1388550" y="632250"/>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6000"/>
              <a:t>THANK YOU</a:t>
            </a:r>
            <a:endParaRPr sz="6000"/>
          </a:p>
        </p:txBody>
      </p:sp>
      <p:sp>
        <p:nvSpPr>
          <p:cNvPr id="388" name="Google Shape;388;p23"/>
          <p:cNvSpPr txBox="1"/>
          <p:nvPr>
            <p:ph idx="1" type="body"/>
          </p:nvPr>
        </p:nvSpPr>
        <p:spPr>
          <a:xfrm>
            <a:off x="1388550" y="2730100"/>
            <a:ext cx="6366900" cy="14868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sz="1600"/>
              <a:t>Devansh Shah    -   	1914078</a:t>
            </a:r>
            <a:endParaRPr sz="1600"/>
          </a:p>
          <a:p>
            <a:pPr indent="0" lvl="0" marL="0" rtl="0" algn="ctr">
              <a:lnSpc>
                <a:spcPct val="100000"/>
              </a:lnSpc>
              <a:spcBef>
                <a:spcPts val="0"/>
              </a:spcBef>
              <a:spcAft>
                <a:spcPts val="0"/>
              </a:spcAft>
              <a:buNone/>
            </a:pPr>
            <a:r>
              <a:rPr lang="en" sz="1600"/>
              <a:t>Kevin Joshi     	   -    	1914092</a:t>
            </a:r>
            <a:endParaRPr sz="1600"/>
          </a:p>
          <a:p>
            <a:pPr indent="0" lvl="0" marL="0" rtl="0" algn="ctr">
              <a:lnSpc>
                <a:spcPct val="100000"/>
              </a:lnSpc>
              <a:spcBef>
                <a:spcPts val="0"/>
              </a:spcBef>
              <a:spcAft>
                <a:spcPts val="0"/>
              </a:spcAft>
              <a:buNone/>
            </a:pPr>
            <a:r>
              <a:rPr lang="en" sz="1600"/>
              <a:t>Kaushal Binjola  -	1914094</a:t>
            </a:r>
            <a:endParaRPr sz="1600"/>
          </a:p>
          <a:p>
            <a:pPr indent="0" lvl="0" marL="0" rtl="0" algn="ctr">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nvSpPr>
        <p:spPr>
          <a:xfrm>
            <a:off x="1728150" y="187625"/>
            <a:ext cx="5687700" cy="513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b="1" lang="en" sz="2400">
                <a:solidFill>
                  <a:srgbClr val="505050"/>
                </a:solidFill>
                <a:latin typeface="Maven Pro"/>
                <a:ea typeface="Maven Pro"/>
                <a:cs typeface="Maven Pro"/>
                <a:sym typeface="Maven Pro"/>
              </a:rPr>
              <a:t>The origins of the halting problem</a:t>
            </a:r>
            <a:endParaRPr b="1" sz="2400">
              <a:solidFill>
                <a:srgbClr val="505050"/>
              </a:solidFill>
              <a:latin typeface="Maven Pro"/>
              <a:ea typeface="Maven Pro"/>
              <a:cs typeface="Maven Pro"/>
              <a:sym typeface="Maven Pro"/>
            </a:endParaRPr>
          </a:p>
          <a:p>
            <a:pPr indent="0" lvl="0" marL="0" rtl="0" algn="l">
              <a:spcBef>
                <a:spcPts val="1200"/>
              </a:spcBef>
              <a:spcAft>
                <a:spcPts val="0"/>
              </a:spcAft>
              <a:buNone/>
            </a:pPr>
            <a:r>
              <a:t/>
            </a:r>
            <a:endParaRPr/>
          </a:p>
        </p:txBody>
      </p:sp>
      <p:grpSp>
        <p:nvGrpSpPr>
          <p:cNvPr id="284" name="Google Shape;284;p14"/>
          <p:cNvGrpSpPr/>
          <p:nvPr/>
        </p:nvGrpSpPr>
        <p:grpSpPr>
          <a:xfrm>
            <a:off x="5678941" y="830225"/>
            <a:ext cx="2921578" cy="1863150"/>
            <a:chOff x="5632317" y="1189775"/>
            <a:chExt cx="3305700" cy="1863150"/>
          </a:xfrm>
        </p:grpSpPr>
        <p:sp>
          <p:nvSpPr>
            <p:cNvPr id="285" name="Google Shape;285;p14"/>
            <p:cNvSpPr/>
            <p:nvPr/>
          </p:nvSpPr>
          <p:spPr>
            <a:xfrm>
              <a:off x="5632317" y="1189775"/>
              <a:ext cx="33057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1958</a:t>
              </a:r>
              <a:br>
                <a:rPr lang="en">
                  <a:solidFill>
                    <a:srgbClr val="FFFFFF"/>
                  </a:solidFill>
                </a:rPr>
              </a:br>
              <a:r>
                <a:rPr lang="en">
                  <a:solidFill>
                    <a:srgbClr val="FFFFFF"/>
                  </a:solidFill>
                </a:rPr>
                <a:t>Martin’s Book</a:t>
              </a:r>
              <a:endParaRPr>
                <a:solidFill>
                  <a:srgbClr val="FFFFFF"/>
                </a:solidFill>
              </a:endParaRPr>
            </a:p>
          </p:txBody>
        </p:sp>
        <p:sp>
          <p:nvSpPr>
            <p:cNvPr id="286" name="Google Shape;286;p14"/>
            <p:cNvSpPr txBox="1"/>
            <p:nvPr/>
          </p:nvSpPr>
          <p:spPr>
            <a:xfrm>
              <a:off x="6017085" y="2067425"/>
              <a:ext cx="2536200" cy="98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Martin published his book in 1958, which defined as well as explained the Halting problem that is so profound and well known today. </a:t>
              </a:r>
              <a:endParaRPr sz="1200"/>
            </a:p>
          </p:txBody>
        </p:sp>
      </p:grpSp>
      <p:grpSp>
        <p:nvGrpSpPr>
          <p:cNvPr id="287" name="Google Shape;287;p14"/>
          <p:cNvGrpSpPr/>
          <p:nvPr/>
        </p:nvGrpSpPr>
        <p:grpSpPr>
          <a:xfrm>
            <a:off x="701100" y="830439"/>
            <a:ext cx="3134750" cy="1823436"/>
            <a:chOff x="0" y="1189989"/>
            <a:chExt cx="3546900" cy="1823436"/>
          </a:xfrm>
        </p:grpSpPr>
        <p:sp>
          <p:nvSpPr>
            <p:cNvPr id="288" name="Google Shape;288;p14"/>
            <p:cNvSpPr/>
            <p:nvPr/>
          </p:nvSpPr>
          <p:spPr>
            <a:xfrm>
              <a:off x="0" y="1189989"/>
              <a:ext cx="35469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1936 </a:t>
              </a:r>
              <a:br>
                <a:rPr lang="en">
                  <a:solidFill>
                    <a:srgbClr val="FFFFFF"/>
                  </a:solidFill>
                </a:rPr>
              </a:br>
              <a:r>
                <a:rPr lang="en">
                  <a:solidFill>
                    <a:srgbClr val="FFFFFF"/>
                  </a:solidFill>
                </a:rPr>
                <a:t>Turing’s Paper Published</a:t>
              </a:r>
              <a:endParaRPr>
                <a:solidFill>
                  <a:srgbClr val="FFFFFF"/>
                </a:solidFill>
              </a:endParaRPr>
            </a:p>
          </p:txBody>
        </p:sp>
        <p:sp>
          <p:nvSpPr>
            <p:cNvPr id="289" name="Google Shape;289;p14"/>
            <p:cNvSpPr txBox="1"/>
            <p:nvPr/>
          </p:nvSpPr>
          <p:spPr>
            <a:xfrm>
              <a:off x="259504" y="2087625"/>
              <a:ext cx="3027900" cy="92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Turing’s paper was published in 1936, credits and proof of the Halting Problem were attributed to Turing</a:t>
              </a:r>
              <a:endParaRPr sz="1200"/>
            </a:p>
          </p:txBody>
        </p:sp>
      </p:grpSp>
      <p:grpSp>
        <p:nvGrpSpPr>
          <p:cNvPr id="290" name="Google Shape;290;p14"/>
          <p:cNvGrpSpPr/>
          <p:nvPr/>
        </p:nvGrpSpPr>
        <p:grpSpPr>
          <a:xfrm>
            <a:off x="3281047" y="830225"/>
            <a:ext cx="2921578" cy="2021675"/>
            <a:chOff x="2944204" y="1189775"/>
            <a:chExt cx="3305700" cy="2021675"/>
          </a:xfrm>
        </p:grpSpPr>
        <p:sp>
          <p:nvSpPr>
            <p:cNvPr id="291" name="Google Shape;291;p14"/>
            <p:cNvSpPr/>
            <p:nvPr/>
          </p:nvSpPr>
          <p:spPr>
            <a:xfrm>
              <a:off x="2944204" y="1189775"/>
              <a:ext cx="33057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2004</a:t>
              </a:r>
              <a:br>
                <a:rPr lang="en">
                  <a:solidFill>
                    <a:srgbClr val="FFFFFF"/>
                  </a:solidFill>
                </a:rPr>
              </a:br>
              <a:r>
                <a:rPr lang="en">
                  <a:solidFill>
                    <a:srgbClr val="FFFFFF"/>
                  </a:solidFill>
                </a:rPr>
                <a:t>Copeland’s Discovery</a:t>
              </a:r>
              <a:endParaRPr>
                <a:solidFill>
                  <a:srgbClr val="FFFFFF"/>
                </a:solidFill>
              </a:endParaRPr>
            </a:p>
          </p:txBody>
        </p:sp>
        <p:sp>
          <p:nvSpPr>
            <p:cNvPr id="292" name="Google Shape;292;p14"/>
            <p:cNvSpPr txBox="1"/>
            <p:nvPr/>
          </p:nvSpPr>
          <p:spPr>
            <a:xfrm>
              <a:off x="3261912" y="2077750"/>
              <a:ext cx="2670300" cy="113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In 2004, Copeland discovered that no paper or book till 1958 had any mention of Halting Problems. The first mention was in a 1958 book by Martin Davis</a:t>
              </a:r>
              <a:endParaRPr sz="1200"/>
            </a:p>
          </p:txBody>
        </p:sp>
      </p:grpSp>
      <p:sp>
        <p:nvSpPr>
          <p:cNvPr id="293" name="Google Shape;293;p14"/>
          <p:cNvSpPr txBox="1"/>
          <p:nvPr/>
        </p:nvSpPr>
        <p:spPr>
          <a:xfrm>
            <a:off x="389675" y="3643775"/>
            <a:ext cx="3915600" cy="100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200">
                <a:solidFill>
                  <a:srgbClr val="505050"/>
                </a:solidFill>
              </a:rPr>
              <a:t>Many papers and textbooks refer the definition and proof of undecidability of the halting problem to ‘</a:t>
            </a:r>
            <a:r>
              <a:rPr b="1" lang="en" sz="1200">
                <a:solidFill>
                  <a:srgbClr val="505050"/>
                </a:solidFill>
              </a:rPr>
              <a:t>On computable numbers, with an application to the Entscheidungsproblem</a:t>
            </a:r>
            <a:r>
              <a:rPr lang="en" sz="1200">
                <a:solidFill>
                  <a:srgbClr val="505050"/>
                </a:solidFill>
              </a:rPr>
              <a:t>’ by Turing. </a:t>
            </a:r>
            <a:endParaRPr sz="1200">
              <a:solidFill>
                <a:srgbClr val="505050"/>
              </a:solidFill>
            </a:endParaRPr>
          </a:p>
        </p:txBody>
      </p:sp>
      <p:sp>
        <p:nvSpPr>
          <p:cNvPr id="294" name="Google Shape;294;p14"/>
          <p:cNvSpPr/>
          <p:nvPr/>
        </p:nvSpPr>
        <p:spPr>
          <a:xfrm>
            <a:off x="1362725" y="3455825"/>
            <a:ext cx="1224600" cy="13824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4"/>
          <p:cNvSpPr/>
          <p:nvPr/>
        </p:nvSpPr>
        <p:spPr>
          <a:xfrm flipH="1" rot="8297573">
            <a:off x="6219019" y="3572639"/>
            <a:ext cx="1377526" cy="573687"/>
          </a:xfrm>
          <a:prstGeom prst="halfFrame">
            <a:avLst>
              <a:gd fmla="val 33333" name="adj1"/>
              <a:gd fmla="val 33333"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4"/>
          <p:cNvSpPr txBox="1"/>
          <p:nvPr/>
        </p:nvSpPr>
        <p:spPr>
          <a:xfrm>
            <a:off x="5253350" y="3705075"/>
            <a:ext cx="3604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Although </a:t>
            </a:r>
            <a:r>
              <a:rPr i="1" lang="en" sz="1200">
                <a:solidFill>
                  <a:schemeClr val="dk2"/>
                </a:solidFill>
              </a:rPr>
              <a:t>“it is often said that Turing stated and proved the halting problem in his 1936 paper”,</a:t>
            </a:r>
            <a:r>
              <a:rPr lang="en" sz="1200">
                <a:solidFill>
                  <a:schemeClr val="dk2"/>
                </a:solidFill>
              </a:rPr>
              <a:t> it was named and originally stated by Martin Davis</a:t>
            </a:r>
            <a:endParaRPr>
              <a:solidFill>
                <a:schemeClr val="dk2"/>
              </a:solidFill>
            </a:endParaRPr>
          </a:p>
        </p:txBody>
      </p:sp>
      <p:sp>
        <p:nvSpPr>
          <p:cNvPr id="297" name="Google Shape;297;p14"/>
          <p:cNvSpPr/>
          <p:nvPr/>
        </p:nvSpPr>
        <p:spPr>
          <a:xfrm>
            <a:off x="4650950" y="4019025"/>
            <a:ext cx="602400" cy="8784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4"/>
          <p:cNvSpPr txBox="1"/>
          <p:nvPr/>
        </p:nvSpPr>
        <p:spPr>
          <a:xfrm>
            <a:off x="5342225" y="4591750"/>
            <a:ext cx="86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FACT!</a:t>
            </a:r>
            <a:endParaRPr>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3"/>
                                        </p:tgtEl>
                                        <p:attrNameLst>
                                          <p:attrName>style.visibility</p:attrName>
                                        </p:attrNameLst>
                                      </p:cBhvr>
                                      <p:to>
                                        <p:strVal val="visible"/>
                                      </p:to>
                                    </p:set>
                                    <p:anim calcmode="lin" valueType="num">
                                      <p:cBhvr additive="base">
                                        <p:cTn dur="1000"/>
                                        <p:tgtEl>
                                          <p:spTgt spid="29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4"/>
                                        </p:tgtEl>
                                        <p:attrNameLst>
                                          <p:attrName>style.visibility</p:attrName>
                                        </p:attrNameLst>
                                      </p:cBhvr>
                                      <p:to>
                                        <p:strVal val="visible"/>
                                      </p:to>
                                    </p:set>
                                    <p:anim calcmode="lin" valueType="num">
                                      <p:cBhvr additive="base">
                                        <p:cTn dur="1000"/>
                                        <p:tgtEl>
                                          <p:spTgt spid="29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6"/>
                                        </p:tgtEl>
                                        <p:attrNameLst>
                                          <p:attrName>style.visibility</p:attrName>
                                        </p:attrNameLst>
                                      </p:cBhvr>
                                      <p:to>
                                        <p:strVal val="visible"/>
                                      </p:to>
                                    </p:set>
                                    <p:anim calcmode="lin" valueType="num">
                                      <p:cBhvr additive="base">
                                        <p:cTn dur="1000"/>
                                        <p:tgtEl>
                                          <p:spTgt spid="2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5"/>
                                        </p:tgtEl>
                                        <p:attrNameLst>
                                          <p:attrName>style.visibility</p:attrName>
                                        </p:attrNameLst>
                                      </p:cBhvr>
                                      <p:to>
                                        <p:strVal val="visible"/>
                                      </p:to>
                                    </p:set>
                                    <p:anim calcmode="lin" valueType="num">
                                      <p:cBhvr additive="base">
                                        <p:cTn dur="1000"/>
                                        <p:tgtEl>
                                          <p:spTgt spid="29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7"/>
                                        </p:tgtEl>
                                        <p:attrNameLst>
                                          <p:attrName>style.visibility</p:attrName>
                                        </p:attrNameLst>
                                      </p:cBhvr>
                                      <p:to>
                                        <p:strVal val="visible"/>
                                      </p:to>
                                    </p:set>
                                    <p:anim calcmode="lin" valueType="num">
                                      <p:cBhvr additive="base">
                                        <p:cTn dur="1000"/>
                                        <p:tgtEl>
                                          <p:spTgt spid="29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8"/>
                                        </p:tgtEl>
                                        <p:attrNameLst>
                                          <p:attrName>style.visibility</p:attrName>
                                        </p:attrNameLst>
                                      </p:cBhvr>
                                      <p:to>
                                        <p:strVal val="visible"/>
                                      </p:to>
                                    </p:set>
                                    <p:anim calcmode="lin" valueType="num">
                                      <p:cBhvr additive="base">
                                        <p:cTn dur="1000"/>
                                        <p:tgtEl>
                                          <p:spTgt spid="29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5"/>
          <p:cNvSpPr txBox="1"/>
          <p:nvPr/>
        </p:nvSpPr>
        <p:spPr>
          <a:xfrm>
            <a:off x="2062725" y="143125"/>
            <a:ext cx="4894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chemeClr val="dk2"/>
                </a:solidFill>
                <a:latin typeface="Maven Pro"/>
                <a:ea typeface="Maven Pro"/>
                <a:cs typeface="Maven Pro"/>
                <a:sym typeface="Maven Pro"/>
              </a:rPr>
              <a:t>Facts on why Davis is to be Credited</a:t>
            </a:r>
            <a:endParaRPr b="1" sz="1900">
              <a:solidFill>
                <a:schemeClr val="dk2"/>
              </a:solidFill>
              <a:latin typeface="Maven Pro"/>
              <a:ea typeface="Maven Pro"/>
              <a:cs typeface="Maven Pro"/>
              <a:sym typeface="Maven Pro"/>
            </a:endParaRPr>
          </a:p>
        </p:txBody>
      </p:sp>
      <p:grpSp>
        <p:nvGrpSpPr>
          <p:cNvPr id="304" name="Google Shape;304;p15"/>
          <p:cNvGrpSpPr/>
          <p:nvPr/>
        </p:nvGrpSpPr>
        <p:grpSpPr>
          <a:xfrm>
            <a:off x="4500160" y="1575051"/>
            <a:ext cx="4357460" cy="3461125"/>
            <a:chOff x="3071457" y="2013875"/>
            <a:chExt cx="1944600" cy="1569600"/>
          </a:xfrm>
        </p:grpSpPr>
        <p:sp>
          <p:nvSpPr>
            <p:cNvPr id="305" name="Google Shape;305;p15"/>
            <p:cNvSpPr/>
            <p:nvPr/>
          </p:nvSpPr>
          <p:spPr>
            <a:xfrm flipH="1" rot="10800000">
              <a:off x="3071457" y="2013875"/>
              <a:ext cx="1944600" cy="1569600"/>
            </a:xfrm>
            <a:prstGeom prst="round2DiagRect">
              <a:avLst>
                <a:gd fmla="val 0" name="adj1"/>
                <a:gd fmla="val 17764" name="adj2"/>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5"/>
            <p:cNvSpPr txBox="1"/>
            <p:nvPr/>
          </p:nvSpPr>
          <p:spPr>
            <a:xfrm>
              <a:off x="3317905" y="2147938"/>
              <a:ext cx="1451700" cy="15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FFFFFF"/>
                  </a:solidFill>
                  <a:latin typeface="Roboto"/>
                  <a:ea typeface="Roboto"/>
                  <a:cs typeface="Roboto"/>
                  <a:sym typeface="Roboto"/>
                </a:rPr>
                <a:t>Martin</a:t>
              </a:r>
              <a:endParaRPr sz="1100">
                <a:solidFill>
                  <a:srgbClr val="FFFFFF"/>
                </a:solidFill>
                <a:latin typeface="Roboto"/>
                <a:ea typeface="Roboto"/>
                <a:cs typeface="Roboto"/>
                <a:sym typeface="Roboto"/>
              </a:endParaRPr>
            </a:p>
          </p:txBody>
        </p:sp>
        <p:sp>
          <p:nvSpPr>
            <p:cNvPr id="307" name="Google Shape;307;p15"/>
            <p:cNvSpPr txBox="1"/>
            <p:nvPr/>
          </p:nvSpPr>
          <p:spPr>
            <a:xfrm>
              <a:off x="3317905" y="2210282"/>
              <a:ext cx="1451700" cy="124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100">
                  <a:solidFill>
                    <a:schemeClr val="lt1"/>
                  </a:solidFill>
                </a:rPr>
                <a:t>M.D. Davis in Computability and Unsolvability, gave the definition as:</a:t>
              </a:r>
              <a:br>
                <a:rPr lang="en" sz="1100">
                  <a:solidFill>
                    <a:schemeClr val="lt1"/>
                  </a:solidFill>
                </a:rPr>
              </a:br>
              <a:r>
                <a:rPr i="1" lang="en" sz="1100">
                  <a:solidFill>
                    <a:schemeClr val="lt1"/>
                  </a:solidFill>
                </a:rPr>
                <a:t>By a computation of a Turing machine M is meant a finite sequence of instantaneous descriptions α1,…,αp such that αi→αi+1 for 1≤i&lt;p and such that αp is terminal with respect to M.</a:t>
              </a:r>
              <a:br>
                <a:rPr i="1" lang="en" sz="1100">
                  <a:solidFill>
                    <a:schemeClr val="lt1"/>
                  </a:solidFill>
                </a:rPr>
              </a:br>
              <a:r>
                <a:rPr lang="en" sz="1100">
                  <a:solidFill>
                    <a:schemeClr val="lt1"/>
                  </a:solidFill>
                </a:rPr>
                <a:t>The key point here is that the last instantaneous description αp must be </a:t>
              </a:r>
              <a:r>
                <a:rPr i="1" lang="en" sz="1100">
                  <a:solidFill>
                    <a:schemeClr val="lt1"/>
                  </a:solidFill>
                </a:rPr>
                <a:t>terminal</a:t>
              </a:r>
              <a:r>
                <a:rPr lang="en" sz="1100">
                  <a:solidFill>
                    <a:schemeClr val="lt1"/>
                  </a:solidFill>
                </a:rPr>
                <a:t>, i.e., no transition is possible from it. In other words,</a:t>
              </a:r>
              <a:br>
                <a:rPr lang="en" sz="1100">
                  <a:solidFill>
                    <a:schemeClr val="lt1"/>
                  </a:solidFill>
                </a:rPr>
              </a:br>
              <a:r>
                <a:rPr lang="en" sz="1100">
                  <a:solidFill>
                    <a:schemeClr val="lt1"/>
                  </a:solidFill>
                </a:rPr>
                <a:t>“</a:t>
              </a:r>
              <a:r>
                <a:rPr i="1" lang="en" sz="1100">
                  <a:solidFill>
                    <a:schemeClr val="lt1"/>
                  </a:solidFill>
                </a:rPr>
                <a:t>The machine interprets the absence of an instruction as a stop order”</a:t>
              </a:r>
              <a:r>
                <a:rPr lang="en" sz="1100">
                  <a:solidFill>
                    <a:schemeClr val="lt1"/>
                  </a:solidFill>
                </a:rPr>
                <a:t>  When reaching αp. This is the usual notion of computation with TMs today.</a:t>
              </a:r>
              <a:endParaRPr sz="1100">
                <a:solidFill>
                  <a:schemeClr val="lt1"/>
                </a:solidFill>
              </a:endParaRPr>
            </a:p>
            <a:p>
              <a:pPr indent="0" lvl="0" marL="0" rtl="0" algn="l">
                <a:lnSpc>
                  <a:spcPct val="115000"/>
                </a:lnSpc>
                <a:spcBef>
                  <a:spcPts val="1200"/>
                </a:spcBef>
                <a:spcAft>
                  <a:spcPts val="1600"/>
                </a:spcAft>
                <a:buNone/>
              </a:pPr>
              <a:r>
                <a:t/>
              </a:r>
              <a:endParaRPr sz="1100">
                <a:solidFill>
                  <a:schemeClr val="lt1"/>
                </a:solidFill>
                <a:latin typeface="Roboto"/>
                <a:ea typeface="Roboto"/>
                <a:cs typeface="Roboto"/>
                <a:sym typeface="Roboto"/>
              </a:endParaRPr>
            </a:p>
          </p:txBody>
        </p:sp>
      </p:grpSp>
      <p:grpSp>
        <p:nvGrpSpPr>
          <p:cNvPr id="308" name="Google Shape;308;p15"/>
          <p:cNvGrpSpPr/>
          <p:nvPr/>
        </p:nvGrpSpPr>
        <p:grpSpPr>
          <a:xfrm>
            <a:off x="147974" y="1575083"/>
            <a:ext cx="4357460" cy="3568272"/>
            <a:chOff x="1126853" y="2013873"/>
            <a:chExt cx="1944600" cy="2620261"/>
          </a:xfrm>
        </p:grpSpPr>
        <p:sp>
          <p:nvSpPr>
            <p:cNvPr id="309" name="Google Shape;309;p15"/>
            <p:cNvSpPr/>
            <p:nvPr/>
          </p:nvSpPr>
          <p:spPr>
            <a:xfrm>
              <a:off x="1126853" y="2013873"/>
              <a:ext cx="1944600" cy="2541600"/>
            </a:xfrm>
            <a:prstGeom prst="round2DiagRect">
              <a:avLst>
                <a:gd fmla="val 0" name="adj1"/>
                <a:gd fmla="val 17764" name="adj2"/>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5"/>
            <p:cNvSpPr txBox="1"/>
            <p:nvPr/>
          </p:nvSpPr>
          <p:spPr>
            <a:xfrm>
              <a:off x="1373298" y="2230940"/>
              <a:ext cx="1451700" cy="20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Roboto"/>
                  <a:ea typeface="Roboto"/>
                  <a:cs typeface="Roboto"/>
                  <a:sym typeface="Roboto"/>
                </a:rPr>
                <a:t>Turing</a:t>
              </a:r>
              <a:endParaRPr b="1" sz="1200">
                <a:solidFill>
                  <a:srgbClr val="FFFFFF"/>
                </a:solidFill>
                <a:latin typeface="Roboto"/>
                <a:ea typeface="Roboto"/>
                <a:cs typeface="Roboto"/>
                <a:sym typeface="Roboto"/>
              </a:endParaRPr>
            </a:p>
          </p:txBody>
        </p:sp>
        <p:sp>
          <p:nvSpPr>
            <p:cNvPr id="311" name="Google Shape;311;p15"/>
            <p:cNvSpPr txBox="1"/>
            <p:nvPr/>
          </p:nvSpPr>
          <p:spPr>
            <a:xfrm>
              <a:off x="1274245" y="2485234"/>
              <a:ext cx="1529100" cy="214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lt1"/>
                  </a:solidFill>
                </a:rPr>
                <a:t>Turing’s notion of computation pays no attention to any halting behaviour. </a:t>
              </a:r>
              <a:r>
                <a:rPr i="1" lang="en" sz="1100">
                  <a:solidFill>
                    <a:schemeClr val="lt1"/>
                  </a:solidFill>
                </a:rPr>
                <a:t>if the machine is supplied with a blank tape and set in motion, starting from the correct initial m-configuration, the subsequence of the symbols printed by it which are of the first kind will be called the sequence computed by the machine. </a:t>
              </a:r>
              <a:r>
                <a:rPr lang="en" sz="1100">
                  <a:solidFill>
                    <a:schemeClr val="lt1"/>
                  </a:solidFill>
                </a:rPr>
                <a:t>The fact that Turing's partition of his machines pays no special attention to any halting behavior suggests that, at least in ‘On computable ..’, </a:t>
              </a:r>
              <a:r>
                <a:rPr i="1" lang="en" sz="1100">
                  <a:solidFill>
                    <a:schemeClr val="lt1"/>
                  </a:solidFill>
                </a:rPr>
                <a:t>he was not particularly interested in investigating halting machines</a:t>
              </a:r>
              <a:r>
                <a:rPr lang="en" sz="1100">
                  <a:solidFill>
                    <a:schemeClr val="lt1"/>
                  </a:solidFill>
                </a:rPr>
                <a:t>. </a:t>
              </a:r>
              <a:endParaRPr i="1" sz="1100">
                <a:solidFill>
                  <a:schemeClr val="lt1"/>
                </a:solidFill>
              </a:endParaRPr>
            </a:p>
            <a:p>
              <a:pPr indent="0" lvl="0" marL="0" rtl="0" algn="l">
                <a:lnSpc>
                  <a:spcPct val="115000"/>
                </a:lnSpc>
                <a:spcBef>
                  <a:spcPts val="1600"/>
                </a:spcBef>
                <a:spcAft>
                  <a:spcPts val="1600"/>
                </a:spcAft>
                <a:buNone/>
              </a:pPr>
              <a:r>
                <a:t/>
              </a:r>
              <a:endParaRPr sz="1100">
                <a:solidFill>
                  <a:srgbClr val="FFFFFF"/>
                </a:solidFill>
                <a:latin typeface="Roboto"/>
                <a:ea typeface="Roboto"/>
                <a:cs typeface="Roboto"/>
                <a:sym typeface="Roboto"/>
              </a:endParaRPr>
            </a:p>
          </p:txBody>
        </p:sp>
      </p:grpSp>
      <p:grpSp>
        <p:nvGrpSpPr>
          <p:cNvPr id="312" name="Google Shape;312;p15"/>
          <p:cNvGrpSpPr/>
          <p:nvPr/>
        </p:nvGrpSpPr>
        <p:grpSpPr>
          <a:xfrm>
            <a:off x="1240532" y="691126"/>
            <a:ext cx="6725089" cy="1179554"/>
            <a:chOff x="5015938" y="2013875"/>
            <a:chExt cx="3001200" cy="1569600"/>
          </a:xfrm>
        </p:grpSpPr>
        <p:sp>
          <p:nvSpPr>
            <p:cNvPr id="313" name="Google Shape;313;p15"/>
            <p:cNvSpPr/>
            <p:nvPr/>
          </p:nvSpPr>
          <p:spPr>
            <a:xfrm>
              <a:off x="5015938" y="2013875"/>
              <a:ext cx="3001200" cy="1569600"/>
            </a:xfrm>
            <a:prstGeom prst="round2DiagRect">
              <a:avLst>
                <a:gd fmla="val 0" name="adj1"/>
                <a:gd fmla="val 17764" name="adj2"/>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14" name="Google Shape;314;p15"/>
            <p:cNvSpPr txBox="1"/>
            <p:nvPr/>
          </p:nvSpPr>
          <p:spPr>
            <a:xfrm>
              <a:off x="5360226" y="2256387"/>
              <a:ext cx="2417100" cy="4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FFFFFF"/>
                  </a:solidFill>
                </a:rPr>
                <a:t>Conceptual Difference</a:t>
              </a:r>
              <a:endParaRPr b="1" sz="1100">
                <a:solidFill>
                  <a:srgbClr val="FFFFFF"/>
                </a:solidFill>
              </a:endParaRPr>
            </a:p>
          </p:txBody>
        </p:sp>
        <p:sp>
          <p:nvSpPr>
            <p:cNvPr id="315" name="Google Shape;315;p15"/>
            <p:cNvSpPr txBox="1"/>
            <p:nvPr/>
          </p:nvSpPr>
          <p:spPr>
            <a:xfrm>
              <a:off x="5360230" y="2554270"/>
              <a:ext cx="2417100" cy="67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FFFFFF"/>
                  </a:solidFill>
                </a:rPr>
                <a:t>Martin’s and Turing’s notion of Computability in itself gives us the major fact necessary to prove our claim. </a:t>
              </a:r>
              <a:endParaRPr sz="1000">
                <a:solidFill>
                  <a:srgbClr val="FFFFFF"/>
                </a:solidFill>
              </a:endParaRPr>
            </a:p>
          </p:txBody>
        </p:sp>
      </p:grpSp>
      <p:grpSp>
        <p:nvGrpSpPr>
          <p:cNvPr id="316" name="Google Shape;316;p15"/>
          <p:cNvGrpSpPr/>
          <p:nvPr/>
        </p:nvGrpSpPr>
        <p:grpSpPr>
          <a:xfrm rot="5400000">
            <a:off x="4305161" y="1656004"/>
            <a:ext cx="499092" cy="494035"/>
            <a:chOff x="4858109" y="2631368"/>
            <a:chExt cx="316442" cy="266700"/>
          </a:xfrm>
        </p:grpSpPr>
        <p:sp>
          <p:nvSpPr>
            <p:cNvPr id="317" name="Google Shape;317;p15"/>
            <p:cNvSpPr/>
            <p:nvPr/>
          </p:nvSpPr>
          <p:spPr>
            <a:xfrm>
              <a:off x="4859551" y="2631368"/>
              <a:ext cx="315000" cy="266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5"/>
            <p:cNvSpPr/>
            <p:nvPr/>
          </p:nvSpPr>
          <p:spPr>
            <a:xfrm>
              <a:off x="4858109" y="2715216"/>
              <a:ext cx="239100" cy="99000"/>
            </a:xfrm>
            <a:prstGeom prst="rightArrow">
              <a:avLst>
                <a:gd fmla="val 32020" name="adj1"/>
                <a:gd fmla="val 66970" name="adj2"/>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n"/>
              </a:br>
              <a:endParaRPr/>
            </a:p>
          </p:txBody>
        </p:sp>
      </p:grpSp>
      <p:sp>
        <p:nvSpPr>
          <p:cNvPr id="319" name="Google Shape;319;p15"/>
          <p:cNvSpPr/>
          <p:nvPr/>
        </p:nvSpPr>
        <p:spPr>
          <a:xfrm>
            <a:off x="4262473" y="2677175"/>
            <a:ext cx="495000" cy="493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6"/>
          <p:cNvSpPr txBox="1"/>
          <p:nvPr/>
        </p:nvSpPr>
        <p:spPr>
          <a:xfrm>
            <a:off x="2062725" y="143125"/>
            <a:ext cx="4894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chemeClr val="dk2"/>
                </a:solidFill>
                <a:latin typeface="Maven Pro"/>
                <a:ea typeface="Maven Pro"/>
                <a:cs typeface="Maven Pro"/>
                <a:sym typeface="Maven Pro"/>
              </a:rPr>
              <a:t>Facts on why Davis is to be Credited</a:t>
            </a:r>
            <a:endParaRPr b="1" sz="1900">
              <a:solidFill>
                <a:schemeClr val="dk2"/>
              </a:solidFill>
              <a:latin typeface="Maven Pro"/>
              <a:ea typeface="Maven Pro"/>
              <a:cs typeface="Maven Pro"/>
              <a:sym typeface="Maven Pro"/>
            </a:endParaRPr>
          </a:p>
        </p:txBody>
      </p:sp>
      <p:grpSp>
        <p:nvGrpSpPr>
          <p:cNvPr id="325" name="Google Shape;325;p16"/>
          <p:cNvGrpSpPr/>
          <p:nvPr/>
        </p:nvGrpSpPr>
        <p:grpSpPr>
          <a:xfrm>
            <a:off x="2162848" y="1575057"/>
            <a:ext cx="2017328" cy="3461125"/>
            <a:chOff x="3071457" y="2013875"/>
            <a:chExt cx="1944600" cy="1569600"/>
          </a:xfrm>
        </p:grpSpPr>
        <p:sp>
          <p:nvSpPr>
            <p:cNvPr id="326" name="Google Shape;326;p16"/>
            <p:cNvSpPr/>
            <p:nvPr/>
          </p:nvSpPr>
          <p:spPr>
            <a:xfrm flipH="1" rot="10800000">
              <a:off x="3071457" y="2013875"/>
              <a:ext cx="1944600" cy="1569600"/>
            </a:xfrm>
            <a:prstGeom prst="round2DiagRect">
              <a:avLst>
                <a:gd fmla="val 0" name="adj1"/>
                <a:gd fmla="val 17764" name="adj2"/>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txBox="1"/>
            <p:nvPr/>
          </p:nvSpPr>
          <p:spPr>
            <a:xfrm>
              <a:off x="3317905" y="2147938"/>
              <a:ext cx="1451700" cy="15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FFFFFF"/>
                  </a:solidFill>
                  <a:latin typeface="Roboto"/>
                  <a:ea typeface="Roboto"/>
                  <a:cs typeface="Roboto"/>
                  <a:sym typeface="Roboto"/>
                </a:rPr>
                <a:t>Martin</a:t>
              </a:r>
              <a:endParaRPr sz="1100">
                <a:solidFill>
                  <a:srgbClr val="FFFFFF"/>
                </a:solidFill>
                <a:latin typeface="Roboto"/>
                <a:ea typeface="Roboto"/>
                <a:cs typeface="Roboto"/>
                <a:sym typeface="Roboto"/>
              </a:endParaRPr>
            </a:p>
          </p:txBody>
        </p:sp>
        <p:sp>
          <p:nvSpPr>
            <p:cNvPr id="328" name="Google Shape;328;p16"/>
            <p:cNvSpPr txBox="1"/>
            <p:nvPr/>
          </p:nvSpPr>
          <p:spPr>
            <a:xfrm>
              <a:off x="3317905" y="2298237"/>
              <a:ext cx="1451700" cy="124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lt1"/>
                  </a:solidFill>
                </a:rPr>
                <a:t>Discussed a main major problem </a:t>
              </a:r>
              <a:endParaRPr sz="1100">
                <a:solidFill>
                  <a:schemeClr val="lt1"/>
                </a:solidFill>
              </a:endParaRPr>
            </a:p>
            <a:p>
              <a:pPr indent="-298450" lvl="0" marL="457200" rtl="0" algn="l">
                <a:lnSpc>
                  <a:spcPct val="115000"/>
                </a:lnSpc>
                <a:spcBef>
                  <a:spcPts val="1600"/>
                </a:spcBef>
                <a:spcAft>
                  <a:spcPts val="0"/>
                </a:spcAft>
                <a:buClr>
                  <a:schemeClr val="lt1"/>
                </a:buClr>
                <a:buSzPts val="1100"/>
                <a:buAutoNum type="arabicPeriod"/>
              </a:pPr>
              <a:r>
                <a:rPr lang="en" sz="1100">
                  <a:solidFill>
                    <a:schemeClr val="lt1"/>
                  </a:solidFill>
                </a:rPr>
                <a:t>Halting Problem</a:t>
              </a:r>
              <a:endParaRPr sz="1100">
                <a:solidFill>
                  <a:schemeClr val="lt1"/>
                </a:solidFill>
              </a:endParaRPr>
            </a:p>
            <a:p>
              <a:pPr indent="0" lvl="0" marL="457200" rtl="0" algn="l">
                <a:lnSpc>
                  <a:spcPct val="115000"/>
                </a:lnSpc>
                <a:spcBef>
                  <a:spcPts val="1600"/>
                </a:spcBef>
                <a:spcAft>
                  <a:spcPts val="1600"/>
                </a:spcAft>
                <a:buNone/>
              </a:pPr>
              <a:r>
                <a:t/>
              </a:r>
              <a:endParaRPr sz="1100">
                <a:solidFill>
                  <a:schemeClr val="lt1"/>
                </a:solidFill>
              </a:endParaRPr>
            </a:p>
          </p:txBody>
        </p:sp>
      </p:grpSp>
      <p:grpSp>
        <p:nvGrpSpPr>
          <p:cNvPr id="329" name="Google Shape;329;p16"/>
          <p:cNvGrpSpPr/>
          <p:nvPr/>
        </p:nvGrpSpPr>
        <p:grpSpPr>
          <a:xfrm>
            <a:off x="147962" y="1575085"/>
            <a:ext cx="2017328" cy="3568272"/>
            <a:chOff x="1126853" y="2013873"/>
            <a:chExt cx="1944600" cy="2620261"/>
          </a:xfrm>
        </p:grpSpPr>
        <p:sp>
          <p:nvSpPr>
            <p:cNvPr id="330" name="Google Shape;330;p16"/>
            <p:cNvSpPr/>
            <p:nvPr/>
          </p:nvSpPr>
          <p:spPr>
            <a:xfrm>
              <a:off x="1126853" y="2013873"/>
              <a:ext cx="1944600" cy="2541600"/>
            </a:xfrm>
            <a:prstGeom prst="round2DiagRect">
              <a:avLst>
                <a:gd fmla="val 0" name="adj1"/>
                <a:gd fmla="val 17764" name="adj2"/>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txBox="1"/>
            <p:nvPr/>
          </p:nvSpPr>
          <p:spPr>
            <a:xfrm>
              <a:off x="1373298" y="2230940"/>
              <a:ext cx="1451700" cy="20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Roboto"/>
                  <a:ea typeface="Roboto"/>
                  <a:cs typeface="Roboto"/>
                  <a:sym typeface="Roboto"/>
                </a:rPr>
                <a:t>Turing</a:t>
              </a:r>
              <a:endParaRPr b="1" sz="1200">
                <a:solidFill>
                  <a:srgbClr val="FFFFFF"/>
                </a:solidFill>
                <a:latin typeface="Roboto"/>
                <a:ea typeface="Roboto"/>
                <a:cs typeface="Roboto"/>
                <a:sym typeface="Roboto"/>
              </a:endParaRPr>
            </a:p>
          </p:txBody>
        </p:sp>
        <p:sp>
          <p:nvSpPr>
            <p:cNvPr id="332" name="Google Shape;332;p16"/>
            <p:cNvSpPr txBox="1"/>
            <p:nvPr/>
          </p:nvSpPr>
          <p:spPr>
            <a:xfrm>
              <a:off x="1274245" y="2485234"/>
              <a:ext cx="1529100" cy="214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FFFFF"/>
                  </a:solidFill>
                </a:rPr>
                <a:t>Turing discussed 2 problems </a:t>
              </a:r>
              <a:endParaRPr sz="1100">
                <a:solidFill>
                  <a:srgbClr val="FFFFFF"/>
                </a:solidFill>
              </a:endParaRPr>
            </a:p>
            <a:p>
              <a:pPr indent="-298450" lvl="0" marL="457200" rtl="0" algn="l">
                <a:lnSpc>
                  <a:spcPct val="115000"/>
                </a:lnSpc>
                <a:spcBef>
                  <a:spcPts val="1600"/>
                </a:spcBef>
                <a:spcAft>
                  <a:spcPts val="0"/>
                </a:spcAft>
                <a:buClr>
                  <a:srgbClr val="FFFFFF"/>
                </a:buClr>
                <a:buSzPts val="1100"/>
                <a:buAutoNum type="arabicPeriod"/>
              </a:pPr>
              <a:r>
                <a:rPr lang="en" sz="1100">
                  <a:solidFill>
                    <a:srgbClr val="FFFFFF"/>
                  </a:solidFill>
                </a:rPr>
                <a:t>Satisfactory Problem</a:t>
              </a:r>
              <a:endParaRPr sz="1100">
                <a:solidFill>
                  <a:srgbClr val="FFFFFF"/>
                </a:solidFill>
              </a:endParaRPr>
            </a:p>
            <a:p>
              <a:pPr indent="-298450" lvl="0" marL="457200" rtl="0" algn="l">
                <a:lnSpc>
                  <a:spcPct val="115000"/>
                </a:lnSpc>
                <a:spcBef>
                  <a:spcPts val="0"/>
                </a:spcBef>
                <a:spcAft>
                  <a:spcPts val="0"/>
                </a:spcAft>
                <a:buClr>
                  <a:srgbClr val="FFFFFF"/>
                </a:buClr>
                <a:buSzPts val="1100"/>
                <a:buAutoNum type="arabicPeriod"/>
              </a:pPr>
              <a:r>
                <a:rPr lang="en" sz="1100">
                  <a:solidFill>
                    <a:srgbClr val="FFFFFF"/>
                  </a:solidFill>
                </a:rPr>
                <a:t>Printing Problem</a:t>
              </a:r>
              <a:endParaRPr sz="1100">
                <a:solidFill>
                  <a:srgbClr val="FFFFFF"/>
                </a:solidFill>
              </a:endParaRPr>
            </a:p>
          </p:txBody>
        </p:sp>
      </p:grpSp>
      <p:grpSp>
        <p:nvGrpSpPr>
          <p:cNvPr id="333" name="Google Shape;333;p16"/>
          <p:cNvGrpSpPr/>
          <p:nvPr/>
        </p:nvGrpSpPr>
        <p:grpSpPr>
          <a:xfrm>
            <a:off x="653687" y="691127"/>
            <a:ext cx="3113445" cy="1179554"/>
            <a:chOff x="5015938" y="2013875"/>
            <a:chExt cx="3001200" cy="1569600"/>
          </a:xfrm>
        </p:grpSpPr>
        <p:sp>
          <p:nvSpPr>
            <p:cNvPr id="334" name="Google Shape;334;p16"/>
            <p:cNvSpPr/>
            <p:nvPr/>
          </p:nvSpPr>
          <p:spPr>
            <a:xfrm>
              <a:off x="5015938" y="2013875"/>
              <a:ext cx="3001200" cy="1569600"/>
            </a:xfrm>
            <a:prstGeom prst="round2DiagRect">
              <a:avLst>
                <a:gd fmla="val 0" name="adj1"/>
                <a:gd fmla="val 17764" name="adj2"/>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35" name="Google Shape;335;p16"/>
            <p:cNvSpPr txBox="1"/>
            <p:nvPr/>
          </p:nvSpPr>
          <p:spPr>
            <a:xfrm>
              <a:off x="5337537" y="2094344"/>
              <a:ext cx="2417100" cy="4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Decision Problem</a:t>
              </a:r>
              <a:endParaRPr b="1" sz="1200">
                <a:solidFill>
                  <a:srgbClr val="FFFFFF"/>
                </a:solidFill>
              </a:endParaRPr>
            </a:p>
          </p:txBody>
        </p:sp>
        <p:sp>
          <p:nvSpPr>
            <p:cNvPr id="336" name="Google Shape;336;p16"/>
            <p:cNvSpPr txBox="1"/>
            <p:nvPr/>
          </p:nvSpPr>
          <p:spPr>
            <a:xfrm>
              <a:off x="5111790" y="2461478"/>
              <a:ext cx="2862600" cy="67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FFFFFF"/>
                  </a:solidFill>
                </a:rPr>
                <a:t>While discussing turing machines, Turing and Davis talked about completely different problems</a:t>
              </a:r>
              <a:endParaRPr sz="1000">
                <a:solidFill>
                  <a:srgbClr val="FFFFFF"/>
                </a:solidFill>
              </a:endParaRPr>
            </a:p>
          </p:txBody>
        </p:sp>
      </p:grpSp>
      <p:grpSp>
        <p:nvGrpSpPr>
          <p:cNvPr id="337" name="Google Shape;337;p16"/>
          <p:cNvGrpSpPr/>
          <p:nvPr/>
        </p:nvGrpSpPr>
        <p:grpSpPr>
          <a:xfrm rot="5400000">
            <a:off x="1955773" y="1704372"/>
            <a:ext cx="334637" cy="338342"/>
            <a:chOff x="4858109" y="2631368"/>
            <a:chExt cx="316442" cy="315000"/>
          </a:xfrm>
        </p:grpSpPr>
        <p:sp>
          <p:nvSpPr>
            <p:cNvPr id="338" name="Google Shape;338;p16"/>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6"/>
            <p:cNvSpPr/>
            <p:nvPr/>
          </p:nvSpPr>
          <p:spPr>
            <a:xfrm>
              <a:off x="4858109" y="2739300"/>
              <a:ext cx="239100" cy="99000"/>
            </a:xfrm>
            <a:prstGeom prst="rightArrow">
              <a:avLst>
                <a:gd fmla="val 32020" name="adj1"/>
                <a:gd fmla="val 66970" name="adj2"/>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n"/>
              </a:br>
              <a:endParaRPr/>
            </a:p>
          </p:txBody>
        </p:sp>
      </p:grpSp>
      <p:sp>
        <p:nvSpPr>
          <p:cNvPr id="340" name="Google Shape;340;p16"/>
          <p:cNvSpPr/>
          <p:nvPr/>
        </p:nvSpPr>
        <p:spPr>
          <a:xfrm>
            <a:off x="1924339" y="2799650"/>
            <a:ext cx="486300" cy="484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p:txBody>
      </p:sp>
      <p:sp>
        <p:nvSpPr>
          <p:cNvPr id="341" name="Google Shape;341;p16"/>
          <p:cNvSpPr/>
          <p:nvPr/>
        </p:nvSpPr>
        <p:spPr>
          <a:xfrm>
            <a:off x="253100" y="3714750"/>
            <a:ext cx="3853500" cy="1086000"/>
          </a:xfrm>
          <a:prstGeom prst="roundRect">
            <a:avLst>
              <a:gd fmla="val 16667" name="adj"/>
            </a:avLst>
          </a:prstGeom>
          <a:solidFill>
            <a:srgbClr val="0944A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6"/>
          <p:cNvSpPr txBox="1"/>
          <p:nvPr/>
        </p:nvSpPr>
        <p:spPr>
          <a:xfrm>
            <a:off x="563325" y="3820875"/>
            <a:ext cx="4702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latin typeface="Nunito"/>
              <a:ea typeface="Nunito"/>
              <a:cs typeface="Nunito"/>
              <a:sym typeface="Nunito"/>
            </a:endParaRPr>
          </a:p>
        </p:txBody>
      </p:sp>
      <p:sp>
        <p:nvSpPr>
          <p:cNvPr id="343" name="Google Shape;343;p16"/>
          <p:cNvSpPr txBox="1"/>
          <p:nvPr/>
        </p:nvSpPr>
        <p:spPr>
          <a:xfrm>
            <a:off x="383725" y="3804550"/>
            <a:ext cx="3600600" cy="1031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rPr>
              <a:t>Davis introduced both Halting and Printing problem and calls printing problem as one related to halting. His definition of Printing problem matched </a:t>
            </a:r>
            <a:r>
              <a:rPr lang="en" sz="1100">
                <a:solidFill>
                  <a:schemeClr val="lt1"/>
                </a:solidFill>
              </a:rPr>
              <a:t>with</a:t>
            </a:r>
            <a:r>
              <a:rPr lang="en" sz="1100">
                <a:solidFill>
                  <a:schemeClr val="lt1"/>
                </a:solidFill>
              </a:rPr>
              <a:t> halting problem further proving that the 2 problems are different</a:t>
            </a:r>
            <a:endParaRPr sz="1100">
              <a:solidFill>
                <a:schemeClr val="lt1"/>
              </a:solidFill>
            </a:endParaRPr>
          </a:p>
        </p:txBody>
      </p:sp>
      <p:sp>
        <p:nvSpPr>
          <p:cNvPr id="344" name="Google Shape;344;p16"/>
          <p:cNvSpPr/>
          <p:nvPr/>
        </p:nvSpPr>
        <p:spPr>
          <a:xfrm>
            <a:off x="4993825" y="691125"/>
            <a:ext cx="3853500" cy="4345200"/>
          </a:xfrm>
          <a:prstGeom prst="roundRect">
            <a:avLst>
              <a:gd fmla="val 16667" name="adj"/>
            </a:avLst>
          </a:prstGeom>
          <a:gradFill>
            <a:gsLst>
              <a:gs pos="0">
                <a:srgbClr val="307BF3"/>
              </a:gs>
              <a:gs pos="50000">
                <a:srgbClr val="0944A1"/>
              </a:gs>
              <a:gs pos="100000">
                <a:srgbClr val="0D5DDF"/>
              </a:gs>
            </a:gsLst>
            <a:lin ang="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6"/>
          <p:cNvSpPr txBox="1"/>
          <p:nvPr/>
        </p:nvSpPr>
        <p:spPr>
          <a:xfrm>
            <a:off x="5931325" y="808550"/>
            <a:ext cx="1978500" cy="76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200">
                <a:solidFill>
                  <a:schemeClr val="lt1"/>
                </a:solidFill>
              </a:rPr>
              <a:t>Bibliographical analysis</a:t>
            </a:r>
            <a:endParaRPr b="1" sz="1200">
              <a:solidFill>
                <a:schemeClr val="lt1"/>
              </a:solidFill>
            </a:endParaRPr>
          </a:p>
          <a:p>
            <a:pPr indent="0" lvl="0" marL="0" rtl="0" algn="l">
              <a:spcBef>
                <a:spcPts val="1200"/>
              </a:spcBef>
              <a:spcAft>
                <a:spcPts val="0"/>
              </a:spcAft>
              <a:buNone/>
            </a:pPr>
            <a:r>
              <a:t/>
            </a:r>
            <a:endParaRPr>
              <a:latin typeface="Nunito"/>
              <a:ea typeface="Nunito"/>
              <a:cs typeface="Nunito"/>
              <a:sym typeface="Nunito"/>
            </a:endParaRPr>
          </a:p>
        </p:txBody>
      </p:sp>
      <p:sp>
        <p:nvSpPr>
          <p:cNvPr id="346" name="Google Shape;346;p16"/>
          <p:cNvSpPr txBox="1"/>
          <p:nvPr/>
        </p:nvSpPr>
        <p:spPr>
          <a:xfrm>
            <a:off x="5238775" y="1312125"/>
            <a:ext cx="3363600" cy="310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solidFill>
                  <a:schemeClr val="lt1"/>
                </a:solidFill>
              </a:rPr>
              <a:t>The (necessarily incomplete) analysis of the literature about computability and undecidability for the period from 1936 to 1958 shows that, apparently, the term “halting problem” was not used before the publication of M.D. Davis Computability and Unsolvability. A number of journals and repositories in the fields of mathematics, logic, and computer science with facilities to search for (prefixes of) words in their archives were considered and ‘halt’ tried on the corresponding search devices for the period 1936-1958.</a:t>
            </a:r>
            <a:endParaRPr sz="1200">
              <a:solidFill>
                <a:schemeClr val="lt1"/>
              </a:solidFill>
            </a:endParaRPr>
          </a:p>
          <a:p>
            <a:pPr indent="0" lvl="0" marL="0" rtl="0" algn="l">
              <a:spcBef>
                <a:spcPts val="1200"/>
              </a:spcBef>
              <a:spcAft>
                <a:spcPts val="0"/>
              </a:spcAft>
              <a:buNone/>
            </a:pPr>
            <a:r>
              <a:t/>
            </a: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1"/>
                                        </p:tgtEl>
                                        <p:attrNameLst>
                                          <p:attrName>style.visibility</p:attrName>
                                        </p:attrNameLst>
                                      </p:cBhvr>
                                      <p:to>
                                        <p:strVal val="visible"/>
                                      </p:to>
                                    </p:set>
                                    <p:anim calcmode="lin" valueType="num">
                                      <p:cBhvr additive="base">
                                        <p:cTn dur="1000"/>
                                        <p:tgtEl>
                                          <p:spTgt spid="34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3"/>
                                        </p:tgtEl>
                                        <p:attrNameLst>
                                          <p:attrName>style.visibility</p:attrName>
                                        </p:attrNameLst>
                                      </p:cBhvr>
                                      <p:to>
                                        <p:strVal val="visible"/>
                                      </p:to>
                                    </p:set>
                                    <p:anim calcmode="lin" valueType="num">
                                      <p:cBhvr additive="base">
                                        <p:cTn dur="1000"/>
                                        <p:tgtEl>
                                          <p:spTgt spid="34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5"/>
                                        </p:tgtEl>
                                        <p:attrNameLst>
                                          <p:attrName>style.visibility</p:attrName>
                                        </p:attrNameLst>
                                      </p:cBhvr>
                                      <p:to>
                                        <p:strVal val="visible"/>
                                      </p:to>
                                    </p:set>
                                    <p:anim calcmode="lin" valueType="num">
                                      <p:cBhvr additive="base">
                                        <p:cTn dur="1000"/>
                                        <p:tgtEl>
                                          <p:spTgt spid="34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17"/>
          <p:cNvSpPr txBox="1"/>
          <p:nvPr>
            <p:ph type="title"/>
          </p:nvPr>
        </p:nvSpPr>
        <p:spPr>
          <a:xfrm>
            <a:off x="1303800" y="6608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t>Problems with Halting Problem</a:t>
            </a:r>
            <a:endParaRPr sz="3400"/>
          </a:p>
        </p:txBody>
      </p:sp>
      <p:sp>
        <p:nvSpPr>
          <p:cNvPr id="352" name="Google Shape;352;p17"/>
          <p:cNvSpPr txBox="1"/>
          <p:nvPr>
            <p:ph idx="1" type="body"/>
          </p:nvPr>
        </p:nvSpPr>
        <p:spPr>
          <a:xfrm>
            <a:off x="1056750" y="191887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Various mathematical derivation studied such as “Calumation Problem”, “Rusell’s Barber”, “Oracle halting problem”, “Specification halting problem”, “Mimic halting problem”, “Simple halting problem”...</a:t>
            </a:r>
            <a:endParaRPr/>
          </a:p>
          <a:p>
            <a:pPr indent="-311150" lvl="0" marL="457200" rtl="0" algn="l">
              <a:spcBef>
                <a:spcPts val="0"/>
              </a:spcBef>
              <a:spcAft>
                <a:spcPts val="0"/>
              </a:spcAft>
              <a:buSzPts val="1300"/>
              <a:buChar char="●"/>
            </a:pPr>
            <a:r>
              <a:rPr lang="en"/>
              <a:t>The common problem observed due to the “H” </a:t>
            </a:r>
            <a:r>
              <a:rPr lang="en"/>
              <a:t>function</a:t>
            </a:r>
            <a:r>
              <a:rPr lang="en"/>
              <a:t> that leads to uncertainty.</a:t>
            </a:r>
            <a:endParaRPr/>
          </a:p>
          <a:p>
            <a:pPr indent="-311150" lvl="0" marL="457200" rtl="0" algn="l">
              <a:spcBef>
                <a:spcPts val="0"/>
              </a:spcBef>
              <a:spcAft>
                <a:spcPts val="0"/>
              </a:spcAft>
              <a:buSzPts val="1300"/>
              <a:buChar char="●"/>
            </a:pPr>
            <a:r>
              <a:rPr lang="en"/>
              <a:t>The “H” function returns true or false but the </a:t>
            </a:r>
            <a:r>
              <a:rPr lang="en"/>
              <a:t>function</a:t>
            </a:r>
            <a:r>
              <a:rPr lang="en"/>
              <a:t> can either be an infinitely </a:t>
            </a:r>
            <a:r>
              <a:rPr lang="en"/>
              <a:t>recursive function or call an infinitely recursive function or contain a block of code which run infinitely.</a:t>
            </a:r>
            <a:endParaRPr/>
          </a:p>
          <a:p>
            <a:pPr indent="-311150" lvl="0" marL="457200" rtl="0" algn="l">
              <a:spcBef>
                <a:spcPts val="0"/>
              </a:spcBef>
              <a:spcAft>
                <a:spcPts val="0"/>
              </a:spcAft>
              <a:buSzPts val="1300"/>
              <a:buChar char="●"/>
            </a:pPr>
            <a:r>
              <a:rPr lang="en"/>
              <a:t>It is difficult to compute that a program is going to end up being infinite since the input variables that are provided to that function/program are only determined on execution.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18"/>
          <p:cNvSpPr txBox="1"/>
          <p:nvPr>
            <p:ph type="title"/>
          </p:nvPr>
        </p:nvSpPr>
        <p:spPr>
          <a:xfrm>
            <a:off x="1303800" y="6608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t>Problems with Halting Problem</a:t>
            </a:r>
            <a:endParaRPr sz="3400"/>
          </a:p>
        </p:txBody>
      </p:sp>
      <p:sp>
        <p:nvSpPr>
          <p:cNvPr id="358" name="Google Shape;358;p18"/>
          <p:cNvSpPr txBox="1"/>
          <p:nvPr>
            <p:ph idx="1" type="body"/>
          </p:nvPr>
        </p:nvSpPr>
        <p:spPr>
          <a:xfrm>
            <a:off x="1056750" y="191887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 today’s time most of the programs are dependent on the input variables which are either provided by a program or a user. There could be cases where the user </a:t>
            </a:r>
            <a:r>
              <a:rPr lang="en"/>
              <a:t>does not</a:t>
            </a:r>
            <a:r>
              <a:rPr lang="en"/>
              <a:t> provide the input at all leading to a case of </a:t>
            </a:r>
            <a:r>
              <a:rPr lang="en"/>
              <a:t>infinity</a:t>
            </a:r>
            <a:r>
              <a:rPr lang="en"/>
              <a:t> or the input provided is such that it </a:t>
            </a:r>
            <a:r>
              <a:rPr lang="en"/>
              <a:t>doesn't</a:t>
            </a:r>
            <a:r>
              <a:rPr lang="en"/>
              <a:t> change on recall of the same </a:t>
            </a:r>
            <a:r>
              <a:rPr lang="en"/>
              <a:t>function</a:t>
            </a:r>
            <a:r>
              <a:rPr lang="en"/>
              <a:t> leading to the case of infinity.</a:t>
            </a:r>
            <a:endParaRPr/>
          </a:p>
          <a:p>
            <a:pPr indent="-311150" lvl="0" marL="457200" rtl="0" algn="l">
              <a:spcBef>
                <a:spcPts val="0"/>
              </a:spcBef>
              <a:spcAft>
                <a:spcPts val="0"/>
              </a:spcAft>
              <a:buSzPts val="1300"/>
              <a:buChar char="●"/>
            </a:pPr>
            <a:r>
              <a:rPr lang="en"/>
              <a:t>This uncertainty in the program cannot be computed and can only be determined on the execution of the program which when done beats the case and results in an halting problem.</a:t>
            </a:r>
            <a:endParaRPr/>
          </a:p>
          <a:p>
            <a:pPr indent="-311150" lvl="0" marL="457200" rtl="0" algn="l">
              <a:spcBef>
                <a:spcPts val="0"/>
              </a:spcBef>
              <a:spcAft>
                <a:spcPts val="0"/>
              </a:spcAft>
              <a:buSzPts val="1300"/>
              <a:buChar char="●"/>
            </a:pPr>
            <a:r>
              <a:rPr lang="en"/>
              <a:t>Hence, mathematically this inconsistency was derived and proved from various cases that the inconsistency is next to impossible to derive before executing the program leading into no feasible solution of the halting problem.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100"/>
              <a:t>Approximations to Halting Problem</a:t>
            </a:r>
            <a:endParaRPr sz="3100"/>
          </a:p>
        </p:txBody>
      </p:sp>
      <p:sp>
        <p:nvSpPr>
          <p:cNvPr id="364" name="Google Shape;364;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We cannot design a generalized algorithm which can appropriately say that given a program will ever halt or not.The only way is to run the program and check whether it halts or not.</a:t>
            </a:r>
            <a:endParaRPr>
              <a:solidFill>
                <a:srgbClr val="000000"/>
              </a:solidFill>
              <a:latin typeface="Arial"/>
              <a:ea typeface="Arial"/>
              <a:cs typeface="Arial"/>
              <a:sym typeface="Arial"/>
            </a:endParaRPr>
          </a:p>
          <a:p>
            <a:pPr indent="0" lvl="0" marL="457200" rtl="0" algn="l">
              <a:spcBef>
                <a:spcPts val="0"/>
              </a:spcBef>
              <a:spcAft>
                <a:spcPts val="0"/>
              </a:spcAft>
              <a:buNone/>
            </a:pPr>
            <a:r>
              <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One way to define Halting problem with respect to programming is: </a:t>
            </a:r>
            <a:endParaRPr>
              <a:solidFill>
                <a:srgbClr val="000000"/>
              </a:solidFill>
              <a:latin typeface="Arial"/>
              <a:ea typeface="Arial"/>
              <a:cs typeface="Arial"/>
              <a:sym typeface="Arial"/>
            </a:endParaRPr>
          </a:p>
          <a:p>
            <a:pPr indent="457200" lvl="0" marL="0" rtl="0" algn="l">
              <a:spcBef>
                <a:spcPts val="0"/>
              </a:spcBef>
              <a:spcAft>
                <a:spcPts val="0"/>
              </a:spcAft>
              <a:buNone/>
            </a:pPr>
            <a:r>
              <a:rPr lang="en">
                <a:solidFill>
                  <a:srgbClr val="000000"/>
                </a:solidFill>
                <a:latin typeface="Arial"/>
                <a:ea typeface="Arial"/>
                <a:cs typeface="Arial"/>
                <a:sym typeface="Arial"/>
              </a:rPr>
              <a:t>A G¨odelization ϕ is a sequence of all partial recursive functions s.t. </a:t>
            </a:r>
            <a:endParaRPr>
              <a:solidFill>
                <a:srgbClr val="000000"/>
              </a:solidFill>
              <a:latin typeface="Arial"/>
              <a:ea typeface="Arial"/>
              <a:cs typeface="Arial"/>
              <a:sym typeface="Arial"/>
            </a:endParaRPr>
          </a:p>
          <a:p>
            <a:pPr indent="0" lvl="0" marL="457200" rtl="0" algn="l">
              <a:spcBef>
                <a:spcPts val="0"/>
              </a:spcBef>
              <a:spcAft>
                <a:spcPts val="0"/>
              </a:spcAft>
              <a:buNone/>
            </a:pPr>
            <a:r>
              <a:rPr lang="en">
                <a:solidFill>
                  <a:srgbClr val="000000"/>
                </a:solidFill>
                <a:latin typeface="Arial"/>
                <a:ea typeface="Arial"/>
                <a:cs typeface="Arial"/>
                <a:sym typeface="Arial"/>
              </a:rPr>
              <a:t>– there exists a partial universal program u with ϕu(hi,xi) = ϕi(x)  </a:t>
            </a:r>
            <a:endParaRPr>
              <a:solidFill>
                <a:srgbClr val="000000"/>
              </a:solidFill>
              <a:latin typeface="Arial"/>
              <a:ea typeface="Arial"/>
              <a:cs typeface="Arial"/>
              <a:sym typeface="Arial"/>
            </a:endParaRPr>
          </a:p>
          <a:p>
            <a:pPr indent="0" lvl="0" marL="457200" rtl="0" algn="l">
              <a:spcBef>
                <a:spcPts val="0"/>
              </a:spcBef>
              <a:spcAft>
                <a:spcPts val="0"/>
              </a:spcAft>
              <a:buNone/>
            </a:pPr>
            <a:r>
              <a:rPr lang="en">
                <a:solidFill>
                  <a:srgbClr val="000000"/>
                </a:solidFill>
                <a:latin typeface="Arial"/>
                <a:ea typeface="Arial"/>
                <a:cs typeface="Arial"/>
                <a:sym typeface="Arial"/>
              </a:rPr>
              <a:t>– and a total program s with ϕs(hi,xi) (y) = ϕi(hx,yi) </a:t>
            </a:r>
            <a:endParaRPr>
              <a:solidFill>
                <a:srgbClr val="000000"/>
              </a:solidFill>
              <a:latin typeface="Arial"/>
              <a:ea typeface="Arial"/>
              <a:cs typeface="Arial"/>
              <a:sym typeface="Arial"/>
            </a:endParaRPr>
          </a:p>
          <a:p>
            <a:pPr indent="0" lvl="0" marL="457200" rtl="0" algn="l">
              <a:spcBef>
                <a:spcPts val="0"/>
              </a:spcBef>
              <a:spcAft>
                <a:spcPts val="0"/>
              </a:spcAft>
              <a:buNone/>
            </a:pPr>
            <a:r>
              <a:rPr lang="en">
                <a:solidFill>
                  <a:srgbClr val="000000"/>
                </a:solidFill>
                <a:latin typeface="Arial"/>
                <a:ea typeface="Arial"/>
                <a:cs typeface="Arial"/>
                <a:sym typeface="Arial"/>
              </a:rPr>
              <a:t>– for a bijective computable function h&lt;·,·&gt;i : Σ ∗ ×Σ ∗ → Σ ∗ or h&lt;·,·&gt;i : N×N → N. called pairing function. The Halting problem for ϕ is Hϕ = {hi,xi: x ∈dom(ϕi)}</a:t>
            </a:r>
            <a:endParaRPr>
              <a:solidFill>
                <a:srgbClr val="000000"/>
              </a:solidFill>
              <a:latin typeface="Arial"/>
              <a:ea typeface="Arial"/>
              <a:cs typeface="Arial"/>
              <a:sym typeface="Arial"/>
            </a:endParaRPr>
          </a:p>
          <a:p>
            <a:pPr indent="0" lvl="0" marL="457200" rtl="0" algn="l">
              <a:spcBef>
                <a:spcPts val="0"/>
              </a:spcBef>
              <a:spcAft>
                <a:spcPts val="0"/>
              </a:spcAft>
              <a:buNone/>
            </a:pPr>
            <a:r>
              <a:t/>
            </a:r>
            <a:endParaRPr>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100"/>
              <a:t>Approximations to Halting Problem</a:t>
            </a:r>
            <a:endParaRPr sz="3100"/>
          </a:p>
        </p:txBody>
      </p:sp>
      <p:sp>
        <p:nvSpPr>
          <p:cNvPr id="370" name="Google Shape;370;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solidFill>
                  <a:srgbClr val="000000"/>
                </a:solidFill>
                <a:latin typeface="Arial"/>
                <a:ea typeface="Arial"/>
                <a:cs typeface="Arial"/>
                <a:sym typeface="Arial"/>
              </a:rPr>
              <a:t>Many practical programming languages lacking density in fact do admit such an approximation with asymptotically vanishing relative error for the simple reason that the fraction of syntactically incorrect instances tends to 1.</a:t>
            </a:r>
            <a:endParaRPr>
              <a:solidFill>
                <a:srgbClr val="000000"/>
              </a:solidFill>
              <a:latin typeface="Arial"/>
              <a:ea typeface="Arial"/>
              <a:cs typeface="Arial"/>
              <a:sym typeface="Arial"/>
            </a:endParaRPr>
          </a:p>
          <a:p>
            <a:pPr indent="0" lvl="0" marL="457200" rtl="0" algn="l">
              <a:spcBef>
                <a:spcPts val="0"/>
              </a:spcBef>
              <a:spcAft>
                <a:spcPts val="0"/>
              </a:spcAft>
              <a:buNone/>
            </a:pPr>
            <a:r>
              <a:t/>
            </a:r>
            <a:endParaRPr>
              <a:solidFill>
                <a:srgbClr val="000000"/>
              </a:solidFill>
              <a:latin typeface="Arial"/>
              <a:ea typeface="Arial"/>
              <a:cs typeface="Arial"/>
              <a:sym typeface="Arial"/>
            </a:endParaRPr>
          </a:p>
          <a:p>
            <a:pPr indent="-317500" lvl="0" marL="457200" rtl="0" algn="l">
              <a:spcBef>
                <a:spcPts val="0"/>
              </a:spcBef>
              <a:spcAft>
                <a:spcPts val="0"/>
              </a:spcAft>
              <a:buSzPts val="1400"/>
              <a:buChar char="●"/>
            </a:pPr>
            <a:r>
              <a:rPr lang="en">
                <a:solidFill>
                  <a:srgbClr val="000000"/>
                </a:solidFill>
                <a:latin typeface="Arial"/>
                <a:ea typeface="Arial"/>
                <a:cs typeface="Arial"/>
                <a:sym typeface="Arial"/>
              </a:rPr>
              <a:t>The question for approximation the Halting problem is equivalent to a mere syntax check and thus becomes trivial and vain.</a:t>
            </a:r>
            <a:endParaRPr>
              <a:solidFill>
                <a:srgbClr val="000000"/>
              </a:solidFill>
              <a:latin typeface="Arial"/>
              <a:ea typeface="Arial"/>
              <a:cs typeface="Arial"/>
              <a:sym typeface="Arial"/>
            </a:endParaRPr>
          </a:p>
          <a:p>
            <a:pPr indent="0" lvl="0" marL="457200" rtl="0" algn="l">
              <a:spcBef>
                <a:spcPts val="0"/>
              </a:spcBef>
              <a:spcAft>
                <a:spcPts val="0"/>
              </a:spcAft>
              <a:buNone/>
            </a:pPr>
            <a:r>
              <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Hence, there have been several propositions and proofs trying to sharpen the approximation in order to get a close estimate </a:t>
            </a:r>
            <a:r>
              <a:rPr lang="en">
                <a:solidFill>
                  <a:srgbClr val="000000"/>
                </a:solidFill>
                <a:latin typeface="Arial"/>
                <a:ea typeface="Arial"/>
                <a:cs typeface="Arial"/>
                <a:sym typeface="Arial"/>
              </a:rPr>
              <a:t>of the halting problem’s solution.</a:t>
            </a:r>
            <a:endParaRPr>
              <a:solidFill>
                <a:srgbClr val="000000"/>
              </a:solidFill>
              <a:latin typeface="Arial"/>
              <a:ea typeface="Arial"/>
              <a:cs typeface="Arial"/>
              <a:sym typeface="Arial"/>
            </a:endParaRPr>
          </a:p>
          <a:p>
            <a:pPr indent="0" lvl="0" marL="457200" rtl="0" algn="l">
              <a:spcBef>
                <a:spcPts val="0"/>
              </a:spcBef>
              <a:spcAft>
                <a:spcPts val="0"/>
              </a:spcAft>
              <a:buNone/>
            </a:pPr>
            <a:r>
              <a:t/>
            </a:r>
            <a:endParaRPr sz="12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200"/>
              <a:t>Conclusion</a:t>
            </a:r>
            <a:endParaRPr sz="4200"/>
          </a:p>
        </p:txBody>
      </p:sp>
      <p:sp>
        <p:nvSpPr>
          <p:cNvPr id="376" name="Google Shape;376;p21"/>
          <p:cNvSpPr txBox="1"/>
          <p:nvPr>
            <p:ph idx="1" type="body"/>
          </p:nvPr>
        </p:nvSpPr>
        <p:spPr>
          <a:xfrm>
            <a:off x="1303800" y="19466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the three research papers, we can conclude that we learnt about the halting problem in a flow. </a:t>
            </a:r>
            <a:endParaRPr/>
          </a:p>
          <a:p>
            <a:pPr indent="-311150" lvl="0" marL="457200" rtl="0" algn="l">
              <a:spcBef>
                <a:spcPts val="1200"/>
              </a:spcBef>
              <a:spcAft>
                <a:spcPts val="0"/>
              </a:spcAft>
              <a:buSzPts val="1300"/>
              <a:buChar char="●"/>
            </a:pPr>
            <a:r>
              <a:rPr lang="en"/>
              <a:t>Firstly, we saw the history of halting problem and how the credit should go to Martin Davis for defining the halting problem.</a:t>
            </a:r>
            <a:endParaRPr/>
          </a:p>
          <a:p>
            <a:pPr indent="-311150" lvl="0" marL="457200" rtl="0" algn="l">
              <a:spcBef>
                <a:spcPts val="0"/>
              </a:spcBef>
              <a:spcAft>
                <a:spcPts val="0"/>
              </a:spcAft>
              <a:buSzPts val="1300"/>
              <a:buChar char="●"/>
            </a:pPr>
            <a:r>
              <a:rPr lang="en"/>
              <a:t>Furthermore</a:t>
            </a:r>
            <a:r>
              <a:rPr lang="en"/>
              <a:t>, we studied about the problems faced in the halting problem that lead to the unsolvability and or </a:t>
            </a:r>
            <a:r>
              <a:rPr lang="en"/>
              <a:t>inconsistency</a:t>
            </a:r>
            <a:r>
              <a:rPr lang="en"/>
              <a:t> of the halting problem.</a:t>
            </a:r>
            <a:endParaRPr/>
          </a:p>
          <a:p>
            <a:pPr indent="-311150" lvl="0" marL="457200" rtl="0" algn="l">
              <a:spcBef>
                <a:spcPts val="0"/>
              </a:spcBef>
              <a:spcAft>
                <a:spcPts val="0"/>
              </a:spcAft>
              <a:buSzPts val="1300"/>
              <a:buChar char="●"/>
            </a:pPr>
            <a:r>
              <a:rPr lang="en"/>
              <a:t>Finally, we learnt about the way to solve the problem just to realize that there is no </a:t>
            </a:r>
            <a:r>
              <a:rPr lang="en"/>
              <a:t>algorithm</a:t>
            </a:r>
            <a:r>
              <a:rPr lang="en"/>
              <a:t> that gives the exact solution. Hence, we studied different propositions and definitions to sharpen the approximations to the halting problem.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