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12"/>
  </p:notesMasterIdLst>
  <p:handoutMasterIdLst>
    <p:handoutMasterId r:id="rId13"/>
  </p:handoutMasterIdLst>
  <p:sldIdLst>
    <p:sldId id="262" r:id="rId3"/>
    <p:sldId id="471" r:id="rId4"/>
    <p:sldId id="438" r:id="rId5"/>
    <p:sldId id="464" r:id="rId6"/>
    <p:sldId id="465" r:id="rId7"/>
    <p:sldId id="466" r:id="rId8"/>
    <p:sldId id="467" r:id="rId9"/>
    <p:sldId id="470" r:id="rId10"/>
    <p:sldId id="468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3B69"/>
    <a:srgbClr val="00581B"/>
    <a:srgbClr val="83AC3F"/>
    <a:srgbClr val="2E9273"/>
    <a:srgbClr val="B02521"/>
    <a:srgbClr val="EE852A"/>
    <a:srgbClr val="CC3399"/>
    <a:srgbClr val="CBCFD8"/>
    <a:srgbClr val="000000"/>
    <a:srgbClr val="E7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30" autoAdjust="0"/>
    <p:restoredTop sz="94227" autoAdjust="0"/>
  </p:normalViewPr>
  <p:slideViewPr>
    <p:cSldViewPr snapToGrid="0">
      <p:cViewPr varScale="1">
        <p:scale>
          <a:sx n="115" d="100"/>
          <a:sy n="115" d="100"/>
        </p:scale>
        <p:origin x="84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/>
          <a:lstStyle>
            <a:lvl1pPr algn="r">
              <a:defRPr sz="1200"/>
            </a:lvl1pPr>
          </a:lstStyle>
          <a:p>
            <a:fld id="{F30546BA-695B-4739-B190-F405CA2DFEC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71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71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 anchor="b"/>
          <a:lstStyle>
            <a:lvl1pPr algn="r">
              <a:defRPr sz="12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/>
          <a:lstStyle>
            <a:lvl1pPr algn="r">
              <a:defRPr sz="1200"/>
            </a:lvl1pPr>
          </a:lstStyle>
          <a:p>
            <a:fld id="{8FA15740-AD31-4744-829C-56BC92AB9E2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80062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00" tIns="46600" rIns="93200" bIns="4660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200" tIns="46600" rIns="93200" bIns="4660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71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71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 anchor="b"/>
          <a:lstStyle>
            <a:lvl1pPr algn="r">
              <a:defRPr sz="12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638" y="101600"/>
            <a:ext cx="6884987" cy="3871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2000">
              <a:defRPr/>
            </a:pPr>
            <a:fld id="{E786D5DE-39A7-4D7E-B414-293B96CD3B7A}" type="slidenum">
              <a:rPr lang="en-US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932000">
                <a:defRPr/>
              </a:pPr>
              <a:t>1</a:t>
            </a:fld>
            <a:endParaRPr lang="en-US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5384800" y="756374"/>
            <a:ext cx="6807200" cy="1075113"/>
          </a:xfrm>
          <a:ln>
            <a:noFill/>
          </a:ln>
        </p:spPr>
        <p:txBody>
          <a:bodyPr anchor="ctr"/>
          <a:lstStyle/>
          <a:p>
            <a:r>
              <a:rPr lang="en-US" altLang="zh-CN" sz="3200" dirty="0">
                <a:latin typeface="+mj-lt"/>
              </a:rPr>
              <a:t>Phase5</a:t>
            </a:r>
            <a:r>
              <a:rPr lang="zh-CN" altLang="en-US" sz="3200" dirty="0">
                <a:latin typeface="+mj-lt"/>
              </a:rPr>
              <a:t> </a:t>
            </a:r>
            <a:r>
              <a:rPr lang="en-US" altLang="zh-CN" sz="3200" dirty="0">
                <a:latin typeface="+mj-lt"/>
              </a:rPr>
              <a:t>SW Validation Plan</a:t>
            </a:r>
            <a:endParaRPr lang="en-US" sz="6000" b="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6008221" y="5401291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81120" y="1818767"/>
            <a:ext cx="394412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Roger Xu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,</a:t>
            </a:r>
            <a:r>
              <a:rPr lang="zh-CN" alt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Zhengxi Xiang, Jiajia Zhou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98125" y="2188625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Oct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15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915830"/>
            <a:ext cx="11788299" cy="383679"/>
            <a:chOff x="315514" y="3897950"/>
            <a:chExt cx="11716383" cy="38367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3897950"/>
              <a:ext cx="1168152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528714"/>
            <a:ext cx="11794428" cy="271880"/>
            <a:chOff x="231716" y="2776619"/>
            <a:chExt cx="11722474" cy="2718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76619"/>
              <a:ext cx="144218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677055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2040144" y="996264"/>
            <a:ext cx="843415" cy="513904"/>
            <a:chOff x="1727242" y="1217224"/>
            <a:chExt cx="839961" cy="51390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07/30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4860"/>
            <a:ext cx="11794428" cy="478712"/>
            <a:chOff x="231716" y="2569787"/>
            <a:chExt cx="11722474" cy="478712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569787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00359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420749" y="994398"/>
            <a:ext cx="924477" cy="462332"/>
            <a:chOff x="1487181" y="1217224"/>
            <a:chExt cx="920691" cy="462332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2371829" y="999837"/>
            <a:ext cx="843415" cy="506284"/>
            <a:chOff x="1727242" y="1217224"/>
            <a:chExt cx="839961" cy="50628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851618" y="1000058"/>
            <a:ext cx="889170" cy="598766"/>
            <a:chOff x="1886575" y="1217224"/>
            <a:chExt cx="885530" cy="598766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660512" y="999837"/>
            <a:ext cx="909670" cy="453002"/>
            <a:chOff x="1992819" y="1217224"/>
            <a:chExt cx="905945" cy="453002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08/30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294877" y="999837"/>
            <a:ext cx="924709" cy="439706"/>
            <a:chOff x="1886575" y="1217224"/>
            <a:chExt cx="920922" cy="439706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7946231" y="989677"/>
            <a:ext cx="912142" cy="508062"/>
            <a:chOff x="1499465" y="1217224"/>
            <a:chExt cx="908407" cy="508062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499465" y="154062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467328" y="1000678"/>
            <a:ext cx="904289" cy="576617"/>
            <a:chOff x="1886575" y="1217224"/>
            <a:chExt cx="900586" cy="576617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01/28</a:t>
              </a:r>
            </a:p>
          </p:txBody>
        </p: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80" idx="0"/>
            <a:endCxn id="214" idx="2"/>
          </p:cNvCxnSpPr>
          <p:nvPr/>
        </p:nvCxnSpPr>
        <p:spPr>
          <a:xfrm flipV="1">
            <a:off x="2888612" y="1350737"/>
            <a:ext cx="224726" cy="202692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488" idx="0"/>
            <a:endCxn id="355" idx="2"/>
          </p:cNvCxnSpPr>
          <p:nvPr/>
        </p:nvCxnSpPr>
        <p:spPr>
          <a:xfrm flipV="1">
            <a:off x="4243828" y="1351357"/>
            <a:ext cx="485220" cy="133304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0" idx="0"/>
            <a:endCxn id="208" idx="2"/>
          </p:cNvCxnSpPr>
          <p:nvPr/>
        </p:nvCxnSpPr>
        <p:spPr>
          <a:xfrm flipV="1">
            <a:off x="5330737" y="1345077"/>
            <a:ext cx="752769" cy="133129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12" idx="0"/>
            <a:endCxn id="452" idx="2"/>
          </p:cNvCxnSpPr>
          <p:nvPr/>
        </p:nvCxnSpPr>
        <p:spPr>
          <a:xfrm flipV="1">
            <a:off x="5920259" y="1363985"/>
            <a:ext cx="603547" cy="131277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18" idx="0"/>
            <a:endCxn id="220" idx="2"/>
          </p:cNvCxnSpPr>
          <p:nvPr/>
        </p:nvCxnSpPr>
        <p:spPr>
          <a:xfrm flipV="1">
            <a:off x="6231189" y="1350516"/>
            <a:ext cx="691043" cy="132624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44" idx="0"/>
            <a:endCxn id="223" idx="2"/>
          </p:cNvCxnSpPr>
          <p:nvPr/>
        </p:nvCxnSpPr>
        <p:spPr>
          <a:xfrm flipV="1">
            <a:off x="7174930" y="1350516"/>
            <a:ext cx="381668" cy="13333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52" idx="0"/>
            <a:endCxn id="226" idx="2"/>
          </p:cNvCxnSpPr>
          <p:nvPr/>
        </p:nvCxnSpPr>
        <p:spPr>
          <a:xfrm flipV="1">
            <a:off x="8013109" y="1340356"/>
            <a:ext cx="583544" cy="133600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631904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 Test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  <a:p>
            <a:r>
              <a:rPr lang="en-US" altLang="zh-CN" dirty="0"/>
              <a:t>01/25</a:t>
            </a:r>
            <a:endParaRPr lang="zh-CN" alt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934513" y="1598137"/>
            <a:ext cx="624299" cy="482800"/>
            <a:chOff x="1396390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96390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A1</a:t>
              </a:r>
            </a:p>
            <a:p>
              <a:r>
                <a:rPr lang="en-US" altLang="zh-CN" dirty="0"/>
                <a:t>06/15</a:t>
              </a:r>
              <a:endParaRPr lang="zh-CN" altLang="en-US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3673869" y="1608834"/>
            <a:ext cx="624299" cy="427594"/>
            <a:chOff x="1204590" y="1704838"/>
            <a:chExt cx="624299" cy="4275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04590" y="18400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B0</a:t>
              </a:r>
            </a:p>
            <a:p>
              <a:r>
                <a:rPr lang="en-US" altLang="zh-CN" dirty="0"/>
                <a:t>12/13</a:t>
              </a:r>
              <a:endParaRPr lang="zh-CN" altLang="en-US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099216" y="160940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B1  DV2 </a:t>
              </a:r>
            </a:p>
            <a:p>
              <a:r>
                <a:rPr lang="en-US" altLang="zh-CN" dirty="0"/>
                <a:t>05/10</a:t>
              </a:r>
              <a:endParaRPr lang="zh-CN" altLang="en-US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039194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424773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31867" y="1682088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5767118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37749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5897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479419" y="337749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161078" y="3589775"/>
            <a:ext cx="51340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</a:p>
          <a:p>
            <a:pPr algn="ctr">
              <a:defRPr/>
            </a:pPr>
            <a:r>
              <a:rPr lang="en-US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60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791079" y="33776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678007" y="3580828"/>
            <a:ext cx="52068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09/03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3776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DCV0.1</a:t>
            </a:r>
          </a:p>
          <a:p>
            <a:r>
              <a:rPr lang="en-US" dirty="0"/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83757" y="337749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02057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DCV2</a:t>
            </a:r>
          </a:p>
          <a:p>
            <a:r>
              <a:rPr lang="en-US" dirty="0"/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37763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3776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dirty="0"/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37749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5897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37732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3774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5897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37747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596822" y="3589757"/>
            <a:ext cx="44474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37740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589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3766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5889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3763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179598" y="358867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1194715" y="4149733"/>
            <a:ext cx="7371040" cy="574093"/>
            <a:chOff x="1194715" y="3867793"/>
            <a:chExt cx="7371040" cy="574093"/>
          </a:xfrm>
          <a:noFill/>
        </p:grpSpPr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353937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353937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178429" y="3875503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996729" y="4087785"/>
              <a:ext cx="603171" cy="353937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DCV Beta</a:t>
              </a:r>
            </a:p>
            <a:p>
              <a:r>
                <a:rPr lang="en-US" strike="sngStrike" dirty="0">
                  <a:solidFill>
                    <a:schemeClr val="accent4">
                      <a:lumMod val="10000"/>
                    </a:schemeClr>
                  </a:solidFill>
                </a:rPr>
                <a:t>06/2</a:t>
              </a:r>
              <a:r>
                <a:rPr lang="en-US" altLang="zh-CN" strike="sngStrike" dirty="0">
                  <a:solidFill>
                    <a:schemeClr val="accent4">
                      <a:lumMod val="10000"/>
                    </a:schemeClr>
                  </a:solidFill>
                </a:rPr>
                <a:t>0</a:t>
              </a:r>
            </a:p>
            <a:p>
              <a:r>
                <a:rPr lang="en-US" dirty="0">
                  <a:solidFill>
                    <a:schemeClr val="accent4">
                      <a:lumMod val="10000"/>
                    </a:schemeClr>
                  </a:solidFill>
                </a:rPr>
                <a:t>07/02</a:t>
              </a:r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520569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383140" y="4087949"/>
              <a:ext cx="532862" cy="353937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Beta1</a:t>
              </a:r>
            </a:p>
            <a:p>
              <a:r>
                <a:rPr lang="en-US" dirty="0"/>
                <a:t>08/01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92382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DCV0.1</a:t>
              </a:r>
              <a:endParaRPr lang="en-US" altLang="zh-CN" dirty="0"/>
            </a:p>
            <a:p>
              <a:r>
                <a:rPr lang="en-US" dirty="0"/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latin typeface="Ford Antenna Light" panose="02000505000000020004" pitchFamily="50" charset="0"/>
                  <a:cs typeface="Calibri" panose="020F0502020204030204" pitchFamily="34" charset="0"/>
                </a:rPr>
                <a:t>DCV1</a:t>
              </a:r>
            </a:p>
            <a:p>
              <a:pPr algn="ctr">
                <a:defRPr/>
              </a:pPr>
              <a:r>
                <a:rPr lang="en-US" sz="600" dirty="0"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R00</a:t>
              </a:r>
            </a:p>
            <a:p>
              <a:r>
                <a:rPr lang="en-US" dirty="0"/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R08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581555"/>
            <a:ext cx="25269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581832"/>
            <a:ext cx="3582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582569"/>
            <a:ext cx="331204" cy="56716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582495"/>
            <a:ext cx="2058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582642"/>
            <a:ext cx="24833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582642"/>
            <a:ext cx="27881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582495"/>
            <a:ext cx="2554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582495"/>
            <a:ext cx="2330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582659"/>
            <a:ext cx="26357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582806"/>
            <a:ext cx="2711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582806"/>
            <a:ext cx="302626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582660"/>
            <a:ext cx="255289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582660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582824"/>
            <a:ext cx="29405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582824"/>
            <a:ext cx="3169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618102" y="3582824"/>
            <a:ext cx="21023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275962" y="3582660"/>
            <a:ext cx="2407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582660"/>
            <a:ext cx="2788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4" idx="0"/>
            <a:endCxn id="264" idx="1"/>
          </p:cNvCxnSpPr>
          <p:nvPr/>
        </p:nvCxnSpPr>
        <p:spPr>
          <a:xfrm flipV="1">
            <a:off x="3839697" y="1742587"/>
            <a:ext cx="408042" cy="163507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80" idx="0"/>
            <a:endCxn id="33" idx="2"/>
          </p:cNvCxnSpPr>
          <p:nvPr/>
        </p:nvCxnSpPr>
        <p:spPr>
          <a:xfrm flipV="1">
            <a:off x="2888612" y="1838338"/>
            <a:ext cx="386449" cy="153931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79061" y="4902899"/>
            <a:ext cx="195065" cy="205168"/>
          </a:xfrm>
          <a:prstGeom prst="star5">
            <a:avLst/>
          </a:prstGeom>
          <a:solidFill>
            <a:srgbClr val="00B05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00FF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978504" y="5082379"/>
            <a:ext cx="95215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Group A</a:t>
            </a:r>
          </a:p>
          <a:p>
            <a:pPr algn="l"/>
            <a:r>
              <a:rPr lang="en-US" altLang="zh-CN" dirty="0"/>
              <a:t>03/15 sign-off UE</a:t>
            </a:r>
          </a:p>
          <a:p>
            <a:pPr algn="l"/>
            <a:r>
              <a:rPr lang="en-US" altLang="zh-CN" dirty="0"/>
              <a:t>05/05  Stagger UI</a:t>
            </a:r>
          </a:p>
          <a:p>
            <a:pPr algn="l"/>
            <a:r>
              <a:rPr lang="en-US" altLang="zh-CN" dirty="0"/>
              <a:t>05/19 sign-off UI</a:t>
            </a: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041488" y="490301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989825" y="5077942"/>
            <a:ext cx="82774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06/02 stagger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06/16 sign-off UI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7929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626568" y="5088446"/>
            <a:ext cx="64011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05/21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08/17 UI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87622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004333" y="5089009"/>
            <a:ext cx="59877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109" y="125120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SW Release Plan @09/23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964820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09/13</a:t>
            </a:r>
            <a:r>
              <a:rPr lang="en-US" altLang="zh-CN" dirty="0"/>
              <a:t>-10/15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4222103" y="1518305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12</a:t>
            </a:r>
            <a:r>
              <a:rPr lang="en-US" altLang="zh-CN" dirty="0"/>
              <a:t>/17-03/15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491577" y="153588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61622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4337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857831"/>
            <a:ext cx="2338838" cy="87475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6893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205792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4167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827464" y="3247621"/>
            <a:ext cx="78654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415524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255480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42673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4168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245052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42003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25399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29827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18" idx="2"/>
          </p:cNvCxnSpPr>
          <p:nvPr/>
        </p:nvCxnSpPr>
        <p:spPr>
          <a:xfrm flipV="1">
            <a:off x="1276594" y="4362610"/>
            <a:ext cx="463869" cy="54028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2139021" y="4362774"/>
            <a:ext cx="418802" cy="5402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45" idx="2"/>
          </p:cNvCxnSpPr>
          <p:nvPr/>
        </p:nvCxnSpPr>
        <p:spPr>
          <a:xfrm flipV="1">
            <a:off x="3085155" y="4362757"/>
            <a:ext cx="1345619" cy="54659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9" idx="2"/>
          </p:cNvCxnSpPr>
          <p:nvPr/>
        </p:nvCxnSpPr>
        <p:spPr>
          <a:xfrm flipV="1">
            <a:off x="2745462" y="4362610"/>
            <a:ext cx="1018111" cy="5467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989677"/>
            <a:ext cx="729929" cy="519967"/>
            <a:chOff x="1886575" y="1217224"/>
            <a:chExt cx="726940" cy="519967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98788" y="1552531"/>
              <a:ext cx="6147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6565F6F-484B-416B-B535-E056BE285018}"/>
              </a:ext>
            </a:extLst>
          </p:cNvPr>
          <p:cNvSpPr/>
          <p:nvPr/>
        </p:nvSpPr>
        <p:spPr>
          <a:xfrm>
            <a:off x="1595149" y="4144058"/>
            <a:ext cx="863200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06DD469D-0EAC-4377-A39D-0AA5767C126F}"/>
              </a:ext>
            </a:extLst>
          </p:cNvPr>
          <p:cNvSpPr/>
          <p:nvPr/>
        </p:nvSpPr>
        <p:spPr>
          <a:xfrm>
            <a:off x="2492604" y="4142562"/>
            <a:ext cx="1101516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7182E28-DF41-41B4-A57A-EC2DF2B3BFDC}"/>
              </a:ext>
            </a:extLst>
          </p:cNvPr>
          <p:cNvSpPr/>
          <p:nvPr/>
        </p:nvSpPr>
        <p:spPr>
          <a:xfrm>
            <a:off x="3665459" y="4145456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E21D8908-107F-4771-A569-1859B6E0D5C1}"/>
              </a:ext>
            </a:extLst>
          </p:cNvPr>
          <p:cNvSpPr/>
          <p:nvPr/>
        </p:nvSpPr>
        <p:spPr>
          <a:xfrm>
            <a:off x="4357424" y="4144058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6262085" y="1013306"/>
            <a:ext cx="680922" cy="465093"/>
            <a:chOff x="1971949" y="1217224"/>
            <a:chExt cx="678133" cy="465093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9033221" y="986728"/>
            <a:ext cx="811853" cy="513539"/>
            <a:chOff x="1886575" y="1217224"/>
            <a:chExt cx="808528" cy="51353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73" name="Rectangle 472">
            <a:extLst>
              <a:ext uri="{FF2B5EF4-FFF2-40B4-BE49-F238E27FC236}">
                <a16:creationId xmlns:a16="http://schemas.microsoft.com/office/drawing/2014/main" id="{B5A17EF9-562D-464A-8ECD-62366D0E5851}"/>
              </a:ext>
            </a:extLst>
          </p:cNvPr>
          <p:cNvSpPr/>
          <p:nvPr/>
        </p:nvSpPr>
        <p:spPr>
          <a:xfrm>
            <a:off x="137571" y="4747430"/>
            <a:ext cx="8210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74738D5D-FFB0-40C6-B3DA-8C7B8A9585CB}"/>
              </a:ext>
            </a:extLst>
          </p:cNvPr>
          <p:cNvSpPr/>
          <p:nvPr/>
        </p:nvSpPr>
        <p:spPr>
          <a:xfrm>
            <a:off x="114288" y="5509130"/>
            <a:ext cx="917239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FNVx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Star: 5 Points 481">
            <a:extLst>
              <a:ext uri="{FF2B5EF4-FFF2-40B4-BE49-F238E27FC236}">
                <a16:creationId xmlns:a16="http://schemas.microsoft.com/office/drawing/2014/main" id="{4F4A7103-7759-4048-B4FA-FB411E2880B9}"/>
              </a:ext>
            </a:extLst>
          </p:cNvPr>
          <p:cNvSpPr/>
          <p:nvPr/>
        </p:nvSpPr>
        <p:spPr>
          <a:xfrm>
            <a:off x="3595356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TextBox 22">
            <a:extLst>
              <a:ext uri="{FF2B5EF4-FFF2-40B4-BE49-F238E27FC236}">
                <a16:creationId xmlns:a16="http://schemas.microsoft.com/office/drawing/2014/main" id="{8D184DB9-1A76-4736-BCEB-CF97BB15EFFC}"/>
              </a:ext>
            </a:extLst>
          </p:cNvPr>
          <p:cNvSpPr txBox="1"/>
          <p:nvPr/>
        </p:nvSpPr>
        <p:spPr>
          <a:xfrm>
            <a:off x="3451484" y="288607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F0D7C610-AC03-4479-8125-E64E73EFE52D}"/>
              </a:ext>
            </a:extLst>
          </p:cNvPr>
          <p:cNvSpPr/>
          <p:nvPr/>
        </p:nvSpPr>
        <p:spPr>
          <a:xfrm>
            <a:off x="4146295" y="26844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1BC70C59-A912-44BA-9528-6039BCA95362}"/>
              </a:ext>
            </a:extLst>
          </p:cNvPr>
          <p:cNvSpPr txBox="1"/>
          <p:nvPr/>
        </p:nvSpPr>
        <p:spPr>
          <a:xfrm>
            <a:off x="3935457" y="28868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</a:t>
            </a:r>
            <a:r>
              <a:rPr lang="en-US" altLang="zh-CN" dirty="0"/>
              <a:t>29</a:t>
            </a:r>
            <a:endParaRPr lang="en-US" dirty="0"/>
          </a:p>
        </p:txBody>
      </p:sp>
      <p:sp>
        <p:nvSpPr>
          <p:cNvPr id="494" name="Star: 5 Points 493">
            <a:extLst>
              <a:ext uri="{FF2B5EF4-FFF2-40B4-BE49-F238E27FC236}">
                <a16:creationId xmlns:a16="http://schemas.microsoft.com/office/drawing/2014/main" id="{575EB0C0-C6EE-45F9-A341-514418C9E8C2}"/>
              </a:ext>
            </a:extLst>
          </p:cNvPr>
          <p:cNvSpPr/>
          <p:nvPr/>
        </p:nvSpPr>
        <p:spPr>
          <a:xfrm>
            <a:off x="4466699" y="267637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88EFABF4-2841-44CA-8633-8B2D835ECA21}"/>
              </a:ext>
            </a:extLst>
          </p:cNvPr>
          <p:cNvSpPr txBox="1"/>
          <p:nvPr/>
        </p:nvSpPr>
        <p:spPr>
          <a:xfrm>
            <a:off x="4323099" y="288865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80BCB9E-4417-478F-AE41-3B79CABD05BB}"/>
              </a:ext>
            </a:extLst>
          </p:cNvPr>
          <p:cNvSpPr/>
          <p:nvPr/>
        </p:nvSpPr>
        <p:spPr>
          <a:xfrm>
            <a:off x="4892707" y="267651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43F8C99-A927-454F-B2B8-8227FE455F5C}"/>
              </a:ext>
            </a:extLst>
          </p:cNvPr>
          <p:cNvSpPr txBox="1"/>
          <p:nvPr/>
        </p:nvSpPr>
        <p:spPr>
          <a:xfrm>
            <a:off x="4731642" y="288880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03/09</a:t>
            </a:r>
          </a:p>
        </p:txBody>
      </p:sp>
      <p:sp>
        <p:nvSpPr>
          <p:cNvPr id="506" name="Star: 5 Points 505">
            <a:extLst>
              <a:ext uri="{FF2B5EF4-FFF2-40B4-BE49-F238E27FC236}">
                <a16:creationId xmlns:a16="http://schemas.microsoft.com/office/drawing/2014/main" id="{7C39ADBF-2F1F-49AA-9817-320BC685EB91}"/>
              </a:ext>
            </a:extLst>
          </p:cNvPr>
          <p:cNvSpPr/>
          <p:nvPr/>
        </p:nvSpPr>
        <p:spPr>
          <a:xfrm>
            <a:off x="5529961" y="267692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7F04C111-91FA-4143-A5B1-8CCD5F71974F}"/>
              </a:ext>
            </a:extLst>
          </p:cNvPr>
          <p:cNvSpPr txBox="1"/>
          <p:nvPr/>
        </p:nvSpPr>
        <p:spPr>
          <a:xfrm>
            <a:off x="5375827" y="288920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512" name="Star: 5 Points 511">
            <a:extLst>
              <a:ext uri="{FF2B5EF4-FFF2-40B4-BE49-F238E27FC236}">
                <a16:creationId xmlns:a16="http://schemas.microsoft.com/office/drawing/2014/main" id="{0C97EC04-7370-4E8C-B8DA-BB2C772FE9A6}"/>
              </a:ext>
            </a:extLst>
          </p:cNvPr>
          <p:cNvSpPr/>
          <p:nvPr/>
        </p:nvSpPr>
        <p:spPr>
          <a:xfrm>
            <a:off x="5822726" y="26767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5" name="TextBox 22">
            <a:extLst>
              <a:ext uri="{FF2B5EF4-FFF2-40B4-BE49-F238E27FC236}">
                <a16:creationId xmlns:a16="http://schemas.microsoft.com/office/drawing/2014/main" id="{43B19B2D-3EB9-4556-95C6-7C91FF9D03A3}"/>
              </a:ext>
            </a:extLst>
          </p:cNvPr>
          <p:cNvSpPr txBox="1"/>
          <p:nvPr/>
        </p:nvSpPr>
        <p:spPr>
          <a:xfrm>
            <a:off x="5737006" y="2889045"/>
            <a:ext cx="43844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</p:txBody>
      </p:sp>
      <p:sp>
        <p:nvSpPr>
          <p:cNvPr id="518" name="Star: 5 Points 517">
            <a:extLst>
              <a:ext uri="{FF2B5EF4-FFF2-40B4-BE49-F238E27FC236}">
                <a16:creationId xmlns:a16="http://schemas.microsoft.com/office/drawing/2014/main" id="{E400FCA6-01DF-4009-8474-BBCC7B37875C}"/>
              </a:ext>
            </a:extLst>
          </p:cNvPr>
          <p:cNvSpPr/>
          <p:nvPr/>
        </p:nvSpPr>
        <p:spPr>
          <a:xfrm>
            <a:off x="6133656" y="267676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1" name="TextBox 22">
            <a:extLst>
              <a:ext uri="{FF2B5EF4-FFF2-40B4-BE49-F238E27FC236}">
                <a16:creationId xmlns:a16="http://schemas.microsoft.com/office/drawing/2014/main" id="{3B964A75-7D8E-49D7-A100-D6146E9F9717}"/>
              </a:ext>
            </a:extLst>
          </p:cNvPr>
          <p:cNvSpPr txBox="1"/>
          <p:nvPr/>
        </p:nvSpPr>
        <p:spPr>
          <a:xfrm>
            <a:off x="5996406" y="28890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</p:txBody>
      </p:sp>
      <p:sp>
        <p:nvSpPr>
          <p:cNvPr id="524" name="Star: 5 Points 523">
            <a:extLst>
              <a:ext uri="{FF2B5EF4-FFF2-40B4-BE49-F238E27FC236}">
                <a16:creationId xmlns:a16="http://schemas.microsoft.com/office/drawing/2014/main" id="{A5E1C2EE-80EC-454F-B421-429A56A48F13}"/>
              </a:ext>
            </a:extLst>
          </p:cNvPr>
          <p:cNvSpPr/>
          <p:nvPr/>
        </p:nvSpPr>
        <p:spPr>
          <a:xfrm>
            <a:off x="6474687" y="267691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7" name="TextBox 22">
            <a:extLst>
              <a:ext uri="{FF2B5EF4-FFF2-40B4-BE49-F238E27FC236}">
                <a16:creationId xmlns:a16="http://schemas.microsoft.com/office/drawing/2014/main" id="{D23DC1D4-BCA6-4AB7-94E8-1A381201567F}"/>
              </a:ext>
            </a:extLst>
          </p:cNvPr>
          <p:cNvSpPr txBox="1"/>
          <p:nvPr/>
        </p:nvSpPr>
        <p:spPr>
          <a:xfrm>
            <a:off x="6337437" y="288919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07/25</a:t>
            </a:r>
          </a:p>
        </p:txBody>
      </p:sp>
      <p:sp>
        <p:nvSpPr>
          <p:cNvPr id="530" name="Star: 5 Points 529">
            <a:extLst>
              <a:ext uri="{FF2B5EF4-FFF2-40B4-BE49-F238E27FC236}">
                <a16:creationId xmlns:a16="http://schemas.microsoft.com/office/drawing/2014/main" id="{BE7B2579-B781-4BBA-8A72-CE7F5BFF17D1}"/>
              </a:ext>
            </a:extLst>
          </p:cNvPr>
          <p:cNvSpPr/>
          <p:nvPr/>
        </p:nvSpPr>
        <p:spPr>
          <a:xfrm>
            <a:off x="5233204" y="267637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3" name="TextBox 22">
            <a:extLst>
              <a:ext uri="{FF2B5EF4-FFF2-40B4-BE49-F238E27FC236}">
                <a16:creationId xmlns:a16="http://schemas.microsoft.com/office/drawing/2014/main" id="{AC5FEB3A-DFD1-4506-B5B1-5D66E8E2707C}"/>
              </a:ext>
            </a:extLst>
          </p:cNvPr>
          <p:cNvSpPr txBox="1"/>
          <p:nvPr/>
        </p:nvSpPr>
        <p:spPr>
          <a:xfrm>
            <a:off x="5079070" y="2888655"/>
            <a:ext cx="5331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</p:txBody>
      </p:sp>
      <p:sp>
        <p:nvSpPr>
          <p:cNvPr id="544" name="Star: 5 Points 543">
            <a:extLst>
              <a:ext uri="{FF2B5EF4-FFF2-40B4-BE49-F238E27FC236}">
                <a16:creationId xmlns:a16="http://schemas.microsoft.com/office/drawing/2014/main" id="{250DC8B7-44D4-4D5C-B844-1A5FD880628F}"/>
              </a:ext>
            </a:extLst>
          </p:cNvPr>
          <p:cNvSpPr/>
          <p:nvPr/>
        </p:nvSpPr>
        <p:spPr>
          <a:xfrm>
            <a:off x="7077397" y="268387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613FE025-4BD9-46EA-851B-0C097A447CEA}"/>
              </a:ext>
            </a:extLst>
          </p:cNvPr>
          <p:cNvSpPr txBox="1"/>
          <p:nvPr/>
        </p:nvSpPr>
        <p:spPr>
          <a:xfrm>
            <a:off x="6940147" y="289615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1484467B-299D-4686-BA8F-C90D8556A364}"/>
              </a:ext>
            </a:extLst>
          </p:cNvPr>
          <p:cNvSpPr/>
          <p:nvPr/>
        </p:nvSpPr>
        <p:spPr>
          <a:xfrm>
            <a:off x="7915576" y="267636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B6E300A8-6A14-4CE3-9A29-028C44CF322C}"/>
              </a:ext>
            </a:extLst>
          </p:cNvPr>
          <p:cNvSpPr txBox="1"/>
          <p:nvPr/>
        </p:nvSpPr>
        <p:spPr>
          <a:xfrm>
            <a:off x="7778326" y="288864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D4D86623-2A83-470B-AC8C-574147539B60}"/>
              </a:ext>
            </a:extLst>
          </p:cNvPr>
          <p:cNvSpPr/>
          <p:nvPr/>
        </p:nvSpPr>
        <p:spPr>
          <a:xfrm>
            <a:off x="8354270" y="2676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22">
            <a:extLst>
              <a:ext uri="{FF2B5EF4-FFF2-40B4-BE49-F238E27FC236}">
                <a16:creationId xmlns:a16="http://schemas.microsoft.com/office/drawing/2014/main" id="{2B92D086-5A1E-4C9D-B3DA-610CB6DCE799}"/>
              </a:ext>
            </a:extLst>
          </p:cNvPr>
          <p:cNvSpPr txBox="1"/>
          <p:nvPr/>
        </p:nvSpPr>
        <p:spPr>
          <a:xfrm>
            <a:off x="8252596" y="2888366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F1ECB981-56A4-41DD-8AF0-18D4912CD1EB}"/>
              </a:ext>
            </a:extLst>
          </p:cNvPr>
          <p:cNvCxnSpPr>
            <a:cxnSpLocks/>
            <a:stCxn id="556" idx="0"/>
            <a:endCxn id="431" idx="2"/>
          </p:cNvCxnSpPr>
          <p:nvPr/>
        </p:nvCxnSpPr>
        <p:spPr>
          <a:xfrm flipV="1">
            <a:off x="8451803" y="1340356"/>
            <a:ext cx="495263" cy="133572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A3625D80-EDB2-4555-A943-538741B58246}"/>
              </a:ext>
            </a:extLst>
          </p:cNvPr>
          <p:cNvCxnSpPr>
            <a:cxnSpLocks/>
            <a:stCxn id="242" idx="1"/>
            <a:endCxn id="488" idx="2"/>
          </p:cNvCxnSpPr>
          <p:nvPr/>
        </p:nvCxnSpPr>
        <p:spPr>
          <a:xfrm flipV="1">
            <a:off x="4057789" y="2889567"/>
            <a:ext cx="125760" cy="56629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DBBD650A-BB57-4A2D-9143-56EFC27B2C92}"/>
              </a:ext>
            </a:extLst>
          </p:cNvPr>
          <p:cNvCxnSpPr>
            <a:cxnSpLocks/>
            <a:stCxn id="245" idx="1"/>
            <a:endCxn id="494" idx="2"/>
          </p:cNvCxnSpPr>
          <p:nvPr/>
        </p:nvCxnSpPr>
        <p:spPr>
          <a:xfrm flipV="1">
            <a:off x="4383757" y="2881540"/>
            <a:ext cx="12019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98E57C98-E921-4423-B413-77E35B89D0AA}"/>
              </a:ext>
            </a:extLst>
          </p:cNvPr>
          <p:cNvCxnSpPr>
            <a:cxnSpLocks/>
            <a:stCxn id="231" idx="0"/>
            <a:endCxn id="482" idx="2"/>
          </p:cNvCxnSpPr>
          <p:nvPr/>
        </p:nvCxnSpPr>
        <p:spPr>
          <a:xfrm flipV="1">
            <a:off x="3499551" y="2889380"/>
            <a:ext cx="133059" cy="4882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76E37401-6E81-49AA-A3BF-CF3CABE52E2D}"/>
              </a:ext>
            </a:extLst>
          </p:cNvPr>
          <p:cNvCxnSpPr>
            <a:cxnSpLocks/>
            <a:stCxn id="248" idx="1"/>
            <a:endCxn id="500" idx="2"/>
          </p:cNvCxnSpPr>
          <p:nvPr/>
        </p:nvCxnSpPr>
        <p:spPr>
          <a:xfrm flipV="1">
            <a:off x="4756425" y="2881686"/>
            <a:ext cx="17353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F9FD0067-AE21-4C4A-8F6E-9CE15B3E861A}"/>
              </a:ext>
            </a:extLst>
          </p:cNvPr>
          <p:cNvCxnSpPr>
            <a:cxnSpLocks/>
            <a:stCxn id="251" idx="1"/>
            <a:endCxn id="530" idx="2"/>
          </p:cNvCxnSpPr>
          <p:nvPr/>
        </p:nvCxnSpPr>
        <p:spPr>
          <a:xfrm flipV="1">
            <a:off x="5075309" y="2881540"/>
            <a:ext cx="195149" cy="5744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F86BDE0C-F433-4AF2-9035-A99C1E48C1FA}"/>
              </a:ext>
            </a:extLst>
          </p:cNvPr>
          <p:cNvCxnSpPr>
            <a:cxnSpLocks/>
            <a:stCxn id="254" idx="1"/>
            <a:endCxn id="506" idx="2"/>
          </p:cNvCxnSpPr>
          <p:nvPr/>
        </p:nvCxnSpPr>
        <p:spPr>
          <a:xfrm flipV="1">
            <a:off x="5416769" y="2882094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11586CC-BFCC-48AE-BB94-4766AFB52176}"/>
              </a:ext>
            </a:extLst>
          </p:cNvPr>
          <p:cNvCxnSpPr>
            <a:cxnSpLocks/>
            <a:stCxn id="265" idx="1"/>
            <a:endCxn id="518" idx="2"/>
          </p:cNvCxnSpPr>
          <p:nvPr/>
        </p:nvCxnSpPr>
        <p:spPr>
          <a:xfrm flipV="1">
            <a:off x="602046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563CC0B-ADBF-4CCA-90F0-D091C0EE42B4}"/>
              </a:ext>
            </a:extLst>
          </p:cNvPr>
          <p:cNvCxnSpPr>
            <a:cxnSpLocks/>
            <a:stCxn id="257" idx="1"/>
            <a:endCxn id="512" idx="2"/>
          </p:cNvCxnSpPr>
          <p:nvPr/>
        </p:nvCxnSpPr>
        <p:spPr>
          <a:xfrm flipV="1">
            <a:off x="570953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FBFE2E32-5DE5-4DEB-AA53-77A0DE59CDC9}"/>
              </a:ext>
            </a:extLst>
          </p:cNvPr>
          <p:cNvCxnSpPr>
            <a:cxnSpLocks/>
            <a:stCxn id="270" idx="1"/>
            <a:endCxn id="524" idx="2"/>
          </p:cNvCxnSpPr>
          <p:nvPr/>
        </p:nvCxnSpPr>
        <p:spPr>
          <a:xfrm flipV="1">
            <a:off x="6361495" y="2882077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0C2B7D33-FE36-4602-A274-0458B2C3FDCF}"/>
              </a:ext>
            </a:extLst>
          </p:cNvPr>
          <p:cNvCxnSpPr>
            <a:cxnSpLocks/>
            <a:stCxn id="277" idx="1"/>
            <a:endCxn id="544" idx="2"/>
          </p:cNvCxnSpPr>
          <p:nvPr/>
        </p:nvCxnSpPr>
        <p:spPr>
          <a:xfrm flipV="1">
            <a:off x="6954664" y="2889039"/>
            <a:ext cx="159987" cy="56665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392F4345-3DC7-44E8-886C-809C993B148A}"/>
              </a:ext>
            </a:extLst>
          </p:cNvPr>
          <p:cNvCxnSpPr>
            <a:cxnSpLocks/>
            <a:stCxn id="286" idx="1"/>
            <a:endCxn id="552" idx="2"/>
          </p:cNvCxnSpPr>
          <p:nvPr/>
        </p:nvCxnSpPr>
        <p:spPr>
          <a:xfrm flipV="1">
            <a:off x="7764016" y="2881528"/>
            <a:ext cx="18881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01A8D360-D5C2-4E15-BEB9-0555529FB330}"/>
              </a:ext>
            </a:extLst>
          </p:cNvPr>
          <p:cNvCxnSpPr>
            <a:cxnSpLocks/>
            <a:stCxn id="289" idx="1"/>
            <a:endCxn id="556" idx="2"/>
          </p:cNvCxnSpPr>
          <p:nvPr/>
        </p:nvCxnSpPr>
        <p:spPr>
          <a:xfrm flipV="1">
            <a:off x="8256050" y="2881251"/>
            <a:ext cx="13547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4" name="TextBox 643">
            <a:extLst>
              <a:ext uri="{FF2B5EF4-FFF2-40B4-BE49-F238E27FC236}">
                <a16:creationId xmlns:a16="http://schemas.microsoft.com/office/drawing/2014/main" id="{F728AC8B-BF2C-48C8-B3C4-54AEC863699C}"/>
              </a:ext>
            </a:extLst>
          </p:cNvPr>
          <p:cNvSpPr txBox="1"/>
          <p:nvPr/>
        </p:nvSpPr>
        <p:spPr>
          <a:xfrm>
            <a:off x="2071333" y="5548270"/>
            <a:ext cx="1149375" cy="7232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SOA Gateway</a:t>
            </a:r>
          </a:p>
          <a:p>
            <a:r>
              <a:rPr lang="en-US" altLang="zh-CN" dirty="0"/>
              <a:t>Wireless Interface Router</a:t>
            </a:r>
          </a:p>
          <a:p>
            <a:r>
              <a:rPr lang="en-US" altLang="zh-CN" dirty="0"/>
              <a:t>IVI Provisioning</a:t>
            </a:r>
          </a:p>
          <a:p>
            <a:r>
              <a:rPr lang="en-US" altLang="zh-CN" dirty="0"/>
              <a:t>Bezel Diagnostics(SOA related)</a:t>
            </a:r>
          </a:p>
          <a:p>
            <a:r>
              <a:rPr lang="en-US" altLang="zh-CN" dirty="0"/>
              <a:t>Diagnostic_ Analytic</a:t>
            </a:r>
          </a:p>
          <a:p>
            <a:r>
              <a:rPr lang="en-US" altLang="zh-CN" dirty="0"/>
              <a:t>CCS –Authorization 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6B29FCB7-A5EA-45EF-BF19-445284B0D1B7}"/>
              </a:ext>
            </a:extLst>
          </p:cNvPr>
          <p:cNvSpPr txBox="1"/>
          <p:nvPr/>
        </p:nvSpPr>
        <p:spPr>
          <a:xfrm>
            <a:off x="3504750" y="5367116"/>
            <a:ext cx="797141" cy="3539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C327BED4-36B8-4429-9486-D624B114AFCF}"/>
              </a:ext>
            </a:extLst>
          </p:cNvPr>
          <p:cNvCxnSpPr>
            <a:cxnSpLocks/>
            <a:stCxn id="336" idx="2"/>
            <a:endCxn id="644" idx="0"/>
          </p:cNvCxnSpPr>
          <p:nvPr/>
        </p:nvCxnSpPr>
        <p:spPr>
          <a:xfrm flipH="1">
            <a:off x="2646021" y="4362774"/>
            <a:ext cx="779067" cy="11854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939354F8-87FE-4A01-9CE1-23867D11955D}"/>
              </a:ext>
            </a:extLst>
          </p:cNvPr>
          <p:cNvCxnSpPr>
            <a:cxnSpLocks/>
            <a:stCxn id="339" idx="2"/>
            <a:endCxn id="647" idx="0"/>
          </p:cNvCxnSpPr>
          <p:nvPr/>
        </p:nvCxnSpPr>
        <p:spPr>
          <a:xfrm>
            <a:off x="3763573" y="4362610"/>
            <a:ext cx="139748" cy="100450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3" name="TextBox 652">
            <a:extLst>
              <a:ext uri="{FF2B5EF4-FFF2-40B4-BE49-F238E27FC236}">
                <a16:creationId xmlns:a16="http://schemas.microsoft.com/office/drawing/2014/main" id="{211607AA-9423-4690-92D2-E135126E1377}"/>
              </a:ext>
            </a:extLst>
          </p:cNvPr>
          <p:cNvSpPr txBox="1"/>
          <p:nvPr/>
        </p:nvSpPr>
        <p:spPr>
          <a:xfrm>
            <a:off x="4340996" y="5488947"/>
            <a:ext cx="1036356" cy="16927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MMOTA –SYNC+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A12164C2-8CCB-49C1-852F-C6CF4D85EAFD}"/>
              </a:ext>
            </a:extLst>
          </p:cNvPr>
          <p:cNvCxnSpPr>
            <a:cxnSpLocks/>
            <a:stCxn id="342" idx="3"/>
            <a:endCxn id="653" idx="0"/>
          </p:cNvCxnSpPr>
          <p:nvPr/>
        </p:nvCxnSpPr>
        <p:spPr>
          <a:xfrm>
            <a:off x="4226000" y="4362610"/>
            <a:ext cx="633174" cy="1126337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9" name="Rectangle: Rounded Corners 658">
            <a:extLst>
              <a:ext uri="{FF2B5EF4-FFF2-40B4-BE49-F238E27FC236}">
                <a16:creationId xmlns:a16="http://schemas.microsoft.com/office/drawing/2014/main" id="{FBE4F12D-3D6A-4C42-B433-3DF7DC468246}"/>
              </a:ext>
            </a:extLst>
          </p:cNvPr>
          <p:cNvSpPr/>
          <p:nvPr/>
        </p:nvSpPr>
        <p:spPr>
          <a:xfrm>
            <a:off x="1133298" y="6390267"/>
            <a:ext cx="1384343" cy="1283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urchase process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0" name="TextBox 22">
            <a:extLst>
              <a:ext uri="{FF2B5EF4-FFF2-40B4-BE49-F238E27FC236}">
                <a16:creationId xmlns:a16="http://schemas.microsoft.com/office/drawing/2014/main" id="{DFA01721-9CEB-414A-A00D-EBDFE8FBABFA}"/>
              </a:ext>
            </a:extLst>
          </p:cNvPr>
          <p:cNvSpPr txBox="1"/>
          <p:nvPr/>
        </p:nvSpPr>
        <p:spPr>
          <a:xfrm>
            <a:off x="1203075" y="6250731"/>
            <a:ext cx="84341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black"/>
                </a:solidFill>
              </a:rPr>
              <a:t>03/23-07/30</a:t>
            </a:r>
          </a:p>
        </p:txBody>
      </p:sp>
      <p:sp>
        <p:nvSpPr>
          <p:cNvPr id="661" name="Star: 5 Points 660">
            <a:extLst>
              <a:ext uri="{FF2B5EF4-FFF2-40B4-BE49-F238E27FC236}">
                <a16:creationId xmlns:a16="http://schemas.microsoft.com/office/drawing/2014/main" id="{5505CF8D-1145-4FD1-8AD5-DA08783A794D}"/>
              </a:ext>
            </a:extLst>
          </p:cNvPr>
          <p:cNvSpPr/>
          <p:nvPr/>
        </p:nvSpPr>
        <p:spPr>
          <a:xfrm>
            <a:off x="4012044" y="63570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2" name="TextBox 22">
            <a:extLst>
              <a:ext uri="{FF2B5EF4-FFF2-40B4-BE49-F238E27FC236}">
                <a16:creationId xmlns:a16="http://schemas.microsoft.com/office/drawing/2014/main" id="{95708619-6B53-4556-9EE1-8049E731EE77}"/>
              </a:ext>
            </a:extLst>
          </p:cNvPr>
          <p:cNvSpPr txBox="1"/>
          <p:nvPr/>
        </p:nvSpPr>
        <p:spPr>
          <a:xfrm>
            <a:off x="3486593" y="6541746"/>
            <a:ext cx="74279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Net/Diagnostic full function 12/15</a:t>
            </a:r>
            <a:r>
              <a:rPr lang="en-US" altLang="zh-CN" dirty="0"/>
              <a:t> for DCV2</a:t>
            </a:r>
            <a:endParaRPr lang="en-US" dirty="0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1964DD47-7D2E-4968-B67D-2AC1991DA388}"/>
              </a:ext>
            </a:extLst>
          </p:cNvPr>
          <p:cNvCxnSpPr>
            <a:cxnSpLocks/>
            <a:stCxn id="342" idx="2"/>
            <a:endCxn id="661" idx="0"/>
          </p:cNvCxnSpPr>
          <p:nvPr/>
        </p:nvCxnSpPr>
        <p:spPr>
          <a:xfrm>
            <a:off x="4105443" y="4362610"/>
            <a:ext cx="4134" cy="1994477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4" name="Star: 5 Points 663">
            <a:extLst>
              <a:ext uri="{FF2B5EF4-FFF2-40B4-BE49-F238E27FC236}">
                <a16:creationId xmlns:a16="http://schemas.microsoft.com/office/drawing/2014/main" id="{150B904A-4171-4BA1-832C-2854FC939CBF}"/>
              </a:ext>
            </a:extLst>
          </p:cNvPr>
          <p:cNvSpPr/>
          <p:nvPr/>
        </p:nvSpPr>
        <p:spPr>
          <a:xfrm>
            <a:off x="6337773" y="63494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5" name="TextBox 22">
            <a:extLst>
              <a:ext uri="{FF2B5EF4-FFF2-40B4-BE49-F238E27FC236}">
                <a16:creationId xmlns:a16="http://schemas.microsoft.com/office/drawing/2014/main" id="{72ADCC62-67F7-4871-932E-197B7A34D8C2}"/>
              </a:ext>
            </a:extLst>
          </p:cNvPr>
          <p:cNvSpPr txBox="1"/>
          <p:nvPr/>
        </p:nvSpPr>
        <p:spPr>
          <a:xfrm>
            <a:off x="5953331" y="6543305"/>
            <a:ext cx="685309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P2 </a:t>
            </a:r>
            <a:r>
              <a:rPr lang="en-US" altLang="zh-CN" dirty="0"/>
              <a:t>complete </a:t>
            </a:r>
            <a:r>
              <a:rPr lang="en-US" altLang="zh-CN" strike="sngStrike" dirty="0"/>
              <a:t>07/18 </a:t>
            </a:r>
            <a:r>
              <a:rPr lang="en-US" altLang="zh-CN" dirty="0">
                <a:solidFill>
                  <a:srgbClr val="FF0000"/>
                </a:solidFill>
              </a:rPr>
              <a:t>07/11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0" name="Star: 5 Points 319">
            <a:extLst>
              <a:ext uri="{FF2B5EF4-FFF2-40B4-BE49-F238E27FC236}">
                <a16:creationId xmlns:a16="http://schemas.microsoft.com/office/drawing/2014/main" id="{CC161D21-D5A4-4DA0-9318-8C23FEBFDADB}"/>
              </a:ext>
            </a:extLst>
          </p:cNvPr>
          <p:cNvSpPr/>
          <p:nvPr/>
        </p:nvSpPr>
        <p:spPr>
          <a:xfrm>
            <a:off x="9619122" y="266590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DCEA2212-29A6-4C88-895F-957805571627}"/>
              </a:ext>
            </a:extLst>
          </p:cNvPr>
          <p:cNvSpPr txBox="1"/>
          <p:nvPr/>
        </p:nvSpPr>
        <p:spPr>
          <a:xfrm>
            <a:off x="9517448" y="2878183"/>
            <a:ext cx="65150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for OTA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 TBD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D944E64-5E85-44FD-8ECD-52354E9B18BD}"/>
              </a:ext>
            </a:extLst>
          </p:cNvPr>
          <p:cNvGrpSpPr/>
          <p:nvPr/>
        </p:nvGrpSpPr>
        <p:grpSpPr>
          <a:xfrm>
            <a:off x="6238670" y="1452435"/>
            <a:ext cx="843415" cy="484557"/>
            <a:chOff x="1876107" y="1255324"/>
            <a:chExt cx="839961" cy="484557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D51E79B-FC4E-40A7-9945-2F4DBD2C8795}"/>
                </a:ext>
              </a:extLst>
            </p:cNvPr>
            <p:cNvSpPr/>
            <p:nvPr/>
          </p:nvSpPr>
          <p:spPr>
            <a:xfrm>
              <a:off x="1886575" y="12553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9" name="TextBox 22">
              <a:extLst>
                <a:ext uri="{FF2B5EF4-FFF2-40B4-BE49-F238E27FC236}">
                  <a16:creationId xmlns:a16="http://schemas.microsoft.com/office/drawing/2014/main" id="{A81DAB59-C96F-4AF3-AB37-0221B6C58284}"/>
                </a:ext>
              </a:extLst>
            </p:cNvPr>
            <p:cNvSpPr txBox="1"/>
            <p:nvPr/>
          </p:nvSpPr>
          <p:spPr>
            <a:xfrm>
              <a:off x="1876107" y="155522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07/19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B184E72-2344-4D64-A0B3-2FC921D51C98}"/>
              </a:ext>
            </a:extLst>
          </p:cNvPr>
          <p:cNvGrpSpPr/>
          <p:nvPr/>
        </p:nvGrpSpPr>
        <p:grpSpPr>
          <a:xfrm>
            <a:off x="6703489" y="1450681"/>
            <a:ext cx="709497" cy="487318"/>
            <a:chOff x="1971949" y="1217224"/>
            <a:chExt cx="706591" cy="487318"/>
          </a:xfrm>
        </p:grpSpPr>
        <p:sp>
          <p:nvSpPr>
            <p:cNvPr id="335" name="流程图: 决策 47">
              <a:extLst>
                <a:ext uri="{FF2B5EF4-FFF2-40B4-BE49-F238E27FC236}">
                  <a16:creationId xmlns:a16="http://schemas.microsoft.com/office/drawing/2014/main" id="{C3C631FD-5502-4599-9038-069F6EED9B7E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8" name="TextBox 22">
              <a:extLst>
                <a:ext uri="{FF2B5EF4-FFF2-40B4-BE49-F238E27FC236}">
                  <a16:creationId xmlns:a16="http://schemas.microsoft.com/office/drawing/2014/main" id="{CAB21AB5-91B6-4969-9F41-74CDE1C625E6}"/>
                </a:ext>
              </a:extLst>
            </p:cNvPr>
            <p:cNvSpPr txBox="1"/>
            <p:nvPr/>
          </p:nvSpPr>
          <p:spPr>
            <a:xfrm>
              <a:off x="2125235" y="1519882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</a:t>
              </a: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/29</a:t>
              </a:r>
              <a:endPara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A1F2A791-FD23-4F32-A476-25A6F8BD5BB2}"/>
              </a:ext>
            </a:extLst>
          </p:cNvPr>
          <p:cNvSpPr/>
          <p:nvPr/>
        </p:nvSpPr>
        <p:spPr>
          <a:xfrm>
            <a:off x="2503275" y="6390267"/>
            <a:ext cx="1505084" cy="1283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et/</a:t>
            </a:r>
            <a:r>
              <a:rPr lang="en-US" altLang="zh-CN" sz="600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Diag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develop~4.5months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807D989A-5325-4EF3-B853-71315AB286DE}"/>
              </a:ext>
            </a:extLst>
          </p:cNvPr>
          <p:cNvSpPr/>
          <p:nvPr/>
        </p:nvSpPr>
        <p:spPr>
          <a:xfrm>
            <a:off x="4229390" y="6390268"/>
            <a:ext cx="400283" cy="1492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Bug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fix ~1.5m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7" name="Star: 5 Points 346">
            <a:extLst>
              <a:ext uri="{FF2B5EF4-FFF2-40B4-BE49-F238E27FC236}">
                <a16:creationId xmlns:a16="http://schemas.microsoft.com/office/drawing/2014/main" id="{EB98156C-2E80-40B9-BA5B-1E153E5D4299}"/>
              </a:ext>
            </a:extLst>
          </p:cNvPr>
          <p:cNvSpPr/>
          <p:nvPr/>
        </p:nvSpPr>
        <p:spPr>
          <a:xfrm>
            <a:off x="5424656" y="634911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0" name="TextBox 22">
            <a:extLst>
              <a:ext uri="{FF2B5EF4-FFF2-40B4-BE49-F238E27FC236}">
                <a16:creationId xmlns:a16="http://schemas.microsoft.com/office/drawing/2014/main" id="{AD530484-654C-4686-A9B2-0FBF90EA78D2}"/>
              </a:ext>
            </a:extLst>
          </p:cNvPr>
          <p:cNvSpPr txBox="1"/>
          <p:nvPr/>
        </p:nvSpPr>
        <p:spPr>
          <a:xfrm>
            <a:off x="5088645" y="6540931"/>
            <a:ext cx="90011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P1 R</a:t>
            </a:r>
            <a:r>
              <a:rPr lang="en-US" altLang="zh-CN" dirty="0"/>
              <a:t>elease for R04</a:t>
            </a:r>
          </a:p>
          <a:p>
            <a:r>
              <a:rPr lang="en-US" altLang="zh-CN" dirty="0"/>
              <a:t>04/15</a:t>
            </a:r>
            <a:endParaRPr lang="en-US" dirty="0"/>
          </a:p>
        </p:txBody>
      </p:sp>
      <p:sp>
        <p:nvSpPr>
          <p:cNvPr id="361" name="Star: 5 Points 360">
            <a:extLst>
              <a:ext uri="{FF2B5EF4-FFF2-40B4-BE49-F238E27FC236}">
                <a16:creationId xmlns:a16="http://schemas.microsoft.com/office/drawing/2014/main" id="{E28752D6-CA8A-4FCC-8DE3-4A89F7A46ED4}"/>
              </a:ext>
            </a:extLst>
          </p:cNvPr>
          <p:cNvSpPr/>
          <p:nvPr/>
        </p:nvSpPr>
        <p:spPr>
          <a:xfrm>
            <a:off x="4636528" y="636406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4" name="TextBox 22">
            <a:extLst>
              <a:ext uri="{FF2B5EF4-FFF2-40B4-BE49-F238E27FC236}">
                <a16:creationId xmlns:a16="http://schemas.microsoft.com/office/drawing/2014/main" id="{DC1A46D0-6AEF-4CD6-A25E-F74EEE21B7CE}"/>
              </a:ext>
            </a:extLst>
          </p:cNvPr>
          <p:cNvSpPr txBox="1"/>
          <p:nvPr/>
        </p:nvSpPr>
        <p:spPr>
          <a:xfrm>
            <a:off x="4183548" y="6540640"/>
            <a:ext cx="78213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Net/</a:t>
            </a:r>
            <a:r>
              <a:rPr lang="en-US" altLang="zh-CN" dirty="0" err="1"/>
              <a:t>Diag</a:t>
            </a:r>
            <a:r>
              <a:rPr lang="en-US" altLang="zh-CN" dirty="0"/>
              <a:t> Bug fix</a:t>
            </a:r>
          </a:p>
          <a:p>
            <a:r>
              <a:rPr lang="en-US" altLang="zh-CN" dirty="0"/>
              <a:t>For R00</a:t>
            </a:r>
          </a:p>
          <a:p>
            <a:r>
              <a:rPr lang="en-US" dirty="0"/>
              <a:t>01/30</a:t>
            </a:r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A68C024B-A877-461D-BB5D-C16FB3B0F45A}"/>
              </a:ext>
            </a:extLst>
          </p:cNvPr>
          <p:cNvSpPr/>
          <p:nvPr/>
        </p:nvSpPr>
        <p:spPr>
          <a:xfrm>
            <a:off x="6558314" y="634858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58A24F56-4C13-4300-ADB8-675D97A9FA0D}"/>
              </a:ext>
            </a:extLst>
          </p:cNvPr>
          <p:cNvSpPr txBox="1"/>
          <p:nvPr/>
        </p:nvSpPr>
        <p:spPr>
          <a:xfrm>
            <a:off x="6541745" y="6513584"/>
            <a:ext cx="66029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R</a:t>
            </a:r>
            <a:r>
              <a:rPr lang="en-US" altLang="zh-CN" dirty="0"/>
              <a:t>eport Review </a:t>
            </a:r>
            <a:r>
              <a:rPr lang="en-US" altLang="zh-CN" strike="sngStrike" dirty="0"/>
              <a:t>07/25 </a:t>
            </a:r>
            <a:r>
              <a:rPr lang="en-US" altLang="zh-CN" dirty="0">
                <a:solidFill>
                  <a:srgbClr val="FF0000"/>
                </a:solidFill>
              </a:rPr>
              <a:t>07/18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77EFA70E-391F-4DF9-B4F3-F935D5102120}"/>
              </a:ext>
            </a:extLst>
          </p:cNvPr>
          <p:cNvSpPr/>
          <p:nvPr/>
        </p:nvSpPr>
        <p:spPr>
          <a:xfrm>
            <a:off x="4822997" y="6390268"/>
            <a:ext cx="580455" cy="140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P1 test ~2.5 m</a:t>
            </a:r>
          </a:p>
        </p:txBody>
      </p:sp>
      <p:sp>
        <p:nvSpPr>
          <p:cNvPr id="403" name="Rectangle: Rounded Corners 402">
            <a:extLst>
              <a:ext uri="{FF2B5EF4-FFF2-40B4-BE49-F238E27FC236}">
                <a16:creationId xmlns:a16="http://schemas.microsoft.com/office/drawing/2014/main" id="{FEF9E707-DEF7-4728-A3AD-35D5C392A51A}"/>
              </a:ext>
            </a:extLst>
          </p:cNvPr>
          <p:cNvSpPr/>
          <p:nvPr/>
        </p:nvSpPr>
        <p:spPr>
          <a:xfrm>
            <a:off x="5632991" y="6390268"/>
            <a:ext cx="638275" cy="1257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P2 Log 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repare ~2m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22116DB1-1958-42B0-B4DD-BA55C84D33D3}"/>
              </a:ext>
            </a:extLst>
          </p:cNvPr>
          <p:cNvCxnSpPr>
            <a:cxnSpLocks/>
          </p:cNvCxnSpPr>
          <p:nvPr/>
        </p:nvCxnSpPr>
        <p:spPr>
          <a:xfrm flipH="1">
            <a:off x="3442913" y="406260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8" name="TextBox 22">
            <a:extLst>
              <a:ext uri="{FF2B5EF4-FFF2-40B4-BE49-F238E27FC236}">
                <a16:creationId xmlns:a16="http://schemas.microsoft.com/office/drawing/2014/main" id="{E4284905-DC5B-42AF-AB3C-2F5FC5E89DAE}"/>
              </a:ext>
            </a:extLst>
          </p:cNvPr>
          <p:cNvSpPr txBox="1"/>
          <p:nvPr/>
        </p:nvSpPr>
        <p:spPr>
          <a:xfrm>
            <a:off x="1387894" y="6582270"/>
            <a:ext cx="955356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are here</a:t>
            </a:r>
          </a:p>
        </p:txBody>
      </p: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04B2126D-0232-48ED-943B-72DE4B0A27BE}"/>
              </a:ext>
            </a:extLst>
          </p:cNvPr>
          <p:cNvGrpSpPr/>
          <p:nvPr/>
        </p:nvGrpSpPr>
        <p:grpSpPr>
          <a:xfrm>
            <a:off x="2658681" y="1600591"/>
            <a:ext cx="624299" cy="476450"/>
            <a:chOff x="1348765" y="1704838"/>
            <a:chExt cx="624299" cy="476450"/>
          </a:xfrm>
        </p:grpSpPr>
        <p:sp>
          <p:nvSpPr>
            <p:cNvPr id="404" name="Isosceles Triangle 403">
              <a:extLst>
                <a:ext uri="{FF2B5EF4-FFF2-40B4-BE49-F238E27FC236}">
                  <a16:creationId xmlns:a16="http://schemas.microsoft.com/office/drawing/2014/main" id="{2B0E80BD-26CC-4ACA-9D94-AADF5AA3EFBF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81031265-EA17-4F6F-AB57-8DD34558C4C0}"/>
                </a:ext>
              </a:extLst>
            </p:cNvPr>
            <p:cNvSpPr txBox="1"/>
            <p:nvPr/>
          </p:nvSpPr>
          <p:spPr>
            <a:xfrm>
              <a:off x="1348765" y="188890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A2</a:t>
              </a:r>
            </a:p>
            <a:p>
              <a:r>
                <a:rPr lang="en-US" altLang="zh-CN" dirty="0"/>
                <a:t>09-03</a:t>
              </a:r>
              <a:endParaRPr lang="zh-CN" altLang="en-US" dirty="0"/>
            </a:p>
          </p:txBody>
        </p:sp>
      </p:grpSp>
      <p:sp>
        <p:nvSpPr>
          <p:cNvPr id="407" name="Rectangle: Rounded Corners 406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4262165" y="1813448"/>
            <a:ext cx="451404" cy="1246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MC</a:t>
            </a:r>
          </a:p>
        </p:txBody>
      </p:sp>
      <p:sp>
        <p:nvSpPr>
          <p:cNvPr id="409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4157919" y="1917492"/>
            <a:ext cx="976074" cy="18464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12/17--02/02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74420C-93C8-4673-8B02-57B1F8780E4A}"/>
              </a:ext>
            </a:extLst>
          </p:cNvPr>
          <p:cNvSpPr/>
          <p:nvPr/>
        </p:nvSpPr>
        <p:spPr>
          <a:xfrm rot="1437119">
            <a:off x="3815445" y="3168228"/>
            <a:ext cx="392967" cy="1547495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E14B180-E3F7-48AE-8400-5076B914C67B}"/>
              </a:ext>
            </a:extLst>
          </p:cNvPr>
          <p:cNvGrpSpPr/>
          <p:nvPr/>
        </p:nvGrpSpPr>
        <p:grpSpPr>
          <a:xfrm>
            <a:off x="10333235" y="994791"/>
            <a:ext cx="811853" cy="513539"/>
            <a:chOff x="1886575" y="1217224"/>
            <a:chExt cx="808528" cy="513539"/>
          </a:xfrm>
        </p:grpSpPr>
        <p:sp>
          <p:nvSpPr>
            <p:cNvPr id="394" name="流程图: 决策 47">
              <a:extLst>
                <a:ext uri="{FF2B5EF4-FFF2-40B4-BE49-F238E27FC236}">
                  <a16:creationId xmlns:a16="http://schemas.microsoft.com/office/drawing/2014/main" id="{D85ACDB3-83C6-43B6-8FE7-1741A1C983A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3A3BAEFD-C51E-48DA-8744-249CE2F70061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FHEV 08/08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12" name="Star: 7 Points 796">
            <a:extLst>
              <a:ext uri="{FF2B5EF4-FFF2-40B4-BE49-F238E27FC236}">
                <a16:creationId xmlns:a16="http://schemas.microsoft.com/office/drawing/2014/main" id="{42D61B49-6E97-4DBC-AC09-C059B2D0CCF0}"/>
              </a:ext>
            </a:extLst>
          </p:cNvPr>
          <p:cNvSpPr/>
          <p:nvPr/>
        </p:nvSpPr>
        <p:spPr>
          <a:xfrm>
            <a:off x="5554849" y="4770562"/>
            <a:ext cx="200644" cy="187481"/>
          </a:xfrm>
          <a:prstGeom prst="star7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TextBox 22">
            <a:extLst>
              <a:ext uri="{FF2B5EF4-FFF2-40B4-BE49-F238E27FC236}">
                <a16:creationId xmlns:a16="http://schemas.microsoft.com/office/drawing/2014/main" id="{4CB11EAC-8289-4440-A9E4-B1560F45BB26}"/>
              </a:ext>
            </a:extLst>
          </p:cNvPr>
          <p:cNvSpPr txBox="1"/>
          <p:nvPr/>
        </p:nvSpPr>
        <p:spPr>
          <a:xfrm>
            <a:off x="5610774" y="4663140"/>
            <a:ext cx="11399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HQX1.2.1 switch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2021/12-2022/05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8C230AF5-A4C8-4453-8DFE-08C209D1FD0E}"/>
              </a:ext>
            </a:extLst>
          </p:cNvPr>
          <p:cNvCxnSpPr>
            <a:cxnSpLocks/>
            <a:stCxn id="412" idx="6"/>
            <a:endCxn id="359" idx="2"/>
          </p:cNvCxnSpPr>
          <p:nvPr/>
        </p:nvCxnSpPr>
        <p:spPr>
          <a:xfrm flipV="1">
            <a:off x="5655171" y="4362446"/>
            <a:ext cx="86777" cy="40811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E6229A06-8EE8-43E7-A19C-21903C13BEA9}"/>
              </a:ext>
            </a:extLst>
          </p:cNvPr>
          <p:cNvCxnSpPr>
            <a:cxnSpLocks/>
            <a:stCxn id="512" idx="0"/>
            <a:endCxn id="326" idx="2"/>
          </p:cNvCxnSpPr>
          <p:nvPr/>
        </p:nvCxnSpPr>
        <p:spPr>
          <a:xfrm flipV="1">
            <a:off x="5920259" y="1803114"/>
            <a:ext cx="590643" cy="87364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FE547C52-087E-4130-A3CA-76F7E0F22271}"/>
              </a:ext>
            </a:extLst>
          </p:cNvPr>
          <p:cNvCxnSpPr>
            <a:cxnSpLocks/>
            <a:stCxn id="524" idx="0"/>
            <a:endCxn id="335" idx="2"/>
          </p:cNvCxnSpPr>
          <p:nvPr/>
        </p:nvCxnSpPr>
        <p:spPr>
          <a:xfrm flipV="1">
            <a:off x="6572220" y="1801360"/>
            <a:ext cx="392990" cy="87555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4" name="Star: 5 Points 413">
            <a:extLst>
              <a:ext uri="{FF2B5EF4-FFF2-40B4-BE49-F238E27FC236}">
                <a16:creationId xmlns:a16="http://schemas.microsoft.com/office/drawing/2014/main" id="{7072C557-70D5-40D3-B357-C52616F5C71B}"/>
              </a:ext>
            </a:extLst>
          </p:cNvPr>
          <p:cNvSpPr/>
          <p:nvPr/>
        </p:nvSpPr>
        <p:spPr>
          <a:xfrm>
            <a:off x="9844509" y="588831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B57228E6-5E57-47C6-A643-C4291E06258D}"/>
              </a:ext>
            </a:extLst>
          </p:cNvPr>
          <p:cNvSpPr txBox="1"/>
          <p:nvPr/>
        </p:nvSpPr>
        <p:spPr>
          <a:xfrm>
            <a:off x="10041144" y="5901734"/>
            <a:ext cx="2047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E</a:t>
            </a:r>
            <a:r>
              <a:rPr lang="en-US" altLang="zh-CN" sz="700" dirty="0" err="1"/>
              <a:t>ng</a:t>
            </a:r>
            <a:r>
              <a:rPr lang="en-US" altLang="zh-CN" sz="700" dirty="0"/>
              <a:t> version internal release.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03416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097554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266498"/>
            <a:ext cx="11794428" cy="271880"/>
            <a:chOff x="231716" y="2776619"/>
            <a:chExt cx="11722474" cy="2718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76619"/>
              <a:ext cx="144218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236683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1231788"/>
            <a:ext cx="843415" cy="513904"/>
            <a:chOff x="1727242" y="1217224"/>
            <a:chExt cx="839961" cy="51390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479237"/>
            <a:ext cx="11794428" cy="478712"/>
            <a:chOff x="231716" y="2569787"/>
            <a:chExt cx="11722474" cy="478712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569787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300099" y="1229922"/>
            <a:ext cx="924477" cy="462332"/>
            <a:chOff x="1487181" y="1217224"/>
            <a:chExt cx="920691" cy="462332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1235361"/>
            <a:ext cx="843415" cy="506284"/>
            <a:chOff x="1727242" y="1217224"/>
            <a:chExt cx="839961" cy="50628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637127" y="1235582"/>
            <a:ext cx="889170" cy="491044"/>
            <a:chOff x="1886575" y="1217224"/>
            <a:chExt cx="885530" cy="4910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565262" y="1235361"/>
            <a:ext cx="909670" cy="453002"/>
            <a:chOff x="1992819" y="1217224"/>
            <a:chExt cx="905945" cy="453002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424417" y="1235361"/>
            <a:ext cx="924709" cy="439706"/>
            <a:chOff x="1886575" y="1217224"/>
            <a:chExt cx="920922" cy="439706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149224" y="1248061"/>
            <a:ext cx="843415" cy="507817"/>
            <a:chOff x="1701626" y="1217224"/>
            <a:chExt cx="839961" cy="507817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01626" y="154038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467328" y="1236202"/>
            <a:ext cx="904289" cy="468895"/>
            <a:chOff x="1886575" y="1217224"/>
            <a:chExt cx="900586" cy="468895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365062" y="3836237"/>
            <a:ext cx="710536" cy="528209"/>
            <a:chOff x="-375280" y="2856157"/>
            <a:chExt cx="1137681" cy="824378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-375280" y="3128144"/>
              <a:ext cx="726220" cy="5523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19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2211040" y="2635894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79" idx="0"/>
            <a:endCxn id="214" idx="2"/>
          </p:cNvCxnSpPr>
          <p:nvPr/>
        </p:nvCxnSpPr>
        <p:spPr>
          <a:xfrm flipV="1">
            <a:off x="2633883" y="1586261"/>
            <a:ext cx="264964" cy="83573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488" idx="0"/>
            <a:endCxn id="355" idx="2"/>
          </p:cNvCxnSpPr>
          <p:nvPr/>
        </p:nvCxnSpPr>
        <p:spPr>
          <a:xfrm flipV="1">
            <a:off x="4243828" y="1586881"/>
            <a:ext cx="485220" cy="83530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0" idx="0"/>
            <a:endCxn id="208" idx="2"/>
          </p:cNvCxnSpPr>
          <p:nvPr/>
        </p:nvCxnSpPr>
        <p:spPr>
          <a:xfrm flipV="1">
            <a:off x="5330737" y="1580601"/>
            <a:ext cx="632119" cy="8335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12" idx="0"/>
            <a:endCxn id="452" idx="2"/>
          </p:cNvCxnSpPr>
          <p:nvPr/>
        </p:nvCxnSpPr>
        <p:spPr>
          <a:xfrm flipV="1">
            <a:off x="5920259" y="1599509"/>
            <a:ext cx="546397" cy="81503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18" idx="0"/>
            <a:endCxn id="220" idx="2"/>
          </p:cNvCxnSpPr>
          <p:nvPr/>
        </p:nvCxnSpPr>
        <p:spPr>
          <a:xfrm flipV="1">
            <a:off x="6231189" y="1586040"/>
            <a:ext cx="595793" cy="82850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44" idx="0"/>
            <a:endCxn id="223" idx="2"/>
          </p:cNvCxnSpPr>
          <p:nvPr/>
        </p:nvCxnSpPr>
        <p:spPr>
          <a:xfrm flipV="1">
            <a:off x="7174930" y="1586040"/>
            <a:ext cx="511208" cy="83561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52" idx="0"/>
            <a:endCxn id="226" idx="2"/>
          </p:cNvCxnSpPr>
          <p:nvPr/>
        </p:nvCxnSpPr>
        <p:spPr>
          <a:xfrm flipV="1">
            <a:off x="8013109" y="1598740"/>
            <a:ext cx="583546" cy="81540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83587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1" y="4048159"/>
            <a:ext cx="4525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83587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404815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83587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404815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83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404799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83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220250" y="4047995"/>
            <a:ext cx="49928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83587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56087" y="4039048"/>
            <a:ext cx="52068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83587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932301" y="4043396"/>
            <a:ext cx="43862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Beta2</a:t>
            </a:r>
          </a:p>
          <a:p>
            <a:r>
              <a:rPr lang="en-US" dirty="0"/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83587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404815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83587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404815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DCV0.1</a:t>
            </a:r>
          </a:p>
          <a:p>
            <a:r>
              <a:rPr lang="en-US" dirty="0"/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83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404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83757" y="383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02057" y="404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DCV2</a:t>
            </a:r>
          </a:p>
          <a:p>
            <a:r>
              <a:rPr lang="en-US" dirty="0"/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8358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40481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83585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40481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dirty="0"/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8357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40479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83554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404783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83554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404783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83569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404797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83569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596822" y="4047977"/>
            <a:ext cx="44474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83554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404783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83562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40479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83488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404716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83460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179598" y="404689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109" y="125120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SW Release Plan @06/15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3247174" y="387495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738080"/>
            <a:ext cx="78654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873744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713700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88495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87511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703272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87825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71221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75649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1248061"/>
            <a:ext cx="729929" cy="519967"/>
            <a:chOff x="1886575" y="1217224"/>
            <a:chExt cx="726940" cy="519967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98788" y="1552531"/>
              <a:ext cx="6147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6204935" y="1248830"/>
            <a:ext cx="680922" cy="465093"/>
            <a:chOff x="1971949" y="1217224"/>
            <a:chExt cx="678133" cy="465093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9033221" y="1245112"/>
            <a:ext cx="811853" cy="513539"/>
            <a:chOff x="1886575" y="1217224"/>
            <a:chExt cx="808528" cy="51353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BEDE82CE-6606-4032-BB44-BD1037302F0E}"/>
              </a:ext>
            </a:extLst>
          </p:cNvPr>
          <p:cNvSpPr/>
          <p:nvPr/>
        </p:nvSpPr>
        <p:spPr>
          <a:xfrm>
            <a:off x="2536350" y="242199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Star: 5 Points 481">
            <a:extLst>
              <a:ext uri="{FF2B5EF4-FFF2-40B4-BE49-F238E27FC236}">
                <a16:creationId xmlns:a16="http://schemas.microsoft.com/office/drawing/2014/main" id="{4F4A7103-7759-4048-B4FA-FB411E2880B9}"/>
              </a:ext>
            </a:extLst>
          </p:cNvPr>
          <p:cNvSpPr/>
          <p:nvPr/>
        </p:nvSpPr>
        <p:spPr>
          <a:xfrm>
            <a:off x="3595356" y="242199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TextBox 22">
            <a:extLst>
              <a:ext uri="{FF2B5EF4-FFF2-40B4-BE49-F238E27FC236}">
                <a16:creationId xmlns:a16="http://schemas.microsoft.com/office/drawing/2014/main" id="{8D184DB9-1A76-4736-BCEB-CF97BB15EFFC}"/>
              </a:ext>
            </a:extLst>
          </p:cNvPr>
          <p:cNvSpPr txBox="1"/>
          <p:nvPr/>
        </p:nvSpPr>
        <p:spPr>
          <a:xfrm>
            <a:off x="3451484" y="262386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F0D7C610-AC03-4479-8125-E64E73EFE52D}"/>
              </a:ext>
            </a:extLst>
          </p:cNvPr>
          <p:cNvSpPr/>
          <p:nvPr/>
        </p:nvSpPr>
        <p:spPr>
          <a:xfrm>
            <a:off x="4146295" y="24221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1BC70C59-A912-44BA-9528-6039BCA95362}"/>
              </a:ext>
            </a:extLst>
          </p:cNvPr>
          <p:cNvSpPr txBox="1"/>
          <p:nvPr/>
        </p:nvSpPr>
        <p:spPr>
          <a:xfrm>
            <a:off x="3935457" y="26246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</a:t>
            </a:r>
            <a:r>
              <a:rPr lang="en-US" altLang="zh-CN" dirty="0"/>
              <a:t>29</a:t>
            </a:r>
            <a:endParaRPr lang="en-US" dirty="0"/>
          </a:p>
        </p:txBody>
      </p:sp>
      <p:sp>
        <p:nvSpPr>
          <p:cNvPr id="494" name="Star: 5 Points 493">
            <a:extLst>
              <a:ext uri="{FF2B5EF4-FFF2-40B4-BE49-F238E27FC236}">
                <a16:creationId xmlns:a16="http://schemas.microsoft.com/office/drawing/2014/main" id="{575EB0C0-C6EE-45F9-A341-514418C9E8C2}"/>
              </a:ext>
            </a:extLst>
          </p:cNvPr>
          <p:cNvSpPr/>
          <p:nvPr/>
        </p:nvSpPr>
        <p:spPr>
          <a:xfrm>
            <a:off x="4466699" y="24141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88EFABF4-2841-44CA-8633-8B2D835ECA21}"/>
              </a:ext>
            </a:extLst>
          </p:cNvPr>
          <p:cNvSpPr txBox="1"/>
          <p:nvPr/>
        </p:nvSpPr>
        <p:spPr>
          <a:xfrm>
            <a:off x="4323099" y="26264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80BCB9E-4417-478F-AE41-3B79CABD05BB}"/>
              </a:ext>
            </a:extLst>
          </p:cNvPr>
          <p:cNvSpPr/>
          <p:nvPr/>
        </p:nvSpPr>
        <p:spPr>
          <a:xfrm>
            <a:off x="4892707" y="241430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43F8C99-A927-454F-B2B8-8227FE455F5C}"/>
              </a:ext>
            </a:extLst>
          </p:cNvPr>
          <p:cNvSpPr txBox="1"/>
          <p:nvPr/>
        </p:nvSpPr>
        <p:spPr>
          <a:xfrm>
            <a:off x="4731642" y="262658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03/09</a:t>
            </a:r>
          </a:p>
        </p:txBody>
      </p:sp>
      <p:sp>
        <p:nvSpPr>
          <p:cNvPr id="506" name="Star: 5 Points 505">
            <a:extLst>
              <a:ext uri="{FF2B5EF4-FFF2-40B4-BE49-F238E27FC236}">
                <a16:creationId xmlns:a16="http://schemas.microsoft.com/office/drawing/2014/main" id="{7C39ADBF-2F1F-49AA-9817-320BC685EB91}"/>
              </a:ext>
            </a:extLst>
          </p:cNvPr>
          <p:cNvSpPr/>
          <p:nvPr/>
        </p:nvSpPr>
        <p:spPr>
          <a:xfrm>
            <a:off x="5529961" y="241471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7F04C111-91FA-4143-A5B1-8CCD5F71974F}"/>
              </a:ext>
            </a:extLst>
          </p:cNvPr>
          <p:cNvSpPr txBox="1"/>
          <p:nvPr/>
        </p:nvSpPr>
        <p:spPr>
          <a:xfrm>
            <a:off x="5375827" y="262699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512" name="Star: 5 Points 511">
            <a:extLst>
              <a:ext uri="{FF2B5EF4-FFF2-40B4-BE49-F238E27FC236}">
                <a16:creationId xmlns:a16="http://schemas.microsoft.com/office/drawing/2014/main" id="{0C97EC04-7370-4E8C-B8DA-BB2C772FE9A6}"/>
              </a:ext>
            </a:extLst>
          </p:cNvPr>
          <p:cNvSpPr/>
          <p:nvPr/>
        </p:nvSpPr>
        <p:spPr>
          <a:xfrm>
            <a:off x="5822726" y="241454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5" name="TextBox 22">
            <a:extLst>
              <a:ext uri="{FF2B5EF4-FFF2-40B4-BE49-F238E27FC236}">
                <a16:creationId xmlns:a16="http://schemas.microsoft.com/office/drawing/2014/main" id="{43B19B2D-3EB9-4556-95C6-7C91FF9D03A3}"/>
              </a:ext>
            </a:extLst>
          </p:cNvPr>
          <p:cNvSpPr txBox="1"/>
          <p:nvPr/>
        </p:nvSpPr>
        <p:spPr>
          <a:xfrm>
            <a:off x="5737006" y="2626829"/>
            <a:ext cx="43844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</p:txBody>
      </p:sp>
      <p:sp>
        <p:nvSpPr>
          <p:cNvPr id="518" name="Star: 5 Points 517">
            <a:extLst>
              <a:ext uri="{FF2B5EF4-FFF2-40B4-BE49-F238E27FC236}">
                <a16:creationId xmlns:a16="http://schemas.microsoft.com/office/drawing/2014/main" id="{E400FCA6-01DF-4009-8474-BBCC7B37875C}"/>
              </a:ext>
            </a:extLst>
          </p:cNvPr>
          <p:cNvSpPr/>
          <p:nvPr/>
        </p:nvSpPr>
        <p:spPr>
          <a:xfrm>
            <a:off x="6133656" y="241454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1" name="TextBox 22">
            <a:extLst>
              <a:ext uri="{FF2B5EF4-FFF2-40B4-BE49-F238E27FC236}">
                <a16:creationId xmlns:a16="http://schemas.microsoft.com/office/drawing/2014/main" id="{3B964A75-7D8E-49D7-A100-D6146E9F9717}"/>
              </a:ext>
            </a:extLst>
          </p:cNvPr>
          <p:cNvSpPr txBox="1"/>
          <p:nvPr/>
        </p:nvSpPr>
        <p:spPr>
          <a:xfrm>
            <a:off x="5996406" y="262682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</p:txBody>
      </p:sp>
      <p:sp>
        <p:nvSpPr>
          <p:cNvPr id="524" name="Star: 5 Points 523">
            <a:extLst>
              <a:ext uri="{FF2B5EF4-FFF2-40B4-BE49-F238E27FC236}">
                <a16:creationId xmlns:a16="http://schemas.microsoft.com/office/drawing/2014/main" id="{A5E1C2EE-80EC-454F-B421-429A56A48F13}"/>
              </a:ext>
            </a:extLst>
          </p:cNvPr>
          <p:cNvSpPr/>
          <p:nvPr/>
        </p:nvSpPr>
        <p:spPr>
          <a:xfrm>
            <a:off x="6474687" y="241469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7" name="TextBox 22">
            <a:extLst>
              <a:ext uri="{FF2B5EF4-FFF2-40B4-BE49-F238E27FC236}">
                <a16:creationId xmlns:a16="http://schemas.microsoft.com/office/drawing/2014/main" id="{D23DC1D4-BCA6-4AB7-94E8-1A381201567F}"/>
              </a:ext>
            </a:extLst>
          </p:cNvPr>
          <p:cNvSpPr txBox="1"/>
          <p:nvPr/>
        </p:nvSpPr>
        <p:spPr>
          <a:xfrm>
            <a:off x="6337437" y="262697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530" name="Star: 5 Points 529">
            <a:extLst>
              <a:ext uri="{FF2B5EF4-FFF2-40B4-BE49-F238E27FC236}">
                <a16:creationId xmlns:a16="http://schemas.microsoft.com/office/drawing/2014/main" id="{BE7B2579-B781-4BBA-8A72-CE7F5BFF17D1}"/>
              </a:ext>
            </a:extLst>
          </p:cNvPr>
          <p:cNvSpPr/>
          <p:nvPr/>
        </p:nvSpPr>
        <p:spPr>
          <a:xfrm>
            <a:off x="5233204" y="24141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3" name="TextBox 22">
            <a:extLst>
              <a:ext uri="{FF2B5EF4-FFF2-40B4-BE49-F238E27FC236}">
                <a16:creationId xmlns:a16="http://schemas.microsoft.com/office/drawing/2014/main" id="{AC5FEB3A-DFD1-4506-B5B1-5D66E8E2707C}"/>
              </a:ext>
            </a:extLst>
          </p:cNvPr>
          <p:cNvSpPr txBox="1"/>
          <p:nvPr/>
        </p:nvSpPr>
        <p:spPr>
          <a:xfrm>
            <a:off x="5079070" y="2626439"/>
            <a:ext cx="5331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</p:txBody>
      </p:sp>
      <p:sp>
        <p:nvSpPr>
          <p:cNvPr id="536" name="Star: 5 Points 535">
            <a:extLst>
              <a:ext uri="{FF2B5EF4-FFF2-40B4-BE49-F238E27FC236}">
                <a16:creationId xmlns:a16="http://schemas.microsoft.com/office/drawing/2014/main" id="{4DAF6169-778B-46F6-BE62-891CCDE0CDBF}"/>
              </a:ext>
            </a:extLst>
          </p:cNvPr>
          <p:cNvSpPr/>
          <p:nvPr/>
        </p:nvSpPr>
        <p:spPr>
          <a:xfrm>
            <a:off x="6778522" y="242042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9" name="TextBox 22">
            <a:extLst>
              <a:ext uri="{FF2B5EF4-FFF2-40B4-BE49-F238E27FC236}">
                <a16:creationId xmlns:a16="http://schemas.microsoft.com/office/drawing/2014/main" id="{4572181E-07FD-4749-BDDF-7B01A09B1EC1}"/>
              </a:ext>
            </a:extLst>
          </p:cNvPr>
          <p:cNvSpPr txBox="1"/>
          <p:nvPr/>
        </p:nvSpPr>
        <p:spPr>
          <a:xfrm>
            <a:off x="6641272" y="263270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4" name="Star: 5 Points 543">
            <a:extLst>
              <a:ext uri="{FF2B5EF4-FFF2-40B4-BE49-F238E27FC236}">
                <a16:creationId xmlns:a16="http://schemas.microsoft.com/office/drawing/2014/main" id="{250DC8B7-44D4-4D5C-B844-1A5FD880628F}"/>
              </a:ext>
            </a:extLst>
          </p:cNvPr>
          <p:cNvSpPr/>
          <p:nvPr/>
        </p:nvSpPr>
        <p:spPr>
          <a:xfrm>
            <a:off x="7077397" y="24216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613FE025-4BD9-46EA-851B-0C097A447CEA}"/>
              </a:ext>
            </a:extLst>
          </p:cNvPr>
          <p:cNvSpPr txBox="1"/>
          <p:nvPr/>
        </p:nvSpPr>
        <p:spPr>
          <a:xfrm>
            <a:off x="6940147" y="26339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</p:txBody>
      </p:sp>
      <p:sp>
        <p:nvSpPr>
          <p:cNvPr id="548" name="Star: 5 Points 547">
            <a:extLst>
              <a:ext uri="{FF2B5EF4-FFF2-40B4-BE49-F238E27FC236}">
                <a16:creationId xmlns:a16="http://schemas.microsoft.com/office/drawing/2014/main" id="{0E3C43B0-F9CD-40B3-AA18-FCF826DE6DBC}"/>
              </a:ext>
            </a:extLst>
          </p:cNvPr>
          <p:cNvSpPr/>
          <p:nvPr/>
        </p:nvSpPr>
        <p:spPr>
          <a:xfrm>
            <a:off x="7470910" y="241488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TextBox 22">
            <a:extLst>
              <a:ext uri="{FF2B5EF4-FFF2-40B4-BE49-F238E27FC236}">
                <a16:creationId xmlns:a16="http://schemas.microsoft.com/office/drawing/2014/main" id="{0E07BD5F-D2DF-4532-BEBC-B6887F4A79B2}"/>
              </a:ext>
            </a:extLst>
          </p:cNvPr>
          <p:cNvSpPr txBox="1"/>
          <p:nvPr/>
        </p:nvSpPr>
        <p:spPr>
          <a:xfrm>
            <a:off x="7333660" y="262716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1484467B-299D-4686-BA8F-C90D8556A364}"/>
              </a:ext>
            </a:extLst>
          </p:cNvPr>
          <p:cNvSpPr/>
          <p:nvPr/>
        </p:nvSpPr>
        <p:spPr>
          <a:xfrm>
            <a:off x="7915576" y="24141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B6E300A8-6A14-4CE3-9A29-028C44CF322C}"/>
              </a:ext>
            </a:extLst>
          </p:cNvPr>
          <p:cNvSpPr txBox="1"/>
          <p:nvPr/>
        </p:nvSpPr>
        <p:spPr>
          <a:xfrm>
            <a:off x="7778326" y="262642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D4D86623-2A83-470B-AC8C-574147539B60}"/>
              </a:ext>
            </a:extLst>
          </p:cNvPr>
          <p:cNvSpPr/>
          <p:nvPr/>
        </p:nvSpPr>
        <p:spPr>
          <a:xfrm>
            <a:off x="8354270" y="241386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22">
            <a:extLst>
              <a:ext uri="{FF2B5EF4-FFF2-40B4-BE49-F238E27FC236}">
                <a16:creationId xmlns:a16="http://schemas.microsoft.com/office/drawing/2014/main" id="{2B92D086-5A1E-4C9D-B3DA-610CB6DCE799}"/>
              </a:ext>
            </a:extLst>
          </p:cNvPr>
          <p:cNvSpPr txBox="1"/>
          <p:nvPr/>
        </p:nvSpPr>
        <p:spPr>
          <a:xfrm>
            <a:off x="8252596" y="262615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F1ECB981-56A4-41DD-8AF0-18D4912CD1EB}"/>
              </a:ext>
            </a:extLst>
          </p:cNvPr>
          <p:cNvCxnSpPr>
            <a:cxnSpLocks/>
            <a:stCxn id="556" idx="0"/>
            <a:endCxn id="431" idx="2"/>
          </p:cNvCxnSpPr>
          <p:nvPr/>
        </p:nvCxnSpPr>
        <p:spPr>
          <a:xfrm flipV="1">
            <a:off x="8451803" y="1598740"/>
            <a:ext cx="495263" cy="81512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A3625D80-EDB2-4555-A943-538741B58246}"/>
              </a:ext>
            </a:extLst>
          </p:cNvPr>
          <p:cNvCxnSpPr>
            <a:cxnSpLocks/>
            <a:stCxn id="242" idx="1"/>
            <a:endCxn id="488" idx="2"/>
          </p:cNvCxnSpPr>
          <p:nvPr/>
        </p:nvCxnSpPr>
        <p:spPr>
          <a:xfrm flipV="1">
            <a:off x="4057789" y="2627351"/>
            <a:ext cx="125760" cy="128672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F9FD0067-AE21-4C4A-8F6E-9CE15B3E861A}"/>
              </a:ext>
            </a:extLst>
          </p:cNvPr>
          <p:cNvCxnSpPr>
            <a:cxnSpLocks/>
            <a:stCxn id="251" idx="1"/>
            <a:endCxn id="530" idx="2"/>
          </p:cNvCxnSpPr>
          <p:nvPr/>
        </p:nvCxnSpPr>
        <p:spPr>
          <a:xfrm flipV="1">
            <a:off x="5075309" y="2619324"/>
            <a:ext cx="195149" cy="129490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11586CC-BFCC-48AE-BB94-4766AFB52176}"/>
              </a:ext>
            </a:extLst>
          </p:cNvPr>
          <p:cNvCxnSpPr>
            <a:cxnSpLocks/>
            <a:stCxn id="265" idx="1"/>
            <a:endCxn id="518" idx="2"/>
          </p:cNvCxnSpPr>
          <p:nvPr/>
        </p:nvCxnSpPr>
        <p:spPr>
          <a:xfrm flipV="1">
            <a:off x="6020464" y="2619714"/>
            <a:ext cx="150446" cy="129420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563CC0B-ADBF-4CCA-90F0-D091C0EE42B4}"/>
              </a:ext>
            </a:extLst>
          </p:cNvPr>
          <p:cNvCxnSpPr>
            <a:cxnSpLocks/>
            <a:stCxn id="257" idx="1"/>
            <a:endCxn id="512" idx="2"/>
          </p:cNvCxnSpPr>
          <p:nvPr/>
        </p:nvCxnSpPr>
        <p:spPr>
          <a:xfrm flipV="1">
            <a:off x="5709534" y="2619714"/>
            <a:ext cx="150446" cy="129420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0C2B7D33-FE36-4602-A274-0458B2C3FDCF}"/>
              </a:ext>
            </a:extLst>
          </p:cNvPr>
          <p:cNvCxnSpPr>
            <a:cxnSpLocks/>
            <a:stCxn id="277" idx="1"/>
            <a:endCxn id="544" idx="2"/>
          </p:cNvCxnSpPr>
          <p:nvPr/>
        </p:nvCxnSpPr>
        <p:spPr>
          <a:xfrm flipV="1">
            <a:off x="6954664" y="2626823"/>
            <a:ext cx="159987" cy="128709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392F4345-3DC7-44E8-886C-809C993B148A}"/>
              </a:ext>
            </a:extLst>
          </p:cNvPr>
          <p:cNvCxnSpPr>
            <a:cxnSpLocks/>
            <a:stCxn id="286" idx="1"/>
            <a:endCxn id="552" idx="2"/>
          </p:cNvCxnSpPr>
          <p:nvPr/>
        </p:nvCxnSpPr>
        <p:spPr>
          <a:xfrm flipV="1">
            <a:off x="7764016" y="2619312"/>
            <a:ext cx="188814" cy="129394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01A8D360-D5C2-4E15-BEB9-0555529FB330}"/>
              </a:ext>
            </a:extLst>
          </p:cNvPr>
          <p:cNvCxnSpPr>
            <a:cxnSpLocks/>
            <a:stCxn id="289" idx="1"/>
            <a:endCxn id="556" idx="2"/>
          </p:cNvCxnSpPr>
          <p:nvPr/>
        </p:nvCxnSpPr>
        <p:spPr>
          <a:xfrm flipV="1">
            <a:off x="8256050" y="2619035"/>
            <a:ext cx="135474" cy="129394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Star: 5 Points 319">
            <a:extLst>
              <a:ext uri="{FF2B5EF4-FFF2-40B4-BE49-F238E27FC236}">
                <a16:creationId xmlns:a16="http://schemas.microsoft.com/office/drawing/2014/main" id="{CC161D21-D5A4-4DA0-9318-8C23FEBFDADB}"/>
              </a:ext>
            </a:extLst>
          </p:cNvPr>
          <p:cNvSpPr/>
          <p:nvPr/>
        </p:nvSpPr>
        <p:spPr>
          <a:xfrm>
            <a:off x="9619122" y="240368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DCEA2212-29A6-4C88-895F-957805571627}"/>
              </a:ext>
            </a:extLst>
          </p:cNvPr>
          <p:cNvSpPr txBox="1"/>
          <p:nvPr/>
        </p:nvSpPr>
        <p:spPr>
          <a:xfrm>
            <a:off x="9517448" y="2615967"/>
            <a:ext cx="65150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for OTA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 TBD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22116DB1-1958-42B0-B4DD-BA55C84D33D3}"/>
              </a:ext>
            </a:extLst>
          </p:cNvPr>
          <p:cNvCxnSpPr>
            <a:cxnSpLocks/>
          </p:cNvCxnSpPr>
          <p:nvPr/>
        </p:nvCxnSpPr>
        <p:spPr>
          <a:xfrm flipH="1">
            <a:off x="2130547" y="366805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28246CBF-B43D-4A7C-B1B7-3B3E9D958775}"/>
              </a:ext>
            </a:extLst>
          </p:cNvPr>
          <p:cNvSpPr/>
          <p:nvPr/>
        </p:nvSpPr>
        <p:spPr>
          <a:xfrm rot="5400000">
            <a:off x="6688392" y="1914288"/>
            <a:ext cx="261604" cy="55323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95020E1-4EF7-409A-9293-ACC0ABE09368}"/>
              </a:ext>
            </a:extLst>
          </p:cNvPr>
          <p:cNvSpPr/>
          <p:nvPr/>
        </p:nvSpPr>
        <p:spPr>
          <a:xfrm>
            <a:off x="6071585" y="490472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ENG + PRO</a:t>
            </a:r>
            <a:endParaRPr lang="zh-CN" altLang="en-US" dirty="0"/>
          </a:p>
        </p:txBody>
      </p:sp>
      <p:sp>
        <p:nvSpPr>
          <p:cNvPr id="404" name="矩形 403">
            <a:extLst>
              <a:ext uri="{FF2B5EF4-FFF2-40B4-BE49-F238E27FC236}">
                <a16:creationId xmlns:a16="http://schemas.microsoft.com/office/drawing/2014/main" id="{C7DAE941-AF46-4659-994E-8A9D8F13FE0B}"/>
              </a:ext>
            </a:extLst>
          </p:cNvPr>
          <p:cNvSpPr/>
          <p:nvPr/>
        </p:nvSpPr>
        <p:spPr>
          <a:xfrm>
            <a:off x="2727676" y="494861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ENG</a:t>
            </a:r>
            <a:endParaRPr lang="zh-CN" altLang="en-US" dirty="0"/>
          </a:p>
        </p:txBody>
      </p:sp>
      <p:sp>
        <p:nvSpPr>
          <p:cNvPr id="406" name="右大括号 405">
            <a:extLst>
              <a:ext uri="{FF2B5EF4-FFF2-40B4-BE49-F238E27FC236}">
                <a16:creationId xmlns:a16="http://schemas.microsoft.com/office/drawing/2014/main" id="{AAC7FEED-326F-47DD-9846-47B324629C69}"/>
              </a:ext>
            </a:extLst>
          </p:cNvPr>
          <p:cNvSpPr/>
          <p:nvPr/>
        </p:nvSpPr>
        <p:spPr>
          <a:xfrm rot="5400000">
            <a:off x="2868764" y="3711930"/>
            <a:ext cx="295066" cy="19479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2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775" y="67519"/>
            <a:ext cx="10752307" cy="57912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Phase5 </a:t>
            </a:r>
            <a:r>
              <a:rPr lang="zh-CN" altLang="en-US" dirty="0">
                <a:latin typeface="+mj-lt"/>
              </a:rPr>
              <a:t>软件测试流程</a:t>
            </a:r>
            <a:endParaRPr lang="en-US" dirty="0">
              <a:latin typeface="+mj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00A508-CFF5-49A4-8B83-CD111148D677}"/>
              </a:ext>
            </a:extLst>
          </p:cNvPr>
          <p:cNvSpPr txBox="1"/>
          <p:nvPr/>
        </p:nvSpPr>
        <p:spPr>
          <a:xfrm>
            <a:off x="7246030" y="2529450"/>
            <a:ext cx="1201880" cy="7694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Impact" panose="020B0806030902050204" pitchFamily="34" charset="0"/>
              </a:rPr>
              <a:t>JIRA</a:t>
            </a:r>
            <a:endParaRPr lang="zh-CN" altLang="en-US" sz="4400" b="1" dirty="0">
              <a:latin typeface="Impact" panose="020B080603090205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873344E-70C3-4317-879A-A91F970783E4}"/>
              </a:ext>
            </a:extLst>
          </p:cNvPr>
          <p:cNvSpPr txBox="1"/>
          <p:nvPr/>
        </p:nvSpPr>
        <p:spPr>
          <a:xfrm>
            <a:off x="7142478" y="3356090"/>
            <a:ext cx="3470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Supplier Bug Platform(                    )</a:t>
            </a:r>
            <a:endParaRPr lang="zh-CN" altLang="en-US" sz="16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716A88C-AEF3-4DD8-A65E-AAD266823EE6}"/>
              </a:ext>
            </a:extLst>
          </p:cNvPr>
          <p:cNvSpPr/>
          <p:nvPr/>
        </p:nvSpPr>
        <p:spPr>
          <a:xfrm>
            <a:off x="4821609" y="2671909"/>
            <a:ext cx="1655509" cy="9403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Critical Issues</a:t>
            </a:r>
          </a:p>
          <a:p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Other Issues</a:t>
            </a:r>
            <a:endParaRPr lang="zh-CN" alt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1E5125-27EC-4251-A38D-3D923EB49F1E}"/>
              </a:ext>
            </a:extLst>
          </p:cNvPr>
          <p:cNvSpPr/>
          <p:nvPr/>
        </p:nvSpPr>
        <p:spPr>
          <a:xfrm>
            <a:off x="9533248" y="945674"/>
            <a:ext cx="1645166" cy="8910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>
              <a:solidFill>
                <a:schemeClr val="tx1"/>
              </a:solidFill>
              <a:latin typeface="Ford Heavy" panose="02000505020000020004" pitchFamily="2" charset="0"/>
              <a:cs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Ford Heavy" panose="02000505020000020004" pitchFamily="2" charset="0"/>
                <a:cs typeface="Arial" panose="020B0604020202020204" pitchFamily="34" charset="0"/>
              </a:rPr>
              <a:t>Ford 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133F07-E898-4FA7-8FF1-E0D07A85B402}"/>
              </a:ext>
            </a:extLst>
          </p:cNvPr>
          <p:cNvCxnSpPr>
            <a:cxnSpLocks/>
            <a:stCxn id="31" idx="3"/>
            <a:endCxn id="68" idx="1"/>
          </p:cNvCxnSpPr>
          <p:nvPr/>
        </p:nvCxnSpPr>
        <p:spPr>
          <a:xfrm flipV="1">
            <a:off x="7879689" y="1391199"/>
            <a:ext cx="165355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3BC32B2A-FCAE-424C-9CA8-B978836E82AA}"/>
              </a:ext>
            </a:extLst>
          </p:cNvPr>
          <p:cNvCxnSpPr>
            <a:cxnSpLocks/>
            <a:stCxn id="68" idx="2"/>
            <a:endCxn id="14" idx="3"/>
          </p:cNvCxnSpPr>
          <p:nvPr/>
        </p:nvCxnSpPr>
        <p:spPr>
          <a:xfrm rot="5400000">
            <a:off x="8863148" y="1421487"/>
            <a:ext cx="1077447" cy="1907921"/>
          </a:xfrm>
          <a:prstGeom prst="bentConnector2">
            <a:avLst/>
          </a:prstGeom>
          <a:ln w="28575">
            <a:solidFill>
              <a:srgbClr val="0026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左大括号 75">
            <a:extLst>
              <a:ext uri="{FF2B5EF4-FFF2-40B4-BE49-F238E27FC236}">
                <a16:creationId xmlns:a16="http://schemas.microsoft.com/office/drawing/2014/main" id="{286BE17E-3718-4BA9-B064-50DF15534166}"/>
              </a:ext>
            </a:extLst>
          </p:cNvPr>
          <p:cNvSpPr/>
          <p:nvPr/>
        </p:nvSpPr>
        <p:spPr>
          <a:xfrm>
            <a:off x="4614395" y="2678610"/>
            <a:ext cx="345494" cy="94030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A2A2D575-B49A-40F3-A7D1-FE8C776684B1}"/>
              </a:ext>
            </a:extLst>
          </p:cNvPr>
          <p:cNvCxnSpPr>
            <a:cxnSpLocks/>
            <a:stCxn id="31" idx="2"/>
            <a:endCxn id="76" idx="1"/>
          </p:cNvCxnSpPr>
          <p:nvPr/>
        </p:nvCxnSpPr>
        <p:spPr>
          <a:xfrm rot="16200000" flipH="1">
            <a:off x="4000476" y="2534844"/>
            <a:ext cx="1108175" cy="119663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751B86F9-CFE4-4463-B769-E9A6CA0C3EC5}"/>
              </a:ext>
            </a:extLst>
          </p:cNvPr>
          <p:cNvCxnSpPr>
            <a:cxnSpLocks/>
          </p:cNvCxnSpPr>
          <p:nvPr/>
        </p:nvCxnSpPr>
        <p:spPr>
          <a:xfrm>
            <a:off x="6463956" y="3573615"/>
            <a:ext cx="6277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A9AD1D9-700A-45C1-B9AD-9041DA92041F}"/>
              </a:ext>
            </a:extLst>
          </p:cNvPr>
          <p:cNvGrpSpPr/>
          <p:nvPr/>
        </p:nvGrpSpPr>
        <p:grpSpPr>
          <a:xfrm>
            <a:off x="1109774" y="741810"/>
            <a:ext cx="6769915" cy="1298779"/>
            <a:chOff x="130366" y="1732799"/>
            <a:chExt cx="6769915" cy="1298779"/>
          </a:xfrm>
        </p:grpSpPr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AD768E92-E1DE-4B99-8D04-9803DFA38200}"/>
                </a:ext>
              </a:extLst>
            </p:cNvPr>
            <p:cNvCxnSpPr>
              <a:cxnSpLocks/>
              <a:stCxn id="12" idx="3"/>
              <a:endCxn id="63" idx="1"/>
            </p:cNvCxnSpPr>
            <p:nvPr/>
          </p:nvCxnSpPr>
          <p:spPr>
            <a:xfrm>
              <a:off x="4267201" y="2440290"/>
              <a:ext cx="5830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A2A20B9-FFF4-483A-BE10-29034112CB7D}"/>
                </a:ext>
              </a:extLst>
            </p:cNvPr>
            <p:cNvSpPr/>
            <p:nvPr/>
          </p:nvSpPr>
          <p:spPr>
            <a:xfrm>
              <a:off x="295230" y="2120935"/>
              <a:ext cx="1577009" cy="6387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 Test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Smoke Test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43B7743-9D8E-4194-953D-5FEE1A71CA96}"/>
                </a:ext>
              </a:extLst>
            </p:cNvPr>
            <p:cNvSpPr/>
            <p:nvPr/>
          </p:nvSpPr>
          <p:spPr>
            <a:xfrm>
              <a:off x="2470318" y="2246768"/>
              <a:ext cx="1796883" cy="3870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Full/Focus Test</a:t>
              </a:r>
              <a:endPara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EDD8240-0AA1-48D6-8B34-9B9234AE85D6}"/>
                </a:ext>
              </a:extLst>
            </p:cNvPr>
            <p:cNvCxnSpPr>
              <a:cxnSpLocks/>
              <a:stCxn id="3" idx="3"/>
              <a:endCxn id="12" idx="1"/>
            </p:cNvCxnSpPr>
            <p:nvPr/>
          </p:nvCxnSpPr>
          <p:spPr>
            <a:xfrm>
              <a:off x="1872239" y="2440290"/>
              <a:ext cx="59807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7FACBE2-8A01-46E1-A410-17EB663817D3}"/>
                </a:ext>
              </a:extLst>
            </p:cNvPr>
            <p:cNvSpPr/>
            <p:nvPr/>
          </p:nvSpPr>
          <p:spPr>
            <a:xfrm>
              <a:off x="4850261" y="2246768"/>
              <a:ext cx="1894487" cy="3870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Regression Test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730C487-90B7-49F4-85BF-CF4626D9E40C}"/>
                </a:ext>
              </a:extLst>
            </p:cNvPr>
            <p:cNvSpPr/>
            <p:nvPr/>
          </p:nvSpPr>
          <p:spPr>
            <a:xfrm>
              <a:off x="130366" y="1732799"/>
              <a:ext cx="6769915" cy="129877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YFVE/Baidu/In-house/</a:t>
              </a:r>
              <a:r>
                <a:rPr lang="en-US" altLang="zh-CN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ThunderSoft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703B088-0806-4099-A5D1-BCAC4342FA6B}"/>
              </a:ext>
            </a:extLst>
          </p:cNvPr>
          <p:cNvCxnSpPr/>
          <p:nvPr/>
        </p:nvCxnSpPr>
        <p:spPr>
          <a:xfrm>
            <a:off x="6463956" y="2812467"/>
            <a:ext cx="1659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6F81C56-16FB-4D01-80A1-9D9E57463CB4}"/>
              </a:ext>
            </a:extLst>
          </p:cNvPr>
          <p:cNvCxnSpPr>
            <a:cxnSpLocks/>
          </p:cNvCxnSpPr>
          <p:nvPr/>
        </p:nvCxnSpPr>
        <p:spPr>
          <a:xfrm>
            <a:off x="6617239" y="2806117"/>
            <a:ext cx="0" cy="6505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7B9E0A6-EEA8-48C9-882A-4BB2CDBAD53B}"/>
              </a:ext>
            </a:extLst>
          </p:cNvPr>
          <p:cNvCxnSpPr/>
          <p:nvPr/>
        </p:nvCxnSpPr>
        <p:spPr>
          <a:xfrm>
            <a:off x="6463956" y="3462990"/>
            <a:ext cx="1659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F203485-59E5-45CA-8D73-ACF68C23DFFB}"/>
              </a:ext>
            </a:extLst>
          </p:cNvPr>
          <p:cNvCxnSpPr>
            <a:cxnSpLocks/>
          </p:cNvCxnSpPr>
          <p:nvPr/>
        </p:nvCxnSpPr>
        <p:spPr>
          <a:xfrm>
            <a:off x="6604540" y="3123721"/>
            <a:ext cx="6414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8B6B753-0177-49B1-89D2-598DE0724B98}"/>
              </a:ext>
            </a:extLst>
          </p:cNvPr>
          <p:cNvGraphicFramePr>
            <a:graphicFrameLocks noGrp="1"/>
          </p:cNvGraphicFramePr>
          <p:nvPr/>
        </p:nvGraphicFramePr>
        <p:xfrm>
          <a:off x="1109774" y="3951164"/>
          <a:ext cx="988953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368">
                  <a:extLst>
                    <a:ext uri="{9D8B030D-6E8A-4147-A177-3AD203B41FA5}">
                      <a16:colId xmlns:a16="http://schemas.microsoft.com/office/drawing/2014/main" val="3241468015"/>
                    </a:ext>
                  </a:extLst>
                </a:gridCol>
                <a:gridCol w="6866162">
                  <a:extLst>
                    <a:ext uri="{9D8B030D-6E8A-4147-A177-3AD203B41FA5}">
                      <a16:colId xmlns:a16="http://schemas.microsoft.com/office/drawing/2014/main" val="3198464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 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 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449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(Immediate Gating)</a:t>
                      </a: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Satiability issue	</a:t>
                      </a:r>
                      <a:endParaRPr lang="zh-CN" altLang="en-US" sz="1400" dirty="0"/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8516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Performance issue 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0234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Loss impact Test/Launch 	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451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Safety failure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30531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(Gating)</a:t>
                      </a: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 Function Loss/Incorrect </a:t>
                      </a:r>
                    </a:p>
                  </a:txBody>
                  <a:tcPr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353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Frequency using Minor Function Loss/Incorrect</a:t>
                      </a:r>
                    </a:p>
                  </a:txBody>
                  <a:tcPr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722961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2A6AAE2C-2A7C-44DC-8883-0EDAEA24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231" y="3253548"/>
            <a:ext cx="492033" cy="5516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EE9357-60B5-43A3-BA75-2AF368B5A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882" y="3298891"/>
            <a:ext cx="304800" cy="4000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0B99CF0-AFCA-4454-990C-F30ABE918102}"/>
              </a:ext>
            </a:extLst>
          </p:cNvPr>
          <p:cNvSpPr txBox="1"/>
          <p:nvPr/>
        </p:nvSpPr>
        <p:spPr>
          <a:xfrm>
            <a:off x="9292075" y="3633522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iCafe</a:t>
            </a:r>
            <a:endParaRPr lang="zh-CN" altLang="en-US" sz="11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96AA117-70EE-4E8C-A74F-A6059A56DBD3}"/>
              </a:ext>
            </a:extLst>
          </p:cNvPr>
          <p:cNvSpPr txBox="1"/>
          <p:nvPr/>
        </p:nvSpPr>
        <p:spPr>
          <a:xfrm>
            <a:off x="9909327" y="3646108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Redmine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4631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775" y="67519"/>
            <a:ext cx="10752307" cy="57912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Phase5 </a:t>
            </a:r>
            <a:r>
              <a:rPr lang="zh-CN" altLang="en-US" dirty="0">
                <a:latin typeface="+mj-lt"/>
              </a:rPr>
              <a:t>软件验收标准</a:t>
            </a:r>
            <a:endParaRPr lang="en-US" dirty="0">
              <a:latin typeface="+mj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107DE4-E8A3-49E9-B290-D66D56B75BF1}"/>
              </a:ext>
            </a:extLst>
          </p:cNvPr>
          <p:cNvSpPr/>
          <p:nvPr/>
        </p:nvSpPr>
        <p:spPr>
          <a:xfrm>
            <a:off x="1081593" y="782563"/>
            <a:ext cx="10177669" cy="556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/>
              <a:t>1. </a:t>
            </a:r>
            <a:r>
              <a:rPr lang="zh-CN" altLang="en-US" sz="1600" b="1" dirty="0"/>
              <a:t>命名规则：</a:t>
            </a:r>
            <a:endParaRPr lang="en-US" altLang="zh-CN" sz="1600" b="1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 err="1"/>
              <a:t>SOC:DateBulidNum_F</a:t>
            </a:r>
            <a:r>
              <a:rPr lang="en-US" altLang="zh-CN" sz="1600" dirty="0"/>
              <a:t>/</a:t>
            </a:r>
            <a:r>
              <a:rPr lang="en-US" altLang="zh-CN" sz="1600" dirty="0" err="1"/>
              <a:t>L+Variant_SWReleaseVersion_ENG</a:t>
            </a:r>
            <a:r>
              <a:rPr lang="en-US" altLang="zh-CN" sz="1600" dirty="0"/>
              <a:t>/PRO_QNX/Android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 err="1"/>
              <a:t>MCU:DateBulidNum_F</a:t>
            </a:r>
            <a:r>
              <a:rPr lang="en-US" altLang="zh-CN" sz="1600" dirty="0"/>
              <a:t>/</a:t>
            </a:r>
            <a:r>
              <a:rPr lang="en-US" altLang="zh-CN" sz="1600" dirty="0" err="1"/>
              <a:t>L+Variant_SWReleaseVersion_ENG</a:t>
            </a:r>
            <a:r>
              <a:rPr lang="en-US" altLang="zh-CN" sz="1600" dirty="0"/>
              <a:t>/PRO_MCU</a:t>
            </a:r>
          </a:p>
          <a:p>
            <a:pPr lvl="1">
              <a:lnSpc>
                <a:spcPct val="120000"/>
              </a:lnSpc>
            </a:pPr>
            <a:endParaRPr lang="en-US" altLang="zh-CN" sz="1600" dirty="0"/>
          </a:p>
          <a:p>
            <a:pPr lvl="1">
              <a:lnSpc>
                <a:spcPct val="120000"/>
              </a:lnSpc>
            </a:pPr>
            <a:r>
              <a:rPr lang="zh-CN" altLang="en-US" sz="1600" dirty="0"/>
              <a:t>文件命名详见 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b="1" dirty="0"/>
              <a:t>2. </a:t>
            </a:r>
            <a:r>
              <a:rPr lang="zh-CN" altLang="en-US" sz="1600" b="1" dirty="0"/>
              <a:t>文档说明</a:t>
            </a:r>
            <a:endParaRPr lang="en-US" altLang="zh-CN" sz="1600" b="1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/>
              <a:t>该版软件需求点</a:t>
            </a:r>
            <a:r>
              <a:rPr lang="en-US" altLang="zh-CN" sz="1600" dirty="0"/>
              <a:t>List</a:t>
            </a:r>
            <a:r>
              <a:rPr lang="zh-CN" altLang="en-US" sz="1600" dirty="0"/>
              <a:t>和合入点</a:t>
            </a:r>
            <a:r>
              <a:rPr lang="en-US" altLang="zh-CN" sz="1600" dirty="0"/>
              <a:t>Check List</a:t>
            </a:r>
            <a:r>
              <a:rPr lang="zh-CN" altLang="en-US" sz="1600" dirty="0"/>
              <a:t> 。</a:t>
            </a:r>
            <a:endParaRPr lang="en-US" altLang="zh-CN" sz="1600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/>
              <a:t>软件</a:t>
            </a:r>
            <a:r>
              <a:rPr lang="en-US" altLang="zh-CN" sz="1600" dirty="0"/>
              <a:t>release note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/>
              <a:t>软件</a:t>
            </a:r>
            <a:r>
              <a:rPr lang="en-US" altLang="zh-CN" sz="1600" dirty="0"/>
              <a:t>test report</a:t>
            </a:r>
            <a:r>
              <a:rPr lang="zh-CN" altLang="en-US" sz="1600" dirty="0"/>
              <a:t>（</a:t>
            </a:r>
            <a:r>
              <a:rPr lang="en-US" altLang="zh-CN" sz="1600" dirty="0"/>
              <a:t>summary</a:t>
            </a:r>
            <a:r>
              <a:rPr lang="zh-CN" altLang="en-US" sz="1600" dirty="0"/>
              <a:t> </a:t>
            </a:r>
            <a:r>
              <a:rPr lang="en-US" altLang="zh-CN" sz="1600" dirty="0"/>
              <a:t>&amp; </a:t>
            </a:r>
            <a:r>
              <a:rPr lang="zh-CN" altLang="en-US" sz="1600" dirty="0"/>
              <a:t>测试用例执行</a:t>
            </a:r>
            <a:r>
              <a:rPr lang="en-US" altLang="zh-CN" sz="1600" dirty="0"/>
              <a:t>detail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DID &amp; DID Report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endParaRPr lang="en-US" altLang="zh-CN" sz="1600" dirty="0"/>
          </a:p>
          <a:p>
            <a:pPr lvl="1">
              <a:lnSpc>
                <a:spcPct val="120000"/>
              </a:lnSpc>
            </a:pPr>
            <a:endParaRPr lang="en-US" altLang="zh-CN" sz="1600" dirty="0"/>
          </a:p>
          <a:p>
            <a:pPr lvl="1">
              <a:lnSpc>
                <a:spcPct val="120000"/>
              </a:lnSpc>
            </a:pPr>
            <a:endParaRPr lang="en-US" altLang="zh-CN" sz="1600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endParaRPr lang="en-US" altLang="zh-CN" sz="1600" dirty="0"/>
          </a:p>
          <a:p>
            <a:pPr lvl="1">
              <a:lnSpc>
                <a:spcPct val="120000"/>
              </a:lnSpc>
            </a:pPr>
            <a:r>
              <a:rPr lang="zh-CN" altLang="en-US" sz="1400" b="1" dirty="0">
                <a:highlight>
                  <a:srgbClr val="FFFF00"/>
                </a:highlight>
              </a:rPr>
              <a:t>注：</a:t>
            </a:r>
            <a:endParaRPr lang="en-US" altLang="zh-CN" sz="1400" b="1" dirty="0">
              <a:highlight>
                <a:srgbClr val="FFFF00"/>
              </a:highlight>
            </a:endParaRPr>
          </a:p>
          <a:p>
            <a:pPr lvl="1">
              <a:lnSpc>
                <a:spcPct val="120000"/>
              </a:lnSpc>
            </a:pPr>
            <a:r>
              <a:rPr lang="en-US" altLang="zh-CN" sz="1400" dirty="0">
                <a:highlight>
                  <a:srgbClr val="FFFF00"/>
                </a:highlight>
              </a:rPr>
              <a:t>Release Note</a:t>
            </a:r>
            <a:r>
              <a:rPr lang="zh-CN" altLang="en-US" sz="1400" dirty="0">
                <a:highlight>
                  <a:srgbClr val="FFFF00"/>
                </a:highlight>
              </a:rPr>
              <a:t>：由</a:t>
            </a:r>
            <a:r>
              <a:rPr lang="en-US" altLang="zh-CN" sz="1400" dirty="0">
                <a:highlight>
                  <a:srgbClr val="FFFF00"/>
                </a:highlight>
              </a:rPr>
              <a:t>YFVE</a:t>
            </a:r>
            <a:r>
              <a:rPr lang="zh-CN" altLang="en-US" sz="1400" dirty="0">
                <a:highlight>
                  <a:srgbClr val="FFFF00"/>
                </a:highlight>
              </a:rPr>
              <a:t>统一搜集</a:t>
            </a:r>
            <a:r>
              <a:rPr lang="en-US" altLang="zh-CN" sz="1400" dirty="0">
                <a:highlight>
                  <a:srgbClr val="FFFF00"/>
                </a:highlight>
              </a:rPr>
              <a:t>Baidu</a:t>
            </a:r>
            <a:r>
              <a:rPr lang="zh-CN" altLang="en-US" sz="1400" dirty="0">
                <a:highlight>
                  <a:srgbClr val="FFFF00"/>
                </a:highlight>
              </a:rPr>
              <a:t>与</a:t>
            </a:r>
            <a:r>
              <a:rPr lang="en-US" altLang="zh-CN" sz="1400" dirty="0">
                <a:highlight>
                  <a:srgbClr val="FFFF00"/>
                </a:highlight>
              </a:rPr>
              <a:t>In-House</a:t>
            </a:r>
            <a:r>
              <a:rPr lang="zh-CN" altLang="en-US" sz="1400" dirty="0">
                <a:highlight>
                  <a:srgbClr val="FFFF00"/>
                </a:highlight>
              </a:rPr>
              <a:t>部分，整理成一份文档</a:t>
            </a:r>
            <a:endParaRPr lang="en-US" altLang="zh-CN" sz="1400" dirty="0">
              <a:highlight>
                <a:srgbClr val="FFFF00"/>
              </a:highlight>
            </a:endParaRPr>
          </a:p>
          <a:p>
            <a:pPr lvl="1">
              <a:lnSpc>
                <a:spcPct val="120000"/>
              </a:lnSpc>
            </a:pPr>
            <a:r>
              <a:rPr lang="zh-CN" altLang="en-US" sz="1400" dirty="0">
                <a:highlight>
                  <a:srgbClr val="FFFF00"/>
                </a:highlight>
              </a:rPr>
              <a:t>需求</a:t>
            </a:r>
            <a:r>
              <a:rPr lang="en-US" altLang="zh-CN" sz="1400" dirty="0">
                <a:highlight>
                  <a:srgbClr val="FFFF00"/>
                </a:highlight>
              </a:rPr>
              <a:t>List/</a:t>
            </a:r>
            <a:r>
              <a:rPr lang="zh-CN" altLang="en-US" sz="1400" dirty="0">
                <a:highlight>
                  <a:srgbClr val="FFFF00"/>
                </a:highlight>
              </a:rPr>
              <a:t>合入点</a:t>
            </a:r>
            <a:r>
              <a:rPr lang="en-US" altLang="zh-CN" sz="1400" dirty="0">
                <a:highlight>
                  <a:srgbClr val="FFFF00"/>
                </a:highlight>
              </a:rPr>
              <a:t>Check List/</a:t>
            </a:r>
            <a:r>
              <a:rPr lang="zh-CN" altLang="en-US" sz="1400" dirty="0">
                <a:highlight>
                  <a:srgbClr val="FFFF00"/>
                </a:highlight>
              </a:rPr>
              <a:t> </a:t>
            </a:r>
            <a:r>
              <a:rPr lang="en-US" altLang="zh-CN" sz="1400" dirty="0">
                <a:highlight>
                  <a:srgbClr val="FFFF00"/>
                </a:highlight>
              </a:rPr>
              <a:t>Test Report</a:t>
            </a:r>
            <a:r>
              <a:rPr lang="zh-CN" altLang="en-US" sz="1400" dirty="0">
                <a:highlight>
                  <a:srgbClr val="FFFF00"/>
                </a:highlight>
              </a:rPr>
              <a:t>：</a:t>
            </a:r>
            <a:r>
              <a:rPr lang="en-US" altLang="zh-CN" sz="1400" dirty="0">
                <a:highlight>
                  <a:srgbClr val="FFFF00"/>
                </a:highlight>
              </a:rPr>
              <a:t>YFVE</a:t>
            </a:r>
            <a:r>
              <a:rPr lang="zh-CN" altLang="en-US" sz="1400" dirty="0">
                <a:highlight>
                  <a:srgbClr val="FFFF00"/>
                </a:highlight>
              </a:rPr>
              <a:t>、</a:t>
            </a:r>
            <a:r>
              <a:rPr lang="en-US" altLang="zh-CN" sz="1400" dirty="0">
                <a:highlight>
                  <a:srgbClr val="FFFF00"/>
                </a:highlight>
              </a:rPr>
              <a:t>Baidu</a:t>
            </a:r>
            <a:r>
              <a:rPr lang="zh-CN" altLang="en-US" sz="1400" dirty="0">
                <a:highlight>
                  <a:srgbClr val="FFFF00"/>
                </a:highlight>
              </a:rPr>
              <a:t>、</a:t>
            </a:r>
            <a:r>
              <a:rPr lang="en-US" altLang="zh-CN" sz="1400" dirty="0">
                <a:highlight>
                  <a:srgbClr val="FFFF00"/>
                </a:highlight>
              </a:rPr>
              <a:t>In-House</a:t>
            </a:r>
            <a:r>
              <a:rPr lang="zh-CN" altLang="en-US" sz="1400" dirty="0">
                <a:highlight>
                  <a:srgbClr val="FFFF00"/>
                </a:highlight>
              </a:rPr>
              <a:t>提交各自的文档</a:t>
            </a:r>
            <a:endParaRPr lang="en-US" altLang="zh-CN" sz="1400" dirty="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/>
              <a:t>3. </a:t>
            </a:r>
            <a:r>
              <a:rPr lang="zh-CN" altLang="en-US" sz="1600" b="1" dirty="0"/>
              <a:t>质量标准：</a:t>
            </a:r>
            <a:endParaRPr lang="en-US" altLang="zh-CN" sz="1600" b="1" dirty="0"/>
          </a:p>
          <a:p>
            <a:pPr>
              <a:lnSpc>
                <a:spcPct val="120000"/>
              </a:lnSpc>
            </a:pPr>
            <a:r>
              <a:rPr lang="en-US" altLang="zh-CN" sz="1600" b="1" dirty="0"/>
              <a:t>      </a:t>
            </a:r>
            <a:r>
              <a:rPr lang="zh-CN" altLang="en-US" sz="1600" b="1" dirty="0"/>
              <a:t>见</a:t>
            </a:r>
            <a:r>
              <a:rPr lang="en-US" altLang="zh-CN" sz="1600" b="1" dirty="0"/>
              <a:t>Next Slide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0C942C8-D7B6-4372-861B-5FE2F8DAC1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4930" y="1822451"/>
          <a:ext cx="101361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14563" imgH="771490" progId="Word.Document.12">
                  <p:embed/>
                </p:oleObj>
              </mc:Choice>
              <mc:Fallback>
                <p:oleObj name="Document" showAsIcon="1" r:id="rId2" imgW="914563" imgH="771490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0C942C8-D7B6-4372-861B-5FE2F8DAC1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34930" y="1822451"/>
                        <a:ext cx="101361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B37CF69-EFCB-4F9A-BF02-29F6B2C21A56}"/>
              </a:ext>
            </a:extLst>
          </p:cNvPr>
          <p:cNvGraphicFramePr>
            <a:graphicFrameLocks noGrp="1"/>
          </p:cNvGraphicFramePr>
          <p:nvPr/>
        </p:nvGraphicFramePr>
        <p:xfrm>
          <a:off x="1683819" y="3764569"/>
          <a:ext cx="8216537" cy="114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423">
                  <a:extLst>
                    <a:ext uri="{9D8B030D-6E8A-4147-A177-3AD203B41FA5}">
                      <a16:colId xmlns:a16="http://schemas.microsoft.com/office/drawing/2014/main" val="217404348"/>
                    </a:ext>
                  </a:extLst>
                </a:gridCol>
                <a:gridCol w="1369423">
                  <a:extLst>
                    <a:ext uri="{9D8B030D-6E8A-4147-A177-3AD203B41FA5}">
                      <a16:colId xmlns:a16="http://schemas.microsoft.com/office/drawing/2014/main" val="1859955479"/>
                    </a:ext>
                  </a:extLst>
                </a:gridCol>
                <a:gridCol w="1523344">
                  <a:extLst>
                    <a:ext uri="{9D8B030D-6E8A-4147-A177-3AD203B41FA5}">
                      <a16:colId xmlns:a16="http://schemas.microsoft.com/office/drawing/2014/main" val="3054907830"/>
                    </a:ext>
                  </a:extLst>
                </a:gridCol>
                <a:gridCol w="1215501">
                  <a:extLst>
                    <a:ext uri="{9D8B030D-6E8A-4147-A177-3AD203B41FA5}">
                      <a16:colId xmlns:a16="http://schemas.microsoft.com/office/drawing/2014/main" val="1422635059"/>
                    </a:ext>
                  </a:extLst>
                </a:gridCol>
                <a:gridCol w="1369423">
                  <a:extLst>
                    <a:ext uri="{9D8B030D-6E8A-4147-A177-3AD203B41FA5}">
                      <a16:colId xmlns:a16="http://schemas.microsoft.com/office/drawing/2014/main" val="2677934952"/>
                    </a:ext>
                  </a:extLst>
                </a:gridCol>
                <a:gridCol w="1369423">
                  <a:extLst>
                    <a:ext uri="{9D8B030D-6E8A-4147-A177-3AD203B41FA5}">
                      <a16:colId xmlns:a16="http://schemas.microsoft.com/office/drawing/2014/main" val="2506643428"/>
                    </a:ext>
                  </a:extLst>
                </a:gridCol>
              </a:tblGrid>
              <a:tr h="239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Supplier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需求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修改文档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合入点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Check List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Release note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Test report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DID&amp;DID Report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2045"/>
                  </a:ext>
                </a:extLst>
              </a:tr>
              <a:tr h="239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YFVE</a:t>
                      </a:r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561898"/>
                  </a:ext>
                </a:extLst>
              </a:tr>
              <a:tr h="239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Baidu</a:t>
                      </a:r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76171"/>
                  </a:ext>
                </a:extLst>
              </a:tr>
              <a:tr h="324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In-House</a:t>
                      </a:r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245457"/>
                  </a:ext>
                </a:extLst>
              </a:tr>
            </a:tbl>
          </a:graphicData>
        </a:graphic>
      </p:graphicFrame>
      <p:sp>
        <p:nvSpPr>
          <p:cNvPr id="21" name="图形 8" descr="复选标记">
            <a:extLst>
              <a:ext uri="{FF2B5EF4-FFF2-40B4-BE49-F238E27FC236}">
                <a16:creationId xmlns:a16="http://schemas.microsoft.com/office/drawing/2014/main" id="{F4FCA1D7-EC20-40C4-BEEA-7570ED503994}"/>
              </a:ext>
            </a:extLst>
          </p:cNvPr>
          <p:cNvSpPr/>
          <p:nvPr/>
        </p:nvSpPr>
        <p:spPr>
          <a:xfrm>
            <a:off x="3606702" y="4095305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图形 9" descr="复选标记">
            <a:extLst>
              <a:ext uri="{FF2B5EF4-FFF2-40B4-BE49-F238E27FC236}">
                <a16:creationId xmlns:a16="http://schemas.microsoft.com/office/drawing/2014/main" id="{C555586A-D6E7-4B0B-9C2C-6C073BA95476}"/>
              </a:ext>
            </a:extLst>
          </p:cNvPr>
          <p:cNvSpPr/>
          <p:nvPr/>
        </p:nvSpPr>
        <p:spPr>
          <a:xfrm>
            <a:off x="5053273" y="4095305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图形 10" descr="复选标记">
            <a:extLst>
              <a:ext uri="{FF2B5EF4-FFF2-40B4-BE49-F238E27FC236}">
                <a16:creationId xmlns:a16="http://schemas.microsoft.com/office/drawing/2014/main" id="{A4508478-CBAA-477A-A517-88A620FBC8B9}"/>
              </a:ext>
            </a:extLst>
          </p:cNvPr>
          <p:cNvSpPr/>
          <p:nvPr/>
        </p:nvSpPr>
        <p:spPr>
          <a:xfrm>
            <a:off x="6295824" y="4095305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图形 11" descr="复选标记">
            <a:extLst>
              <a:ext uri="{FF2B5EF4-FFF2-40B4-BE49-F238E27FC236}">
                <a16:creationId xmlns:a16="http://schemas.microsoft.com/office/drawing/2014/main" id="{5E09FE1C-2FF2-4759-B74D-0D0908CC38BE}"/>
              </a:ext>
            </a:extLst>
          </p:cNvPr>
          <p:cNvSpPr/>
          <p:nvPr/>
        </p:nvSpPr>
        <p:spPr>
          <a:xfrm>
            <a:off x="7746404" y="4095305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图形 12" descr="复选标记">
            <a:extLst>
              <a:ext uri="{FF2B5EF4-FFF2-40B4-BE49-F238E27FC236}">
                <a16:creationId xmlns:a16="http://schemas.microsoft.com/office/drawing/2014/main" id="{EB8D1C66-F390-4780-A616-8A3096C26155}"/>
              </a:ext>
            </a:extLst>
          </p:cNvPr>
          <p:cNvSpPr/>
          <p:nvPr/>
        </p:nvSpPr>
        <p:spPr>
          <a:xfrm>
            <a:off x="3631805" y="4373183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图形 13" descr="复选标记">
            <a:extLst>
              <a:ext uri="{FF2B5EF4-FFF2-40B4-BE49-F238E27FC236}">
                <a16:creationId xmlns:a16="http://schemas.microsoft.com/office/drawing/2014/main" id="{F95479CC-8845-462F-8DF3-32F659513D2F}"/>
              </a:ext>
            </a:extLst>
          </p:cNvPr>
          <p:cNvSpPr/>
          <p:nvPr/>
        </p:nvSpPr>
        <p:spPr>
          <a:xfrm>
            <a:off x="5078376" y="4373183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图形 15" descr="复选标记">
            <a:extLst>
              <a:ext uri="{FF2B5EF4-FFF2-40B4-BE49-F238E27FC236}">
                <a16:creationId xmlns:a16="http://schemas.microsoft.com/office/drawing/2014/main" id="{5E576115-C0D0-4F19-A19E-5268A5419D17}"/>
              </a:ext>
            </a:extLst>
          </p:cNvPr>
          <p:cNvSpPr/>
          <p:nvPr/>
        </p:nvSpPr>
        <p:spPr>
          <a:xfrm>
            <a:off x="7771507" y="4373183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图形 16" descr="复选标记">
            <a:extLst>
              <a:ext uri="{FF2B5EF4-FFF2-40B4-BE49-F238E27FC236}">
                <a16:creationId xmlns:a16="http://schemas.microsoft.com/office/drawing/2014/main" id="{ED237599-B4A9-4404-BEF2-BB269F789E6C}"/>
              </a:ext>
            </a:extLst>
          </p:cNvPr>
          <p:cNvSpPr/>
          <p:nvPr/>
        </p:nvSpPr>
        <p:spPr>
          <a:xfrm>
            <a:off x="3631805" y="4658617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图形 17" descr="复选标记">
            <a:extLst>
              <a:ext uri="{FF2B5EF4-FFF2-40B4-BE49-F238E27FC236}">
                <a16:creationId xmlns:a16="http://schemas.microsoft.com/office/drawing/2014/main" id="{DD0949A5-7AAE-4DDD-9638-302071C7B67C}"/>
              </a:ext>
            </a:extLst>
          </p:cNvPr>
          <p:cNvSpPr/>
          <p:nvPr/>
        </p:nvSpPr>
        <p:spPr>
          <a:xfrm>
            <a:off x="5078376" y="4658617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图形 19" descr="复选标记">
            <a:extLst>
              <a:ext uri="{FF2B5EF4-FFF2-40B4-BE49-F238E27FC236}">
                <a16:creationId xmlns:a16="http://schemas.microsoft.com/office/drawing/2014/main" id="{2FD3AF76-F733-4968-9FF2-9DA04C08FDA8}"/>
              </a:ext>
            </a:extLst>
          </p:cNvPr>
          <p:cNvSpPr/>
          <p:nvPr/>
        </p:nvSpPr>
        <p:spPr>
          <a:xfrm>
            <a:off x="7771507" y="4658617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图形 10" descr="复选标记">
            <a:extLst>
              <a:ext uri="{FF2B5EF4-FFF2-40B4-BE49-F238E27FC236}">
                <a16:creationId xmlns:a16="http://schemas.microsoft.com/office/drawing/2014/main" id="{A6A5F328-91F8-4FDC-AE98-44B62E50D682}"/>
              </a:ext>
            </a:extLst>
          </p:cNvPr>
          <p:cNvSpPr/>
          <p:nvPr/>
        </p:nvSpPr>
        <p:spPr>
          <a:xfrm>
            <a:off x="9088559" y="4095305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79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91B38B2-7CF4-43D9-B783-7A7152EFEECD}"/>
              </a:ext>
            </a:extLst>
          </p:cNvPr>
          <p:cNvGraphicFramePr>
            <a:graphicFrameLocks noGrp="1"/>
          </p:cNvGraphicFramePr>
          <p:nvPr/>
        </p:nvGraphicFramePr>
        <p:xfrm>
          <a:off x="110836" y="681947"/>
          <a:ext cx="11948641" cy="6162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882">
                  <a:extLst>
                    <a:ext uri="{9D8B030D-6E8A-4147-A177-3AD203B41FA5}">
                      <a16:colId xmlns:a16="http://schemas.microsoft.com/office/drawing/2014/main" val="1868639904"/>
                    </a:ext>
                  </a:extLst>
                </a:gridCol>
                <a:gridCol w="1675518">
                  <a:extLst>
                    <a:ext uri="{9D8B030D-6E8A-4147-A177-3AD203B41FA5}">
                      <a16:colId xmlns:a16="http://schemas.microsoft.com/office/drawing/2014/main" val="3590734980"/>
                    </a:ext>
                  </a:extLst>
                </a:gridCol>
                <a:gridCol w="2092037">
                  <a:extLst>
                    <a:ext uri="{9D8B030D-6E8A-4147-A177-3AD203B41FA5}">
                      <a16:colId xmlns:a16="http://schemas.microsoft.com/office/drawing/2014/main" val="1128098609"/>
                    </a:ext>
                  </a:extLst>
                </a:gridCol>
                <a:gridCol w="2230582">
                  <a:extLst>
                    <a:ext uri="{9D8B030D-6E8A-4147-A177-3AD203B41FA5}">
                      <a16:colId xmlns:a16="http://schemas.microsoft.com/office/drawing/2014/main" val="1242683143"/>
                    </a:ext>
                  </a:extLst>
                </a:gridCol>
                <a:gridCol w="2225499">
                  <a:extLst>
                    <a:ext uri="{9D8B030D-6E8A-4147-A177-3AD203B41FA5}">
                      <a16:colId xmlns:a16="http://schemas.microsoft.com/office/drawing/2014/main" val="60668796"/>
                    </a:ext>
                  </a:extLst>
                </a:gridCol>
                <a:gridCol w="2200123">
                  <a:extLst>
                    <a:ext uri="{9D8B030D-6E8A-4147-A177-3AD203B41FA5}">
                      <a16:colId xmlns:a16="http://schemas.microsoft.com/office/drawing/2014/main" val="3449334173"/>
                    </a:ext>
                  </a:extLst>
                </a:gridCol>
              </a:tblGrid>
              <a:tr h="118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FDJ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DCV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MP1/MP2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070683"/>
                  </a:ext>
                </a:extLst>
              </a:tr>
              <a:tr h="25532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软件完整度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模块开发完成度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&gt;40%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模块完成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模块完成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模块完成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模块完成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968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i="0" u="none" strike="noStrik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遗留问题、问题关闭情况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 i="0" u="none" strike="noStrike" kern="1200" baseline="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IG</a:t>
                      </a:r>
                      <a:r>
                        <a:rPr lang="zh-CN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级缺陷修复率</a:t>
                      </a:r>
                      <a:r>
                        <a:rPr lang="en-US" altLang="zh-CN" sz="1100" b="0" i="0" u="none" strike="noStrike" kern="1200" baseline="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IG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</a:t>
                      </a: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&gt;70%</a:t>
                      </a: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&gt;50%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IG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</a:t>
                      </a: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&gt;85%</a:t>
                      </a: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&gt;60%</a:t>
                      </a: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&gt;50%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IG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 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</a:t>
                      </a: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级缺陷遗留≤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级缺陷遗留≤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IG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 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</a:t>
                      </a: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级缺陷遗留≤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级缺陷遗留≤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289772"/>
                  </a:ext>
                </a:extLst>
              </a:tr>
              <a:tr h="27962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i="0" u="none" strike="noStrik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需求分析完成率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需求完成率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&gt;50%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需求完成率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需求完成率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需求完成率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需求完成率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795585"/>
                  </a:ext>
                </a:extLst>
              </a:tr>
              <a:tr h="12898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Smoke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70%/100%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899371"/>
                  </a:ext>
                </a:extLst>
              </a:tr>
              <a:tr h="1939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i="0" u="none" strike="noStrik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Integration Test(Interface)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95%/90%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100%/95%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329069"/>
                  </a:ext>
                </a:extLst>
              </a:tr>
              <a:tr h="40905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i="0" u="none" strike="noStrik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Function Test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95%/90%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100%/95%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196966"/>
                  </a:ext>
                </a:extLst>
              </a:tr>
              <a:tr h="1780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i="0" u="none" strike="noStrik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System Test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90%/90%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100%/99%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926691"/>
                  </a:ext>
                </a:extLst>
              </a:tr>
              <a:tr h="13316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 Rate&gt;30%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 Rate&gt;80%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 Rate=100%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 Rate=100%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917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稳定性测试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Monkey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单模块运行时长达到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小时；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点击频率可以达到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500ms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单模块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Monkey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运行时长达到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小时；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点击频率可以达到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500ms;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MTBF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&gt;24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单模块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Monkey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运行时长达到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48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小时；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点击频率可以达到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500ms;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MTBF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&gt;48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单模块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Monkey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运行时长达到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48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小时；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点击频率可以达到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500ms;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MTBF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&gt;64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02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可靠性测试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某一功能使用频次达到目标设定（具体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功能， 目标具体设定， 比如蓝牙连接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成功率， 回连成功率）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Pass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Rate&gt;60%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某一功能使用频次达到目标设定（具体功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能， 目标具体设定， 比如蓝牙连接成功率，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回连成功率）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Pass Rate&gt;80%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系统累计运行达到目标值（待定）， 将多个功能进行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交叉进行， 每一个功能操作次数达到目标值， 看系统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累计运行时长， 包括开关机 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Pass Rate=100%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系统累计运行达到目标值（待定）， 将多个功能进行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交叉进行， 每一个功能操作次数达到目标值， 看系统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累计运行时长， 包括开关机 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Pass Rate=100%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400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兼容性测试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Run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Rate/Pass Rate 100%/85%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590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预认证测试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Pre-Test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开始条件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预认证测试通过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认证测试通过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认证测试通过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4444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41B5B84-57C1-4C7B-AE83-22302B79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775" y="67519"/>
            <a:ext cx="10752307" cy="57912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Phase5 </a:t>
            </a:r>
            <a:r>
              <a:rPr lang="zh-CN" altLang="en-US" dirty="0">
                <a:latin typeface="+mj-lt"/>
              </a:rPr>
              <a:t>软件验收标准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69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775" y="67519"/>
            <a:ext cx="10752307" cy="57912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Phase5 Issue Priority</a:t>
            </a:r>
            <a:r>
              <a:rPr lang="zh-CN" altLang="en-US" dirty="0">
                <a:latin typeface="+mj-lt"/>
              </a:rPr>
              <a:t>定义</a:t>
            </a:r>
            <a:endParaRPr lang="en-US" dirty="0">
              <a:latin typeface="+mj-lt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DDEB656-3FF0-4B0D-893A-38E134D7A010}"/>
              </a:ext>
            </a:extLst>
          </p:cNvPr>
          <p:cNvGraphicFramePr>
            <a:graphicFrameLocks noGrp="1"/>
          </p:cNvGraphicFramePr>
          <p:nvPr/>
        </p:nvGraphicFramePr>
        <p:xfrm>
          <a:off x="649357" y="659891"/>
          <a:ext cx="10919790" cy="605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81">
                  <a:extLst>
                    <a:ext uri="{9D8B030D-6E8A-4147-A177-3AD203B41FA5}">
                      <a16:colId xmlns:a16="http://schemas.microsoft.com/office/drawing/2014/main" val="1275468867"/>
                    </a:ext>
                  </a:extLst>
                </a:gridCol>
                <a:gridCol w="3736562">
                  <a:extLst>
                    <a:ext uri="{9D8B030D-6E8A-4147-A177-3AD203B41FA5}">
                      <a16:colId xmlns:a16="http://schemas.microsoft.com/office/drawing/2014/main" val="2095279958"/>
                    </a:ext>
                  </a:extLst>
                </a:gridCol>
                <a:gridCol w="5765247">
                  <a:extLst>
                    <a:ext uri="{9D8B030D-6E8A-4147-A177-3AD203B41FA5}">
                      <a16:colId xmlns:a16="http://schemas.microsoft.com/office/drawing/2014/main" val="3170346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 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 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Example 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4988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(Immediate Gating)</a:t>
                      </a: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Satiability issue	</a:t>
                      </a:r>
                      <a:endParaRPr lang="zh-CN" altLang="en-US" sz="1400" dirty="0"/>
                    </a:p>
                  </a:txBody>
                  <a:tcPr>
                    <a:solidFill>
                      <a:srgbClr val="CBCF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IVI whole screen black. </a:t>
                      </a:r>
                    </a:p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IVI system reset automatically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IVI startup black screen</a:t>
                      </a:r>
                      <a:endParaRPr lang="zh-CN" altLang="en-US" sz="1400" dirty="0"/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32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Performance issue 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Screen cannot touch and cannot recover until reset </a:t>
                      </a:r>
                    </a:p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Shift to gear R, black screen display.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Shift to gear R,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RVC displays in about 30 seconds</a:t>
                      </a: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1846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Loss impact Test/Launch 	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Radio not working, impact Reception Test</a:t>
                      </a:r>
                    </a:p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EOL function loss, impact production launch 	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9031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Safety failure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紧急救援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Emergency Assistance (EA)</a:t>
                      </a:r>
                    </a:p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道路救援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Road Side 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Assitance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(RSA)</a:t>
                      </a:r>
                    </a:p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儿童座椅报警</a:t>
                      </a: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9028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(Gating)</a:t>
                      </a: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 Function Loss/Incorrect </a:t>
                      </a:r>
                    </a:p>
                  </a:txBody>
                  <a:tcPr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Climate Control cannot working </a:t>
                      </a:r>
                    </a:p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No Seatbelt Chime can be hear from speaker 	</a:t>
                      </a:r>
                    </a:p>
                  </a:txBody>
                  <a:tcPr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362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Frequency using Minor Function Loss/Incorrect</a:t>
                      </a:r>
                    </a:p>
                  </a:txBody>
                  <a:tcPr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BT phone cannot be disconnected from IVI </a:t>
                      </a:r>
                    </a:p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Shift among all the media source can’t memory last song </a:t>
                      </a:r>
                    </a:p>
                  </a:txBody>
                  <a:tcPr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54221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altLang="zh-CN" sz="1400" dirty="0"/>
                    </a:p>
                    <a:p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zh-CN" altLang="en-US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BC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Minor Function Loss/Incorrect 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Can’t order 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film</a:t>
                      </a:r>
                      <a:r>
                        <a:rPr lang="sv-SE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ticket via VR 	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2870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HMI design impact user experience 	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Back button too small 	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4126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altLang="zh-CN" sz="1400" dirty="0"/>
                    </a:p>
                    <a:p>
                      <a:pPr marL="0" algn="l" defTabSz="914400" rtl="0" eaLnBrk="1" latinLnBrk="0" hangingPunct="1"/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zh-CN" altLang="en-US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HMI need improve 	</a:t>
                      </a:r>
                    </a:p>
                  </a:txBody>
                  <a:tcPr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4860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logic not friendly need improve</a:t>
                      </a:r>
                    </a:p>
                  </a:txBody>
                  <a:tcPr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87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zh-CN" altLang="en-US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BC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 issue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374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15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775" y="67519"/>
            <a:ext cx="10752307" cy="57912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Phase5 </a:t>
            </a:r>
            <a:r>
              <a:rPr lang="zh-CN" altLang="en-US" dirty="0">
                <a:latin typeface="+mj-lt"/>
              </a:rPr>
              <a:t>软件需求</a:t>
            </a:r>
            <a:r>
              <a:rPr lang="en-US" altLang="zh-CN" dirty="0">
                <a:latin typeface="+mj-lt"/>
              </a:rPr>
              <a:t>/</a:t>
            </a:r>
            <a:r>
              <a:rPr lang="zh-CN" altLang="en-US" dirty="0">
                <a:latin typeface="+mj-lt"/>
              </a:rPr>
              <a:t>合入点模板</a:t>
            </a:r>
            <a:endParaRPr lang="en-US" dirty="0">
              <a:latin typeface="+mj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6FAFF55-CEE5-408C-9B22-BC2B778B2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548561"/>
              </p:ext>
            </p:extLst>
          </p:nvPr>
        </p:nvGraphicFramePr>
        <p:xfrm>
          <a:off x="687977" y="1306547"/>
          <a:ext cx="10687607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719113069"/>
                    </a:ext>
                  </a:extLst>
                </a:gridCol>
                <a:gridCol w="470263">
                  <a:extLst>
                    <a:ext uri="{9D8B030D-6E8A-4147-A177-3AD203B41FA5}">
                      <a16:colId xmlns:a16="http://schemas.microsoft.com/office/drawing/2014/main" val="1121216957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770088601"/>
                    </a:ext>
                  </a:extLst>
                </a:gridCol>
                <a:gridCol w="983160">
                  <a:extLst>
                    <a:ext uri="{9D8B030D-6E8A-4147-A177-3AD203B41FA5}">
                      <a16:colId xmlns:a16="http://schemas.microsoft.com/office/drawing/2014/main" val="1475400690"/>
                    </a:ext>
                  </a:extLst>
                </a:gridCol>
                <a:gridCol w="843975">
                  <a:extLst>
                    <a:ext uri="{9D8B030D-6E8A-4147-A177-3AD203B41FA5}">
                      <a16:colId xmlns:a16="http://schemas.microsoft.com/office/drawing/2014/main" val="2177993663"/>
                    </a:ext>
                  </a:extLst>
                </a:gridCol>
                <a:gridCol w="874296">
                  <a:extLst>
                    <a:ext uri="{9D8B030D-6E8A-4147-A177-3AD203B41FA5}">
                      <a16:colId xmlns:a16="http://schemas.microsoft.com/office/drawing/2014/main" val="2524239929"/>
                    </a:ext>
                  </a:extLst>
                </a:gridCol>
                <a:gridCol w="924412">
                  <a:extLst>
                    <a:ext uri="{9D8B030D-6E8A-4147-A177-3AD203B41FA5}">
                      <a16:colId xmlns:a16="http://schemas.microsoft.com/office/drawing/2014/main" val="2391441695"/>
                    </a:ext>
                  </a:extLst>
                </a:gridCol>
                <a:gridCol w="924412">
                  <a:extLst>
                    <a:ext uri="{9D8B030D-6E8A-4147-A177-3AD203B41FA5}">
                      <a16:colId xmlns:a16="http://schemas.microsoft.com/office/drawing/2014/main" val="3013297080"/>
                    </a:ext>
                  </a:extLst>
                </a:gridCol>
                <a:gridCol w="924412">
                  <a:extLst>
                    <a:ext uri="{9D8B030D-6E8A-4147-A177-3AD203B41FA5}">
                      <a16:colId xmlns:a16="http://schemas.microsoft.com/office/drawing/2014/main" val="2228294459"/>
                    </a:ext>
                  </a:extLst>
                </a:gridCol>
                <a:gridCol w="924412">
                  <a:extLst>
                    <a:ext uri="{9D8B030D-6E8A-4147-A177-3AD203B41FA5}">
                      <a16:colId xmlns:a16="http://schemas.microsoft.com/office/drawing/2014/main" val="3659490159"/>
                    </a:ext>
                  </a:extLst>
                </a:gridCol>
                <a:gridCol w="924412">
                  <a:extLst>
                    <a:ext uri="{9D8B030D-6E8A-4147-A177-3AD203B41FA5}">
                      <a16:colId xmlns:a16="http://schemas.microsoft.com/office/drawing/2014/main" val="2051478191"/>
                    </a:ext>
                  </a:extLst>
                </a:gridCol>
                <a:gridCol w="924412">
                  <a:extLst>
                    <a:ext uri="{9D8B030D-6E8A-4147-A177-3AD203B41FA5}">
                      <a16:colId xmlns:a16="http://schemas.microsoft.com/office/drawing/2014/main" val="2013027395"/>
                    </a:ext>
                  </a:extLst>
                </a:gridCol>
                <a:gridCol w="924412">
                  <a:extLst>
                    <a:ext uri="{9D8B030D-6E8A-4147-A177-3AD203B41FA5}">
                      <a16:colId xmlns:a16="http://schemas.microsoft.com/office/drawing/2014/main" val="319377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JIRA ID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需求点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Title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需求点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需求来源方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合入需求版本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影响车型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开发方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合入点变动描述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合入点影响评估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合入点是否影响其他车型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验证方法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验证结果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19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NA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需求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Summary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这里填写本需求详细描述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需求来源于哪个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team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该需求由谁澄清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提需求时需要在哪个版本合入这个需求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需描述到具体车型的具体系列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1. 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需求有哪个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team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负责开发，谁在跟进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93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74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775" y="67519"/>
            <a:ext cx="10752307" cy="57912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Phase5 </a:t>
            </a:r>
            <a:r>
              <a:rPr lang="zh-CN" altLang="en-US" dirty="0">
                <a:latin typeface="+mj-lt"/>
              </a:rPr>
              <a:t>软件问题评估模板</a:t>
            </a:r>
            <a:endParaRPr lang="en-US" dirty="0">
              <a:latin typeface="+mj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6FAFF55-CEE5-408C-9B22-BC2B778B2382}"/>
              </a:ext>
            </a:extLst>
          </p:cNvPr>
          <p:cNvGraphicFramePr>
            <a:graphicFrameLocks noGrp="1"/>
          </p:cNvGraphicFramePr>
          <p:nvPr/>
        </p:nvGraphicFramePr>
        <p:xfrm>
          <a:off x="379894" y="1263005"/>
          <a:ext cx="1145429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368">
                  <a:extLst>
                    <a:ext uri="{9D8B030D-6E8A-4147-A177-3AD203B41FA5}">
                      <a16:colId xmlns:a16="http://schemas.microsoft.com/office/drawing/2014/main" val="719113069"/>
                    </a:ext>
                  </a:extLst>
                </a:gridCol>
                <a:gridCol w="556134">
                  <a:extLst>
                    <a:ext uri="{9D8B030D-6E8A-4147-A177-3AD203B41FA5}">
                      <a16:colId xmlns:a16="http://schemas.microsoft.com/office/drawing/2014/main" val="1121216957"/>
                    </a:ext>
                  </a:extLst>
                </a:gridCol>
                <a:gridCol w="748092">
                  <a:extLst>
                    <a:ext uri="{9D8B030D-6E8A-4147-A177-3AD203B41FA5}">
                      <a16:colId xmlns:a16="http://schemas.microsoft.com/office/drawing/2014/main" val="1770088601"/>
                    </a:ext>
                  </a:extLst>
                </a:gridCol>
                <a:gridCol w="1227958">
                  <a:extLst>
                    <a:ext uri="{9D8B030D-6E8A-4147-A177-3AD203B41FA5}">
                      <a16:colId xmlns:a16="http://schemas.microsoft.com/office/drawing/2014/main" val="1475400690"/>
                    </a:ext>
                  </a:extLst>
                </a:gridCol>
                <a:gridCol w="1254259">
                  <a:extLst>
                    <a:ext uri="{9D8B030D-6E8A-4147-A177-3AD203B41FA5}">
                      <a16:colId xmlns:a16="http://schemas.microsoft.com/office/drawing/2014/main" val="2177993663"/>
                    </a:ext>
                  </a:extLst>
                </a:gridCol>
                <a:gridCol w="1052484">
                  <a:extLst>
                    <a:ext uri="{9D8B030D-6E8A-4147-A177-3AD203B41FA5}">
                      <a16:colId xmlns:a16="http://schemas.microsoft.com/office/drawing/2014/main" val="2538163322"/>
                    </a:ext>
                  </a:extLst>
                </a:gridCol>
                <a:gridCol w="730219">
                  <a:extLst>
                    <a:ext uri="{9D8B030D-6E8A-4147-A177-3AD203B41FA5}">
                      <a16:colId xmlns:a16="http://schemas.microsoft.com/office/drawing/2014/main" val="2524239929"/>
                    </a:ext>
                  </a:extLst>
                </a:gridCol>
                <a:gridCol w="473384">
                  <a:extLst>
                    <a:ext uri="{9D8B030D-6E8A-4147-A177-3AD203B41FA5}">
                      <a16:colId xmlns:a16="http://schemas.microsoft.com/office/drawing/2014/main" val="2391441695"/>
                    </a:ext>
                  </a:extLst>
                </a:gridCol>
                <a:gridCol w="627130">
                  <a:extLst>
                    <a:ext uri="{9D8B030D-6E8A-4147-A177-3AD203B41FA5}">
                      <a16:colId xmlns:a16="http://schemas.microsoft.com/office/drawing/2014/main" val="3915226252"/>
                    </a:ext>
                  </a:extLst>
                </a:gridCol>
                <a:gridCol w="323413">
                  <a:extLst>
                    <a:ext uri="{9D8B030D-6E8A-4147-A177-3AD203B41FA5}">
                      <a16:colId xmlns:a16="http://schemas.microsoft.com/office/drawing/2014/main" val="1807233540"/>
                    </a:ext>
                  </a:extLst>
                </a:gridCol>
                <a:gridCol w="608515">
                  <a:extLst>
                    <a:ext uri="{9D8B030D-6E8A-4147-A177-3AD203B41FA5}">
                      <a16:colId xmlns:a16="http://schemas.microsoft.com/office/drawing/2014/main" val="2727915127"/>
                    </a:ext>
                  </a:extLst>
                </a:gridCol>
                <a:gridCol w="567597">
                  <a:extLst>
                    <a:ext uri="{9D8B030D-6E8A-4147-A177-3AD203B41FA5}">
                      <a16:colId xmlns:a16="http://schemas.microsoft.com/office/drawing/2014/main" val="3433603303"/>
                    </a:ext>
                  </a:extLst>
                </a:gridCol>
                <a:gridCol w="1302575">
                  <a:extLst>
                    <a:ext uri="{9D8B030D-6E8A-4147-A177-3AD203B41FA5}">
                      <a16:colId xmlns:a16="http://schemas.microsoft.com/office/drawing/2014/main" val="1320836134"/>
                    </a:ext>
                  </a:extLst>
                </a:gridCol>
                <a:gridCol w="734783">
                  <a:extLst>
                    <a:ext uri="{9D8B030D-6E8A-4147-A177-3AD203B41FA5}">
                      <a16:colId xmlns:a16="http://schemas.microsoft.com/office/drawing/2014/main" val="3076211610"/>
                    </a:ext>
                  </a:extLst>
                </a:gridCol>
                <a:gridCol w="279917">
                  <a:extLst>
                    <a:ext uri="{9D8B030D-6E8A-4147-A177-3AD203B41FA5}">
                      <a16:colId xmlns:a16="http://schemas.microsoft.com/office/drawing/2014/main" val="3706351422"/>
                    </a:ext>
                  </a:extLst>
                </a:gridCol>
                <a:gridCol w="569470">
                  <a:extLst>
                    <a:ext uri="{9D8B030D-6E8A-4147-A177-3AD203B41FA5}">
                      <a16:colId xmlns:a16="http://schemas.microsoft.com/office/drawing/2014/main" val="2418432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JIRA ID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Lead Supplier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问题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Category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问题首次发现方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对客户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或者工厂产线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/dealer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售后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影响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问题产生的背景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影响车型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主线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分支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问题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root cause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修复计划（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timing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等）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问题修复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验证措施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是否合入修复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验证时间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验证结果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19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NA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YFVE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这里填写问题领域，如：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导航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地图数据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随心听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AAR</a:t>
                      </a:r>
                    </a:p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座椅控制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语音识别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系统稳定性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等等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以便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team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评审时快速筛选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问题首次发现方：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1.Baidu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2.YFVE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3.REC EE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4.REC CVPP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5.CAF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对市面上实际用户的影响。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对工厂产线影响。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对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dealer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售后的影响。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解决什么问题或者添加什么功能而引发的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issue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需描述到具体车型的具体系列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发生问题的代码分支编号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xx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xxx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从代码层面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design review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，用示意图画出来阐述思路。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测试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case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制定，测试资源投放明细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1.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决定合入。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2.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暂不合入。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无法决定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xx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PASS/FAIL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93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172127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9989</TotalTime>
  <Words>2029</Words>
  <Application>Microsoft Office PowerPoint</Application>
  <PresentationFormat>宽屏</PresentationFormat>
  <Paragraphs>706</Paragraphs>
  <Slides>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Ford Heavy</vt:lpstr>
      <vt:lpstr>微软雅黑</vt:lpstr>
      <vt:lpstr>Arial</vt:lpstr>
      <vt:lpstr>Calibri</vt:lpstr>
      <vt:lpstr>Calibri Light</vt:lpstr>
      <vt:lpstr>Ford Antenna Light</vt:lpstr>
      <vt:lpstr>Ford Antenna Medium</vt:lpstr>
      <vt:lpstr>Impact</vt:lpstr>
      <vt:lpstr>Wingdings</vt:lpstr>
      <vt:lpstr>Corp Presentations 2018</vt:lpstr>
      <vt:lpstr>Custom Design</vt:lpstr>
      <vt:lpstr>Document</vt:lpstr>
      <vt:lpstr>Phase5 SW Validation Plan</vt:lpstr>
      <vt:lpstr>CDX707 SW Release Plan @09/23  </vt:lpstr>
      <vt:lpstr>CDX707 SW Release Plan @06/15  </vt:lpstr>
      <vt:lpstr>Phase5 软件测试流程</vt:lpstr>
      <vt:lpstr>Phase5 软件验收标准</vt:lpstr>
      <vt:lpstr>Phase5 软件验收标准</vt:lpstr>
      <vt:lpstr>Phase5 Issue Priority定义</vt:lpstr>
      <vt:lpstr>Phase5 软件需求/合入点模板</vt:lpstr>
      <vt:lpstr>Phase5 软件问题评估模板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Xiang, Zhengxi (Z.)</cp:lastModifiedBy>
  <cp:revision>646</cp:revision>
  <cp:lastPrinted>2019-07-19T08:55:20Z</cp:lastPrinted>
  <dcterms:created xsi:type="dcterms:W3CDTF">2019-07-11T00:48:49Z</dcterms:created>
  <dcterms:modified xsi:type="dcterms:W3CDTF">2021-10-19T01:28:29Z</dcterms:modified>
</cp:coreProperties>
</file>