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30"/>
  </p:notesMasterIdLst>
  <p:handoutMasterIdLst>
    <p:handoutMasterId r:id="rId31"/>
  </p:handoutMasterIdLst>
  <p:sldIdLst>
    <p:sldId id="262" r:id="rId3"/>
    <p:sldId id="1114" r:id="rId4"/>
    <p:sldId id="1102" r:id="rId5"/>
    <p:sldId id="1096" r:id="rId6"/>
    <p:sldId id="1097" r:id="rId7"/>
    <p:sldId id="1098" r:id="rId8"/>
    <p:sldId id="1103" r:id="rId9"/>
    <p:sldId id="1101" r:id="rId10"/>
    <p:sldId id="1100" r:id="rId11"/>
    <p:sldId id="1104" r:id="rId12"/>
    <p:sldId id="1105" r:id="rId13"/>
    <p:sldId id="1106" r:id="rId14"/>
    <p:sldId id="1113" r:id="rId15"/>
    <p:sldId id="1107" r:id="rId16"/>
    <p:sldId id="1108" r:id="rId17"/>
    <p:sldId id="1109" r:id="rId18"/>
    <p:sldId id="1110" r:id="rId19"/>
    <p:sldId id="1111" r:id="rId20"/>
    <p:sldId id="1112" r:id="rId21"/>
    <p:sldId id="1095" r:id="rId22"/>
    <p:sldId id="464" r:id="rId23"/>
    <p:sldId id="458" r:id="rId24"/>
    <p:sldId id="459" r:id="rId25"/>
    <p:sldId id="460" r:id="rId26"/>
    <p:sldId id="461" r:id="rId27"/>
    <p:sldId id="462" r:id="rId28"/>
    <p:sldId id="463" r:id="rId2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0070C0"/>
    <a:srgbClr val="013B5A"/>
    <a:srgbClr val="973B69"/>
    <a:srgbClr val="00581B"/>
    <a:srgbClr val="83AC3F"/>
    <a:srgbClr val="2E9273"/>
    <a:srgbClr val="B02521"/>
    <a:srgbClr val="EE852A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30" autoAdjust="0"/>
    <p:restoredTop sz="94227" autoAdjust="0"/>
  </p:normalViewPr>
  <p:slideViewPr>
    <p:cSldViewPr snapToGrid="0">
      <p:cViewPr varScale="1">
        <p:scale>
          <a:sx n="85" d="100"/>
          <a:sy n="85" d="100"/>
        </p:scale>
        <p:origin x="43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/>
          <a:lstStyle>
            <a:lvl1pPr algn="r">
              <a:defRPr sz="1200"/>
            </a:lvl1pPr>
          </a:lstStyle>
          <a:p>
            <a:fld id="{F30546BA-695B-4739-B190-F405CA2DFEC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71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71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 anchor="b"/>
          <a:lstStyle>
            <a:lvl1pPr algn="r">
              <a:defRPr sz="12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/>
          <a:lstStyle>
            <a:lvl1pPr algn="r">
              <a:defRPr sz="1200"/>
            </a:lvl1pPr>
          </a:lstStyle>
          <a:p>
            <a:fld id="{8FA15740-AD31-4744-829C-56BC92AB9E2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80062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00" tIns="46600" rIns="93200" bIns="4660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200" tIns="46600" rIns="93200" bIns="4660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71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71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 anchor="b"/>
          <a:lstStyle>
            <a:lvl1pPr algn="r">
              <a:defRPr sz="12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638" y="101600"/>
            <a:ext cx="6884987" cy="3871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2000">
              <a:defRPr/>
            </a:pPr>
            <a:fld id="{E786D5DE-39A7-4D7E-B414-293B96CD3B7A}" type="slidenum">
              <a:rPr lang="en-US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932000">
                <a:defRPr/>
              </a:pPr>
              <a:t>1</a:t>
            </a:fld>
            <a:endParaRPr lang="en-US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70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92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6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24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9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75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58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45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46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1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00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41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11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57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8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39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700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43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4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7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78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33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56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33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6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43605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sewiki.ford.com/display/IVI/TestCase+Collection+Summar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sewiki.ford.com/pages/viewpage.action?pageId=73253745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sewiki.ford.com/display/IVI/CDX707+CDC-SW+Version+Test+Repor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eesewiki.ford.com/display/IVI/CDX707+CDC-SW+Version+Test+Repor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eesewiki.ford.com/display/IVI/DCV4+Versi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eesewiki.ford.com/display/IVI/JIRA-APIMCIM+Workflow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11" Type="http://schemas.openxmlformats.org/officeDocument/2006/relationships/slide" Target="slide12.xml"/><Relationship Id="rId5" Type="http://schemas.openxmlformats.org/officeDocument/2006/relationships/slide" Target="slide5.xml"/><Relationship Id="rId15" Type="http://schemas.openxmlformats.org/officeDocument/2006/relationships/slide" Target="slide19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10.xml"/><Relationship Id="rId1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sewiki.ford.com/display/IVI/SW+Targ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hyperlink" Target="https://www.eesewiki.ford.com/pages/viewpage.action?pageId=732537451" TargetMode="External"/><Relationship Id="rId4" Type="http://schemas.openxmlformats.org/officeDocument/2006/relationships/hyperlink" Target="https://www.jira.ford.com/servicedesk/customer/portal/59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4797778" y="732365"/>
            <a:ext cx="6807200" cy="1075113"/>
          </a:xfrm>
          <a:ln>
            <a:noFill/>
          </a:ln>
        </p:spPr>
        <p:txBody>
          <a:bodyPr anchor="ctr"/>
          <a:lstStyle/>
          <a:p>
            <a:r>
              <a:rPr lang="en-US" altLang="zh-CN" sz="3200" dirty="0">
                <a:latin typeface="+mj-lt"/>
              </a:rPr>
              <a:t>Sync+3.0</a:t>
            </a:r>
            <a:r>
              <a:rPr lang="zh-CN" altLang="en-US" sz="3200" dirty="0">
                <a:latin typeface="+mj-lt"/>
              </a:rPr>
              <a:t> </a:t>
            </a:r>
            <a:r>
              <a:rPr lang="en-US" altLang="zh-CN" sz="3200" dirty="0">
                <a:latin typeface="+mj-lt"/>
              </a:rPr>
              <a:t>SW Validation Summary</a:t>
            </a:r>
            <a:endParaRPr lang="en-US" sz="6000" b="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6008221" y="5401291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14038" y="1818767"/>
            <a:ext cx="3611204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algn="l">
              <a:defRPr/>
            </a:pP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Zhengxi Xiang</a:t>
            </a: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，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98125" y="2188625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May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4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F2B50F34-9CD3-4475-B9AB-4A6435828CD2}"/>
              </a:ext>
            </a:extLst>
          </p:cNvPr>
          <p:cNvSpPr txBox="1"/>
          <p:nvPr/>
        </p:nvSpPr>
        <p:spPr>
          <a:xfrm>
            <a:off x="2835964" y="5994060"/>
            <a:ext cx="4212536" cy="677108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Recycle Case</a:t>
            </a:r>
            <a:r>
              <a:rPr lang="zh-CN" altLang="en-US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：</a:t>
            </a:r>
            <a:r>
              <a:rPr lang="en-US" altLang="zh-CN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255</a:t>
            </a:r>
          </a:p>
          <a:p>
            <a:pPr algn="ctr"/>
            <a:r>
              <a:rPr lang="zh-CN" altLang="en-US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有效</a:t>
            </a:r>
            <a:r>
              <a:rPr lang="en-US" altLang="zh-CN" sz="1400" dirty="0" err="1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TestCase</a:t>
            </a:r>
            <a:r>
              <a:rPr lang="zh-CN" altLang="en-US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9326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E3FFEF7-1A2E-47AA-BC11-30D8DF6583B0}"/>
              </a:ext>
            </a:extLst>
          </p:cNvPr>
          <p:cNvCxnSpPr>
            <a:cxnSpLocks/>
          </p:cNvCxnSpPr>
          <p:nvPr/>
        </p:nvCxnSpPr>
        <p:spPr>
          <a:xfrm>
            <a:off x="2835964" y="6696291"/>
            <a:ext cx="5054969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整理</a:t>
            </a:r>
            <a:r>
              <a:rPr lang="en-US" altLang="zh-CN" dirty="0" err="1"/>
              <a:t>TestCase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655AD0-654C-4592-89C0-7A1B5FB2A4C2}"/>
              </a:ext>
            </a:extLst>
          </p:cNvPr>
          <p:cNvSpPr/>
          <p:nvPr/>
        </p:nvSpPr>
        <p:spPr>
          <a:xfrm>
            <a:off x="1193923" y="1165908"/>
            <a:ext cx="1284233" cy="43760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梳理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AD735B-AC40-46BB-8E70-16E7AEF13483}"/>
              </a:ext>
            </a:extLst>
          </p:cNvPr>
          <p:cNvSpPr/>
          <p:nvPr/>
        </p:nvSpPr>
        <p:spPr>
          <a:xfrm>
            <a:off x="1193923" y="2106286"/>
            <a:ext cx="1284233" cy="43760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zh-CN" altLang="en-US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6528471-6A6B-434F-AB38-4E5025195B5D}"/>
              </a:ext>
            </a:extLst>
          </p:cNvPr>
          <p:cNvSpPr/>
          <p:nvPr/>
        </p:nvSpPr>
        <p:spPr>
          <a:xfrm>
            <a:off x="3570759" y="2077311"/>
            <a:ext cx="6898458" cy="1287404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协调测试人员与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FO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接触，了解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feature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功能（包括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spec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阅读、参加技术讨论等）。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FO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提供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TestCase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Review Baidu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YFVE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TS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TestCase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摘取部分可为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Ford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所用。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Tester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编写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TestCase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59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份）。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所有上传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TestRail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的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TestCase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需标注参考文档。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79C152-DB1B-4A19-8C41-64990B6E201F}"/>
              </a:ext>
            </a:extLst>
          </p:cNvPr>
          <p:cNvSpPr/>
          <p:nvPr/>
        </p:nvSpPr>
        <p:spPr>
          <a:xfrm>
            <a:off x="3570759" y="931755"/>
            <a:ext cx="6898458" cy="989809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梳理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FIP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，结合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Feature Name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Lead Team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归纳出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Platform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相关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feature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153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条）。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以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Supervisor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分组，明确这些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Platform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feature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落在哪些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team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（涉及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9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位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Supervisor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25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位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FO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）。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详见：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  <a:hlinkClick r:id="rId3"/>
              </a:rPr>
              <a:t>https://www.eesewiki.ford.com/display/IVI/TestCase+Collection+Summary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8DF29B2-BCFB-4DA3-AB15-4F43BA3145DA}"/>
              </a:ext>
            </a:extLst>
          </p:cNvPr>
          <p:cNvGrpSpPr/>
          <p:nvPr/>
        </p:nvGrpSpPr>
        <p:grpSpPr>
          <a:xfrm>
            <a:off x="1004525" y="3311402"/>
            <a:ext cx="3398142" cy="3398142"/>
            <a:chOff x="4264560" y="1597560"/>
            <a:chExt cx="3662880" cy="366288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E7706CC-F553-46FC-9068-D8C1C4555491}"/>
                </a:ext>
              </a:extLst>
            </p:cNvPr>
            <p:cNvSpPr/>
            <p:nvPr/>
          </p:nvSpPr>
          <p:spPr>
            <a:xfrm>
              <a:off x="4264560" y="1597560"/>
              <a:ext cx="3662880" cy="3662880"/>
            </a:xfrm>
            <a:custGeom>
              <a:avLst/>
              <a:gdLst>
                <a:gd name="connsiteX0" fmla="*/ 0 w 3662880"/>
                <a:gd name="connsiteY0" fmla="*/ 1831440 h 3662880"/>
                <a:gd name="connsiteX1" fmla="*/ 1831440 w 3662880"/>
                <a:gd name="connsiteY1" fmla="*/ 0 h 3662880"/>
                <a:gd name="connsiteX2" fmla="*/ 3662880 w 3662880"/>
                <a:gd name="connsiteY2" fmla="*/ 1831440 h 3662880"/>
                <a:gd name="connsiteX3" fmla="*/ 1831440 w 3662880"/>
                <a:gd name="connsiteY3" fmla="*/ 3662880 h 3662880"/>
                <a:gd name="connsiteX4" fmla="*/ 0 w 3662880"/>
                <a:gd name="connsiteY4" fmla="*/ 1831440 h 366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2880" h="3662880">
                  <a:moveTo>
                    <a:pt x="0" y="1831440"/>
                  </a:moveTo>
                  <a:cubicBezTo>
                    <a:pt x="0" y="819964"/>
                    <a:pt x="819964" y="0"/>
                    <a:pt x="1831440" y="0"/>
                  </a:cubicBezTo>
                  <a:cubicBezTo>
                    <a:pt x="2842916" y="0"/>
                    <a:pt x="3662880" y="819964"/>
                    <a:pt x="3662880" y="1831440"/>
                  </a:cubicBezTo>
                  <a:cubicBezTo>
                    <a:pt x="3662880" y="2842916"/>
                    <a:pt x="2842916" y="3662880"/>
                    <a:pt x="1831440" y="3662880"/>
                  </a:cubicBezTo>
                  <a:cubicBezTo>
                    <a:pt x="819964" y="3662880"/>
                    <a:pt x="0" y="2842916"/>
                    <a:pt x="0" y="1831440"/>
                  </a:cubicBez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97601" tIns="261375" rIns="1397602" bIns="300853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100" kern="1200" dirty="0"/>
                <a:t>Program: 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/>
                <a:t>4</a:t>
              </a:r>
              <a:endParaRPr lang="zh-CN" altLang="en-US" sz="2000" kern="1200" dirty="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C51C9F68-31AA-4820-BBA4-5AADD2EE39A9}"/>
                </a:ext>
              </a:extLst>
            </p:cNvPr>
            <p:cNvSpPr/>
            <p:nvPr/>
          </p:nvSpPr>
          <p:spPr>
            <a:xfrm>
              <a:off x="4630848" y="2330136"/>
              <a:ext cx="2930304" cy="2930304"/>
            </a:xfrm>
            <a:custGeom>
              <a:avLst/>
              <a:gdLst>
                <a:gd name="connsiteX0" fmla="*/ 0 w 2930304"/>
                <a:gd name="connsiteY0" fmla="*/ 1465152 h 2930304"/>
                <a:gd name="connsiteX1" fmla="*/ 1465152 w 2930304"/>
                <a:gd name="connsiteY1" fmla="*/ 0 h 2930304"/>
                <a:gd name="connsiteX2" fmla="*/ 2930304 w 2930304"/>
                <a:gd name="connsiteY2" fmla="*/ 1465152 h 2930304"/>
                <a:gd name="connsiteX3" fmla="*/ 1465152 w 2930304"/>
                <a:gd name="connsiteY3" fmla="*/ 2930304 h 2930304"/>
                <a:gd name="connsiteX4" fmla="*/ 0 w 2930304"/>
                <a:gd name="connsiteY4" fmla="*/ 1465152 h 293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304" h="2930304">
                  <a:moveTo>
                    <a:pt x="0" y="1465152"/>
                  </a:moveTo>
                  <a:cubicBezTo>
                    <a:pt x="0" y="655971"/>
                    <a:pt x="655971" y="0"/>
                    <a:pt x="1465152" y="0"/>
                  </a:cubicBezTo>
                  <a:cubicBezTo>
                    <a:pt x="2274333" y="0"/>
                    <a:pt x="2930304" y="655971"/>
                    <a:pt x="2930304" y="1465152"/>
                  </a:cubicBezTo>
                  <a:cubicBezTo>
                    <a:pt x="2930304" y="2274333"/>
                    <a:pt x="2274333" y="2930304"/>
                    <a:pt x="1465152" y="2930304"/>
                  </a:cubicBezTo>
                  <a:cubicBezTo>
                    <a:pt x="655971" y="2930304"/>
                    <a:pt x="0" y="2274333"/>
                    <a:pt x="0" y="146515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40566"/>
                <a:satOff val="26447"/>
                <a:lumOff val="-3007"/>
                <a:alphaOff val="0"/>
              </a:schemeClr>
            </a:fillRef>
            <a:effectRef idx="0">
              <a:schemeClr val="accent5">
                <a:hueOff val="-3340566"/>
                <a:satOff val="26447"/>
                <a:lumOff val="-30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1313" tIns="254050" rIns="1031314" bIns="2305264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100" kern="1200" dirty="0" err="1"/>
                <a:t>TestSuite</a:t>
              </a:r>
              <a:r>
                <a:rPr lang="en-US" altLang="zh-CN" sz="1100" kern="1200" dirty="0"/>
                <a:t>: </a:t>
              </a:r>
              <a:r>
                <a:rPr lang="en-US" altLang="zh-CN" sz="2000" kern="1200" dirty="0"/>
                <a:t>27</a:t>
              </a:r>
              <a:r>
                <a:rPr lang="en-US" altLang="zh-CN" sz="1100" kern="1200" dirty="0"/>
                <a:t> </a:t>
              </a:r>
              <a:endParaRPr lang="zh-CN" altLang="en-US" sz="1100" kern="1200" dirty="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63A5DF3-34CA-4EC0-9A1C-C35C156BD977}"/>
                </a:ext>
              </a:extLst>
            </p:cNvPr>
            <p:cNvSpPr/>
            <p:nvPr/>
          </p:nvSpPr>
          <p:spPr>
            <a:xfrm>
              <a:off x="4997136" y="3060238"/>
              <a:ext cx="2200202" cy="2200202"/>
            </a:xfrm>
            <a:custGeom>
              <a:avLst/>
              <a:gdLst>
                <a:gd name="connsiteX0" fmla="*/ 0 w 2197728"/>
                <a:gd name="connsiteY0" fmla="*/ 1098864 h 2197728"/>
                <a:gd name="connsiteX1" fmla="*/ 1098864 w 2197728"/>
                <a:gd name="connsiteY1" fmla="*/ 0 h 2197728"/>
                <a:gd name="connsiteX2" fmla="*/ 2197728 w 2197728"/>
                <a:gd name="connsiteY2" fmla="*/ 1098864 h 2197728"/>
                <a:gd name="connsiteX3" fmla="*/ 1098864 w 2197728"/>
                <a:gd name="connsiteY3" fmla="*/ 2197728 h 2197728"/>
                <a:gd name="connsiteX4" fmla="*/ 0 w 2197728"/>
                <a:gd name="connsiteY4" fmla="*/ 1098864 h 2197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28" h="2197728">
                  <a:moveTo>
                    <a:pt x="0" y="1098864"/>
                  </a:moveTo>
                  <a:cubicBezTo>
                    <a:pt x="0" y="491978"/>
                    <a:pt x="491978" y="0"/>
                    <a:pt x="1098864" y="0"/>
                  </a:cubicBezTo>
                  <a:cubicBezTo>
                    <a:pt x="1705750" y="0"/>
                    <a:pt x="2197728" y="491978"/>
                    <a:pt x="2197728" y="1098864"/>
                  </a:cubicBezTo>
                  <a:cubicBezTo>
                    <a:pt x="2197728" y="1705750"/>
                    <a:pt x="1705750" y="2197728"/>
                    <a:pt x="1098864" y="2197728"/>
                  </a:cubicBezTo>
                  <a:cubicBezTo>
                    <a:pt x="491978" y="2197728"/>
                    <a:pt x="0" y="1705750"/>
                    <a:pt x="0" y="1098864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681132"/>
                <a:satOff val="52895"/>
                <a:lumOff val="-6013"/>
                <a:alphaOff val="0"/>
              </a:schemeClr>
            </a:fillRef>
            <a:effectRef idx="0">
              <a:schemeClr val="accent5">
                <a:hueOff val="-6681132"/>
                <a:satOff val="52895"/>
                <a:lumOff val="-601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5025" tIns="243062" rIns="665026" bIns="161664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zh-CN" sz="1100" kern="1200" dirty="0"/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zh-CN" sz="1100" dirty="0"/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zh-CN" sz="1100" kern="1200" dirty="0"/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100" kern="1200" dirty="0" err="1"/>
                <a:t>TestCase</a:t>
              </a:r>
              <a:r>
                <a:rPr lang="zh-CN" altLang="en-US" sz="1100" kern="1200" dirty="0"/>
                <a:t>：</a:t>
              </a:r>
              <a:r>
                <a:rPr lang="en-US" altLang="zh-CN" sz="2000" kern="1200" dirty="0"/>
                <a:t>9581</a:t>
              </a:r>
              <a:endParaRPr lang="zh-CN" alt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605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明确测试范围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655AD0-654C-4592-89C0-7A1B5FB2A4C2}"/>
              </a:ext>
            </a:extLst>
          </p:cNvPr>
          <p:cNvSpPr/>
          <p:nvPr/>
        </p:nvSpPr>
        <p:spPr>
          <a:xfrm>
            <a:off x="1193923" y="1086396"/>
            <a:ext cx="1284233" cy="43760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修改点确认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AD735B-AC40-46BB-8E70-16E7AEF13483}"/>
              </a:ext>
            </a:extLst>
          </p:cNvPr>
          <p:cNvSpPr/>
          <p:nvPr/>
        </p:nvSpPr>
        <p:spPr>
          <a:xfrm>
            <a:off x="1193923" y="2185798"/>
            <a:ext cx="1284233" cy="43760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测试范围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6528471-6A6B-434F-AB38-4E5025195B5D}"/>
              </a:ext>
            </a:extLst>
          </p:cNvPr>
          <p:cNvSpPr/>
          <p:nvPr/>
        </p:nvSpPr>
        <p:spPr>
          <a:xfrm>
            <a:off x="3570759" y="1997798"/>
            <a:ext cx="6898458" cy="1183843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结合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milestone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中对每一版本的定义，确认进行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Focus or Full Test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Focus Test: 6 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人，一周，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1500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条左右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TestCase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（静态）。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Full Test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6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人，两周，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5000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条左右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TestCase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（静态）。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Hotfix 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版本，按照提前定义的关联模块，结合测试时间快速筛选出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TestCase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下图，若修改点为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Audio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，则需测试的关联模块如下：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79C152-DB1B-4A19-8C41-64990B6E201F}"/>
              </a:ext>
            </a:extLst>
          </p:cNvPr>
          <p:cNvSpPr/>
          <p:nvPr/>
        </p:nvSpPr>
        <p:spPr>
          <a:xfrm>
            <a:off x="3570759" y="931756"/>
            <a:ext cx="6898458" cy="844035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项目规划的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feature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实现时间。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供应商测试报告、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release note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关键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高优合入点。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6E62EA8-A2F0-48AD-ACA4-3542EEB1E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01796"/>
              </p:ext>
            </p:extLst>
          </p:nvPr>
        </p:nvGraphicFramePr>
        <p:xfrm>
          <a:off x="4169070" y="3246552"/>
          <a:ext cx="3383147" cy="2765316"/>
        </p:xfrm>
        <a:graphic>
          <a:graphicData uri="http://schemas.openxmlformats.org/drawingml/2006/table">
            <a:tbl>
              <a:tblPr/>
              <a:tblGrid>
                <a:gridCol w="620421">
                  <a:extLst>
                    <a:ext uri="{9D8B030D-6E8A-4147-A177-3AD203B41FA5}">
                      <a16:colId xmlns:a16="http://schemas.microsoft.com/office/drawing/2014/main" val="3946438392"/>
                    </a:ext>
                  </a:extLst>
                </a:gridCol>
                <a:gridCol w="2762726">
                  <a:extLst>
                    <a:ext uri="{9D8B030D-6E8A-4147-A177-3AD203B41FA5}">
                      <a16:colId xmlns:a16="http://schemas.microsoft.com/office/drawing/2014/main" val="2835269572"/>
                    </a:ext>
                  </a:extLst>
                </a:gridCol>
              </a:tblGrid>
              <a:tr h="264055">
                <a:tc rowSpan="10">
                  <a:txBody>
                    <a:bodyPr/>
                    <a:lstStyle/>
                    <a:p>
                      <a:pPr algn="l" fontAlgn="t"/>
                      <a:br>
                        <a:rPr lang="en-US" sz="1000" dirty="0">
                          <a:effectLst/>
                        </a:rPr>
                      </a:br>
                      <a:br>
                        <a:rPr lang="en-US" sz="1000" dirty="0">
                          <a:effectLst/>
                        </a:rPr>
                      </a:br>
                      <a:endParaRPr lang="en-US" sz="1000" dirty="0">
                        <a:effectLst/>
                      </a:endParaRPr>
                    </a:p>
                    <a:p>
                      <a:pPr algn="ctr" fontAlgn="t"/>
                      <a:br>
                        <a:rPr lang="en-US" sz="1000" dirty="0">
                          <a:effectLst/>
                        </a:rPr>
                      </a:br>
                      <a:endParaRPr lang="en-US" sz="1000" dirty="0">
                        <a:effectLst/>
                      </a:endParaRPr>
                    </a:p>
                    <a:p>
                      <a:pPr algn="ctr" fontAlgn="t"/>
                      <a:endParaRPr lang="en-US" sz="1000" dirty="0">
                        <a:effectLst/>
                      </a:endParaRPr>
                    </a:p>
                    <a:p>
                      <a:pPr algn="ctr" fontAlgn="t"/>
                      <a:endParaRPr lang="en-US" sz="1000" dirty="0">
                        <a:effectLst/>
                      </a:endParaRPr>
                    </a:p>
                    <a:p>
                      <a:pPr algn="ctr" fontAlgn="t"/>
                      <a:r>
                        <a:rPr lang="en-US" sz="1000" dirty="0">
                          <a:effectLst/>
                        </a:rPr>
                        <a:t>Audio</a:t>
                      </a:r>
                    </a:p>
                  </a:txBody>
                  <a:tcPr marL="84591" marR="84591" marT="59213" marB="5921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Audio</a:t>
                      </a:r>
                    </a:p>
                  </a:txBody>
                  <a:tcPr marL="84591" marR="84591" marT="59213" marB="5921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464254"/>
                  </a:ext>
                </a:extLst>
              </a:tr>
              <a:tr h="2993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Bluetooth</a:t>
                      </a:r>
                    </a:p>
                  </a:txBody>
                  <a:tcPr marL="84591" marR="84591" marT="59213" marB="5921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091687"/>
                  </a:ext>
                </a:extLst>
              </a:tr>
              <a:tr h="264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DLNA</a:t>
                      </a:r>
                    </a:p>
                  </a:txBody>
                  <a:tcPr marL="84591" marR="84591" marT="59213" marB="5921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209961"/>
                  </a:ext>
                </a:extLst>
              </a:tr>
              <a:tr h="264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Map &amp; Navigation</a:t>
                      </a:r>
                    </a:p>
                  </a:txBody>
                  <a:tcPr marL="84591" marR="84591" marT="59213" marB="5921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44630"/>
                  </a:ext>
                </a:extLst>
              </a:tr>
              <a:tr h="264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Media</a:t>
                      </a:r>
                    </a:p>
                  </a:txBody>
                  <a:tcPr marL="84591" marR="84591" marT="59213" marB="5921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831369"/>
                  </a:ext>
                </a:extLst>
              </a:tr>
              <a:tr h="264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Power Management</a:t>
                      </a:r>
                    </a:p>
                  </a:txBody>
                  <a:tcPr marL="84591" marR="84591" marT="59213" marB="5921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739750"/>
                  </a:ext>
                </a:extLst>
              </a:tr>
              <a:tr h="264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Video</a:t>
                      </a:r>
                    </a:p>
                  </a:txBody>
                  <a:tcPr marL="84591" marR="84591" marT="59213" marB="5921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996314"/>
                  </a:ext>
                </a:extLst>
              </a:tr>
              <a:tr h="264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VR</a:t>
                      </a:r>
                    </a:p>
                  </a:txBody>
                  <a:tcPr marL="84591" marR="84591" marT="59213" marB="5921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292412"/>
                  </a:ext>
                </a:extLst>
              </a:tr>
              <a:tr h="264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Welcome &amp; Farewell</a:t>
                      </a:r>
                    </a:p>
                  </a:txBody>
                  <a:tcPr marL="84591" marR="84591" marT="59213" marB="5921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498235"/>
                  </a:ext>
                </a:extLst>
              </a:tr>
              <a:tr h="2993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effectLst/>
                        </a:rPr>
                        <a:t>多屏互动</a:t>
                      </a:r>
                    </a:p>
                  </a:txBody>
                  <a:tcPr marL="84591" marR="84591" marT="59213" marB="5921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36102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6D02CC84-249D-4518-AC58-5D8FD7847948}"/>
              </a:ext>
            </a:extLst>
          </p:cNvPr>
          <p:cNvSpPr/>
          <p:nvPr/>
        </p:nvSpPr>
        <p:spPr>
          <a:xfrm>
            <a:off x="1193923" y="6221191"/>
            <a:ext cx="10017416" cy="579120"/>
          </a:xfrm>
          <a:prstGeom prst="round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Hotfix</a:t>
            </a:r>
            <a:r>
              <a:rPr lang="zh-CN" altLang="en-US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修改点关联模块详见：</a:t>
            </a:r>
            <a:r>
              <a:rPr lang="en-US" altLang="zh-CN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https://www.eesewiki.ford.com/pages/viewpage.action?pageId=732537451</a:t>
            </a:r>
            <a:endParaRPr lang="en-US" altLang="zh-CN" sz="1400" dirty="0">
              <a:solidFill>
                <a:schemeClr val="bg2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2"/>
              </a:solidFill>
              <a:latin typeface="+mn-ea"/>
              <a:cs typeface="Arial" panose="020B0604020202020204" pitchFamily="34" charset="0"/>
            </a:endParaRPr>
          </a:p>
          <a:p>
            <a:endParaRPr lang="zh-CN" alt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7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TestRail</a:t>
            </a:r>
            <a:r>
              <a:rPr lang="zh-CN" altLang="en-US" dirty="0"/>
              <a:t>操作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445D0A-AC5C-4522-8080-A53EB190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1" y="739552"/>
            <a:ext cx="4619616" cy="53788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AD087C-25B9-420F-B3B7-8023FDF91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277" y="739552"/>
            <a:ext cx="7111141" cy="43101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2229FB3-01C0-410A-BB0F-D994FB4E2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219" y="2808611"/>
            <a:ext cx="5021012" cy="33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9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Sync+3.0 Validation Summary – Test Result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5AA6170-7637-4BCF-B5DE-DACAED223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02214"/>
              </p:ext>
            </p:extLst>
          </p:nvPr>
        </p:nvGraphicFramePr>
        <p:xfrm>
          <a:off x="927100" y="691353"/>
          <a:ext cx="10350504" cy="5607329"/>
        </p:xfrm>
        <a:graphic>
          <a:graphicData uri="http://schemas.openxmlformats.org/drawingml/2006/table">
            <a:tbl>
              <a:tblPr/>
              <a:tblGrid>
                <a:gridCol w="1150056">
                  <a:extLst>
                    <a:ext uri="{9D8B030D-6E8A-4147-A177-3AD203B41FA5}">
                      <a16:colId xmlns:a16="http://schemas.microsoft.com/office/drawing/2014/main" val="107993678"/>
                    </a:ext>
                  </a:extLst>
                </a:gridCol>
                <a:gridCol w="1150056">
                  <a:extLst>
                    <a:ext uri="{9D8B030D-6E8A-4147-A177-3AD203B41FA5}">
                      <a16:colId xmlns:a16="http://schemas.microsoft.com/office/drawing/2014/main" val="1142130211"/>
                    </a:ext>
                  </a:extLst>
                </a:gridCol>
                <a:gridCol w="1150056">
                  <a:extLst>
                    <a:ext uri="{9D8B030D-6E8A-4147-A177-3AD203B41FA5}">
                      <a16:colId xmlns:a16="http://schemas.microsoft.com/office/drawing/2014/main" val="1542153928"/>
                    </a:ext>
                  </a:extLst>
                </a:gridCol>
                <a:gridCol w="1150056">
                  <a:extLst>
                    <a:ext uri="{9D8B030D-6E8A-4147-A177-3AD203B41FA5}">
                      <a16:colId xmlns:a16="http://schemas.microsoft.com/office/drawing/2014/main" val="2876208296"/>
                    </a:ext>
                  </a:extLst>
                </a:gridCol>
                <a:gridCol w="1150056">
                  <a:extLst>
                    <a:ext uri="{9D8B030D-6E8A-4147-A177-3AD203B41FA5}">
                      <a16:colId xmlns:a16="http://schemas.microsoft.com/office/drawing/2014/main" val="3349442560"/>
                    </a:ext>
                  </a:extLst>
                </a:gridCol>
                <a:gridCol w="1145820">
                  <a:extLst>
                    <a:ext uri="{9D8B030D-6E8A-4147-A177-3AD203B41FA5}">
                      <a16:colId xmlns:a16="http://schemas.microsoft.com/office/drawing/2014/main" val="918385046"/>
                    </a:ext>
                  </a:extLst>
                </a:gridCol>
                <a:gridCol w="1154292">
                  <a:extLst>
                    <a:ext uri="{9D8B030D-6E8A-4147-A177-3AD203B41FA5}">
                      <a16:colId xmlns:a16="http://schemas.microsoft.com/office/drawing/2014/main" val="3894408088"/>
                    </a:ext>
                  </a:extLst>
                </a:gridCol>
                <a:gridCol w="1150056">
                  <a:extLst>
                    <a:ext uri="{9D8B030D-6E8A-4147-A177-3AD203B41FA5}">
                      <a16:colId xmlns:a16="http://schemas.microsoft.com/office/drawing/2014/main" val="1571223283"/>
                    </a:ext>
                  </a:extLst>
                </a:gridCol>
                <a:gridCol w="1150056">
                  <a:extLst>
                    <a:ext uri="{9D8B030D-6E8A-4147-A177-3AD203B41FA5}">
                      <a16:colId xmlns:a16="http://schemas.microsoft.com/office/drawing/2014/main" val="650561222"/>
                    </a:ext>
                  </a:extLst>
                </a:gridCol>
              </a:tblGrid>
              <a:tr h="567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            Version</a:t>
                      </a:r>
                    </a:p>
                    <a:p>
                      <a:pPr algn="l" fontAlgn="t"/>
                      <a:endParaRPr lang="en-US" sz="1200" dirty="0">
                        <a:effectLst/>
                      </a:endParaRPr>
                    </a:p>
                    <a:p>
                      <a:pPr algn="l" fontAlgn="t"/>
                      <a:r>
                        <a:rPr lang="en-US" sz="1200" dirty="0">
                          <a:effectLst/>
                        </a:rPr>
                        <a:t>Module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DCV Beta1</a:t>
                      </a:r>
                    </a:p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(1826)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effectLst/>
                        </a:rPr>
                        <a:t>DCV0</a:t>
                      </a:r>
                    </a:p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(2646)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DCV0.1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(3564)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DCV1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(4796)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DCV2/2.1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(4638)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effectLst/>
                        </a:rPr>
                        <a:t>DCV3</a:t>
                      </a:r>
                    </a:p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(1899)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effectLst/>
                        </a:rPr>
                        <a:t>DCV4</a:t>
                      </a:r>
                    </a:p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(4719)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DCV4.1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(374)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533984"/>
                  </a:ext>
                </a:extLst>
              </a:tr>
              <a:tr h="385427"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Audio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33.06%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42.9%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47.81%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73.74%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65.06%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83.12%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53.23%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30749"/>
                  </a:ext>
                </a:extLst>
              </a:tr>
              <a:tr h="385427"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Bluetooth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48.71%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54.39%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65.13%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72.34%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81.31%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78.39%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770075"/>
                  </a:ext>
                </a:extLst>
              </a:tr>
              <a:tr h="385427"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Climate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39.22%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21.57%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44.66%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8.74%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14.58%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75.00%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81.25%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44682"/>
                  </a:ext>
                </a:extLst>
              </a:tr>
              <a:tr h="385427"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Driver Assist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22.52%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43.82%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58.14%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84.15%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716096"/>
                  </a:ext>
                </a:extLst>
              </a:tr>
              <a:tr h="385427"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Map &amp; Navigation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57.64%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44.73%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39.99%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76.59%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74.72%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86551"/>
                  </a:ext>
                </a:extLst>
              </a:tr>
              <a:tr h="385427"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Media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53.91%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51.17%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58.14%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73.62%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70.87%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76.92%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183121"/>
                  </a:ext>
                </a:extLst>
              </a:tr>
              <a:tr h="385427"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Power Management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10.59%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16.47%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56.25%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38.10%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66.67%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889857"/>
                  </a:ext>
                </a:extLst>
              </a:tr>
              <a:tr h="385427"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Vehicle Setting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66.67%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56.67%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79.86%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74.86%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72.22%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504716"/>
                  </a:ext>
                </a:extLst>
              </a:tr>
              <a:tr h="385427"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Video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79.64%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83.93%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86.51%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92.46%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71.05%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87.06%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522722"/>
                  </a:ext>
                </a:extLst>
              </a:tr>
              <a:tr h="385427"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VR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24.56%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31.08%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36.09%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41.01%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24.68%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65.72%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92024"/>
                  </a:ext>
                </a:extLst>
              </a:tr>
              <a:tr h="385427"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Wi-Fi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47.87%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48.42%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50.53%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53.19%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48.28%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53.19%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5"/>
                  </a:ext>
                </a:extLst>
              </a:tr>
              <a:tr h="385427"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 …</a:t>
                      </a:r>
                    </a:p>
                  </a:txBody>
                  <a:tcPr marL="25060" marR="25060" marT="17542" marB="175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25060" marR="25060" marT="17542" marB="175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25060" marR="25060" marT="17542" marB="175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25060" marR="25060" marT="17542" marB="175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25060" marR="25060" marT="17542" marB="175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25060" marR="25060" marT="17542" marB="175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25060" marR="25060" marT="17542" marB="175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25060" marR="25060" marT="17542" marB="175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25060" marR="25060" marT="17542" marB="175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697118"/>
                  </a:ext>
                </a:extLst>
              </a:tr>
              <a:tr h="385427"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Total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45.99%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42.06%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43.41%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53.45%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63.40%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72.81%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59.89%</a:t>
                      </a:r>
                    </a:p>
                  </a:txBody>
                  <a:tcPr marL="25060" marR="25060" marT="17542" marB="175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71681"/>
                  </a:ext>
                </a:extLst>
              </a:tr>
            </a:tbl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97044BA-A074-4595-AEDB-22B47577BBEA}"/>
              </a:ext>
            </a:extLst>
          </p:cNvPr>
          <p:cNvCxnSpPr>
            <a:cxnSpLocks/>
          </p:cNvCxnSpPr>
          <p:nvPr/>
        </p:nvCxnSpPr>
        <p:spPr>
          <a:xfrm>
            <a:off x="927100" y="691353"/>
            <a:ext cx="1155700" cy="59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B70B0D6-C2FE-4607-B37F-A6F5D7888E21}"/>
              </a:ext>
            </a:extLst>
          </p:cNvPr>
          <p:cNvSpPr/>
          <p:nvPr/>
        </p:nvSpPr>
        <p:spPr>
          <a:xfrm>
            <a:off x="451801" y="6166647"/>
            <a:ext cx="11342634" cy="579120"/>
          </a:xfrm>
          <a:prstGeom prst="round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详见：</a:t>
            </a:r>
            <a:r>
              <a:rPr lang="en-US" altLang="zh-CN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https://www.eesewiki.ford.com/display/IVI/CDX707+CDC-SW+Version+Test+Report</a:t>
            </a:r>
            <a:endParaRPr lang="en-US" altLang="zh-CN" sz="1400" dirty="0">
              <a:solidFill>
                <a:schemeClr val="bg2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Pass rate</a:t>
            </a:r>
            <a:r>
              <a:rPr lang="zh-CN" altLang="en-US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低于</a:t>
            </a:r>
            <a:r>
              <a:rPr lang="en-US" altLang="zh-CN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30% </a:t>
            </a:r>
            <a:r>
              <a:rPr lang="zh-CN" altLang="en-US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则需重点跟进；高于</a:t>
            </a:r>
            <a:r>
              <a:rPr lang="en-US" altLang="zh-CN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50% </a:t>
            </a:r>
            <a:r>
              <a:rPr lang="zh-CN" altLang="en-US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则表示进展良好。</a:t>
            </a:r>
            <a:r>
              <a:rPr lang="zh-CN" altLang="en-US" sz="1400" b="1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该</a:t>
            </a:r>
            <a:r>
              <a:rPr lang="en-US" altLang="zh-CN" sz="1400" b="1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rate</a:t>
            </a:r>
            <a:r>
              <a:rPr lang="zh-CN" altLang="en-US" sz="1400" b="1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只作为开发过程中工程</a:t>
            </a:r>
            <a:r>
              <a:rPr lang="en-US" altLang="zh-CN" sz="1400" b="1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Track</a:t>
            </a:r>
            <a:r>
              <a:rPr lang="zh-CN" altLang="en-US" sz="1400" b="1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，不作为验收标准。</a:t>
            </a:r>
            <a:endParaRPr lang="en-US" altLang="zh-CN" sz="1400" b="1" dirty="0">
              <a:solidFill>
                <a:schemeClr val="bg2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2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2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2"/>
              </a:solidFill>
              <a:latin typeface="+mn-ea"/>
              <a:cs typeface="Arial" panose="020B0604020202020204" pitchFamily="34" charset="0"/>
            </a:endParaRPr>
          </a:p>
          <a:p>
            <a:endParaRPr lang="zh-CN" alt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8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Sync+3.0 Validation Summary – Test Report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98780D-990A-4D1C-8DF5-2A00E747D0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90"/>
          <a:stretch/>
        </p:blipFill>
        <p:spPr>
          <a:xfrm>
            <a:off x="609600" y="691353"/>
            <a:ext cx="10654748" cy="5431151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D5C55D4-544F-4044-A2A5-213484FFA4BE}"/>
              </a:ext>
            </a:extLst>
          </p:cNvPr>
          <p:cNvSpPr/>
          <p:nvPr/>
        </p:nvSpPr>
        <p:spPr>
          <a:xfrm>
            <a:off x="451801" y="6166647"/>
            <a:ext cx="11342634" cy="579120"/>
          </a:xfrm>
          <a:prstGeom prst="round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详见：</a:t>
            </a:r>
            <a:r>
              <a:rPr lang="en-US" altLang="zh-CN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https://www.eesewiki.ford.com/display/IVI/CDX707+CDC-SW+Version+Test+Report</a:t>
            </a:r>
            <a:endParaRPr lang="en-US" altLang="zh-CN" sz="1400" dirty="0">
              <a:solidFill>
                <a:schemeClr val="bg2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Pass rate</a:t>
            </a:r>
            <a:r>
              <a:rPr lang="zh-CN" altLang="en-US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低于</a:t>
            </a:r>
            <a:r>
              <a:rPr lang="en-US" altLang="zh-CN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30% </a:t>
            </a:r>
            <a:r>
              <a:rPr lang="zh-CN" altLang="en-US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则需重点跟进；高于</a:t>
            </a:r>
            <a:r>
              <a:rPr lang="en-US" altLang="zh-CN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50% </a:t>
            </a:r>
            <a:r>
              <a:rPr lang="zh-CN" altLang="en-US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则表示进展良好。</a:t>
            </a:r>
            <a:r>
              <a:rPr lang="zh-CN" altLang="en-US" sz="1400" b="1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该</a:t>
            </a:r>
            <a:r>
              <a:rPr lang="en-US" altLang="zh-CN" sz="1400" b="1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rate</a:t>
            </a:r>
            <a:r>
              <a:rPr lang="zh-CN" altLang="en-US" sz="1400" b="1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只作为开发过程中工程</a:t>
            </a:r>
            <a:r>
              <a:rPr lang="en-US" altLang="zh-CN" sz="1400" b="1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Track</a:t>
            </a:r>
            <a:r>
              <a:rPr lang="zh-CN" altLang="en-US" sz="1400" b="1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，不作为验收标准。</a:t>
            </a:r>
            <a:endParaRPr lang="en-US" altLang="zh-CN" sz="1400" b="1" dirty="0">
              <a:solidFill>
                <a:schemeClr val="bg2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2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2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2"/>
              </a:solidFill>
              <a:latin typeface="+mn-ea"/>
              <a:cs typeface="Arial" panose="020B0604020202020204" pitchFamily="34" charset="0"/>
            </a:endParaRPr>
          </a:p>
          <a:p>
            <a:endParaRPr lang="zh-CN" alt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Sync+3.0 Validation Summary – Test Report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335E64-F021-43F1-A806-36A45979A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853"/>
          <a:stretch/>
        </p:blipFill>
        <p:spPr>
          <a:xfrm>
            <a:off x="735910" y="691353"/>
            <a:ext cx="10534650" cy="5722699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BA29EB23-F493-433C-842E-2DD1AE0FB553}"/>
              </a:ext>
            </a:extLst>
          </p:cNvPr>
          <p:cNvSpPr/>
          <p:nvPr/>
        </p:nvSpPr>
        <p:spPr>
          <a:xfrm>
            <a:off x="451801" y="6166647"/>
            <a:ext cx="11342634" cy="579120"/>
          </a:xfrm>
          <a:prstGeom prst="round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</a:rPr>
              <a:t>详见：</a:t>
            </a:r>
            <a:r>
              <a:rPr lang="en-US" altLang="zh-CN" sz="1400" dirty="0">
                <a:solidFill>
                  <a:schemeClr val="bg2"/>
                </a:solidFill>
                <a:latin typeface="+mn-ea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https://www.eesewiki.ford.com/display/IVI/DCV4+Version</a:t>
            </a:r>
            <a:endParaRPr lang="en-US" altLang="zh-CN" sz="1400" dirty="0">
              <a:solidFill>
                <a:schemeClr val="bg2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2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2"/>
              </a:solidFill>
              <a:latin typeface="+mn-ea"/>
              <a:cs typeface="Arial" panose="020B0604020202020204" pitchFamily="34" charset="0"/>
            </a:endParaRPr>
          </a:p>
          <a:p>
            <a:endParaRPr lang="zh-CN" alt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0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统计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710C58-732F-4C94-8D14-FE70AE0B3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2512"/>
            <a:ext cx="4638675" cy="53625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0FE3277-4CC8-49B8-A940-90901215D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928" y="1337649"/>
            <a:ext cx="5504507" cy="418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6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Sync+3.0 Validation Summary-Issue</a:t>
            </a:r>
            <a:r>
              <a:rPr lang="zh-CN" altLang="en-US" dirty="0"/>
              <a:t>统计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2C2AD76-9F62-440A-8E10-843B997A1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638345"/>
            <a:ext cx="10982325" cy="36186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940E71-EEEE-4BE9-8B3A-7A2E8EF38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38" y="3710609"/>
            <a:ext cx="11702713" cy="326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3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Sync+3.0 Validation Summary-Issue</a:t>
            </a:r>
            <a:r>
              <a:rPr lang="zh-CN" altLang="en-US" dirty="0"/>
              <a:t>统计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7713DE-8100-455E-B30E-9E8C3729A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2" y="1624801"/>
            <a:ext cx="12181468" cy="437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85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CAF</a:t>
            </a:r>
            <a:r>
              <a:rPr lang="zh-CN" altLang="en-US" dirty="0"/>
              <a:t>工作对接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511D59-71C1-4907-933A-E23A4DA77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4" y="633445"/>
            <a:ext cx="12089416" cy="6224555"/>
          </a:xfrm>
          <a:prstGeom prst="rect">
            <a:avLst/>
          </a:prstGeom>
        </p:spPr>
      </p:pic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F82CB60E-B017-4FF0-B84C-63C360CF3CE8}"/>
              </a:ext>
            </a:extLst>
          </p:cNvPr>
          <p:cNvSpPr/>
          <p:nvPr/>
        </p:nvSpPr>
        <p:spPr>
          <a:xfrm>
            <a:off x="2438399" y="1384852"/>
            <a:ext cx="1258957" cy="861391"/>
          </a:xfrm>
          <a:prstGeom prst="wedgeRectCallou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协助去重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46C828D-8187-4D71-AA02-BF759B2AE3C1}"/>
              </a:ext>
            </a:extLst>
          </p:cNvPr>
          <p:cNvSpPr/>
          <p:nvPr/>
        </p:nvSpPr>
        <p:spPr>
          <a:xfrm>
            <a:off x="4374445" y="6568440"/>
            <a:ext cx="7714971" cy="289560"/>
          </a:xfrm>
          <a:prstGeom prst="round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详见：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https://www.eesewiki.ford.com/display/IVI/JIRA-APIMCIM+Workflow</a:t>
            </a:r>
            <a:endParaRPr lang="en-US" altLang="zh-CN" sz="14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17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Sync+3.0 Validation Summary - Agenda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7E4D6E-9BFA-4154-ABB8-68F3C3B007DD}"/>
              </a:ext>
            </a:extLst>
          </p:cNvPr>
          <p:cNvSpPr txBox="1"/>
          <p:nvPr/>
        </p:nvSpPr>
        <p:spPr>
          <a:xfrm>
            <a:off x="1974596" y="1085334"/>
            <a:ext cx="6299200" cy="425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hlinkClick r:id="rId3" action="ppaction://hlinksldjump"/>
              </a:rPr>
              <a:t>Overview</a:t>
            </a:r>
            <a:endParaRPr lang="en-US" altLang="zh-CN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hlinkClick r:id="rId4" action="ppaction://hlinksldjump"/>
              </a:rPr>
              <a:t>Sync+3.0 Validation</a:t>
            </a:r>
            <a:r>
              <a:rPr lang="zh-CN" altLang="en-US" sz="1400" b="1" dirty="0">
                <a:hlinkClick r:id="rId4" action="ppaction://hlinksldjump"/>
              </a:rPr>
              <a:t>当初状态</a:t>
            </a:r>
            <a:endParaRPr lang="en-US" altLang="zh-CN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hlinkClick r:id="rId5" action="ppaction://hlinksldjump"/>
              </a:rPr>
              <a:t>组建测试团队</a:t>
            </a:r>
            <a:endParaRPr lang="en-US" altLang="zh-CN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hlinkClick r:id="rId6" action="ppaction://hlinksldjump"/>
              </a:rPr>
              <a:t>量化软件目标</a:t>
            </a:r>
            <a:endParaRPr lang="en-US" altLang="zh-CN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hlinkClick r:id="rId7" action="ppaction://hlinksldjump"/>
              </a:rPr>
              <a:t>搭建测试管理平台</a:t>
            </a:r>
            <a:endParaRPr lang="en-US" altLang="zh-CN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hlinkClick r:id="rId8" action="ppaction://hlinksldjump"/>
              </a:rPr>
              <a:t>共享测试资源</a:t>
            </a:r>
            <a:endParaRPr lang="en-US" altLang="zh-CN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hlinkClick r:id="rId9" action="ppaction://hlinksldjump"/>
              </a:rPr>
              <a:t>整理</a:t>
            </a:r>
            <a:r>
              <a:rPr lang="en-US" altLang="zh-CN" sz="1400" b="1" dirty="0" err="1">
                <a:hlinkClick r:id="rId9" action="ppaction://hlinksldjump"/>
              </a:rPr>
              <a:t>TestCase</a:t>
            </a:r>
            <a:endParaRPr lang="en-US" altLang="zh-CN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hlinkClick r:id="rId10" action="ppaction://hlinksldjump"/>
              </a:rPr>
              <a:t>明确测试范围</a:t>
            </a:r>
            <a:endParaRPr lang="en-US" altLang="zh-CN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hlinkClick r:id="rId11" action="ppaction://hlinksldjump"/>
              </a:rPr>
              <a:t>TestRail</a:t>
            </a:r>
            <a:r>
              <a:rPr lang="zh-CN" altLang="en-US" sz="1400" b="1" dirty="0">
                <a:hlinkClick r:id="rId11" action="ppaction://hlinksldjump"/>
              </a:rPr>
              <a:t>操作</a:t>
            </a:r>
            <a:endParaRPr lang="en-US" altLang="zh-CN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hlinkClick r:id="rId12" action="ppaction://hlinksldjump"/>
              </a:rPr>
              <a:t>Test Result</a:t>
            </a:r>
            <a:endParaRPr lang="en-US" altLang="zh-CN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hlinkClick r:id="rId13" action="ppaction://hlinksldjump"/>
              </a:rPr>
              <a:t>Test Report</a:t>
            </a:r>
            <a:endParaRPr lang="en-US" altLang="zh-CN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hlinkClick r:id="rId14" action="ppaction://hlinksldjump"/>
              </a:rPr>
              <a:t>统计</a:t>
            </a:r>
            <a:r>
              <a:rPr lang="en-US" altLang="zh-CN" sz="1400" b="1" dirty="0">
                <a:hlinkClick r:id="rId14" action="ppaction://hlinksldjump"/>
              </a:rPr>
              <a:t>Issues</a:t>
            </a:r>
            <a:endParaRPr lang="en-US" altLang="zh-CN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hlinkClick r:id="rId15" action="ppaction://hlinksldjump"/>
              </a:rPr>
              <a:t>与</a:t>
            </a:r>
            <a:r>
              <a:rPr lang="en-US" altLang="zh-CN" sz="1400" b="1" dirty="0">
                <a:hlinkClick r:id="rId15" action="ppaction://hlinksldjump"/>
              </a:rPr>
              <a:t>CAF</a:t>
            </a:r>
            <a:r>
              <a:rPr lang="zh-CN" altLang="en-US" sz="1400" b="1" dirty="0">
                <a:hlinkClick r:id="rId15" action="ppaction://hlinksldjump"/>
              </a:rPr>
              <a:t>工作对接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07645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IVI SW Validation</a:t>
            </a:r>
            <a:r>
              <a:rPr lang="zh-CN" altLang="en-US" dirty="0"/>
              <a:t>痛点</a:t>
            </a:r>
          </a:p>
        </p:txBody>
      </p:sp>
      <p:sp>
        <p:nvSpPr>
          <p:cNvPr id="241" name="TextBox 20">
            <a:extLst>
              <a:ext uri="{FF2B5EF4-FFF2-40B4-BE49-F238E27FC236}">
                <a16:creationId xmlns:a16="http://schemas.microsoft.com/office/drawing/2014/main" id="{FDC039FB-5B45-4771-A667-87E72DEC4A2B}"/>
              </a:ext>
            </a:extLst>
          </p:cNvPr>
          <p:cNvSpPr txBox="1"/>
          <p:nvPr/>
        </p:nvSpPr>
        <p:spPr>
          <a:xfrm>
            <a:off x="765517" y="784119"/>
            <a:ext cx="10291843" cy="401366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lvl="0" indent="-342900" algn="l">
              <a:lnSpc>
                <a:spcPct val="150000"/>
              </a:lnSpc>
              <a:buAutoNum type="arabicPeriod"/>
              <a:defRPr/>
            </a:pPr>
            <a:r>
              <a:rPr lang="en-US" altLang="zh-CN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</a:t>
            </a:r>
            <a:r>
              <a:rPr lang="zh-CN" altLang="en-US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充当</a:t>
            </a:r>
            <a:r>
              <a:rPr lang="en-US" altLang="zh-CN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Tester</a:t>
            </a:r>
            <a:r>
              <a:rPr lang="zh-CN" altLang="en-US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Cover </a:t>
            </a:r>
            <a:r>
              <a:rPr lang="zh-CN" altLang="en-US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测试工作。</a:t>
            </a:r>
            <a:endParaRPr lang="en-US" altLang="zh-CN" sz="14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Tx/>
              <a:buAutoNum type="arabicPeriod"/>
              <a:defRPr/>
            </a:pPr>
            <a:r>
              <a:rPr lang="en-US" altLang="zh-CN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</a:t>
            </a:r>
            <a:r>
              <a:rPr lang="zh-CN" altLang="en-US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横跨多个项目，无暇顾及测试，导致测试任务</a:t>
            </a:r>
            <a:r>
              <a:rPr lang="en-US" altLang="zh-CN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delay</a:t>
            </a:r>
            <a:r>
              <a:rPr lang="zh-CN" altLang="en-US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or stall</a:t>
            </a:r>
            <a:r>
              <a:rPr lang="zh-CN" altLang="en-US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4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Tx/>
              <a:buAutoNum type="arabicPeriod"/>
              <a:defRPr/>
            </a:pPr>
            <a:r>
              <a:rPr lang="en-US" altLang="zh-CN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Validation Team</a:t>
            </a:r>
            <a:r>
              <a:rPr lang="zh-CN" altLang="en-US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缺少必要的培训（软件系统、测试工具</a:t>
            </a:r>
            <a:r>
              <a:rPr lang="en-US" altLang="zh-CN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系统 等）。</a:t>
            </a:r>
            <a:endParaRPr lang="en-US" altLang="zh-CN" sz="14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跨项目调配问题。</a:t>
            </a:r>
            <a:endParaRPr lang="en-US" altLang="zh-CN" sz="14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Tx/>
              <a:buAutoNum type="arabicPeriod"/>
              <a:defRPr/>
            </a:pPr>
            <a:r>
              <a:rPr lang="en-US" altLang="zh-CN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Tester</a:t>
            </a:r>
            <a:r>
              <a:rPr lang="zh-CN" altLang="en-US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进入项目较晚，对需求理解不够全面。</a:t>
            </a:r>
            <a:endParaRPr lang="en-US" altLang="zh-CN" sz="14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   </a:t>
            </a:r>
            <a:r>
              <a:rPr lang="en-US" altLang="zh-CN" sz="1400" dirty="0" err="1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TestCase</a:t>
            </a:r>
            <a:r>
              <a:rPr lang="zh-CN" altLang="en-US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没有积累，每一个项目都是从零开始。</a:t>
            </a:r>
            <a:endParaRPr lang="en-US" altLang="zh-CN" sz="14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7.   </a:t>
            </a:r>
            <a:r>
              <a:rPr lang="zh-CN" altLang="en-US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异常情况的验证不够充分，使问题流到下一级。</a:t>
            </a:r>
            <a:endParaRPr lang="en-US" altLang="zh-CN" sz="14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AutoNum type="arabicPeriod" startAt="8"/>
              <a:defRPr/>
            </a:pPr>
            <a:r>
              <a:rPr lang="zh-CN" altLang="en-US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项目中发现的某些条件下出现的问题，</a:t>
            </a:r>
            <a:r>
              <a:rPr lang="en-US" altLang="zh-CN" sz="1400" dirty="0" err="1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TestCase</a:t>
            </a:r>
            <a:r>
              <a:rPr lang="zh-CN" altLang="en-US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没有覆盖到的情况，没有及时同步到其他项目中。</a:t>
            </a:r>
            <a:endParaRPr lang="en-US" altLang="zh-CN" sz="14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Tx/>
              <a:buAutoNum type="arabicPeriod" startAt="8"/>
              <a:defRPr/>
            </a:pPr>
            <a:r>
              <a:rPr lang="en-US" altLang="zh-CN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Bench &amp; Vehicle</a:t>
            </a:r>
            <a:r>
              <a:rPr lang="zh-CN" altLang="en-US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Book</a:t>
            </a:r>
            <a:r>
              <a:rPr lang="zh-CN" altLang="en-US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，需求不清晰，每个项目需要多少</a:t>
            </a:r>
            <a:r>
              <a:rPr lang="en-US" altLang="zh-CN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bench</a:t>
            </a:r>
            <a:r>
              <a:rPr lang="zh-CN" altLang="en-US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、多少实车，需要有个清晰的认识。</a:t>
            </a:r>
            <a:endParaRPr lang="en-US" altLang="zh-CN" sz="14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Tx/>
              <a:buAutoNum type="arabicPeriod" startAt="8"/>
              <a:defRPr/>
            </a:pPr>
            <a:r>
              <a:rPr lang="zh-CN" altLang="en-US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软件验证及签收的管理。</a:t>
            </a:r>
            <a:endParaRPr lang="en-US" altLang="zh-CN" sz="14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AutoNum type="arabicPeriod" startAt="11"/>
              <a:defRPr/>
            </a:pPr>
            <a:r>
              <a:rPr lang="zh-CN" altLang="en-US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自动化测试需快速成长，一定时间后需要从依托供应商提供的自动化方案向</a:t>
            </a:r>
            <a:r>
              <a:rPr lang="en-US" altLang="zh-CN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Ford</a:t>
            </a:r>
            <a:r>
              <a:rPr lang="zh-CN" altLang="en-US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自己的成熟方案转型。</a:t>
            </a:r>
            <a:endParaRPr lang="en-US" altLang="zh-CN" sz="14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Tx/>
              <a:buAutoNum type="arabicPeriod" startAt="11"/>
              <a:defRPr/>
            </a:pPr>
            <a:r>
              <a:rPr lang="zh-CN" altLang="en-US" sz="14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缺少一些配套模拟工具软件。</a:t>
            </a:r>
            <a:endParaRPr lang="en-US" altLang="zh-CN" sz="14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3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IVI SW Validation</a:t>
            </a:r>
            <a:r>
              <a:rPr lang="zh-CN" altLang="en-US" dirty="0"/>
              <a:t>建议</a:t>
            </a:r>
          </a:p>
        </p:txBody>
      </p:sp>
      <p:sp>
        <p:nvSpPr>
          <p:cNvPr id="241" name="TextBox 20">
            <a:extLst>
              <a:ext uri="{FF2B5EF4-FFF2-40B4-BE49-F238E27FC236}">
                <a16:creationId xmlns:a16="http://schemas.microsoft.com/office/drawing/2014/main" id="{FDC039FB-5B45-4771-A667-87E72DEC4A2B}"/>
              </a:ext>
            </a:extLst>
          </p:cNvPr>
          <p:cNvSpPr txBox="1"/>
          <p:nvPr/>
        </p:nvSpPr>
        <p:spPr>
          <a:xfrm>
            <a:off x="840614" y="909066"/>
            <a:ext cx="7908274" cy="1250868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lvl="0" indent="-342900" algn="l">
              <a:lnSpc>
                <a:spcPct val="150000"/>
              </a:lnSpc>
              <a:buAutoNum type="arabicPeriod"/>
              <a:defRPr/>
            </a:pP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</a:t>
            </a: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充当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Tester</a:t>
            </a: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Cover </a:t>
            </a: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测试工作。</a:t>
            </a:r>
            <a:endParaRPr lang="en-US" altLang="zh-CN" sz="16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Tx/>
              <a:buAutoNum type="arabicPeriod"/>
              <a:defRPr/>
            </a:pP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</a:t>
            </a: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横跨多个项目，无暇顾及测试，导致测试任务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delay</a:t>
            </a: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or stall</a:t>
            </a: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6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Tx/>
              <a:buAutoNum type="arabicPeriod"/>
              <a:defRPr/>
            </a:pP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Validation Team</a:t>
            </a: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缺少必要的培训（软件系统、测试工具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系统 等）。</a:t>
            </a:r>
            <a:endParaRPr lang="en-US" altLang="zh-CN" sz="16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跨项目调配问题</a:t>
            </a:r>
            <a:endParaRPr lang="en-US" altLang="zh-CN" sz="16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lvl="0" indent="-342900" algn="l">
              <a:lnSpc>
                <a:spcPct val="150000"/>
              </a:lnSpc>
              <a:buAutoNum type="arabicPeriod"/>
              <a:defRPr/>
            </a:pPr>
            <a:endParaRPr lang="en-US" altLang="zh-CN" sz="16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13995C7B-EE3B-43B6-B3EE-441F5A5615B1}"/>
              </a:ext>
            </a:extLst>
          </p:cNvPr>
          <p:cNvSpPr txBox="1"/>
          <p:nvPr/>
        </p:nvSpPr>
        <p:spPr>
          <a:xfrm>
            <a:off x="1188009" y="2176502"/>
            <a:ext cx="7908274" cy="156862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需搭建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IVI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SW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自己的专业测试团队，将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释放出来，做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该做的事情。</a:t>
            </a:r>
            <a:endParaRPr lang="en-US" altLang="zh-CN" sz="1600" dirty="0">
              <a:solidFill>
                <a:schemeClr val="tx2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按照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IVI SW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的层级结构，在上层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APP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和车控等方面可以有的放矢选择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Tester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600" dirty="0">
              <a:solidFill>
                <a:schemeClr val="tx2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关于技能和知识的培训，可以来源于两方面：</a:t>
            </a:r>
            <a:endParaRPr lang="en-US" altLang="zh-CN" sz="1600" dirty="0">
              <a:solidFill>
                <a:schemeClr val="tx2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1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Validation Team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内部培训。</a:t>
            </a:r>
            <a:endParaRPr lang="en-US" altLang="zh-CN" sz="1600" dirty="0">
              <a:solidFill>
                <a:schemeClr val="tx2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2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）需要对应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function team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帮忙协调资源培训。</a:t>
            </a:r>
            <a:endParaRPr lang="en-US" altLang="zh-CN" sz="1600" dirty="0">
              <a:solidFill>
                <a:schemeClr val="tx2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9B66113-FF43-4B68-A636-13DA1D1B2788}"/>
              </a:ext>
            </a:extLst>
          </p:cNvPr>
          <p:cNvGrpSpPr/>
          <p:nvPr/>
        </p:nvGrpSpPr>
        <p:grpSpPr>
          <a:xfrm>
            <a:off x="1177000" y="3947886"/>
            <a:ext cx="9403878" cy="2920720"/>
            <a:chOff x="563880" y="2502234"/>
            <a:chExt cx="11064239" cy="368778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3E4DF47-4721-40FA-A376-19C2F2F8E4BD}"/>
                </a:ext>
              </a:extLst>
            </p:cNvPr>
            <p:cNvSpPr/>
            <p:nvPr/>
          </p:nvSpPr>
          <p:spPr>
            <a:xfrm>
              <a:off x="4876365" y="3766545"/>
              <a:ext cx="2865006" cy="1126434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Validation 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2CE30A2-6430-49AB-A3BC-1B598DBE3654}"/>
                </a:ext>
              </a:extLst>
            </p:cNvPr>
            <p:cNvSpPr/>
            <p:nvPr/>
          </p:nvSpPr>
          <p:spPr>
            <a:xfrm>
              <a:off x="563880" y="2502234"/>
              <a:ext cx="2865006" cy="14577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软件服务商 </a:t>
              </a:r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如：</a:t>
              </a:r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Baidu</a:t>
              </a:r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、</a:t>
              </a:r>
              <a:r>
                <a:rPr lang="en-US" altLang="zh-CN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ThunderSoft</a:t>
              </a:r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…)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35BD437-EC85-4F50-958C-BC6A819ED807}"/>
                </a:ext>
              </a:extLst>
            </p:cNvPr>
            <p:cNvSpPr/>
            <p:nvPr/>
          </p:nvSpPr>
          <p:spPr>
            <a:xfrm>
              <a:off x="563880" y="4708909"/>
              <a:ext cx="2865006" cy="14577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OEM</a:t>
              </a:r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、</a:t>
              </a:r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Tier1</a:t>
              </a:r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等服务商的公司</a:t>
              </a:r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如：</a:t>
              </a:r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YFVE…)</a:t>
              </a:r>
            </a:p>
          </p:txBody>
        </p:sp>
        <p:pic>
          <p:nvPicPr>
            <p:cNvPr id="17" name="图形 16" descr="箭头轻微弯曲">
              <a:extLst>
                <a:ext uri="{FF2B5EF4-FFF2-40B4-BE49-F238E27FC236}">
                  <a16:creationId xmlns:a16="http://schemas.microsoft.com/office/drawing/2014/main" id="{9F12DD3A-2CEB-4287-9A02-512EAC860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266193">
              <a:off x="3556596" y="4296859"/>
              <a:ext cx="1623080" cy="1623080"/>
            </a:xfrm>
            <a:prstGeom prst="rect">
              <a:avLst/>
            </a:prstGeom>
          </p:spPr>
        </p:pic>
        <p:pic>
          <p:nvPicPr>
            <p:cNvPr id="20" name="图形 19" descr="箭头顺时针弯曲">
              <a:extLst>
                <a:ext uri="{FF2B5EF4-FFF2-40B4-BE49-F238E27FC236}">
                  <a16:creationId xmlns:a16="http://schemas.microsoft.com/office/drawing/2014/main" id="{949D16FD-32F7-4CF4-A16A-D383E1D0F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8442466">
              <a:off x="3480130" y="2571298"/>
              <a:ext cx="1776012" cy="1776012"/>
            </a:xfrm>
            <a:prstGeom prst="rect">
              <a:avLst/>
            </a:prstGeom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47334A3-E628-4C6C-936C-D8741F7423DF}"/>
                </a:ext>
              </a:extLst>
            </p:cNvPr>
            <p:cNvSpPr/>
            <p:nvPr/>
          </p:nvSpPr>
          <p:spPr>
            <a:xfrm>
              <a:off x="8763113" y="3037676"/>
              <a:ext cx="2865006" cy="14577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人力外包服务商</a:t>
              </a:r>
              <a:endPara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图形 22" descr="箭头逆时针弯曲">
              <a:extLst>
                <a:ext uri="{FF2B5EF4-FFF2-40B4-BE49-F238E27FC236}">
                  <a16:creationId xmlns:a16="http://schemas.microsoft.com/office/drawing/2014/main" id="{80D8FE18-8DF2-4DB3-B927-EABFBDD05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5984032">
              <a:off x="7363480" y="2609858"/>
              <a:ext cx="1777527" cy="1777527"/>
            </a:xfrm>
            <a:prstGeom prst="rect">
              <a:avLst/>
            </a:prstGeom>
          </p:spPr>
        </p:pic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85D1431-EBED-4721-92D6-E8784486667F}"/>
                </a:ext>
              </a:extLst>
            </p:cNvPr>
            <p:cNvSpPr/>
            <p:nvPr/>
          </p:nvSpPr>
          <p:spPr>
            <a:xfrm>
              <a:off x="8763113" y="4708909"/>
              <a:ext cx="2865006" cy="14577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项目之间</a:t>
              </a:r>
              <a:endPara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人员整合</a:t>
              </a:r>
              <a:endPara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" name="图形 26" descr="箭头顺时针弯曲">
              <a:extLst>
                <a:ext uri="{FF2B5EF4-FFF2-40B4-BE49-F238E27FC236}">
                  <a16:creationId xmlns:a16="http://schemas.microsoft.com/office/drawing/2014/main" id="{D2EF8AF6-F0CE-434B-9D37-042B85C95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020904">
              <a:off x="7031322" y="4423335"/>
              <a:ext cx="1766683" cy="17666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952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IVI SW Validation</a:t>
            </a:r>
            <a:r>
              <a:rPr lang="zh-CN" altLang="en-US" dirty="0"/>
              <a:t>建议</a:t>
            </a:r>
          </a:p>
        </p:txBody>
      </p:sp>
      <p:sp>
        <p:nvSpPr>
          <p:cNvPr id="241" name="TextBox 20">
            <a:extLst>
              <a:ext uri="{FF2B5EF4-FFF2-40B4-BE49-F238E27FC236}">
                <a16:creationId xmlns:a16="http://schemas.microsoft.com/office/drawing/2014/main" id="{FDC039FB-5B45-4771-A667-87E72DEC4A2B}"/>
              </a:ext>
            </a:extLst>
          </p:cNvPr>
          <p:cNvSpPr txBox="1"/>
          <p:nvPr/>
        </p:nvSpPr>
        <p:spPr>
          <a:xfrm>
            <a:off x="840614" y="691353"/>
            <a:ext cx="7908274" cy="244679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algn="l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5.   Tester</a:t>
            </a: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进入项目较晚，对需求理解不够全面。</a:t>
            </a:r>
            <a:endParaRPr lang="en-US" altLang="zh-CN" sz="16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13995C7B-EE3B-43B6-B3EE-441F5A5615B1}"/>
              </a:ext>
            </a:extLst>
          </p:cNvPr>
          <p:cNvSpPr txBox="1"/>
          <p:nvPr/>
        </p:nvSpPr>
        <p:spPr>
          <a:xfrm>
            <a:off x="1231551" y="1042729"/>
            <a:ext cx="8575057" cy="1779984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在立项时，有些忽略团队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build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，造成项目开始但是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Validation Team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还没有开始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build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600" dirty="0">
              <a:solidFill>
                <a:schemeClr val="tx2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建议在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Validation Team  build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过程中，结合各自特点及时分配对应负责模块。</a:t>
            </a:r>
            <a:endParaRPr lang="en-US" altLang="zh-CN" sz="1600" dirty="0">
              <a:solidFill>
                <a:schemeClr val="tx2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在需求收集阶段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Tester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同样作为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FIP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中的不可缺少的一列。</a:t>
            </a:r>
            <a:endParaRPr lang="en-US" altLang="zh-CN" sz="1600" dirty="0">
              <a:solidFill>
                <a:schemeClr val="tx2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在需求澄清时，需要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involve Tester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Tester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结合需求开始构思各场景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TestCase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。避免出现测试在需求澄清后还在整个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feature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补课的状况。</a:t>
            </a:r>
            <a:endParaRPr lang="en-US" altLang="zh-CN" sz="1600" dirty="0">
              <a:solidFill>
                <a:schemeClr val="tx2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F31B17-9EFF-4750-8072-9FE2BA718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59" y="2962484"/>
            <a:ext cx="9473028" cy="9393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2361B7C4-EDBC-4E88-9D08-DE48FD3189D6}"/>
              </a:ext>
            </a:extLst>
          </p:cNvPr>
          <p:cNvGrpSpPr/>
          <p:nvPr/>
        </p:nvGrpSpPr>
        <p:grpSpPr>
          <a:xfrm>
            <a:off x="1957478" y="3940130"/>
            <a:ext cx="7120261" cy="2717683"/>
            <a:chOff x="1957478" y="3940130"/>
            <a:chExt cx="7120261" cy="271768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A53977F-CFC0-47C6-B2CF-F4844817A60B}"/>
                </a:ext>
              </a:extLst>
            </p:cNvPr>
            <p:cNvSpPr/>
            <p:nvPr/>
          </p:nvSpPr>
          <p:spPr>
            <a:xfrm>
              <a:off x="5246512" y="4782820"/>
              <a:ext cx="1332295" cy="5035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Supplier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A8B44E4-B09B-4078-ABD2-6DA7B1E1B40E}"/>
                </a:ext>
              </a:extLst>
            </p:cNvPr>
            <p:cNvSpPr/>
            <p:nvPr/>
          </p:nvSpPr>
          <p:spPr>
            <a:xfrm>
              <a:off x="1957478" y="4782901"/>
              <a:ext cx="1713374" cy="5035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</a:t>
              </a:r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澄清需求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E3B0AA9-2E45-4DB6-A116-B75C24E1EC55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3670852" y="5034612"/>
              <a:ext cx="1575660" cy="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8639D471-DB97-4C89-8505-F3FDAFF6DFA6}"/>
                </a:ext>
              </a:extLst>
            </p:cNvPr>
            <p:cNvSpPr/>
            <p:nvPr/>
          </p:nvSpPr>
          <p:spPr>
            <a:xfrm>
              <a:off x="3313043" y="5986582"/>
              <a:ext cx="2208409" cy="67123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TestCase</a:t>
              </a:r>
              <a:b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经过多轮</a:t>
              </a:r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review…)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A82D8DE-1D1C-436B-9AAB-340ECA122B55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4417248" y="5034612"/>
              <a:ext cx="0" cy="951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连接符: 肘形 225">
              <a:extLst>
                <a:ext uri="{FF2B5EF4-FFF2-40B4-BE49-F238E27FC236}">
                  <a16:creationId xmlns:a16="http://schemas.microsoft.com/office/drawing/2014/main" id="{77E7083E-8583-4C82-AB64-6750EF9AA49A}"/>
                </a:ext>
              </a:extLst>
            </p:cNvPr>
            <p:cNvCxnSpPr>
              <a:cxnSpLocks/>
              <a:stCxn id="21" idx="3"/>
              <a:endCxn id="46" idx="2"/>
            </p:cNvCxnSpPr>
            <p:nvPr/>
          </p:nvCxnSpPr>
          <p:spPr>
            <a:xfrm flipV="1">
              <a:off x="5521452" y="5286403"/>
              <a:ext cx="2699600" cy="10357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D90E3E35-3AF2-47FA-ABA2-D553B8CAA4AB}"/>
                </a:ext>
              </a:extLst>
            </p:cNvPr>
            <p:cNvSpPr txBox="1"/>
            <p:nvPr/>
          </p:nvSpPr>
          <p:spPr>
            <a:xfrm>
              <a:off x="4364729" y="5394217"/>
              <a:ext cx="860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Tester</a:t>
              </a:r>
              <a:endParaRPr lang="zh-CN" altLang="en-US" dirty="0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2E25144C-E055-471A-8B1B-8C33913CFBF3}"/>
                </a:ext>
              </a:extLst>
            </p:cNvPr>
            <p:cNvSpPr/>
            <p:nvPr/>
          </p:nvSpPr>
          <p:spPr>
            <a:xfrm>
              <a:off x="7364365" y="4782820"/>
              <a:ext cx="1713374" cy="5035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SW/Report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4E7DCCE3-059E-417E-A792-F6DD68EDB3CC}"/>
                </a:ext>
              </a:extLst>
            </p:cNvPr>
            <p:cNvCxnSpPr>
              <a:cxnSpLocks/>
              <a:stCxn id="6" idx="3"/>
              <a:endCxn id="46" idx="1"/>
            </p:cNvCxnSpPr>
            <p:nvPr/>
          </p:nvCxnSpPr>
          <p:spPr>
            <a:xfrm>
              <a:off x="6578807" y="5034612"/>
              <a:ext cx="7855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6AABA00-E19A-477C-A691-EA20FD034E30}"/>
                </a:ext>
              </a:extLst>
            </p:cNvPr>
            <p:cNvSpPr txBox="1"/>
            <p:nvPr/>
          </p:nvSpPr>
          <p:spPr>
            <a:xfrm>
              <a:off x="6316472" y="5864329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验证交付物</a:t>
              </a:r>
              <a:endParaRPr lang="zh-CN" altLang="en-US" dirty="0"/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7C76E16F-BBD5-4030-BC61-CDE480D03793}"/>
                </a:ext>
              </a:extLst>
            </p:cNvPr>
            <p:cNvSpPr/>
            <p:nvPr/>
          </p:nvSpPr>
          <p:spPr>
            <a:xfrm>
              <a:off x="7364365" y="3940130"/>
              <a:ext cx="1713374" cy="50131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TestCase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4" name="连接符: 肘形 253">
              <a:extLst>
                <a:ext uri="{FF2B5EF4-FFF2-40B4-BE49-F238E27FC236}">
                  <a16:creationId xmlns:a16="http://schemas.microsoft.com/office/drawing/2014/main" id="{771BED32-7C81-4547-9252-F7CD8122AFDF}"/>
                </a:ext>
              </a:extLst>
            </p:cNvPr>
            <p:cNvCxnSpPr>
              <a:endCxn id="55" idx="1"/>
            </p:cNvCxnSpPr>
            <p:nvPr/>
          </p:nvCxnSpPr>
          <p:spPr>
            <a:xfrm rot="5400000" flipH="1" flipV="1">
              <a:off x="6657521" y="4327769"/>
              <a:ext cx="843823" cy="569865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7AF7AC78-60B8-4183-9B72-61D9EC0B2D82}"/>
                </a:ext>
              </a:extLst>
            </p:cNvPr>
            <p:cNvCxnSpPr>
              <a:cxnSpLocks/>
              <a:stCxn id="55" idx="2"/>
              <a:endCxn id="46" idx="0"/>
            </p:cNvCxnSpPr>
            <p:nvPr/>
          </p:nvCxnSpPr>
          <p:spPr>
            <a:xfrm>
              <a:off x="8221052" y="4441447"/>
              <a:ext cx="0" cy="34137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34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IVI SW Validation</a:t>
            </a:r>
            <a:r>
              <a:rPr lang="zh-CN" altLang="en-US" dirty="0"/>
              <a:t>建议</a:t>
            </a:r>
          </a:p>
        </p:txBody>
      </p:sp>
      <p:sp>
        <p:nvSpPr>
          <p:cNvPr id="241" name="TextBox 20">
            <a:extLst>
              <a:ext uri="{FF2B5EF4-FFF2-40B4-BE49-F238E27FC236}">
                <a16:creationId xmlns:a16="http://schemas.microsoft.com/office/drawing/2014/main" id="{FDC039FB-5B45-4771-A667-87E72DEC4A2B}"/>
              </a:ext>
            </a:extLst>
          </p:cNvPr>
          <p:cNvSpPr txBox="1"/>
          <p:nvPr/>
        </p:nvSpPr>
        <p:spPr>
          <a:xfrm>
            <a:off x="840613" y="691353"/>
            <a:ext cx="9799305" cy="128259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   TestCase</a:t>
            </a: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没有积累，每一个项目都是从零开始。</a:t>
            </a:r>
            <a:endParaRPr lang="en-US" altLang="zh-CN" sz="16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7.   </a:t>
            </a: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异常情况的验证不够充分，使问题流到下一级。</a:t>
            </a:r>
            <a:endParaRPr lang="en-US" altLang="zh-CN" sz="16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8.   </a:t>
            </a: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项目中发现的某些条件下出现的问题，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TestCase</a:t>
            </a: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没有覆盖到的情况，没有及时同步到其他项目中。</a:t>
            </a:r>
            <a:endParaRPr lang="en-US" altLang="zh-CN" sz="16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13995C7B-EE3B-43B6-B3EE-441F5A5615B1}"/>
              </a:ext>
            </a:extLst>
          </p:cNvPr>
          <p:cNvSpPr txBox="1"/>
          <p:nvPr/>
        </p:nvSpPr>
        <p:spPr>
          <a:xfrm>
            <a:off x="1196347" y="1763350"/>
            <a:ext cx="9799306" cy="1779984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可以采用对应的工具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系统 来解决，如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TestRail...</a:t>
            </a: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TestRail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中可以通过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Tags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来区分每一条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TestCase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的适用车型。</a:t>
            </a:r>
            <a:endParaRPr lang="en-US" altLang="zh-CN" sz="1600" dirty="0">
              <a:solidFill>
                <a:schemeClr val="tx2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TestRail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可以轻松积累下每一个</a:t>
            </a:r>
            <a:r>
              <a:rPr lang="en-US" altLang="zh-CN" sz="1600" dirty="0" err="1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TestPlan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、每一条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TestCase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的执行结果。</a:t>
            </a:r>
            <a:endParaRPr lang="en-US" altLang="zh-CN" sz="1600" dirty="0">
              <a:solidFill>
                <a:schemeClr val="tx2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对于项目中一些不易发现的严重问题的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TestCase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能够很好积累下来。</a:t>
            </a:r>
            <a:endParaRPr lang="en-US" altLang="zh-CN" sz="1600" dirty="0">
              <a:solidFill>
                <a:schemeClr val="tx2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6EE51BCF-66CB-481C-8815-61AE63EE90B4}"/>
              </a:ext>
            </a:extLst>
          </p:cNvPr>
          <p:cNvGrpSpPr/>
          <p:nvPr/>
        </p:nvGrpSpPr>
        <p:grpSpPr>
          <a:xfrm>
            <a:off x="1978123" y="4393649"/>
            <a:ext cx="8351008" cy="2116440"/>
            <a:chOff x="1978123" y="3566335"/>
            <a:chExt cx="8351008" cy="2116440"/>
          </a:xfrm>
        </p:grpSpPr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0F6184FA-D4F5-4AEA-9C00-720A1622746F}"/>
                </a:ext>
              </a:extLst>
            </p:cNvPr>
            <p:cNvGrpSpPr/>
            <p:nvPr/>
          </p:nvGrpSpPr>
          <p:grpSpPr>
            <a:xfrm>
              <a:off x="6421467" y="3566335"/>
              <a:ext cx="3530369" cy="1808486"/>
              <a:chOff x="6421467" y="3566335"/>
              <a:chExt cx="3530369" cy="1808486"/>
            </a:xfrm>
          </p:grpSpPr>
          <p:sp>
            <p:nvSpPr>
              <p:cNvPr id="233" name="L 形 232">
                <a:extLst>
                  <a:ext uri="{FF2B5EF4-FFF2-40B4-BE49-F238E27FC236}">
                    <a16:creationId xmlns:a16="http://schemas.microsoft.com/office/drawing/2014/main" id="{CDFEB880-4DB9-4A19-A3CD-A0B7AA5A763F}"/>
                  </a:ext>
                </a:extLst>
              </p:cNvPr>
              <p:cNvSpPr/>
              <p:nvPr/>
            </p:nvSpPr>
            <p:spPr>
              <a:xfrm rot="5400000">
                <a:off x="6640729" y="4176780"/>
                <a:ext cx="660449" cy="1098973"/>
              </a:xfrm>
              <a:prstGeom prst="corner">
                <a:avLst>
                  <a:gd name="adj1" fmla="val 16120"/>
                  <a:gd name="adj2" fmla="val 16110"/>
                </a:avLst>
              </a:prstGeom>
            </p:spPr>
            <p:style>
              <a:lnRef idx="1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" name="任意多边形: 形状 233">
                <a:extLst>
                  <a:ext uri="{FF2B5EF4-FFF2-40B4-BE49-F238E27FC236}">
                    <a16:creationId xmlns:a16="http://schemas.microsoft.com/office/drawing/2014/main" id="{EE0E8D0A-C9D0-4BC9-B5F5-543E29AD1D8C}"/>
                  </a:ext>
                </a:extLst>
              </p:cNvPr>
              <p:cNvSpPr/>
              <p:nvPr/>
            </p:nvSpPr>
            <p:spPr>
              <a:xfrm>
                <a:off x="6530483" y="4505136"/>
                <a:ext cx="992159" cy="869685"/>
              </a:xfrm>
              <a:custGeom>
                <a:avLst/>
                <a:gdLst>
                  <a:gd name="connsiteX0" fmla="*/ 0 w 992159"/>
                  <a:gd name="connsiteY0" fmla="*/ 0 h 869685"/>
                  <a:gd name="connsiteX1" fmla="*/ 992159 w 992159"/>
                  <a:gd name="connsiteY1" fmla="*/ 0 h 869685"/>
                  <a:gd name="connsiteX2" fmla="*/ 992159 w 992159"/>
                  <a:gd name="connsiteY2" fmla="*/ 869685 h 869685"/>
                  <a:gd name="connsiteX3" fmla="*/ 0 w 992159"/>
                  <a:gd name="connsiteY3" fmla="*/ 869685 h 869685"/>
                  <a:gd name="connsiteX4" fmla="*/ 0 w 992159"/>
                  <a:gd name="connsiteY4" fmla="*/ 0 h 869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159" h="869685">
                    <a:moveTo>
                      <a:pt x="0" y="0"/>
                    </a:moveTo>
                    <a:lnTo>
                      <a:pt x="992159" y="0"/>
                    </a:lnTo>
                    <a:lnTo>
                      <a:pt x="992159" y="869685"/>
                    </a:lnTo>
                    <a:lnTo>
                      <a:pt x="0" y="86968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600" kern="1200" dirty="0"/>
                  <a:t>项目一</a:t>
                </a:r>
              </a:p>
            </p:txBody>
          </p:sp>
          <p:sp>
            <p:nvSpPr>
              <p:cNvPr id="235" name="等腰三角形 234">
                <a:extLst>
                  <a:ext uri="{FF2B5EF4-FFF2-40B4-BE49-F238E27FC236}">
                    <a16:creationId xmlns:a16="http://schemas.microsoft.com/office/drawing/2014/main" id="{1FEBC7D5-460C-4CB6-BCE5-856C1651F110}"/>
                  </a:ext>
                </a:extLst>
              </p:cNvPr>
              <p:cNvSpPr/>
              <p:nvPr/>
            </p:nvSpPr>
            <p:spPr>
              <a:xfrm>
                <a:off x="7335443" y="4095872"/>
                <a:ext cx="187199" cy="187199"/>
              </a:xfrm>
              <a:prstGeom prst="triangle">
                <a:avLst>
                  <a:gd name="adj" fmla="val 100000"/>
                </a:avLst>
              </a:prstGeom>
            </p:spPr>
            <p:style>
              <a:lnRef idx="1">
                <a:schemeClr val="accent5">
                  <a:hueOff val="-2505425"/>
                  <a:satOff val="19836"/>
                  <a:lumOff val="-2255"/>
                  <a:alphaOff val="0"/>
                </a:schemeClr>
              </a:lnRef>
              <a:fillRef idx="3">
                <a:schemeClr val="accent5">
                  <a:hueOff val="-2505425"/>
                  <a:satOff val="19836"/>
                  <a:lumOff val="-2255"/>
                  <a:alphaOff val="0"/>
                </a:schemeClr>
              </a:fillRef>
              <a:effectRef idx="2">
                <a:schemeClr val="accent5">
                  <a:hueOff val="-2505425"/>
                  <a:satOff val="19836"/>
                  <a:lumOff val="-225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" name="L 形 235">
                <a:extLst>
                  <a:ext uri="{FF2B5EF4-FFF2-40B4-BE49-F238E27FC236}">
                    <a16:creationId xmlns:a16="http://schemas.microsoft.com/office/drawing/2014/main" id="{B70888EA-F8F8-447E-BC8A-98D4A93CAB20}"/>
                  </a:ext>
                </a:extLst>
              </p:cNvPr>
              <p:cNvSpPr/>
              <p:nvPr/>
            </p:nvSpPr>
            <p:spPr>
              <a:xfrm rot="5400000">
                <a:off x="7855325" y="3777166"/>
                <a:ext cx="660449" cy="1098973"/>
              </a:xfrm>
              <a:prstGeom prst="corner">
                <a:avLst>
                  <a:gd name="adj1" fmla="val 16120"/>
                  <a:gd name="adj2" fmla="val 16110"/>
                </a:avLst>
              </a:prstGeom>
            </p:spPr>
            <p:style>
              <a:lnRef idx="1">
                <a:schemeClr val="accent5">
                  <a:hueOff val="-5010849"/>
                  <a:satOff val="39671"/>
                  <a:lumOff val="-4510"/>
                  <a:alphaOff val="0"/>
                </a:schemeClr>
              </a:lnRef>
              <a:fillRef idx="3">
                <a:schemeClr val="accent5">
                  <a:hueOff val="-5010849"/>
                  <a:satOff val="39671"/>
                  <a:lumOff val="-4510"/>
                  <a:alphaOff val="0"/>
                </a:schemeClr>
              </a:fillRef>
              <a:effectRef idx="2">
                <a:schemeClr val="accent5">
                  <a:hueOff val="-5010849"/>
                  <a:satOff val="39671"/>
                  <a:lumOff val="-451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" name="任意多边形: 形状 236">
                <a:extLst>
                  <a:ext uri="{FF2B5EF4-FFF2-40B4-BE49-F238E27FC236}">
                    <a16:creationId xmlns:a16="http://schemas.microsoft.com/office/drawing/2014/main" id="{633F85C0-AB22-41C1-8ED6-F5780E47D824}"/>
                  </a:ext>
                </a:extLst>
              </p:cNvPr>
              <p:cNvSpPr/>
              <p:nvPr/>
            </p:nvSpPr>
            <p:spPr>
              <a:xfrm>
                <a:off x="7745080" y="4105523"/>
                <a:ext cx="992159" cy="869685"/>
              </a:xfrm>
              <a:custGeom>
                <a:avLst/>
                <a:gdLst>
                  <a:gd name="connsiteX0" fmla="*/ 0 w 992159"/>
                  <a:gd name="connsiteY0" fmla="*/ 0 h 869685"/>
                  <a:gd name="connsiteX1" fmla="*/ 992159 w 992159"/>
                  <a:gd name="connsiteY1" fmla="*/ 0 h 869685"/>
                  <a:gd name="connsiteX2" fmla="*/ 992159 w 992159"/>
                  <a:gd name="connsiteY2" fmla="*/ 869685 h 869685"/>
                  <a:gd name="connsiteX3" fmla="*/ 0 w 992159"/>
                  <a:gd name="connsiteY3" fmla="*/ 869685 h 869685"/>
                  <a:gd name="connsiteX4" fmla="*/ 0 w 992159"/>
                  <a:gd name="connsiteY4" fmla="*/ 0 h 869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159" h="869685">
                    <a:moveTo>
                      <a:pt x="0" y="0"/>
                    </a:moveTo>
                    <a:lnTo>
                      <a:pt x="992159" y="0"/>
                    </a:lnTo>
                    <a:lnTo>
                      <a:pt x="992159" y="869685"/>
                    </a:lnTo>
                    <a:lnTo>
                      <a:pt x="0" y="86968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600" kern="1200" dirty="0"/>
                  <a:t>项目二</a:t>
                </a:r>
              </a:p>
            </p:txBody>
          </p:sp>
          <p:sp>
            <p:nvSpPr>
              <p:cNvPr id="238" name="等腰三角形 237">
                <a:extLst>
                  <a:ext uri="{FF2B5EF4-FFF2-40B4-BE49-F238E27FC236}">
                    <a16:creationId xmlns:a16="http://schemas.microsoft.com/office/drawing/2014/main" id="{2C0AAF35-D570-4E22-84E9-B4FE01BC3798}"/>
                  </a:ext>
                </a:extLst>
              </p:cNvPr>
              <p:cNvSpPr/>
              <p:nvPr/>
            </p:nvSpPr>
            <p:spPr>
              <a:xfrm>
                <a:off x="8550040" y="3696259"/>
                <a:ext cx="187199" cy="187199"/>
              </a:xfrm>
              <a:prstGeom prst="triangle">
                <a:avLst>
                  <a:gd name="adj" fmla="val 100000"/>
                </a:avLst>
              </a:prstGeom>
            </p:spPr>
            <p:style>
              <a:lnRef idx="1">
                <a:schemeClr val="accent5">
                  <a:hueOff val="-7516273"/>
                  <a:satOff val="59506"/>
                  <a:lumOff val="-6765"/>
                  <a:alphaOff val="0"/>
                </a:schemeClr>
              </a:lnRef>
              <a:fillRef idx="3">
                <a:schemeClr val="accent5">
                  <a:hueOff val="-7516273"/>
                  <a:satOff val="59506"/>
                  <a:lumOff val="-6765"/>
                  <a:alphaOff val="0"/>
                </a:schemeClr>
              </a:fillRef>
              <a:effectRef idx="2">
                <a:schemeClr val="accent5">
                  <a:hueOff val="-7516273"/>
                  <a:satOff val="59506"/>
                  <a:lumOff val="-6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" name="L 形 238">
                <a:extLst>
                  <a:ext uri="{FF2B5EF4-FFF2-40B4-BE49-F238E27FC236}">
                    <a16:creationId xmlns:a16="http://schemas.microsoft.com/office/drawing/2014/main" id="{F8127F61-B077-4DBF-B8BD-BBA01A7D9FE6}"/>
                  </a:ext>
                </a:extLst>
              </p:cNvPr>
              <p:cNvSpPr/>
              <p:nvPr/>
            </p:nvSpPr>
            <p:spPr>
              <a:xfrm rot="5400000">
                <a:off x="9069922" y="3347073"/>
                <a:ext cx="660449" cy="1098973"/>
              </a:xfrm>
              <a:prstGeom prst="corner">
                <a:avLst>
                  <a:gd name="adj1" fmla="val 16120"/>
                  <a:gd name="adj2" fmla="val 16110"/>
                </a:avLst>
              </a:prstGeom>
            </p:spPr>
            <p:style>
              <a:lnRef idx="1">
                <a:schemeClr val="accent5">
                  <a:hueOff val="-10021698"/>
                  <a:satOff val="79342"/>
                  <a:lumOff val="-9020"/>
                  <a:alphaOff val="0"/>
                </a:schemeClr>
              </a:lnRef>
              <a:fillRef idx="3">
                <a:schemeClr val="accent5">
                  <a:hueOff val="-10021698"/>
                  <a:satOff val="79342"/>
                  <a:lumOff val="-9020"/>
                  <a:alphaOff val="0"/>
                </a:schemeClr>
              </a:fillRef>
              <a:effectRef idx="2">
                <a:schemeClr val="accent5">
                  <a:hueOff val="-10021698"/>
                  <a:satOff val="79342"/>
                  <a:lumOff val="-902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0" name="任意多边形: 形状 239">
                <a:extLst>
                  <a:ext uri="{FF2B5EF4-FFF2-40B4-BE49-F238E27FC236}">
                    <a16:creationId xmlns:a16="http://schemas.microsoft.com/office/drawing/2014/main" id="{AAED0CF5-5C60-4A17-92C9-5CB746E90660}"/>
                  </a:ext>
                </a:extLst>
              </p:cNvPr>
              <p:cNvSpPr/>
              <p:nvPr/>
            </p:nvSpPr>
            <p:spPr>
              <a:xfrm>
                <a:off x="8959677" y="3675430"/>
                <a:ext cx="992159" cy="869685"/>
              </a:xfrm>
              <a:custGeom>
                <a:avLst/>
                <a:gdLst>
                  <a:gd name="connsiteX0" fmla="*/ 0 w 992159"/>
                  <a:gd name="connsiteY0" fmla="*/ 0 h 869685"/>
                  <a:gd name="connsiteX1" fmla="*/ 992159 w 992159"/>
                  <a:gd name="connsiteY1" fmla="*/ 0 h 869685"/>
                  <a:gd name="connsiteX2" fmla="*/ 992159 w 992159"/>
                  <a:gd name="connsiteY2" fmla="*/ 869685 h 869685"/>
                  <a:gd name="connsiteX3" fmla="*/ 0 w 992159"/>
                  <a:gd name="connsiteY3" fmla="*/ 869685 h 869685"/>
                  <a:gd name="connsiteX4" fmla="*/ 0 w 992159"/>
                  <a:gd name="connsiteY4" fmla="*/ 0 h 869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159" h="869685">
                    <a:moveTo>
                      <a:pt x="0" y="0"/>
                    </a:moveTo>
                    <a:lnTo>
                      <a:pt x="992159" y="0"/>
                    </a:lnTo>
                    <a:lnTo>
                      <a:pt x="992159" y="869685"/>
                    </a:lnTo>
                    <a:lnTo>
                      <a:pt x="0" y="86968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600" kern="1200" dirty="0"/>
                  <a:t>项目三</a:t>
                </a:r>
              </a:p>
            </p:txBody>
          </p:sp>
        </p:grpSp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id="{FCF5A8FF-C519-4C7C-9D5C-1F5BF67B5C00}"/>
                </a:ext>
              </a:extLst>
            </p:cNvPr>
            <p:cNvGrpSpPr/>
            <p:nvPr/>
          </p:nvGrpSpPr>
          <p:grpSpPr>
            <a:xfrm rot="21337896">
              <a:off x="6759351" y="3850118"/>
              <a:ext cx="3569780" cy="1832657"/>
              <a:chOff x="7956612" y="4301623"/>
              <a:chExt cx="2147012" cy="1102235"/>
            </a:xfrm>
          </p:grpSpPr>
          <p:sp>
            <p:nvSpPr>
              <p:cNvPr id="245" name="形状 244">
                <a:extLst>
                  <a:ext uri="{FF2B5EF4-FFF2-40B4-BE49-F238E27FC236}">
                    <a16:creationId xmlns:a16="http://schemas.microsoft.com/office/drawing/2014/main" id="{D28BC9C6-8A30-4FBC-9C9D-2352942C815E}"/>
                  </a:ext>
                </a:extLst>
              </p:cNvPr>
              <p:cNvSpPr/>
              <p:nvPr/>
            </p:nvSpPr>
            <p:spPr>
              <a:xfrm rot="249925">
                <a:off x="7956612" y="4301623"/>
                <a:ext cx="2147012" cy="1102235"/>
              </a:xfrm>
              <a:prstGeom prst="swooshArrow">
                <a:avLst>
                  <a:gd name="adj1" fmla="val 25000"/>
                  <a:gd name="adj2" fmla="val 25000"/>
                </a:avLst>
              </a:prstGeom>
            </p:spPr>
            <p:style>
              <a:lnRef idx="0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" name="椭圆 245">
                <a:extLst>
                  <a:ext uri="{FF2B5EF4-FFF2-40B4-BE49-F238E27FC236}">
                    <a16:creationId xmlns:a16="http://schemas.microsoft.com/office/drawing/2014/main" id="{CAA20068-DCDB-4DF3-868F-977917440746}"/>
                  </a:ext>
                </a:extLst>
              </p:cNvPr>
              <p:cNvSpPr/>
              <p:nvPr/>
            </p:nvSpPr>
            <p:spPr>
              <a:xfrm>
                <a:off x="9493938" y="4371858"/>
                <a:ext cx="130504" cy="130504"/>
              </a:xfrm>
              <a:prstGeom prst="ellipse">
                <a:avLst/>
              </a:prstGeom>
              <a:no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7" name="任意多边形: 形状 246">
                <a:extLst>
                  <a:ext uri="{FF2B5EF4-FFF2-40B4-BE49-F238E27FC236}">
                    <a16:creationId xmlns:a16="http://schemas.microsoft.com/office/drawing/2014/main" id="{F8650D7F-6019-49B2-B484-33915C6FFC3D}"/>
                  </a:ext>
                </a:extLst>
              </p:cNvPr>
              <p:cNvSpPr/>
              <p:nvPr/>
            </p:nvSpPr>
            <p:spPr>
              <a:xfrm>
                <a:off x="9206475" y="4551318"/>
                <a:ext cx="705430" cy="813449"/>
              </a:xfrm>
              <a:custGeom>
                <a:avLst/>
                <a:gdLst>
                  <a:gd name="connsiteX0" fmla="*/ 117574 w 705430"/>
                  <a:gd name="connsiteY0" fmla="*/ 0 h 813449"/>
                  <a:gd name="connsiteX1" fmla="*/ 705430 w 705430"/>
                  <a:gd name="connsiteY1" fmla="*/ 0 h 813449"/>
                  <a:gd name="connsiteX2" fmla="*/ 705430 w 705430"/>
                  <a:gd name="connsiteY2" fmla="*/ 0 h 813449"/>
                  <a:gd name="connsiteX3" fmla="*/ 705430 w 705430"/>
                  <a:gd name="connsiteY3" fmla="*/ 695875 h 813449"/>
                  <a:gd name="connsiteX4" fmla="*/ 587856 w 705430"/>
                  <a:gd name="connsiteY4" fmla="*/ 813449 h 813449"/>
                  <a:gd name="connsiteX5" fmla="*/ 0 w 705430"/>
                  <a:gd name="connsiteY5" fmla="*/ 813449 h 813449"/>
                  <a:gd name="connsiteX6" fmla="*/ 0 w 705430"/>
                  <a:gd name="connsiteY6" fmla="*/ 813449 h 813449"/>
                  <a:gd name="connsiteX7" fmla="*/ 0 w 705430"/>
                  <a:gd name="connsiteY7" fmla="*/ 117574 h 813449"/>
                  <a:gd name="connsiteX8" fmla="*/ 117574 w 705430"/>
                  <a:gd name="connsiteY8" fmla="*/ 0 h 813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5430" h="813449">
                    <a:moveTo>
                      <a:pt x="117574" y="0"/>
                    </a:moveTo>
                    <a:lnTo>
                      <a:pt x="705430" y="0"/>
                    </a:lnTo>
                    <a:lnTo>
                      <a:pt x="705430" y="0"/>
                    </a:lnTo>
                    <a:lnTo>
                      <a:pt x="705430" y="695875"/>
                    </a:lnTo>
                    <a:cubicBezTo>
                      <a:pt x="705430" y="760809"/>
                      <a:pt x="652790" y="813449"/>
                      <a:pt x="587856" y="813449"/>
                    </a:cubicBezTo>
                    <a:lnTo>
                      <a:pt x="0" y="813449"/>
                    </a:lnTo>
                    <a:lnTo>
                      <a:pt x="0" y="813449"/>
                    </a:lnTo>
                    <a:lnTo>
                      <a:pt x="0" y="117574"/>
                    </a:lnTo>
                    <a:cubicBezTo>
                      <a:pt x="0" y="52640"/>
                      <a:pt x="52640" y="0"/>
                      <a:pt x="117574" y="0"/>
                    </a:cubicBez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4436" tIns="34436" rIns="103588" bIns="34436" numCol="1" spcCol="1270" anchor="t" anchorCtr="0">
                <a:noAutofit/>
              </a:bodyPr>
              <a:lstStyle/>
              <a:p>
                <a:pPr marL="0" lvl="0" indent="0" algn="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1600" kern="1200" dirty="0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FD7ECA6-46AD-4F67-90D2-865B1F108393}"/>
                </a:ext>
              </a:extLst>
            </p:cNvPr>
            <p:cNvGrpSpPr/>
            <p:nvPr/>
          </p:nvGrpSpPr>
          <p:grpSpPr>
            <a:xfrm>
              <a:off x="1978123" y="3573286"/>
              <a:ext cx="1105779" cy="2084516"/>
              <a:chOff x="1673323" y="3923806"/>
              <a:chExt cx="1105779" cy="2084516"/>
            </a:xfrm>
          </p:grpSpPr>
          <p:sp>
            <p:nvSpPr>
              <p:cNvPr id="28" name="L 形 27">
                <a:extLst>
                  <a:ext uri="{FF2B5EF4-FFF2-40B4-BE49-F238E27FC236}">
                    <a16:creationId xmlns:a16="http://schemas.microsoft.com/office/drawing/2014/main" id="{E54666B7-882F-4342-BEF7-16DDD8EE02FF}"/>
                  </a:ext>
                </a:extLst>
              </p:cNvPr>
              <p:cNvSpPr/>
              <p:nvPr/>
            </p:nvSpPr>
            <p:spPr>
              <a:xfrm rot="5400000">
                <a:off x="1897189" y="5128611"/>
                <a:ext cx="660449" cy="1098973"/>
              </a:xfrm>
              <a:prstGeom prst="corner">
                <a:avLst>
                  <a:gd name="adj1" fmla="val 16120"/>
                  <a:gd name="adj2" fmla="val 16110"/>
                </a:avLst>
              </a:prstGeom>
            </p:spPr>
            <p:style>
              <a:lnRef idx="1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AD6C3EED-9F9A-4320-8998-AEB88C36109F}"/>
                  </a:ext>
                </a:extLst>
              </p:cNvPr>
              <p:cNvSpPr/>
              <p:nvPr/>
            </p:nvSpPr>
            <p:spPr>
              <a:xfrm>
                <a:off x="1786943" y="5456967"/>
                <a:ext cx="992159" cy="448533"/>
              </a:xfrm>
              <a:custGeom>
                <a:avLst/>
                <a:gdLst>
                  <a:gd name="connsiteX0" fmla="*/ 0 w 992159"/>
                  <a:gd name="connsiteY0" fmla="*/ 0 h 869685"/>
                  <a:gd name="connsiteX1" fmla="*/ 992159 w 992159"/>
                  <a:gd name="connsiteY1" fmla="*/ 0 h 869685"/>
                  <a:gd name="connsiteX2" fmla="*/ 992159 w 992159"/>
                  <a:gd name="connsiteY2" fmla="*/ 869685 h 869685"/>
                  <a:gd name="connsiteX3" fmla="*/ 0 w 992159"/>
                  <a:gd name="connsiteY3" fmla="*/ 869685 h 869685"/>
                  <a:gd name="connsiteX4" fmla="*/ 0 w 992159"/>
                  <a:gd name="connsiteY4" fmla="*/ 0 h 869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159" h="869685">
                    <a:moveTo>
                      <a:pt x="0" y="0"/>
                    </a:moveTo>
                    <a:lnTo>
                      <a:pt x="992159" y="0"/>
                    </a:lnTo>
                    <a:lnTo>
                      <a:pt x="992159" y="869685"/>
                    </a:lnTo>
                    <a:lnTo>
                      <a:pt x="0" y="86968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600" kern="1200" dirty="0"/>
                  <a:t>项目一</a:t>
                </a:r>
              </a:p>
            </p:txBody>
          </p:sp>
          <p:sp>
            <p:nvSpPr>
              <p:cNvPr id="31" name="L 形 30">
                <a:extLst>
                  <a:ext uri="{FF2B5EF4-FFF2-40B4-BE49-F238E27FC236}">
                    <a16:creationId xmlns:a16="http://schemas.microsoft.com/office/drawing/2014/main" id="{9EBD84DF-8616-4572-8ED8-8FCF0844C251}"/>
                  </a:ext>
                </a:extLst>
              </p:cNvPr>
              <p:cNvSpPr/>
              <p:nvPr/>
            </p:nvSpPr>
            <p:spPr>
              <a:xfrm rot="5400000">
                <a:off x="1892585" y="4416577"/>
                <a:ext cx="660449" cy="1098973"/>
              </a:xfrm>
              <a:prstGeom prst="corner">
                <a:avLst>
                  <a:gd name="adj1" fmla="val 16120"/>
                  <a:gd name="adj2" fmla="val 16110"/>
                </a:avLst>
              </a:prstGeom>
            </p:spPr>
            <p:style>
              <a:lnRef idx="1">
                <a:schemeClr val="accent5">
                  <a:hueOff val="-5010849"/>
                  <a:satOff val="39671"/>
                  <a:lumOff val="-4510"/>
                  <a:alphaOff val="0"/>
                </a:schemeClr>
              </a:lnRef>
              <a:fillRef idx="3">
                <a:schemeClr val="accent5">
                  <a:hueOff val="-5010849"/>
                  <a:satOff val="39671"/>
                  <a:lumOff val="-4510"/>
                  <a:alphaOff val="0"/>
                </a:schemeClr>
              </a:fillRef>
              <a:effectRef idx="2">
                <a:schemeClr val="accent5">
                  <a:hueOff val="-5010849"/>
                  <a:satOff val="39671"/>
                  <a:lumOff val="-451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4" name="任意多边形: 形状 223">
                <a:extLst>
                  <a:ext uri="{FF2B5EF4-FFF2-40B4-BE49-F238E27FC236}">
                    <a16:creationId xmlns:a16="http://schemas.microsoft.com/office/drawing/2014/main" id="{62BA7F32-A6D2-4211-8997-7D699956241F}"/>
                  </a:ext>
                </a:extLst>
              </p:cNvPr>
              <p:cNvSpPr/>
              <p:nvPr/>
            </p:nvSpPr>
            <p:spPr>
              <a:xfrm>
                <a:off x="1782340" y="4744935"/>
                <a:ext cx="992159" cy="383326"/>
              </a:xfrm>
              <a:custGeom>
                <a:avLst/>
                <a:gdLst>
                  <a:gd name="connsiteX0" fmla="*/ 0 w 992159"/>
                  <a:gd name="connsiteY0" fmla="*/ 0 h 869685"/>
                  <a:gd name="connsiteX1" fmla="*/ 992159 w 992159"/>
                  <a:gd name="connsiteY1" fmla="*/ 0 h 869685"/>
                  <a:gd name="connsiteX2" fmla="*/ 992159 w 992159"/>
                  <a:gd name="connsiteY2" fmla="*/ 869685 h 869685"/>
                  <a:gd name="connsiteX3" fmla="*/ 0 w 992159"/>
                  <a:gd name="connsiteY3" fmla="*/ 869685 h 869685"/>
                  <a:gd name="connsiteX4" fmla="*/ 0 w 992159"/>
                  <a:gd name="connsiteY4" fmla="*/ 0 h 869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159" h="869685">
                    <a:moveTo>
                      <a:pt x="0" y="0"/>
                    </a:moveTo>
                    <a:lnTo>
                      <a:pt x="992159" y="0"/>
                    </a:lnTo>
                    <a:lnTo>
                      <a:pt x="992159" y="869685"/>
                    </a:lnTo>
                    <a:lnTo>
                      <a:pt x="0" y="86968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600" kern="1200" dirty="0"/>
                  <a:t>项目二</a:t>
                </a:r>
              </a:p>
            </p:txBody>
          </p:sp>
          <p:sp>
            <p:nvSpPr>
              <p:cNvPr id="228" name="L 形 227">
                <a:extLst>
                  <a:ext uri="{FF2B5EF4-FFF2-40B4-BE49-F238E27FC236}">
                    <a16:creationId xmlns:a16="http://schemas.microsoft.com/office/drawing/2014/main" id="{69FA3AE5-5205-4BF5-B7EF-FD206FE60B87}"/>
                  </a:ext>
                </a:extLst>
              </p:cNvPr>
              <p:cNvSpPr/>
              <p:nvPr/>
            </p:nvSpPr>
            <p:spPr>
              <a:xfrm rot="5400000">
                <a:off x="1895602" y="3704544"/>
                <a:ext cx="660449" cy="1098973"/>
              </a:xfrm>
              <a:prstGeom prst="corner">
                <a:avLst>
                  <a:gd name="adj1" fmla="val 16120"/>
                  <a:gd name="adj2" fmla="val 16110"/>
                </a:avLst>
              </a:prstGeom>
            </p:spPr>
            <p:style>
              <a:lnRef idx="1">
                <a:schemeClr val="accent5">
                  <a:hueOff val="-10021698"/>
                  <a:satOff val="79342"/>
                  <a:lumOff val="-9020"/>
                  <a:alphaOff val="0"/>
                </a:schemeClr>
              </a:lnRef>
              <a:fillRef idx="3">
                <a:schemeClr val="accent5">
                  <a:hueOff val="-10021698"/>
                  <a:satOff val="79342"/>
                  <a:lumOff val="-9020"/>
                  <a:alphaOff val="0"/>
                </a:schemeClr>
              </a:fillRef>
              <a:effectRef idx="2">
                <a:schemeClr val="accent5">
                  <a:hueOff val="-10021698"/>
                  <a:satOff val="79342"/>
                  <a:lumOff val="-902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9" name="任意多边形: 形状 228">
                <a:extLst>
                  <a:ext uri="{FF2B5EF4-FFF2-40B4-BE49-F238E27FC236}">
                    <a16:creationId xmlns:a16="http://schemas.microsoft.com/office/drawing/2014/main" id="{CDFB7D80-0160-426D-8068-5695B95DAF2F}"/>
                  </a:ext>
                </a:extLst>
              </p:cNvPr>
              <p:cNvSpPr/>
              <p:nvPr/>
            </p:nvSpPr>
            <p:spPr>
              <a:xfrm>
                <a:off x="1785357" y="4032901"/>
                <a:ext cx="992159" cy="401939"/>
              </a:xfrm>
              <a:custGeom>
                <a:avLst/>
                <a:gdLst>
                  <a:gd name="connsiteX0" fmla="*/ 0 w 992159"/>
                  <a:gd name="connsiteY0" fmla="*/ 0 h 869685"/>
                  <a:gd name="connsiteX1" fmla="*/ 992159 w 992159"/>
                  <a:gd name="connsiteY1" fmla="*/ 0 h 869685"/>
                  <a:gd name="connsiteX2" fmla="*/ 992159 w 992159"/>
                  <a:gd name="connsiteY2" fmla="*/ 869685 h 869685"/>
                  <a:gd name="connsiteX3" fmla="*/ 0 w 992159"/>
                  <a:gd name="connsiteY3" fmla="*/ 869685 h 869685"/>
                  <a:gd name="connsiteX4" fmla="*/ 0 w 992159"/>
                  <a:gd name="connsiteY4" fmla="*/ 0 h 869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159" h="869685">
                    <a:moveTo>
                      <a:pt x="0" y="0"/>
                    </a:moveTo>
                    <a:lnTo>
                      <a:pt x="992159" y="0"/>
                    </a:lnTo>
                    <a:lnTo>
                      <a:pt x="992159" y="869685"/>
                    </a:lnTo>
                    <a:lnTo>
                      <a:pt x="0" y="86968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600" kern="1200" dirty="0"/>
                  <a:t>项目三</a:t>
                </a:r>
              </a:p>
            </p:txBody>
          </p:sp>
        </p:grpSp>
        <p:sp>
          <p:nvSpPr>
            <p:cNvPr id="230" name="箭头: 右 229">
              <a:extLst>
                <a:ext uri="{FF2B5EF4-FFF2-40B4-BE49-F238E27FC236}">
                  <a16:creationId xmlns:a16="http://schemas.microsoft.com/office/drawing/2014/main" id="{27601CF5-C67B-412B-82C2-C341F6153AE3}"/>
                </a:ext>
              </a:extLst>
            </p:cNvPr>
            <p:cNvSpPr/>
            <p:nvPr/>
          </p:nvSpPr>
          <p:spPr>
            <a:xfrm>
              <a:off x="4212315" y="4279025"/>
              <a:ext cx="992159" cy="660449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0A145522-5752-4D3B-B22E-73BD228C5D14}"/>
                </a:ext>
              </a:extLst>
            </p:cNvPr>
            <p:cNvSpPr txBox="1"/>
            <p:nvPr/>
          </p:nvSpPr>
          <p:spPr>
            <a:xfrm rot="20789906">
              <a:off x="8181022" y="4353016"/>
              <a:ext cx="12865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TestCase</a:t>
              </a:r>
              <a:r>
                <a:rPr lang="zh-CN" altLang="en-US" sz="1200" dirty="0"/>
                <a:t>成熟度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4785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IVI SW Validation</a:t>
            </a:r>
            <a:r>
              <a:rPr lang="zh-CN" altLang="en-US" dirty="0"/>
              <a:t>建议</a:t>
            </a:r>
          </a:p>
        </p:txBody>
      </p:sp>
      <p:sp>
        <p:nvSpPr>
          <p:cNvPr id="241" name="TextBox 20">
            <a:extLst>
              <a:ext uri="{FF2B5EF4-FFF2-40B4-BE49-F238E27FC236}">
                <a16:creationId xmlns:a16="http://schemas.microsoft.com/office/drawing/2014/main" id="{FDC039FB-5B45-4771-A667-87E72DEC4A2B}"/>
              </a:ext>
            </a:extLst>
          </p:cNvPr>
          <p:cNvSpPr txBox="1"/>
          <p:nvPr/>
        </p:nvSpPr>
        <p:spPr>
          <a:xfrm>
            <a:off x="840614" y="691353"/>
            <a:ext cx="9592690" cy="323204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9.   Bench &amp; Vehicle</a:t>
            </a: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Book</a:t>
            </a: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，需求不清晰，每个项目需要多少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bench</a:t>
            </a: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、多少实车，需要有个清晰的认识。</a:t>
            </a:r>
            <a:endParaRPr lang="en-US" altLang="zh-CN" sz="16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13995C7B-EE3B-43B6-B3EE-441F5A5615B1}"/>
              </a:ext>
            </a:extLst>
          </p:cNvPr>
          <p:cNvSpPr txBox="1"/>
          <p:nvPr/>
        </p:nvSpPr>
        <p:spPr>
          <a:xfrm>
            <a:off x="1196347" y="950553"/>
            <a:ext cx="9799306" cy="151140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Tester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在需求澄清阶段及时介入，评估出每一模块使用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Bench &amp; Vehicle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的需求。</a:t>
            </a:r>
            <a:endParaRPr lang="en-US" altLang="zh-CN" sz="1600" dirty="0">
              <a:solidFill>
                <a:schemeClr val="tx2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将对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Bench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Vehicle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的需求备注到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TestCase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中，后续项目在统计设备使用时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TestRail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可以提供一定的参考。</a:t>
            </a:r>
            <a:endParaRPr lang="en-US" altLang="zh-CN" sz="1600" dirty="0">
              <a:solidFill>
                <a:schemeClr val="tx2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依托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TestRail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中的数据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Book 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设备，也有理可依、有据可查。</a:t>
            </a:r>
            <a:endParaRPr lang="en-US" altLang="zh-CN" sz="1600" dirty="0">
              <a:solidFill>
                <a:schemeClr val="tx2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1DEC654-1FD7-4F77-825A-DF249624FD77}"/>
              </a:ext>
            </a:extLst>
          </p:cNvPr>
          <p:cNvGrpSpPr/>
          <p:nvPr/>
        </p:nvGrpSpPr>
        <p:grpSpPr>
          <a:xfrm>
            <a:off x="2539732" y="3429000"/>
            <a:ext cx="6429337" cy="1334778"/>
            <a:chOff x="1610818" y="3779865"/>
            <a:chExt cx="6429337" cy="133477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447B4B6-A37B-492D-A5A2-8D43FE12EA75}"/>
                </a:ext>
              </a:extLst>
            </p:cNvPr>
            <p:cNvSpPr/>
            <p:nvPr/>
          </p:nvSpPr>
          <p:spPr>
            <a:xfrm>
              <a:off x="1610818" y="4296227"/>
              <a:ext cx="1459767" cy="42749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测试需求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B82D813-DD83-443E-9616-6C7774501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9776" y="4254867"/>
              <a:ext cx="471715" cy="427492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78B53DC-33E4-4CF4-B439-5F81AF995ECF}"/>
                </a:ext>
              </a:extLst>
            </p:cNvPr>
            <p:cNvSpPr txBox="1"/>
            <p:nvPr/>
          </p:nvSpPr>
          <p:spPr>
            <a:xfrm>
              <a:off x="4631491" y="4279927"/>
              <a:ext cx="1005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TestRail</a:t>
              </a:r>
              <a:endParaRPr lang="zh-CN" altLang="en-US" dirty="0"/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C63F69F0-B664-4204-9A8D-16A9EDF9932A}"/>
                </a:ext>
              </a:extLst>
            </p:cNvPr>
            <p:cNvSpPr/>
            <p:nvPr/>
          </p:nvSpPr>
          <p:spPr>
            <a:xfrm>
              <a:off x="3379323" y="4387494"/>
              <a:ext cx="471715" cy="244957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E782EA9F-C313-49CE-8EDA-45640F05AA50}"/>
                </a:ext>
              </a:extLst>
            </p:cNvPr>
            <p:cNvSpPr/>
            <p:nvPr/>
          </p:nvSpPr>
          <p:spPr>
            <a:xfrm rot="19963658">
              <a:off x="5872816" y="4010945"/>
              <a:ext cx="471715" cy="244957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695E8A67-0BA7-42FA-BA86-0A9296A02E46}"/>
                </a:ext>
              </a:extLst>
            </p:cNvPr>
            <p:cNvSpPr/>
            <p:nvPr/>
          </p:nvSpPr>
          <p:spPr>
            <a:xfrm>
              <a:off x="6580388" y="3779865"/>
              <a:ext cx="1459767" cy="42749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Bench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093DE4A8-DA5A-4360-BA3A-65BBA0295C98}"/>
                </a:ext>
              </a:extLst>
            </p:cNvPr>
            <p:cNvSpPr/>
            <p:nvPr/>
          </p:nvSpPr>
          <p:spPr>
            <a:xfrm>
              <a:off x="6580388" y="4687151"/>
              <a:ext cx="1459767" cy="42749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Vehicle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箭头: 右 35">
              <a:extLst>
                <a:ext uri="{FF2B5EF4-FFF2-40B4-BE49-F238E27FC236}">
                  <a16:creationId xmlns:a16="http://schemas.microsoft.com/office/drawing/2014/main" id="{E7D95ABD-7A00-492A-B14F-1CA4FB8395B6}"/>
                </a:ext>
              </a:extLst>
            </p:cNvPr>
            <p:cNvSpPr/>
            <p:nvPr/>
          </p:nvSpPr>
          <p:spPr>
            <a:xfrm rot="1608954">
              <a:off x="5872817" y="4643183"/>
              <a:ext cx="471715" cy="244957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79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IVI SW Validation</a:t>
            </a:r>
            <a:r>
              <a:rPr lang="zh-CN" altLang="en-US" dirty="0"/>
              <a:t>建议</a:t>
            </a:r>
          </a:p>
        </p:txBody>
      </p:sp>
      <p:sp>
        <p:nvSpPr>
          <p:cNvPr id="241" name="TextBox 20">
            <a:extLst>
              <a:ext uri="{FF2B5EF4-FFF2-40B4-BE49-F238E27FC236}">
                <a16:creationId xmlns:a16="http://schemas.microsoft.com/office/drawing/2014/main" id="{FDC039FB-5B45-4771-A667-87E72DEC4A2B}"/>
              </a:ext>
            </a:extLst>
          </p:cNvPr>
          <p:cNvSpPr txBox="1"/>
          <p:nvPr/>
        </p:nvSpPr>
        <p:spPr>
          <a:xfrm>
            <a:off x="840614" y="691353"/>
            <a:ext cx="9592690" cy="323204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10.   </a:t>
            </a: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软件验证及签收的管理。</a:t>
            </a:r>
            <a:endParaRPr lang="en-US" altLang="zh-CN" sz="16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13995C7B-EE3B-43B6-B3EE-441F5A5615B1}"/>
              </a:ext>
            </a:extLst>
          </p:cNvPr>
          <p:cNvSpPr txBox="1"/>
          <p:nvPr/>
        </p:nvSpPr>
        <p:spPr>
          <a:xfrm>
            <a:off x="1196347" y="950554"/>
            <a:ext cx="9799306" cy="2753858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之前每次将按照修改点做一些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focus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验证，且每一次的验证方法没有统一。</a:t>
            </a:r>
            <a:endParaRPr lang="en-US" altLang="zh-CN" sz="1600" dirty="0">
              <a:solidFill>
                <a:schemeClr val="tx2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基于此，采用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TestRail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后，将结合修改点安排</a:t>
            </a:r>
            <a:r>
              <a:rPr lang="en-US" altLang="zh-CN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TestPlan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，挑选统一的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TestCase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的运行，确保问题修改前后的验证方法一致，且在覆盖面上也有一定保障。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由于没有有效积累验证数据的方式，导致模块或者单一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TestCase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的验证结果追溯上存在一定的困难。</a:t>
            </a:r>
            <a:endParaRPr lang="en-US" altLang="zh-CN" sz="1600" dirty="0">
              <a:solidFill>
                <a:schemeClr val="tx2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TestRail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后，所有的测试任务均来源于系统，每一模块、每一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TestCase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都定位到具体负责人。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每一</a:t>
            </a:r>
            <a:r>
              <a:rPr lang="en-US" altLang="zh-CN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TestPlan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、每一条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TestCase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运行后都可以积累下数据，可以作为问题追踪的一个方式。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7A5C7E-1ED4-469D-9760-E83F56C4BF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873"/>
          <a:stretch/>
        </p:blipFill>
        <p:spPr>
          <a:xfrm>
            <a:off x="1083781" y="3704412"/>
            <a:ext cx="4256916" cy="17384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B6BB30-2923-4D91-A3D3-44B8192CD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769" y="3704412"/>
            <a:ext cx="4210050" cy="10858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E7D8BE3-33CE-44A4-A8E9-3BB94A8EA33C}"/>
              </a:ext>
            </a:extLst>
          </p:cNvPr>
          <p:cNvSpPr/>
          <p:nvPr/>
        </p:nvSpPr>
        <p:spPr>
          <a:xfrm>
            <a:off x="6668516" y="4790262"/>
            <a:ext cx="2771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13B5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同一条</a:t>
            </a:r>
            <a:r>
              <a:rPr lang="en-US" altLang="zh-CN" sz="1400" dirty="0">
                <a:solidFill>
                  <a:srgbClr val="013B5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TestCase</a:t>
            </a:r>
            <a:r>
              <a:rPr lang="zh-CN" altLang="en-US" sz="1400" dirty="0">
                <a:solidFill>
                  <a:srgbClr val="013B5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在不同</a:t>
            </a:r>
            <a:r>
              <a:rPr lang="en-US" altLang="zh-CN" sz="1400" dirty="0" err="1">
                <a:solidFill>
                  <a:srgbClr val="013B5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TestPlan</a:t>
            </a:r>
            <a:r>
              <a:rPr lang="zh-CN" altLang="en-US" sz="1400" dirty="0">
                <a:solidFill>
                  <a:srgbClr val="013B5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zh-CN" altLang="en-US" sz="1400" dirty="0">
              <a:solidFill>
                <a:srgbClr val="013B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79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IVI SW Validation</a:t>
            </a:r>
            <a:r>
              <a:rPr lang="zh-CN" altLang="en-US" dirty="0"/>
              <a:t>建议</a:t>
            </a:r>
          </a:p>
        </p:txBody>
      </p:sp>
      <p:sp>
        <p:nvSpPr>
          <p:cNvPr id="241" name="TextBox 20">
            <a:extLst>
              <a:ext uri="{FF2B5EF4-FFF2-40B4-BE49-F238E27FC236}">
                <a16:creationId xmlns:a16="http://schemas.microsoft.com/office/drawing/2014/main" id="{FDC039FB-5B45-4771-A667-87E72DEC4A2B}"/>
              </a:ext>
            </a:extLst>
          </p:cNvPr>
          <p:cNvSpPr txBox="1"/>
          <p:nvPr/>
        </p:nvSpPr>
        <p:spPr>
          <a:xfrm>
            <a:off x="840614" y="821979"/>
            <a:ext cx="9592690" cy="323204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 algn="l">
              <a:lnSpc>
                <a:spcPct val="150000"/>
              </a:lnSpc>
              <a:buAutoNum type="arabicPeriod" startAt="11"/>
              <a:defRPr/>
            </a:pP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自动化测试需快速成长，一定时间后需要从依托供应商提供的自动化方案向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Ford</a:t>
            </a: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自己的成熟方案转型。</a:t>
            </a:r>
            <a:endParaRPr lang="en-US" altLang="zh-CN" sz="16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Tx/>
              <a:buAutoNum type="arabicPeriod" startAt="11"/>
              <a:defRPr/>
            </a:pP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缺少一些配套模拟工具软件。</a:t>
            </a:r>
            <a:endParaRPr lang="en-US" altLang="zh-CN" sz="1600" dirty="0">
              <a:solidFill>
                <a:srgbClr val="00264E">
                  <a:lumMod val="75000"/>
                  <a:lumOff val="2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13995C7B-EE3B-43B6-B3EE-441F5A5615B1}"/>
              </a:ext>
            </a:extLst>
          </p:cNvPr>
          <p:cNvSpPr txBox="1"/>
          <p:nvPr/>
        </p:nvSpPr>
        <p:spPr>
          <a:xfrm>
            <a:off x="1196347" y="1066669"/>
            <a:ext cx="10545710" cy="3156987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Sync+2.0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自动化已取得一些成果，填补自动化方面的空白，实现了从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到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600" dirty="0">
              <a:solidFill>
                <a:schemeClr val="tx2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自动测试的覆盖场景，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Sync+2.0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的自动已经涉及十个场景的自动化，且任在努力覆盖更多场景中。</a:t>
            </a:r>
            <a:endParaRPr lang="en-US" altLang="zh-CN" sz="1600" dirty="0">
              <a:solidFill>
                <a:schemeClr val="tx2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建议：</a:t>
            </a:r>
            <a:endParaRPr lang="en-US" altLang="zh-CN" sz="1600" dirty="0">
              <a:solidFill>
                <a:schemeClr val="tx2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目前的自动化主要在白盒测试阶段，后续可以向灰盒测试做进一步拓展。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自动化目前主要使用服务商的方案，在变通性方面可能存在一定限制，待时机成熟可以发展自己的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IDE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的开发。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为了自动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手动 的高效，可以开发一些工具软件，如一些信号模拟器、数据格式处理、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log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自动分析 等，将这些工具集成到统一的测试平台中。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60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Sync+3.0 Validation Summary- Overview  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655AD0-654C-4592-89C0-7A1B5FB2A4C2}"/>
              </a:ext>
            </a:extLst>
          </p:cNvPr>
          <p:cNvSpPr/>
          <p:nvPr/>
        </p:nvSpPr>
        <p:spPr>
          <a:xfrm>
            <a:off x="1193923" y="1165908"/>
            <a:ext cx="1284233" cy="43760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测试团队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AD735B-AC40-46BB-8E70-16E7AEF13483}"/>
              </a:ext>
            </a:extLst>
          </p:cNvPr>
          <p:cNvSpPr/>
          <p:nvPr/>
        </p:nvSpPr>
        <p:spPr>
          <a:xfrm>
            <a:off x="1193923" y="2230466"/>
            <a:ext cx="1284233" cy="43760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zh-CN" altLang="en-US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6528471-6A6B-434F-AB38-4E5025195B5D}"/>
              </a:ext>
            </a:extLst>
          </p:cNvPr>
          <p:cNvSpPr/>
          <p:nvPr/>
        </p:nvSpPr>
        <p:spPr>
          <a:xfrm>
            <a:off x="3570759" y="2121978"/>
            <a:ext cx="6898458" cy="923549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组织协调 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Review Baidu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YFVE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TS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TestCase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协调多位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FO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提供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TestCase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135 features/functions.</a:t>
            </a: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协调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Tester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编写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TestCase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，达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59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份。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TestRail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中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总数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9581</a:t>
            </a:r>
          </a:p>
          <a:p>
            <a:pPr marL="342900" indent="-342900">
              <a:buAutoNum type="arabicPeriod"/>
            </a:pP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86D7F0B-38A3-4491-B9D8-622F598C2927}"/>
              </a:ext>
            </a:extLst>
          </p:cNvPr>
          <p:cNvSpPr/>
          <p:nvPr/>
        </p:nvSpPr>
        <p:spPr>
          <a:xfrm>
            <a:off x="1193923" y="3276455"/>
            <a:ext cx="1284233" cy="43760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TestPlan</a:t>
            </a:r>
            <a:endParaRPr lang="zh-CN" altLang="en-US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D9D6BAC-1DB4-48B6-BCED-6DE623FB8426}"/>
              </a:ext>
            </a:extLst>
          </p:cNvPr>
          <p:cNvSpPr/>
          <p:nvPr/>
        </p:nvSpPr>
        <p:spPr>
          <a:xfrm>
            <a:off x="3570759" y="3298667"/>
            <a:ext cx="6898458" cy="415393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组织协调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Sync+3.0 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软件测试任务：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8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次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79C152-DB1B-4A19-8C41-64990B6E201F}"/>
              </a:ext>
            </a:extLst>
          </p:cNvPr>
          <p:cNvSpPr/>
          <p:nvPr/>
        </p:nvSpPr>
        <p:spPr>
          <a:xfrm>
            <a:off x="3570759" y="931755"/>
            <a:ext cx="6898458" cy="923549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团队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6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人。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Cover 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车控、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Power Management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Audio Management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Camera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Parking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Driver Assist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Navigation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VR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Media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BT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WiFi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Climate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FaceID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DLNA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System APP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等测试工作。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565341-D26F-43E3-80FB-4D1744B3CA0D}"/>
              </a:ext>
            </a:extLst>
          </p:cNvPr>
          <p:cNvSpPr/>
          <p:nvPr/>
        </p:nvSpPr>
        <p:spPr>
          <a:xfrm>
            <a:off x="1193923" y="3964025"/>
            <a:ext cx="1284233" cy="43760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JIRA Issue</a:t>
            </a:r>
            <a:endParaRPr lang="zh-CN" altLang="en-US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4EBFCE7-F1EA-447C-9A83-6184EC4390F8}"/>
              </a:ext>
            </a:extLst>
          </p:cNvPr>
          <p:cNvSpPr/>
          <p:nvPr/>
        </p:nvSpPr>
        <p:spPr>
          <a:xfrm>
            <a:off x="3570759" y="3986237"/>
            <a:ext cx="6898458" cy="415393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标记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CDC_IVITst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标签的问题有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2156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2FE4382-6989-40A8-99C4-222EF1E3560A}"/>
              </a:ext>
            </a:extLst>
          </p:cNvPr>
          <p:cNvSpPr/>
          <p:nvPr/>
        </p:nvSpPr>
        <p:spPr>
          <a:xfrm>
            <a:off x="3623768" y="4797463"/>
            <a:ext cx="1484070" cy="1484070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r>
              <a:rPr lang="zh-CN" altLang="en-US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组建测试团队</a:t>
            </a:r>
            <a:endParaRPr lang="en-US" altLang="zh-CN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人数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D1A8A71-C55E-49EF-BAFC-506EB10604BD}"/>
              </a:ext>
            </a:extLst>
          </p:cNvPr>
          <p:cNvSpPr/>
          <p:nvPr/>
        </p:nvSpPr>
        <p:spPr>
          <a:xfrm>
            <a:off x="5107838" y="4797462"/>
            <a:ext cx="1484070" cy="1484070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9581</a:t>
            </a:r>
          </a:p>
          <a:p>
            <a:r>
              <a:rPr lang="en-US" altLang="zh-CN" sz="14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zh-CN" altLang="en-US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数量</a:t>
            </a:r>
            <a:endParaRPr lang="en-US" altLang="zh-CN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覆盖</a:t>
            </a:r>
            <a:r>
              <a:rPr lang="en-US" altLang="zh-CN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r>
              <a:rPr lang="zh-CN" alt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个模块</a:t>
            </a:r>
            <a:endParaRPr lang="en-US" altLang="zh-CN" sz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支持</a:t>
            </a:r>
            <a:r>
              <a:rPr lang="en-US" altLang="zh-CN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个项目</a:t>
            </a:r>
            <a:endParaRPr lang="en-US" altLang="zh-CN" sz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后续项目任可共享</a:t>
            </a:r>
            <a:endParaRPr lang="en-US" altLang="zh-CN" sz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54A0F9C-9435-4569-9E87-052CA9EE25FC}"/>
              </a:ext>
            </a:extLst>
          </p:cNvPr>
          <p:cNvSpPr/>
          <p:nvPr/>
        </p:nvSpPr>
        <p:spPr>
          <a:xfrm>
            <a:off x="6591908" y="4797462"/>
            <a:ext cx="1484070" cy="1484070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r>
              <a:rPr lang="zh-CN" altLang="en-US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执行</a:t>
            </a:r>
            <a:r>
              <a:rPr lang="en-US" altLang="zh-CN" sz="14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TestPlan</a:t>
            </a:r>
            <a:r>
              <a:rPr lang="zh-CN" altLang="en-US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</a:t>
            </a:r>
            <a:endParaRPr lang="en-US" altLang="zh-CN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CDX707 FDJ-DCV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2D9A512-D08E-4590-B34C-A0FB9889877B}"/>
              </a:ext>
            </a:extLst>
          </p:cNvPr>
          <p:cNvSpPr/>
          <p:nvPr/>
        </p:nvSpPr>
        <p:spPr>
          <a:xfrm>
            <a:off x="8075978" y="4797462"/>
            <a:ext cx="1484070" cy="1484070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2156</a:t>
            </a:r>
          </a:p>
          <a:p>
            <a:r>
              <a:rPr lang="zh-CN" altLang="en-US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产生</a:t>
            </a:r>
            <a:r>
              <a:rPr lang="en-US" altLang="zh-CN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JIRA Issue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CDX707 bug(2936) 73.43%</a:t>
            </a:r>
          </a:p>
        </p:txBody>
      </p:sp>
    </p:spTree>
    <p:extLst>
      <p:ext uri="{BB962C8B-B14F-4D97-AF65-F5344CB8AC3E}">
        <p14:creationId xmlns:p14="http://schemas.microsoft.com/office/powerpoint/2010/main" val="266985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Sync+3.0 Validation</a:t>
            </a:r>
            <a:r>
              <a:rPr lang="zh-CN" altLang="en-US" dirty="0"/>
              <a:t>当初状态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78382A-D84C-488E-8FC1-9757AEBC8437}"/>
              </a:ext>
            </a:extLst>
          </p:cNvPr>
          <p:cNvSpPr/>
          <p:nvPr/>
        </p:nvSpPr>
        <p:spPr>
          <a:xfrm>
            <a:off x="1193924" y="1292908"/>
            <a:ext cx="1527109" cy="596348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缺少</a:t>
            </a:r>
            <a:r>
              <a:rPr lang="en-US" altLang="zh-CN" sz="1400" dirty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Ford Sync+</a:t>
            </a:r>
            <a:r>
              <a:rPr lang="zh-CN" altLang="en-US" sz="1400" dirty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专业测试</a:t>
            </a:r>
            <a:r>
              <a:rPr lang="en-US" altLang="zh-CN" sz="1400" dirty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Team</a:t>
            </a:r>
            <a:endParaRPr lang="zh-CN" altLang="en-US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0DDAFC-06DF-42AF-BBF1-576339CE3384}"/>
              </a:ext>
            </a:extLst>
          </p:cNvPr>
          <p:cNvSpPr/>
          <p:nvPr/>
        </p:nvSpPr>
        <p:spPr>
          <a:xfrm>
            <a:off x="4114097" y="1069024"/>
            <a:ext cx="5296604" cy="1045802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测试场景设计不全面。</a:t>
            </a:r>
            <a:endParaRPr lang="en-US" altLang="zh-CN" sz="1400" dirty="0">
              <a:solidFill>
                <a:schemeClr val="bg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</a:t>
            </a:r>
            <a:r>
              <a:rPr lang="en-US" altLang="zh-CN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准备不专业</a:t>
            </a:r>
            <a:r>
              <a:rPr lang="en-US" altLang="zh-CN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颗粒度不够统一。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测试工作占用</a:t>
            </a:r>
            <a:r>
              <a:rPr lang="en-US" altLang="zh-CN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owner</a:t>
            </a: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大量时间。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pPr marL="342900" indent="-342900">
              <a:buAutoNum type="arabicPeriod"/>
            </a:pP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AE7AF9-87BE-4A7C-8679-C0D932659F01}"/>
              </a:ext>
            </a:extLst>
          </p:cNvPr>
          <p:cNvSpPr/>
          <p:nvPr/>
        </p:nvSpPr>
        <p:spPr>
          <a:xfrm>
            <a:off x="1193923" y="2415906"/>
            <a:ext cx="1527109" cy="596348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缺少</a:t>
            </a:r>
            <a:r>
              <a:rPr lang="en-US" altLang="zh-CN" sz="1400" dirty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Sync+</a:t>
            </a:r>
            <a:r>
              <a:rPr lang="zh-CN" altLang="en-US" sz="1400" dirty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软件量化目标</a:t>
            </a:r>
            <a:endParaRPr lang="zh-CN" altLang="en-US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C34CD4-0ED8-43AD-9E48-CB41E4E84BC6}"/>
              </a:ext>
            </a:extLst>
          </p:cNvPr>
          <p:cNvSpPr/>
          <p:nvPr/>
        </p:nvSpPr>
        <p:spPr>
          <a:xfrm>
            <a:off x="4114096" y="2196684"/>
            <a:ext cx="5296604" cy="1045803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版本</a:t>
            </a:r>
            <a:r>
              <a:rPr lang="en-US" altLang="zh-CN" sz="1400" dirty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feature scope</a:t>
            </a:r>
            <a:r>
              <a:rPr lang="zh-CN" altLang="en-US" sz="1400" dirty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不清晰。</a:t>
            </a:r>
            <a:endParaRPr lang="en-US" altLang="zh-CN" sz="1400" dirty="0">
              <a:solidFill>
                <a:schemeClr val="bg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供应商</a:t>
            </a:r>
            <a:r>
              <a:rPr lang="en-US" altLang="zh-CN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软件的标准不清晰。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Ford</a:t>
            </a: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</a:t>
            </a:r>
            <a:r>
              <a:rPr lang="en-US" altLang="zh-CN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对软件是否达标不清晰。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重点模块的专项测试范围和力度不足。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45FAD2-A36B-44D6-9D54-8BD413C4250B}"/>
              </a:ext>
            </a:extLst>
          </p:cNvPr>
          <p:cNvSpPr/>
          <p:nvPr/>
        </p:nvSpPr>
        <p:spPr>
          <a:xfrm>
            <a:off x="1193923" y="3670155"/>
            <a:ext cx="1527109" cy="596348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缺乏</a:t>
            </a:r>
            <a:r>
              <a:rPr lang="en-US" altLang="zh-CN" sz="1400" dirty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Sync+</a:t>
            </a:r>
            <a:r>
              <a:rPr lang="zh-CN" altLang="en-US" sz="1400" dirty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测试管理平台</a:t>
            </a:r>
            <a:endParaRPr lang="zh-CN" altLang="en-US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45A1CD-4DDA-4B39-A736-21A348517A86}"/>
              </a:ext>
            </a:extLst>
          </p:cNvPr>
          <p:cNvSpPr/>
          <p:nvPr/>
        </p:nvSpPr>
        <p:spPr>
          <a:xfrm>
            <a:off x="4114096" y="3321441"/>
            <a:ext cx="5296604" cy="1297291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en-US" altLang="zh-CN" sz="14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本地化管理，</a:t>
            </a:r>
            <a:r>
              <a:rPr lang="en-US" altLang="zh-CN" sz="14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迭代不是很好。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测试流程不规范。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大部分测试还已通过性和验证性测试为主。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测试过程的状态不清晰。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需求、开发、测试环节脱节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589A05-3144-49C7-850B-8A2017D4F8BC}"/>
              </a:ext>
            </a:extLst>
          </p:cNvPr>
          <p:cNvSpPr/>
          <p:nvPr/>
        </p:nvSpPr>
        <p:spPr>
          <a:xfrm>
            <a:off x="1193923" y="4903125"/>
            <a:ext cx="1527109" cy="596348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项目之间赋能不足</a:t>
            </a:r>
            <a:endParaRPr lang="zh-CN" altLang="en-US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1C915B-5BE5-4966-8908-89F2824C0C37}"/>
              </a:ext>
            </a:extLst>
          </p:cNvPr>
          <p:cNvSpPr/>
          <p:nvPr/>
        </p:nvSpPr>
        <p:spPr>
          <a:xfrm>
            <a:off x="4114095" y="4720073"/>
            <a:ext cx="5296604" cy="967303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项目之间</a:t>
            </a:r>
            <a:r>
              <a:rPr lang="en-US" altLang="zh-CN" sz="14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没有很好的传承</a:t>
            </a:r>
            <a:r>
              <a:rPr lang="en-US" altLang="zh-CN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迭代。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后面项目新增的</a:t>
            </a:r>
            <a:r>
              <a:rPr lang="en-US" altLang="zh-CN" sz="14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缺少同步到前面项目的渠道。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前面项目重点</a:t>
            </a:r>
            <a:r>
              <a:rPr lang="en-US" altLang="zh-CN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在后面项目任会出现漏测</a:t>
            </a:r>
            <a:r>
              <a:rPr lang="en-US" altLang="zh-CN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测试不足的情况。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B5372E83-3BC7-4DC6-A2FA-DE6ADC7FB1F9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721033" y="1591082"/>
            <a:ext cx="1393064" cy="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3F2468A-272B-4685-9ABA-FA22F7297A0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21032" y="2714080"/>
            <a:ext cx="1393064" cy="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57F1496-A728-4E85-801D-F2CD489F0F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721032" y="3968329"/>
            <a:ext cx="1393064" cy="1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439C175-67B1-48D0-9154-391286AA741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721032" y="5201299"/>
            <a:ext cx="1393063" cy="2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10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组建测试团队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539435E-B4EE-455F-93A4-3003F5E97A1A}"/>
              </a:ext>
            </a:extLst>
          </p:cNvPr>
          <p:cNvSpPr/>
          <p:nvPr/>
        </p:nvSpPr>
        <p:spPr>
          <a:xfrm>
            <a:off x="1193923" y="1165908"/>
            <a:ext cx="1284233" cy="43760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招聘</a:t>
            </a:r>
            <a:endParaRPr lang="zh-CN" altLang="en-US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4F4D491-CCC4-4108-95EC-90946AEB7E0D}"/>
              </a:ext>
            </a:extLst>
          </p:cNvPr>
          <p:cNvSpPr/>
          <p:nvPr/>
        </p:nvSpPr>
        <p:spPr>
          <a:xfrm>
            <a:off x="3570759" y="942024"/>
            <a:ext cx="6898458" cy="1178324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逻辑思维能力和发散思维能力比较好，这个是一个优秀测试人员很重要的素质。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主动性比较好，有一定的上进心。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熟悉车载系统。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熟悉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CAN/LIN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网络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……</a:t>
            </a:r>
          </a:p>
          <a:p>
            <a:pPr marL="342900" indent="-342900">
              <a:buFontTx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最好熟悉一门语言，有编码经验；</a:t>
            </a:r>
            <a:endParaRPr lang="en-US" altLang="zh-CN" sz="14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22B3B61-1D89-4D3A-83C8-B671B97AEA79}"/>
              </a:ext>
            </a:extLst>
          </p:cNvPr>
          <p:cNvSpPr/>
          <p:nvPr/>
        </p:nvSpPr>
        <p:spPr>
          <a:xfrm>
            <a:off x="1193924" y="2603769"/>
            <a:ext cx="1284232" cy="43760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团队目标</a:t>
            </a:r>
            <a:endParaRPr lang="zh-CN" altLang="en-US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923FF0-AD22-475D-8893-A7AA2CABD103}"/>
              </a:ext>
            </a:extLst>
          </p:cNvPr>
          <p:cNvSpPr/>
          <p:nvPr/>
        </p:nvSpPr>
        <p:spPr>
          <a:xfrm>
            <a:off x="3570759" y="2351141"/>
            <a:ext cx="6898458" cy="1178324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公司角度：发布有价值的、高质量的、有竞争力的产品。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团队发展角度：持续改进带来更好的测试中坚力量，支持未来发展。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项目开发角度：更快的反馈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Sync+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软件的质量，并且及时发现问题。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测试人员角度：从事更加有技术含量的工作，团队成员技术能够得到持续的提高并且有清晰的发展方向。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963B61-9713-4927-9523-B721B1F9BED7}"/>
              </a:ext>
            </a:extLst>
          </p:cNvPr>
          <p:cNvSpPr/>
          <p:nvPr/>
        </p:nvSpPr>
        <p:spPr>
          <a:xfrm>
            <a:off x="1193924" y="3882602"/>
            <a:ext cx="1284232" cy="43760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成员分工</a:t>
            </a:r>
            <a:endParaRPr lang="zh-CN" altLang="en-US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1880830-6CFF-4D6F-8868-E0BCFAC75D63}"/>
              </a:ext>
            </a:extLst>
          </p:cNvPr>
          <p:cNvSpPr/>
          <p:nvPr/>
        </p:nvSpPr>
        <p:spPr>
          <a:xfrm>
            <a:off x="3570759" y="3760258"/>
            <a:ext cx="6898458" cy="970768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初期依托成员经验，分配测试模块（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APP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Basic Function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or BOF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）。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团队运行成熟后，将有序更新成员分工，有利于成员了解完整的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Sync+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系统，随时可以补位。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模块负责制。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47F5A1-0686-4476-A878-D1398E36752D}"/>
              </a:ext>
            </a:extLst>
          </p:cNvPr>
          <p:cNvSpPr/>
          <p:nvPr/>
        </p:nvSpPr>
        <p:spPr>
          <a:xfrm>
            <a:off x="1193924" y="5135220"/>
            <a:ext cx="1284232" cy="43760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成员培养</a:t>
            </a:r>
            <a:endParaRPr lang="zh-CN" altLang="en-US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05CD44-8841-4001-99F3-D6AE3346CF78}"/>
              </a:ext>
            </a:extLst>
          </p:cNvPr>
          <p:cNvSpPr/>
          <p:nvPr/>
        </p:nvSpPr>
        <p:spPr>
          <a:xfrm>
            <a:off x="3570759" y="5014826"/>
            <a:ext cx="6898458" cy="718977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协调测试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Team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内技能培训，熟悉常见工具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(CAN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ADB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等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的使用。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提供测试团队内部、测试团队与其他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team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的交流，增加知识储备、熟悉沟通接口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工作中，物色两名左右能力较好的成员。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25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量化软件目标 </a:t>
            </a:r>
            <a:r>
              <a:rPr lang="en-US" altLang="zh-CN" dirty="0"/>
              <a:t>For CDX707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B6602D4-9A6B-4B7C-9C05-33E22F404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34240"/>
              </p:ext>
            </p:extLst>
          </p:nvPr>
        </p:nvGraphicFramePr>
        <p:xfrm>
          <a:off x="79516" y="681380"/>
          <a:ext cx="12059478" cy="5588932"/>
        </p:xfrm>
        <a:graphic>
          <a:graphicData uri="http://schemas.openxmlformats.org/drawingml/2006/table">
            <a:tbl>
              <a:tblPr/>
              <a:tblGrid>
                <a:gridCol w="1139684">
                  <a:extLst>
                    <a:ext uri="{9D8B030D-6E8A-4147-A177-3AD203B41FA5}">
                      <a16:colId xmlns:a16="http://schemas.microsoft.com/office/drawing/2014/main" val="1409930033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2273427268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1593685984"/>
                    </a:ext>
                  </a:extLst>
                </a:gridCol>
                <a:gridCol w="2464905">
                  <a:extLst>
                    <a:ext uri="{9D8B030D-6E8A-4147-A177-3AD203B41FA5}">
                      <a16:colId xmlns:a16="http://schemas.microsoft.com/office/drawing/2014/main" val="3489579895"/>
                    </a:ext>
                  </a:extLst>
                </a:gridCol>
                <a:gridCol w="2557669">
                  <a:extLst>
                    <a:ext uri="{9D8B030D-6E8A-4147-A177-3AD203B41FA5}">
                      <a16:colId xmlns:a16="http://schemas.microsoft.com/office/drawing/2014/main" val="4101505566"/>
                    </a:ext>
                  </a:extLst>
                </a:gridCol>
                <a:gridCol w="2438403">
                  <a:extLst>
                    <a:ext uri="{9D8B030D-6E8A-4147-A177-3AD203B41FA5}">
                      <a16:colId xmlns:a16="http://schemas.microsoft.com/office/drawing/2014/main" val="3404483540"/>
                    </a:ext>
                  </a:extLst>
                </a:gridCol>
              </a:tblGrid>
              <a:tr h="140283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dirty="0">
                          <a:effectLst/>
                          <a:latin typeface="+mn-ea"/>
                          <a:ea typeface="+mn-ea"/>
                        </a:rPr>
                        <a:t>要求点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  <a:latin typeface="+mn-ea"/>
                          <a:ea typeface="+mn-ea"/>
                        </a:rPr>
                        <a:t>FDJ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  <a:latin typeface="+mn-ea"/>
                          <a:ea typeface="+mn-ea"/>
                        </a:rPr>
                        <a:t>DCV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  <a:latin typeface="+mn-ea"/>
                          <a:ea typeface="+mn-ea"/>
                        </a:rPr>
                        <a:t>TT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  <a:latin typeface="+mn-ea"/>
                          <a:ea typeface="+mn-ea"/>
                        </a:rPr>
                        <a:t>PP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  <a:latin typeface="+mn-ea"/>
                          <a:ea typeface="+mn-ea"/>
                        </a:rPr>
                        <a:t>MP1/MP2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444136"/>
                  </a:ext>
                </a:extLst>
              </a:tr>
              <a:tr h="13991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1">
                          <a:effectLst/>
                          <a:latin typeface="+mn-ea"/>
                          <a:ea typeface="+mn-ea"/>
                        </a:rPr>
                        <a:t>软件完整度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模块开发完成度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&gt;40%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模块完成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95%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模块完成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100%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模块完成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100%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模块完成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100%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889582"/>
                  </a:ext>
                </a:extLst>
              </a:tr>
              <a:tr h="59013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1" dirty="0">
                          <a:effectLst/>
                          <a:latin typeface="+mn-ea"/>
                          <a:ea typeface="+mn-ea"/>
                        </a:rPr>
                        <a:t>遗留问题、问题关闭情况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IG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级缺陷修复率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=100%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IG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级缺陷修复率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=100%</a:t>
                      </a:r>
                    </a:p>
                    <a:p>
                      <a:pPr algn="l" fontAlgn="t"/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级缺陷修复率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&gt;70%</a:t>
                      </a:r>
                    </a:p>
                    <a:p>
                      <a:pPr algn="l" fontAlgn="t"/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级缺陷修复率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&gt;50%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IG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级缺陷修复率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=100%</a:t>
                      </a:r>
                    </a:p>
                    <a:p>
                      <a:pPr algn="l"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级缺陷修复率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&gt;85%</a:t>
                      </a:r>
                    </a:p>
                    <a:p>
                      <a:pPr algn="l"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级缺陷修复率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&gt;60%</a:t>
                      </a:r>
                    </a:p>
                    <a:p>
                      <a:pPr algn="l"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M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级缺陷修复率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&gt;50%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IG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级缺陷修复率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=100%</a:t>
                      </a:r>
                    </a:p>
                    <a:p>
                      <a:pPr algn="l"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级缺陷修复率 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=100%</a:t>
                      </a:r>
                    </a:p>
                    <a:p>
                      <a:pPr algn="l"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级缺陷遗留≤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个</a:t>
                      </a:r>
                    </a:p>
                    <a:p>
                      <a:pPr algn="l"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M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级缺陷遗留≤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个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IG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级缺陷修复率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=100%</a:t>
                      </a:r>
                    </a:p>
                    <a:p>
                      <a:pPr algn="l" fontAlgn="t"/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级缺陷修复率 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=100%</a:t>
                      </a:r>
                    </a:p>
                    <a:p>
                      <a:pPr algn="l" fontAlgn="t"/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级缺陷遗留≤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个</a:t>
                      </a:r>
                    </a:p>
                    <a:p>
                      <a:pPr algn="l" fontAlgn="t"/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M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级缺陷遗留≤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个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584253"/>
                  </a:ext>
                </a:extLst>
              </a:tr>
              <a:tr h="13991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1">
                          <a:effectLst/>
                          <a:latin typeface="+mn-ea"/>
                          <a:ea typeface="+mn-ea"/>
                        </a:rPr>
                        <a:t>需求分析完成率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需求完成率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&gt;50%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需求完成率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=100%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需求完成率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=100%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需求完成率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=100%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需求完成率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=100%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99034"/>
                  </a:ext>
                </a:extLst>
              </a:tr>
              <a:tr h="30874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  <a:latin typeface="+mn-ea"/>
                          <a:ea typeface="+mn-ea"/>
                        </a:rPr>
                        <a:t>Smoke</a:t>
                      </a:r>
                      <a:r>
                        <a:rPr lang="zh-CN" altLang="en-US" sz="1200" b="1">
                          <a:effectLst/>
                          <a:latin typeface="+mn-ea"/>
                          <a:ea typeface="+mn-ea"/>
                        </a:rPr>
                        <a:t>测试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Run Rate/Pass Rate 70%/100%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Run Rate/Pass Rate 100%/100%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Run Rate/Pass Rate 100%/100%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Run Rate/Pass Rate 100%/100%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Run Rate/Pass Rate 100%/100%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44602"/>
                  </a:ext>
                </a:extLst>
              </a:tr>
              <a:tr h="30874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  <a:latin typeface="+mn-ea"/>
                          <a:ea typeface="+mn-ea"/>
                        </a:rPr>
                        <a:t>Integration Test(Interface)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Run Rate/Pass Rate 95%/90%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Run Rate/Pass Rate 100%/95%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Run Rate/Pass Rate 100%/100%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Run Rate/Pass Rate 100%/100%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912198"/>
                  </a:ext>
                </a:extLst>
              </a:tr>
              <a:tr h="30874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  <a:latin typeface="+mn-ea"/>
                          <a:ea typeface="+mn-ea"/>
                        </a:rPr>
                        <a:t>Function Test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Run Rate/Pass Rate 95%/90%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Run Rate/Pass Rate 100%/95%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Run Rate/Pass Rate 100%/100%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Run Rate/Pass Rate 100%/100%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900619"/>
                  </a:ext>
                </a:extLst>
              </a:tr>
              <a:tr h="30874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  <a:latin typeface="+mn-ea"/>
                          <a:ea typeface="+mn-ea"/>
                        </a:rPr>
                        <a:t>System Test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Run Rate/Pass Rate 90%/90%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Run Rate/Pass Rate 100%/99%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Run Rate/Pass Rate 100%/100%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490650"/>
                  </a:ext>
                </a:extLst>
              </a:tr>
              <a:tr h="19618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1">
                          <a:effectLst/>
                          <a:latin typeface="+mn-ea"/>
                          <a:ea typeface="+mn-ea"/>
                        </a:rPr>
                        <a:t>性能测试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Pass Rate&gt;30%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Pass Rate&gt;80%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Pass Rate=100%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Pass Rate=100%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588502"/>
                  </a:ext>
                </a:extLst>
              </a:tr>
              <a:tr h="53385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1">
                          <a:effectLst/>
                          <a:latin typeface="+mn-ea"/>
                          <a:ea typeface="+mn-ea"/>
                        </a:rPr>
                        <a:t>稳定性测试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Monkey 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单模块运行时长达到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小时；</a:t>
                      </a:r>
                    </a:p>
                    <a:p>
                      <a:pPr algn="l"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点击频率可以达到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500ms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单模块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系统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Monkey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运行时长达到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24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小时；</a:t>
                      </a:r>
                    </a:p>
                    <a:p>
                      <a:pPr algn="l" fontAlgn="t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点击频率可以达到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500ms;</a:t>
                      </a:r>
                    </a:p>
                    <a:p>
                      <a:pPr algn="l"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MTBF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值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&gt;24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小时；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单模块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系统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Monkey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运行时长达到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48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小时；</a:t>
                      </a:r>
                    </a:p>
                    <a:p>
                      <a:pPr algn="l" fontAlgn="t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点击频率可以达到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500ms;</a:t>
                      </a:r>
                    </a:p>
                    <a:p>
                      <a:pPr algn="l"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MTBF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值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&gt;48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小时；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单模块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系统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Monkey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运行时长达到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48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小时；</a:t>
                      </a:r>
                    </a:p>
                    <a:p>
                      <a:pPr algn="l" fontAlgn="t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点击频率可以达到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500ms;</a:t>
                      </a:r>
                    </a:p>
                    <a:p>
                      <a:pPr algn="l"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MTBF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值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&gt;64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小时；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75994"/>
                  </a:ext>
                </a:extLst>
              </a:tr>
              <a:tr h="103171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1" dirty="0">
                          <a:effectLst/>
                          <a:latin typeface="+mn-ea"/>
                          <a:ea typeface="+mn-ea"/>
                        </a:rPr>
                        <a:t>可靠性测试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某一功能使用频次达到目标设定（具体</a:t>
                      </a:r>
                    </a:p>
                    <a:p>
                      <a:pPr algn="l"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功能， 目标具体设定， 比如蓝牙连接</a:t>
                      </a:r>
                    </a:p>
                    <a:p>
                      <a:pPr algn="l"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成功率， 回连成功率）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Pass</a:t>
                      </a:r>
                    </a:p>
                    <a:p>
                      <a:pPr algn="l" fontAlgn="t"/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Rate&gt;60%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某一功能使用频次达到目标设定（具体功</a:t>
                      </a:r>
                    </a:p>
                    <a:p>
                      <a:pPr algn="l" fontAlgn="t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能， 目标具体设定， 比如蓝牙连接成功率，</a:t>
                      </a:r>
                    </a:p>
                    <a:p>
                      <a:pPr algn="l" fontAlgn="t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回连成功率）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Pass Rate&gt;80%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系统累计运行达到目标值（待定）， 将多个功能进行</a:t>
                      </a:r>
                    </a:p>
                    <a:p>
                      <a:pPr algn="l" fontAlgn="t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交叉进行， 每一个功能操作次数达到目标值， 看系统</a:t>
                      </a:r>
                    </a:p>
                    <a:p>
                      <a:pPr algn="l" fontAlgn="t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累计运行时长， 包括开关机 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Pass Rate=100%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系统累计运行达到目标值（待定）， 将多个功能进行</a:t>
                      </a:r>
                    </a:p>
                    <a:p>
                      <a:pPr algn="l" fontAlgn="t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交叉进行， 每一个功能操作次数达到目标值， 看系统</a:t>
                      </a:r>
                    </a:p>
                    <a:p>
                      <a:pPr algn="l" fontAlgn="t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累计运行时长， 包括开关机 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Pass Rate=100%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394710"/>
                  </a:ext>
                </a:extLst>
              </a:tr>
              <a:tr h="30874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1" dirty="0">
                          <a:effectLst/>
                          <a:latin typeface="+mn-ea"/>
                          <a:ea typeface="+mn-ea"/>
                        </a:rPr>
                        <a:t>兼容性测试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Run Rate/Pass Rate 100%/85%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Run Rate/Pass Rate 100%/100%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Run Rate/Pass Rate 100%/100%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260643"/>
                  </a:ext>
                </a:extLst>
              </a:tr>
              <a:tr h="19618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1" dirty="0">
                          <a:effectLst/>
                          <a:latin typeface="+mn-ea"/>
                          <a:ea typeface="+mn-ea"/>
                        </a:rPr>
                        <a:t>预认证测试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具备</a:t>
                      </a:r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Pre-Test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开始条件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预认证测试通过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认证测试通过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认证测试通过</a:t>
                      </a:r>
                    </a:p>
                  </a:txBody>
                  <a:tcPr marL="19541" marR="19541" marT="13679" marB="13679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29830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2E06E2B-3429-4D0B-9D3E-9A993F96BED6}"/>
              </a:ext>
            </a:extLst>
          </p:cNvPr>
          <p:cNvSpPr txBox="1"/>
          <p:nvPr/>
        </p:nvSpPr>
        <p:spPr>
          <a:xfrm>
            <a:off x="3313" y="6484558"/>
            <a:ext cx="11893829" cy="2769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 fontAlgn="t"/>
            <a:endParaRPr lang="zh-CN" altLang="en-US" sz="1200" dirty="0">
              <a:effectLst/>
              <a:latin typeface="+mn-ea"/>
              <a:ea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9E408D0-58EC-40EC-90B1-F409BBCBFDEC}"/>
              </a:ext>
            </a:extLst>
          </p:cNvPr>
          <p:cNvSpPr/>
          <p:nvPr/>
        </p:nvSpPr>
        <p:spPr>
          <a:xfrm>
            <a:off x="79516" y="6374295"/>
            <a:ext cx="12059478" cy="426015"/>
          </a:xfrm>
          <a:prstGeom prst="round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fontAlgn="t"/>
            <a:r>
              <a:rPr lang="zh-CN" altLang="en-US" sz="1400" dirty="0">
                <a:solidFill>
                  <a:schemeClr val="bg2"/>
                </a:solidFill>
                <a:effectLst/>
                <a:latin typeface="+mn-ea"/>
                <a:ea typeface="+mn-ea"/>
              </a:rPr>
              <a:t>详见</a:t>
            </a:r>
            <a:r>
              <a:rPr lang="en-US" altLang="zh-CN" sz="1400" dirty="0">
                <a:solidFill>
                  <a:schemeClr val="bg2"/>
                </a:solidFill>
                <a:effectLst/>
                <a:latin typeface="+mn-ea"/>
                <a:ea typeface="+mn-ea"/>
              </a:rPr>
              <a:t>Wiki</a:t>
            </a:r>
            <a:r>
              <a:rPr lang="zh-CN" altLang="en-US" sz="140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r>
              <a:rPr lang="en-US" altLang="zh-CN" sz="1400" dirty="0">
                <a:solidFill>
                  <a:schemeClr val="bg2"/>
                </a:solidFill>
                <a:effectLst/>
                <a:latin typeface="+mn-ea"/>
                <a:ea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https://www.eesewiki.ford.com/display/IVI/SW+Target</a:t>
            </a:r>
            <a:endParaRPr lang="en-US" altLang="zh-CN" sz="140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 fontAlgn="t"/>
            <a:endParaRPr lang="zh-CN" altLang="en-US" sz="1400" dirty="0"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325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搭建测试管理平台（</a:t>
            </a:r>
            <a:r>
              <a:rPr lang="en-US" altLang="zh-CN" dirty="0"/>
              <a:t>TestRail</a:t>
            </a:r>
            <a:r>
              <a:rPr lang="zh-CN" altLang="en-US" dirty="0"/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96465D-15B7-432A-97D7-609E85DC5711}"/>
              </a:ext>
            </a:extLst>
          </p:cNvPr>
          <p:cNvSpPr/>
          <p:nvPr/>
        </p:nvSpPr>
        <p:spPr>
          <a:xfrm>
            <a:off x="1193923" y="1165908"/>
            <a:ext cx="1284233" cy="43760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平台申请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8A998A-47DE-46E3-984A-819F7F949A1D}"/>
              </a:ext>
            </a:extLst>
          </p:cNvPr>
          <p:cNvSpPr/>
          <p:nvPr/>
        </p:nvSpPr>
        <p:spPr>
          <a:xfrm>
            <a:off x="3570759" y="942024"/>
            <a:ext cx="6898458" cy="886776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由于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TestRail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属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Global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管理，因此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Local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使用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TestRail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时需在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Service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中提交创建项目（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China CDC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）、人员权限、问题处理等（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  <a:hlinkClick r:id="rId4"/>
              </a:rPr>
              <a:t>https://www.jira.ford.com/servicedesk/customer/portal/59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）。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E63BE3-FFA6-4FE5-A9D8-1E253D5833FE}"/>
              </a:ext>
            </a:extLst>
          </p:cNvPr>
          <p:cNvSpPr/>
          <p:nvPr/>
        </p:nvSpPr>
        <p:spPr>
          <a:xfrm>
            <a:off x="1193924" y="2312224"/>
            <a:ext cx="1284232" cy="43760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Milestone</a:t>
            </a:r>
            <a:endParaRPr lang="zh-CN" altLang="en-US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4F39BB-7A7F-4F49-89CB-8BA4F7B97A91}"/>
              </a:ext>
            </a:extLst>
          </p:cNvPr>
          <p:cNvSpPr/>
          <p:nvPr/>
        </p:nvSpPr>
        <p:spPr>
          <a:xfrm>
            <a:off x="3570759" y="2046344"/>
            <a:ext cx="6898458" cy="970768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由于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China CDC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是针对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Sync+3.0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所有项目，因此在创建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Milestone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时可以以项目为单位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项目节点为子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milestone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；也可以直接以每个项目节点为单位，如：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OPTION1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CDX707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U611MCA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U625MCA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（子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milestone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CDX707 FDJ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DCV……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）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OPTION2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CDX707 FDJ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CDX707 DCV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U611MCA FDJ……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C1F4CA-31AC-4478-9B29-EC0F90AB9F16}"/>
              </a:ext>
            </a:extLst>
          </p:cNvPr>
          <p:cNvSpPr/>
          <p:nvPr/>
        </p:nvSpPr>
        <p:spPr>
          <a:xfrm>
            <a:off x="1193924" y="3882602"/>
            <a:ext cx="1284232" cy="43760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Test Case</a:t>
            </a:r>
            <a:endParaRPr lang="zh-CN" altLang="en-US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DED4CC-76CC-4410-B383-09F443139ECA}"/>
              </a:ext>
            </a:extLst>
          </p:cNvPr>
          <p:cNvSpPr/>
          <p:nvPr/>
        </p:nvSpPr>
        <p:spPr>
          <a:xfrm>
            <a:off x="3570759" y="3230175"/>
            <a:ext cx="6898458" cy="2494764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TestCase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可以有如下来源：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SPEC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供应商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TestCase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Sync+1.0/2.0/3.0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项目之间共享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Tester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编写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REC/CAF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等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Team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之间共享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所有待上传的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TestCase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必须符合一定的规范格式。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所有上传的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TestCase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需标明出处（参考文档），最好能与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GitHub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中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SPEC/PRD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等文档关联。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TestCase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需充分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Review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（组织集体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Review/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单个交换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Review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），保证质量。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定期更新每一车型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TestCase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E96AE8-0BF0-4471-AB95-34023B64B822}"/>
              </a:ext>
            </a:extLst>
          </p:cNvPr>
          <p:cNvSpPr/>
          <p:nvPr/>
        </p:nvSpPr>
        <p:spPr>
          <a:xfrm>
            <a:off x="1193924" y="5864091"/>
            <a:ext cx="1284232" cy="43760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err="1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TestPlan</a:t>
            </a:r>
            <a:endParaRPr lang="zh-CN" altLang="en-US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9BEA59-6735-46D2-98DB-95CF19E47A6C}"/>
              </a:ext>
            </a:extLst>
          </p:cNvPr>
          <p:cNvSpPr/>
          <p:nvPr/>
        </p:nvSpPr>
        <p:spPr>
          <a:xfrm>
            <a:off x="3570759" y="5823208"/>
            <a:ext cx="6898458" cy="957555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制定测试计划，明确该版软件测试范围、测试时间、参与人员、使用设备、部分对手件状态等。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对于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Hotfix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版本需提前做好关联验证规则（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  <a:hlinkClick r:id="rId5"/>
              </a:rPr>
              <a:t>https://www.eesewiki.ford.com/pages/viewpage.action?pageId=732537451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）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050F972-D804-4FDD-A301-5C0695AAD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69217" y="4455004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Worksheet" showAsIcon="1" r:id="rId6" imgW="914400" imgH="828720" progId="Excel.Sheet.12">
                  <p:embed/>
                </p:oleObj>
              </mc:Choice>
              <mc:Fallback>
                <p:oleObj name="Worksheet" showAsIcon="1" r:id="rId6" imgW="914400" imgH="828720" progId="Excel.Sheet.12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050F972-D804-4FDD-A301-5C0695AAD0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69217" y="4455004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34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搭建测试管理平台（</a:t>
            </a:r>
            <a:r>
              <a:rPr lang="en-US" altLang="zh-CN" dirty="0"/>
              <a:t>TestRail</a:t>
            </a:r>
            <a:r>
              <a:rPr lang="zh-CN" altLang="en-US" dirty="0"/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96465D-15B7-432A-97D7-609E85DC5711}"/>
              </a:ext>
            </a:extLst>
          </p:cNvPr>
          <p:cNvSpPr/>
          <p:nvPr/>
        </p:nvSpPr>
        <p:spPr>
          <a:xfrm>
            <a:off x="1193923" y="1165908"/>
            <a:ext cx="1284233" cy="43760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测试执行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8A998A-47DE-46E3-984A-819F7F949A1D}"/>
              </a:ext>
            </a:extLst>
          </p:cNvPr>
          <p:cNvSpPr/>
          <p:nvPr/>
        </p:nvSpPr>
        <p:spPr>
          <a:xfrm>
            <a:off x="3570759" y="942024"/>
            <a:ext cx="6898458" cy="1218080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每一测试任务需要在规划时间内有质量的完成。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所有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FAIL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项必须有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JIRA Issue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与之对应。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所有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Block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项必须在测试报告中列出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Block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点，方便后续跟进解决。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在经过几轮验证后，每一模块的验证时长可以补充到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TestRail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中，方便后续预估测试时间。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E63BE3-FFA6-4FE5-A9D8-1E253D5833FE}"/>
              </a:ext>
            </a:extLst>
          </p:cNvPr>
          <p:cNvSpPr/>
          <p:nvPr/>
        </p:nvSpPr>
        <p:spPr>
          <a:xfrm>
            <a:off x="1193924" y="2723042"/>
            <a:ext cx="1284232" cy="43760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测试报告</a:t>
            </a:r>
            <a:endParaRPr lang="zh-CN" altLang="en-US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4F39BB-7A7F-4F49-89CB-8BA4F7B97A91}"/>
              </a:ext>
            </a:extLst>
          </p:cNvPr>
          <p:cNvSpPr/>
          <p:nvPr/>
        </p:nvSpPr>
        <p:spPr>
          <a:xfrm>
            <a:off x="3570759" y="2457162"/>
            <a:ext cx="6898458" cy="970768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报告中需列出该版软件的目标。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每个模块的测试通过率和测试运行通过率，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Highlight block 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点。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结合软件验收标准，给出测试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Team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对本版软件的结论。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结合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JIRA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，多维度统计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Issue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状态。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42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F4F3-EF19-4789-A295-0F54068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共享测试资源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655AD0-654C-4592-89C0-7A1B5FB2A4C2}"/>
              </a:ext>
            </a:extLst>
          </p:cNvPr>
          <p:cNvSpPr/>
          <p:nvPr/>
        </p:nvSpPr>
        <p:spPr>
          <a:xfrm>
            <a:off x="1193923" y="1165908"/>
            <a:ext cx="1284233" cy="43760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需求定义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58BE4DD-6F3D-4FCA-978C-597AF2BB6592}"/>
              </a:ext>
            </a:extLst>
          </p:cNvPr>
          <p:cNvSpPr/>
          <p:nvPr/>
        </p:nvSpPr>
        <p:spPr>
          <a:xfrm>
            <a:off x="3570759" y="942024"/>
            <a:ext cx="6898458" cy="661489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对比相同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Function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SPEC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，挑出相同部分，使用相同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TestCase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标记不同项目代号。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AD735B-AC40-46BB-8E70-16E7AEF13483}"/>
              </a:ext>
            </a:extLst>
          </p:cNvPr>
          <p:cNvSpPr/>
          <p:nvPr/>
        </p:nvSpPr>
        <p:spPr>
          <a:xfrm>
            <a:off x="1193923" y="2084694"/>
            <a:ext cx="1284233" cy="43760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zh-CN" altLang="en-US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6528471-6A6B-434F-AB38-4E5025195B5D}"/>
              </a:ext>
            </a:extLst>
          </p:cNvPr>
          <p:cNvSpPr/>
          <p:nvPr/>
        </p:nvSpPr>
        <p:spPr>
          <a:xfrm>
            <a:off x="3570759" y="1854184"/>
            <a:ext cx="6898458" cy="849259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TestCase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必须上传平台（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TestRail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），在线维护不同项目之间的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TestCase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TestCase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不以项目分组，不同项目只是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TestCase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Tags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值。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规范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TestCase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格式，便于多项目甚至与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Global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共用。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86D7F0B-38A3-4491-B9D8-622F598C2927}"/>
              </a:ext>
            </a:extLst>
          </p:cNvPr>
          <p:cNvSpPr/>
          <p:nvPr/>
        </p:nvSpPr>
        <p:spPr>
          <a:xfrm>
            <a:off x="1193923" y="3210197"/>
            <a:ext cx="1284233" cy="43760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测试人员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D9D6BAC-1DB4-48B6-BCED-6DE623FB8426}"/>
              </a:ext>
            </a:extLst>
          </p:cNvPr>
          <p:cNvSpPr/>
          <p:nvPr/>
        </p:nvSpPr>
        <p:spPr>
          <a:xfrm>
            <a:off x="3570759" y="2954115"/>
            <a:ext cx="6898458" cy="1021538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测试人员不应局限于某一项目或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Sync+1.0/2.0/3.0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，合理安排人员补位，错峰协调，最大化使用人力资源。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培养测试人员对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Sync+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多功能熟悉度，给项目之间互用人员或者人员补位提供可能性。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4AEF70-0EE3-44F1-98FE-C23137B710CB}"/>
              </a:ext>
            </a:extLst>
          </p:cNvPr>
          <p:cNvSpPr/>
          <p:nvPr/>
        </p:nvSpPr>
        <p:spPr>
          <a:xfrm>
            <a:off x="1193923" y="4489034"/>
            <a:ext cx="1284233" cy="43760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设备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6ACBC4C-B0A1-4563-B22E-6AF86D36CB5E}"/>
              </a:ext>
            </a:extLst>
          </p:cNvPr>
          <p:cNvSpPr/>
          <p:nvPr/>
        </p:nvSpPr>
        <p:spPr>
          <a:xfrm>
            <a:off x="3570759" y="4232952"/>
            <a:ext cx="6898458" cy="1021538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提高设备使用率，部分功能即使属于不同项目，但其对硬件差异依赖不强，可以在同一设备进行一些验证。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之前项目闲置的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Bench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或者件，尽量复用到后续项目，这样也能一定程度缓解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bench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需求压力。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75EC277-F20F-4F04-9A3A-635B26E491E6}"/>
              </a:ext>
            </a:extLst>
          </p:cNvPr>
          <p:cNvSpPr/>
          <p:nvPr/>
        </p:nvSpPr>
        <p:spPr>
          <a:xfrm>
            <a:off x="1193923" y="5595593"/>
            <a:ext cx="1284233" cy="43760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工具</a:t>
            </a:r>
            <a:r>
              <a:rPr lang="en-US" altLang="zh-CN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人员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AE49E76-E92D-42EE-870D-BCF842880A9D}"/>
              </a:ext>
            </a:extLst>
          </p:cNvPr>
          <p:cNvSpPr/>
          <p:nvPr/>
        </p:nvSpPr>
        <p:spPr>
          <a:xfrm>
            <a:off x="3570759" y="5511789"/>
            <a:ext cx="6898458" cy="597463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发挥工具价值，一些工具可以复用，如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CAN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、稳压电源等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动态路试的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Driver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，可以共用。</a:t>
            </a:r>
            <a:endParaRPr lang="en-US" altLang="zh-CN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87608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10969</TotalTime>
  <Words>3721</Words>
  <Application>Microsoft Office PowerPoint</Application>
  <PresentationFormat>宽屏</PresentationFormat>
  <Paragraphs>566</Paragraphs>
  <Slides>27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等线</vt:lpstr>
      <vt:lpstr>黑体</vt:lpstr>
      <vt:lpstr>Arial</vt:lpstr>
      <vt:lpstr>Calibri</vt:lpstr>
      <vt:lpstr>Calibri Light</vt:lpstr>
      <vt:lpstr>Ford Antenna Medium</vt:lpstr>
      <vt:lpstr>Wingdings</vt:lpstr>
      <vt:lpstr>Corp Presentations 2018</vt:lpstr>
      <vt:lpstr>Custom Design</vt:lpstr>
      <vt:lpstr>Worksheet</vt:lpstr>
      <vt:lpstr>Sync+3.0 SW Validation Summary</vt:lpstr>
      <vt:lpstr>Sync+3.0 Validation Summary - Agenda</vt:lpstr>
      <vt:lpstr>Sync+3.0 Validation Summary- Overview  </vt:lpstr>
      <vt:lpstr>Sync+3.0 Validation当初状态</vt:lpstr>
      <vt:lpstr>组建测试团队</vt:lpstr>
      <vt:lpstr>量化软件目标 For CDX707</vt:lpstr>
      <vt:lpstr>搭建测试管理平台（TestRail）</vt:lpstr>
      <vt:lpstr>搭建测试管理平台（TestRail）</vt:lpstr>
      <vt:lpstr>共享测试资源</vt:lpstr>
      <vt:lpstr>整理TestCase</vt:lpstr>
      <vt:lpstr>明确测试范围</vt:lpstr>
      <vt:lpstr>TestRail操作</vt:lpstr>
      <vt:lpstr>Sync+3.0 Validation Summary – Test Result</vt:lpstr>
      <vt:lpstr>Sync+3.0 Validation Summary – Test Report</vt:lpstr>
      <vt:lpstr>Sync+3.0 Validation Summary – Test Report</vt:lpstr>
      <vt:lpstr>Issue统计  </vt:lpstr>
      <vt:lpstr>Sync+3.0 Validation Summary-Issue统计  </vt:lpstr>
      <vt:lpstr>Sync+3.0 Validation Summary-Issue统计  </vt:lpstr>
      <vt:lpstr>与CAF工作对接</vt:lpstr>
      <vt:lpstr>Backup material  </vt:lpstr>
      <vt:lpstr>IVI SW Validation痛点</vt:lpstr>
      <vt:lpstr>IVI SW Validation建议</vt:lpstr>
      <vt:lpstr>IVI SW Validation建议</vt:lpstr>
      <vt:lpstr>IVI SW Validation建议</vt:lpstr>
      <vt:lpstr>IVI SW Validation建议</vt:lpstr>
      <vt:lpstr>IVI SW Validation建议</vt:lpstr>
      <vt:lpstr>IVI SW Validation建议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Xiang, Zhengxi (Z.)</cp:lastModifiedBy>
  <cp:revision>783</cp:revision>
  <cp:lastPrinted>2019-07-19T08:55:20Z</cp:lastPrinted>
  <dcterms:created xsi:type="dcterms:W3CDTF">2019-07-11T00:48:49Z</dcterms:created>
  <dcterms:modified xsi:type="dcterms:W3CDTF">2022-05-07T06:07:50Z</dcterms:modified>
</cp:coreProperties>
</file>